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4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0" r:id="rId1"/>
  </p:sldMasterIdLst>
  <p:notesMasterIdLst>
    <p:notesMasterId r:id="rId51"/>
  </p:notesMasterIdLst>
  <p:handoutMasterIdLst>
    <p:handoutMasterId r:id="rId52"/>
  </p:handoutMasterIdLst>
  <p:sldIdLst>
    <p:sldId id="1035" r:id="rId2"/>
    <p:sldId id="1056" r:id="rId3"/>
    <p:sldId id="1055" r:id="rId4"/>
    <p:sldId id="1052" r:id="rId5"/>
    <p:sldId id="1036" r:id="rId6"/>
    <p:sldId id="970" r:id="rId7"/>
    <p:sldId id="1076" r:id="rId8"/>
    <p:sldId id="1041" r:id="rId9"/>
    <p:sldId id="1045" r:id="rId10"/>
    <p:sldId id="1049" r:id="rId11"/>
    <p:sldId id="1048" r:id="rId12"/>
    <p:sldId id="1046" r:id="rId13"/>
    <p:sldId id="1042" r:id="rId14"/>
    <p:sldId id="982" r:id="rId15"/>
    <p:sldId id="972" r:id="rId16"/>
    <p:sldId id="981" r:id="rId17"/>
    <p:sldId id="1003" r:id="rId18"/>
    <p:sldId id="974" r:id="rId19"/>
    <p:sldId id="1004" r:id="rId20"/>
    <p:sldId id="1005" r:id="rId21"/>
    <p:sldId id="1034" r:id="rId22"/>
    <p:sldId id="1075" r:id="rId23"/>
    <p:sldId id="1074" r:id="rId24"/>
    <p:sldId id="1061" r:id="rId25"/>
    <p:sldId id="1008" r:id="rId26"/>
    <p:sldId id="1022" r:id="rId27"/>
    <p:sldId id="1021" r:id="rId28"/>
    <p:sldId id="1020" r:id="rId29"/>
    <p:sldId id="1019" r:id="rId30"/>
    <p:sldId id="1018" r:id="rId31"/>
    <p:sldId id="1017" r:id="rId32"/>
    <p:sldId id="1009" r:id="rId33"/>
    <p:sldId id="1063" r:id="rId34"/>
    <p:sldId id="1064" r:id="rId35"/>
    <p:sldId id="1065" r:id="rId36"/>
    <p:sldId id="1071" r:id="rId37"/>
    <p:sldId id="1072" r:id="rId38"/>
    <p:sldId id="1067" r:id="rId39"/>
    <p:sldId id="1073" r:id="rId40"/>
    <p:sldId id="1043" r:id="rId41"/>
    <p:sldId id="1060" r:id="rId42"/>
    <p:sldId id="1011" r:id="rId43"/>
    <p:sldId id="1062" r:id="rId44"/>
    <p:sldId id="1012" r:id="rId45"/>
    <p:sldId id="1013" r:id="rId46"/>
    <p:sldId id="1058" r:id="rId47"/>
    <p:sldId id="1044" r:id="rId48"/>
    <p:sldId id="1050" r:id="rId49"/>
    <p:sldId id="1051" r:id="rId50"/>
  </p:sldIdLst>
  <p:sldSz cx="9144000" cy="6858000" type="screen4x3"/>
  <p:notesSz cx="6997700" cy="92837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3500" b="1" kern="1200">
        <a:solidFill>
          <a:schemeClr val="tx2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3500" b="1" kern="1200">
        <a:solidFill>
          <a:schemeClr val="tx2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3500" b="1" kern="1200">
        <a:solidFill>
          <a:schemeClr val="tx2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3500" b="1" kern="1200">
        <a:solidFill>
          <a:schemeClr val="tx2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3500" b="1" kern="1200">
        <a:solidFill>
          <a:schemeClr val="tx2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3500" b="1" kern="1200">
        <a:solidFill>
          <a:schemeClr val="tx2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3500" b="1" kern="1200">
        <a:solidFill>
          <a:schemeClr val="tx2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3500" b="1" kern="1200">
        <a:solidFill>
          <a:schemeClr val="tx2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3500" b="1" kern="1200">
        <a:solidFill>
          <a:schemeClr val="tx2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E3922"/>
    <a:srgbClr val="0066FF"/>
    <a:srgbClr val="FF0000"/>
    <a:srgbClr val="333333"/>
    <a:srgbClr val="777777"/>
    <a:srgbClr val="BBFFBB"/>
    <a:srgbClr val="CBCBFF"/>
    <a:srgbClr val="0033CC"/>
    <a:srgbClr val="0080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495" autoAdjust="0"/>
    <p:restoredTop sz="91216" autoAdjust="0"/>
  </p:normalViewPr>
  <p:slideViewPr>
    <p:cSldViewPr>
      <p:cViewPr varScale="1">
        <p:scale>
          <a:sx n="68" d="100"/>
          <a:sy n="68" d="100"/>
        </p:scale>
        <p:origin x="-36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6" d="100"/>
          <a:sy n="56" d="100"/>
        </p:scale>
        <p:origin x="-1788" y="-102"/>
      </p:cViewPr>
      <p:guideLst>
        <p:guide orient="horz" pos="2924"/>
        <p:guide pos="2204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notesMaster" Target="notesMasters/notesMaster1.xml"/><Relationship Id="rId3" Type="http://schemas.openxmlformats.org/officeDocument/2006/relationships/slide" Target="slides/slide2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drawings/_rels/vmlDrawing5.v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image" Target="../media/image7.wmf"/></Relationships>
</file>

<file path=ppt/drawings/_rels/vmlDrawing6.v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image" Target="../media/image7.wmf"/></Relationships>
</file>

<file path=ppt/drawings/_rels/vmlDrawing7.v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image" Target="../media/image7.wmf"/></Relationships>
</file>

<file path=ppt/drawings/_rels/vmlDrawing8.v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image" Target="../media/image7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4" rIns="93029" bIns="46514" numCol="1" anchor="t" anchorCtr="0" compatLnSpc="1">
            <a:prstTxWarp prst="textNoShape">
              <a:avLst/>
            </a:prstTxWarp>
          </a:bodyPr>
          <a:lstStyle>
            <a:lvl1pPr defTabSz="930275">
              <a:defRPr sz="1200" b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981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63988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4" rIns="93029" bIns="46514" numCol="1" anchor="t" anchorCtr="0" compatLnSpc="1">
            <a:prstTxWarp prst="textNoShape">
              <a:avLst/>
            </a:prstTxWarp>
          </a:bodyPr>
          <a:lstStyle>
            <a:lvl1pPr algn="r" defTabSz="930275">
              <a:defRPr sz="1200" b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981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18563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4" rIns="93029" bIns="46514" numCol="1" anchor="b" anchorCtr="0" compatLnSpc="1">
            <a:prstTxWarp prst="textNoShape">
              <a:avLst/>
            </a:prstTxWarp>
          </a:bodyPr>
          <a:lstStyle>
            <a:lvl1pPr defTabSz="930275">
              <a:defRPr sz="1200" b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981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63988" y="8818563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4" rIns="93029" bIns="46514" numCol="1" anchor="b" anchorCtr="0" compatLnSpc="1">
            <a:prstTxWarp prst="textNoShape">
              <a:avLst/>
            </a:prstTxWarp>
          </a:bodyPr>
          <a:lstStyle>
            <a:lvl1pPr algn="r" defTabSz="930275">
              <a:defRPr sz="1200" b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8E2A7868-C6FC-4596-8A97-9C9E5DF705E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4" rIns="93029" bIns="46514" numCol="1" anchor="t" anchorCtr="0" compatLnSpc="1">
            <a:prstTxWarp prst="textNoShape">
              <a:avLst/>
            </a:prstTxWarp>
          </a:bodyPr>
          <a:lstStyle>
            <a:lvl1pPr defTabSz="930275">
              <a:defRPr sz="1200" b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878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63988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4" rIns="93029" bIns="46514" numCol="1" anchor="t" anchorCtr="0" compatLnSpc="1">
            <a:prstTxWarp prst="textNoShape">
              <a:avLst/>
            </a:prstTxWarp>
          </a:bodyPr>
          <a:lstStyle>
            <a:lvl1pPr algn="r" defTabSz="930275">
              <a:defRPr sz="1200" b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704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77925" y="696913"/>
            <a:ext cx="4641850" cy="34813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878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0088" y="4410075"/>
            <a:ext cx="5597525" cy="417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4" rIns="93029" bIns="4651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11879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18563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4" rIns="93029" bIns="46514" numCol="1" anchor="b" anchorCtr="0" compatLnSpc="1">
            <a:prstTxWarp prst="textNoShape">
              <a:avLst/>
            </a:prstTxWarp>
          </a:bodyPr>
          <a:lstStyle>
            <a:lvl1pPr defTabSz="930275">
              <a:defRPr sz="1200" b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879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63988" y="8818563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4" rIns="93029" bIns="46514" numCol="1" anchor="b" anchorCtr="0" compatLnSpc="1">
            <a:prstTxWarp prst="textNoShape">
              <a:avLst/>
            </a:prstTxWarp>
          </a:bodyPr>
          <a:lstStyle>
            <a:lvl1pPr algn="r" defTabSz="930275">
              <a:defRPr sz="1200" b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DE6D3BFB-F0BE-4325-8963-32CFD48DD5A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0E1B3D2-6E1A-4F33-A5E4-FBC120DBACA8}" type="slidenum">
              <a:rPr lang="en-US" smtClean="0"/>
              <a:pPr/>
              <a:t>1</a:t>
            </a:fld>
            <a:endParaRPr lang="en-US" smtClean="0"/>
          </a:p>
        </p:txBody>
      </p:sp>
      <p:sp>
        <p:nvSpPr>
          <p:cNvPr id="880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80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2"/>
          <p:cNvSpPr>
            <a:spLocks noChangeShapeType="1"/>
          </p:cNvSpPr>
          <p:nvPr/>
        </p:nvSpPr>
        <p:spPr bwMode="auto">
          <a:xfrm>
            <a:off x="7315200" y="1066800"/>
            <a:ext cx="0" cy="449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GB"/>
          </a:p>
        </p:txBody>
      </p:sp>
      <p:grpSp>
        <p:nvGrpSpPr>
          <p:cNvPr id="5" name="Group 8"/>
          <p:cNvGrpSpPr>
            <a:grpSpLocks/>
          </p:cNvGrpSpPr>
          <p:nvPr/>
        </p:nvGrpSpPr>
        <p:grpSpPr bwMode="auto">
          <a:xfrm>
            <a:off x="7493000" y="2992438"/>
            <a:ext cx="1338263" cy="2189162"/>
            <a:chOff x="4704" y="1885"/>
            <a:chExt cx="843" cy="1379"/>
          </a:xfrm>
        </p:grpSpPr>
        <p:sp>
          <p:nvSpPr>
            <p:cNvPr id="6" name="Oval 9"/>
            <p:cNvSpPr>
              <a:spLocks noChangeArrowheads="1"/>
            </p:cNvSpPr>
            <p:nvPr/>
          </p:nvSpPr>
          <p:spPr bwMode="auto">
            <a:xfrm>
              <a:off x="4704" y="1885"/>
              <a:ext cx="127" cy="127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7" name="Oval 10"/>
            <p:cNvSpPr>
              <a:spLocks noChangeArrowheads="1"/>
            </p:cNvSpPr>
            <p:nvPr/>
          </p:nvSpPr>
          <p:spPr bwMode="auto">
            <a:xfrm>
              <a:off x="4883" y="1885"/>
              <a:ext cx="127" cy="127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8" name="Oval 11"/>
            <p:cNvSpPr>
              <a:spLocks noChangeArrowheads="1"/>
            </p:cNvSpPr>
            <p:nvPr/>
          </p:nvSpPr>
          <p:spPr bwMode="auto">
            <a:xfrm>
              <a:off x="5062" y="1885"/>
              <a:ext cx="127" cy="127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9" name="Oval 12"/>
            <p:cNvSpPr>
              <a:spLocks noChangeArrowheads="1"/>
            </p:cNvSpPr>
            <p:nvPr/>
          </p:nvSpPr>
          <p:spPr bwMode="auto">
            <a:xfrm>
              <a:off x="4704" y="2064"/>
              <a:ext cx="127" cy="127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10" name="Oval 13"/>
            <p:cNvSpPr>
              <a:spLocks noChangeArrowheads="1"/>
            </p:cNvSpPr>
            <p:nvPr/>
          </p:nvSpPr>
          <p:spPr bwMode="auto">
            <a:xfrm>
              <a:off x="4883" y="2064"/>
              <a:ext cx="127" cy="127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11" name="Oval 14"/>
            <p:cNvSpPr>
              <a:spLocks noChangeArrowheads="1"/>
            </p:cNvSpPr>
            <p:nvPr/>
          </p:nvSpPr>
          <p:spPr bwMode="auto">
            <a:xfrm>
              <a:off x="5062" y="2064"/>
              <a:ext cx="127" cy="127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12" name="Oval 15"/>
            <p:cNvSpPr>
              <a:spLocks noChangeArrowheads="1"/>
            </p:cNvSpPr>
            <p:nvPr/>
          </p:nvSpPr>
          <p:spPr bwMode="auto">
            <a:xfrm>
              <a:off x="5241" y="2064"/>
              <a:ext cx="127" cy="127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13" name="Oval 16"/>
            <p:cNvSpPr>
              <a:spLocks noChangeArrowheads="1"/>
            </p:cNvSpPr>
            <p:nvPr/>
          </p:nvSpPr>
          <p:spPr bwMode="auto">
            <a:xfrm>
              <a:off x="4704" y="2243"/>
              <a:ext cx="127" cy="127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14" name="Oval 17"/>
            <p:cNvSpPr>
              <a:spLocks noChangeArrowheads="1"/>
            </p:cNvSpPr>
            <p:nvPr/>
          </p:nvSpPr>
          <p:spPr bwMode="auto">
            <a:xfrm>
              <a:off x="4883" y="2243"/>
              <a:ext cx="127" cy="127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15" name="Oval 18"/>
            <p:cNvSpPr>
              <a:spLocks noChangeArrowheads="1"/>
            </p:cNvSpPr>
            <p:nvPr/>
          </p:nvSpPr>
          <p:spPr bwMode="auto">
            <a:xfrm>
              <a:off x="5062" y="2243"/>
              <a:ext cx="127" cy="127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16" name="Oval 19"/>
            <p:cNvSpPr>
              <a:spLocks noChangeArrowheads="1"/>
            </p:cNvSpPr>
            <p:nvPr/>
          </p:nvSpPr>
          <p:spPr bwMode="auto">
            <a:xfrm>
              <a:off x="5241" y="2243"/>
              <a:ext cx="127" cy="127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17" name="Oval 20"/>
            <p:cNvSpPr>
              <a:spLocks noChangeArrowheads="1"/>
            </p:cNvSpPr>
            <p:nvPr/>
          </p:nvSpPr>
          <p:spPr bwMode="auto">
            <a:xfrm>
              <a:off x="5420" y="2243"/>
              <a:ext cx="127" cy="127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18" name="Oval 21"/>
            <p:cNvSpPr>
              <a:spLocks noChangeArrowheads="1"/>
            </p:cNvSpPr>
            <p:nvPr/>
          </p:nvSpPr>
          <p:spPr bwMode="auto">
            <a:xfrm>
              <a:off x="4704" y="2421"/>
              <a:ext cx="127" cy="128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19" name="Oval 22"/>
            <p:cNvSpPr>
              <a:spLocks noChangeArrowheads="1"/>
            </p:cNvSpPr>
            <p:nvPr/>
          </p:nvSpPr>
          <p:spPr bwMode="auto">
            <a:xfrm>
              <a:off x="4883" y="2421"/>
              <a:ext cx="127" cy="128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20" name="Oval 23"/>
            <p:cNvSpPr>
              <a:spLocks noChangeArrowheads="1"/>
            </p:cNvSpPr>
            <p:nvPr/>
          </p:nvSpPr>
          <p:spPr bwMode="auto">
            <a:xfrm>
              <a:off x="5062" y="2421"/>
              <a:ext cx="127" cy="128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21" name="Oval 24"/>
            <p:cNvSpPr>
              <a:spLocks noChangeArrowheads="1"/>
            </p:cNvSpPr>
            <p:nvPr/>
          </p:nvSpPr>
          <p:spPr bwMode="auto">
            <a:xfrm>
              <a:off x="5241" y="2421"/>
              <a:ext cx="127" cy="128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22" name="Oval 25"/>
            <p:cNvSpPr>
              <a:spLocks noChangeArrowheads="1"/>
            </p:cNvSpPr>
            <p:nvPr/>
          </p:nvSpPr>
          <p:spPr bwMode="auto">
            <a:xfrm>
              <a:off x="4704" y="2600"/>
              <a:ext cx="127" cy="128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23" name="Oval 26"/>
            <p:cNvSpPr>
              <a:spLocks noChangeArrowheads="1"/>
            </p:cNvSpPr>
            <p:nvPr/>
          </p:nvSpPr>
          <p:spPr bwMode="auto">
            <a:xfrm>
              <a:off x="4883" y="2600"/>
              <a:ext cx="127" cy="128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24" name="Oval 27"/>
            <p:cNvSpPr>
              <a:spLocks noChangeArrowheads="1"/>
            </p:cNvSpPr>
            <p:nvPr/>
          </p:nvSpPr>
          <p:spPr bwMode="auto">
            <a:xfrm>
              <a:off x="5062" y="2600"/>
              <a:ext cx="127" cy="128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25" name="Oval 28"/>
            <p:cNvSpPr>
              <a:spLocks noChangeArrowheads="1"/>
            </p:cNvSpPr>
            <p:nvPr/>
          </p:nvSpPr>
          <p:spPr bwMode="auto">
            <a:xfrm>
              <a:off x="5241" y="2600"/>
              <a:ext cx="127" cy="128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26" name="Oval 29"/>
            <p:cNvSpPr>
              <a:spLocks noChangeArrowheads="1"/>
            </p:cNvSpPr>
            <p:nvPr/>
          </p:nvSpPr>
          <p:spPr bwMode="auto">
            <a:xfrm>
              <a:off x="5420" y="2600"/>
              <a:ext cx="127" cy="128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27" name="Oval 30"/>
            <p:cNvSpPr>
              <a:spLocks noChangeArrowheads="1"/>
            </p:cNvSpPr>
            <p:nvPr/>
          </p:nvSpPr>
          <p:spPr bwMode="auto">
            <a:xfrm>
              <a:off x="4704" y="2779"/>
              <a:ext cx="127" cy="127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28" name="Oval 31"/>
            <p:cNvSpPr>
              <a:spLocks noChangeArrowheads="1"/>
            </p:cNvSpPr>
            <p:nvPr/>
          </p:nvSpPr>
          <p:spPr bwMode="auto">
            <a:xfrm>
              <a:off x="4883" y="2779"/>
              <a:ext cx="127" cy="127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29" name="Oval 32"/>
            <p:cNvSpPr>
              <a:spLocks noChangeArrowheads="1"/>
            </p:cNvSpPr>
            <p:nvPr/>
          </p:nvSpPr>
          <p:spPr bwMode="auto">
            <a:xfrm>
              <a:off x="5062" y="2779"/>
              <a:ext cx="127" cy="127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30" name="Oval 33"/>
            <p:cNvSpPr>
              <a:spLocks noChangeArrowheads="1"/>
            </p:cNvSpPr>
            <p:nvPr/>
          </p:nvSpPr>
          <p:spPr bwMode="auto">
            <a:xfrm>
              <a:off x="5241" y="2779"/>
              <a:ext cx="127" cy="127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31" name="Oval 34"/>
            <p:cNvSpPr>
              <a:spLocks noChangeArrowheads="1"/>
            </p:cNvSpPr>
            <p:nvPr/>
          </p:nvSpPr>
          <p:spPr bwMode="auto">
            <a:xfrm>
              <a:off x="4704" y="2958"/>
              <a:ext cx="127" cy="127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32" name="Oval 35"/>
            <p:cNvSpPr>
              <a:spLocks noChangeArrowheads="1"/>
            </p:cNvSpPr>
            <p:nvPr/>
          </p:nvSpPr>
          <p:spPr bwMode="auto">
            <a:xfrm>
              <a:off x="4883" y="2958"/>
              <a:ext cx="127" cy="127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33" name="Oval 36"/>
            <p:cNvSpPr>
              <a:spLocks noChangeArrowheads="1"/>
            </p:cNvSpPr>
            <p:nvPr/>
          </p:nvSpPr>
          <p:spPr bwMode="auto">
            <a:xfrm>
              <a:off x="5062" y="2958"/>
              <a:ext cx="127" cy="127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34" name="Oval 37"/>
            <p:cNvSpPr>
              <a:spLocks noChangeArrowheads="1"/>
            </p:cNvSpPr>
            <p:nvPr/>
          </p:nvSpPr>
          <p:spPr bwMode="auto">
            <a:xfrm>
              <a:off x="5241" y="2958"/>
              <a:ext cx="127" cy="127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35" name="Oval 38"/>
            <p:cNvSpPr>
              <a:spLocks noChangeArrowheads="1"/>
            </p:cNvSpPr>
            <p:nvPr/>
          </p:nvSpPr>
          <p:spPr bwMode="auto">
            <a:xfrm>
              <a:off x="4883" y="3137"/>
              <a:ext cx="127" cy="127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36" name="Oval 39"/>
            <p:cNvSpPr>
              <a:spLocks noChangeArrowheads="1"/>
            </p:cNvSpPr>
            <p:nvPr/>
          </p:nvSpPr>
          <p:spPr bwMode="auto">
            <a:xfrm>
              <a:off x="5241" y="3137"/>
              <a:ext cx="127" cy="127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GB"/>
            </a:p>
          </p:txBody>
        </p:sp>
      </p:grpSp>
      <p:sp>
        <p:nvSpPr>
          <p:cNvPr id="37" name="Line 40"/>
          <p:cNvSpPr>
            <a:spLocks noChangeShapeType="1"/>
          </p:cNvSpPr>
          <p:nvPr/>
        </p:nvSpPr>
        <p:spPr bwMode="auto">
          <a:xfrm>
            <a:off x="304800" y="2819400"/>
            <a:ext cx="8229600" cy="0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92979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15913" y="466725"/>
            <a:ext cx="6781800" cy="2133600"/>
          </a:xfrm>
        </p:spPr>
        <p:txBody>
          <a:bodyPr/>
          <a:lstStyle>
            <a:lvl1pPr algn="r"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92979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849313" y="3049588"/>
            <a:ext cx="6248400" cy="2362200"/>
          </a:xfrm>
        </p:spPr>
        <p:txBody>
          <a:bodyPr/>
          <a:lstStyle>
            <a:lvl1pPr marL="0" indent="0" algn="r">
              <a:buFont typeface="Wingdings" pitchFamily="2" charset="2"/>
              <a:buNone/>
              <a:defRPr sz="3200"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38" name="Rectangle 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9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0" name="Rectangle 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02E30A-BAF5-40A3-9B04-A2FEF350A3E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C9F3EA-9EC2-489E-9D08-2EC085079ED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22238"/>
            <a:ext cx="2057400" cy="600868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22238"/>
            <a:ext cx="6019800" cy="600868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A1A97A-C235-4CFC-BE76-FF909DA6598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2238"/>
            <a:ext cx="7543800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719263"/>
            <a:ext cx="4038600" cy="44116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263"/>
            <a:ext cx="4038600" cy="44116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00A5F4-364A-4C74-9A2A-3BEE8CCB0CF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2238"/>
            <a:ext cx="7543800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719263"/>
            <a:ext cx="8229600" cy="4411662"/>
          </a:xfrm>
        </p:spPr>
        <p:txBody>
          <a:bodyPr/>
          <a:lstStyle/>
          <a:p>
            <a:pPr lvl="0"/>
            <a:endParaRPr lang="en-GB" noProof="0" smtClean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018FA3-0916-4B70-AFBF-5086982BAA1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F0DE69-40A7-45BF-94D2-90D53E1A8FE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12B112-B85C-4A94-BE1F-D016B3215E2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19263"/>
            <a:ext cx="4038600" cy="44116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263"/>
            <a:ext cx="4038600" cy="44116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24CCBA-C9A9-4D6B-851C-9F3D9D47D68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FFC2CB-4F88-48AA-8305-9CCC6DEC999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E72542-0F5E-46B6-8798-6388919FBDE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2D471D-2239-4A6B-B676-980D3FBD503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3FB726-CFDF-4C64-9350-D720923471A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105CBF-6BFE-4451-8C3D-811B94CE6BC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8770" name="Line 2"/>
          <p:cNvSpPr>
            <a:spLocks noChangeShapeType="1"/>
          </p:cNvSpPr>
          <p:nvPr/>
        </p:nvSpPr>
        <p:spPr bwMode="auto">
          <a:xfrm>
            <a:off x="7962900" y="152400"/>
            <a:ext cx="0" cy="1524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22238"/>
            <a:ext cx="75438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719263"/>
            <a:ext cx="8229600" cy="4411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928773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 b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28774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 b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28775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8BF5F7AE-19BB-4F27-89E8-147D2016DD7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grpSp>
        <p:nvGrpSpPr>
          <p:cNvPr id="23560" name="Group 8"/>
          <p:cNvGrpSpPr>
            <a:grpSpLocks/>
          </p:cNvGrpSpPr>
          <p:nvPr/>
        </p:nvGrpSpPr>
        <p:grpSpPr bwMode="auto">
          <a:xfrm>
            <a:off x="8153400" y="152400"/>
            <a:ext cx="792163" cy="1295400"/>
            <a:chOff x="5136" y="960"/>
            <a:chExt cx="528" cy="864"/>
          </a:xfrm>
        </p:grpSpPr>
        <p:sp>
          <p:nvSpPr>
            <p:cNvPr id="928777" name="Oval 9"/>
            <p:cNvSpPr>
              <a:spLocks noChangeArrowheads="1"/>
            </p:cNvSpPr>
            <p:nvPr/>
          </p:nvSpPr>
          <p:spPr bwMode="auto">
            <a:xfrm>
              <a:off x="5136" y="960"/>
              <a:ext cx="80" cy="80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928778" name="Oval 10"/>
            <p:cNvSpPr>
              <a:spLocks noChangeArrowheads="1"/>
            </p:cNvSpPr>
            <p:nvPr/>
          </p:nvSpPr>
          <p:spPr bwMode="auto">
            <a:xfrm>
              <a:off x="5248" y="960"/>
              <a:ext cx="79" cy="80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928779" name="Oval 11"/>
            <p:cNvSpPr>
              <a:spLocks noChangeArrowheads="1"/>
            </p:cNvSpPr>
            <p:nvPr/>
          </p:nvSpPr>
          <p:spPr bwMode="auto">
            <a:xfrm>
              <a:off x="5360" y="960"/>
              <a:ext cx="77" cy="80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928780" name="Oval 12"/>
            <p:cNvSpPr>
              <a:spLocks noChangeArrowheads="1"/>
            </p:cNvSpPr>
            <p:nvPr/>
          </p:nvSpPr>
          <p:spPr bwMode="auto">
            <a:xfrm>
              <a:off x="5136" y="1072"/>
              <a:ext cx="80" cy="77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928781" name="Oval 13"/>
            <p:cNvSpPr>
              <a:spLocks noChangeArrowheads="1"/>
            </p:cNvSpPr>
            <p:nvPr/>
          </p:nvSpPr>
          <p:spPr bwMode="auto">
            <a:xfrm>
              <a:off x="5248" y="1072"/>
              <a:ext cx="79" cy="77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928782" name="Oval 14"/>
            <p:cNvSpPr>
              <a:spLocks noChangeArrowheads="1"/>
            </p:cNvSpPr>
            <p:nvPr/>
          </p:nvSpPr>
          <p:spPr bwMode="auto">
            <a:xfrm>
              <a:off x="5360" y="1072"/>
              <a:ext cx="77" cy="77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928783" name="Oval 15"/>
            <p:cNvSpPr>
              <a:spLocks noChangeArrowheads="1"/>
            </p:cNvSpPr>
            <p:nvPr/>
          </p:nvSpPr>
          <p:spPr bwMode="auto">
            <a:xfrm>
              <a:off x="5472" y="1072"/>
              <a:ext cx="77" cy="77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928784" name="Oval 16"/>
            <p:cNvSpPr>
              <a:spLocks noChangeArrowheads="1"/>
            </p:cNvSpPr>
            <p:nvPr/>
          </p:nvSpPr>
          <p:spPr bwMode="auto">
            <a:xfrm>
              <a:off x="5136" y="1184"/>
              <a:ext cx="80" cy="77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928785" name="Oval 17"/>
            <p:cNvSpPr>
              <a:spLocks noChangeArrowheads="1"/>
            </p:cNvSpPr>
            <p:nvPr/>
          </p:nvSpPr>
          <p:spPr bwMode="auto">
            <a:xfrm>
              <a:off x="5248" y="1184"/>
              <a:ext cx="79" cy="77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928786" name="Oval 18"/>
            <p:cNvSpPr>
              <a:spLocks noChangeArrowheads="1"/>
            </p:cNvSpPr>
            <p:nvPr/>
          </p:nvSpPr>
          <p:spPr bwMode="auto">
            <a:xfrm>
              <a:off x="5360" y="1184"/>
              <a:ext cx="77" cy="77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928787" name="Oval 19"/>
            <p:cNvSpPr>
              <a:spLocks noChangeArrowheads="1"/>
            </p:cNvSpPr>
            <p:nvPr/>
          </p:nvSpPr>
          <p:spPr bwMode="auto">
            <a:xfrm>
              <a:off x="5472" y="1184"/>
              <a:ext cx="77" cy="77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928788" name="Oval 20"/>
            <p:cNvSpPr>
              <a:spLocks noChangeArrowheads="1"/>
            </p:cNvSpPr>
            <p:nvPr/>
          </p:nvSpPr>
          <p:spPr bwMode="auto">
            <a:xfrm>
              <a:off x="5584" y="1184"/>
              <a:ext cx="80" cy="77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928789" name="Oval 21"/>
            <p:cNvSpPr>
              <a:spLocks noChangeArrowheads="1"/>
            </p:cNvSpPr>
            <p:nvPr/>
          </p:nvSpPr>
          <p:spPr bwMode="auto">
            <a:xfrm>
              <a:off x="5136" y="1296"/>
              <a:ext cx="80" cy="80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928790" name="Oval 22"/>
            <p:cNvSpPr>
              <a:spLocks noChangeArrowheads="1"/>
            </p:cNvSpPr>
            <p:nvPr/>
          </p:nvSpPr>
          <p:spPr bwMode="auto">
            <a:xfrm>
              <a:off x="5248" y="1296"/>
              <a:ext cx="79" cy="80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928791" name="Oval 23"/>
            <p:cNvSpPr>
              <a:spLocks noChangeArrowheads="1"/>
            </p:cNvSpPr>
            <p:nvPr/>
          </p:nvSpPr>
          <p:spPr bwMode="auto">
            <a:xfrm>
              <a:off x="5360" y="1296"/>
              <a:ext cx="77" cy="80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928792" name="Oval 24"/>
            <p:cNvSpPr>
              <a:spLocks noChangeArrowheads="1"/>
            </p:cNvSpPr>
            <p:nvPr/>
          </p:nvSpPr>
          <p:spPr bwMode="auto">
            <a:xfrm>
              <a:off x="5472" y="1296"/>
              <a:ext cx="77" cy="80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928793" name="Oval 25"/>
            <p:cNvSpPr>
              <a:spLocks noChangeArrowheads="1"/>
            </p:cNvSpPr>
            <p:nvPr/>
          </p:nvSpPr>
          <p:spPr bwMode="auto">
            <a:xfrm>
              <a:off x="5136" y="1408"/>
              <a:ext cx="80" cy="80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928794" name="Oval 26"/>
            <p:cNvSpPr>
              <a:spLocks noChangeArrowheads="1"/>
            </p:cNvSpPr>
            <p:nvPr/>
          </p:nvSpPr>
          <p:spPr bwMode="auto">
            <a:xfrm>
              <a:off x="5248" y="1408"/>
              <a:ext cx="79" cy="80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928795" name="Oval 27"/>
            <p:cNvSpPr>
              <a:spLocks noChangeArrowheads="1"/>
            </p:cNvSpPr>
            <p:nvPr/>
          </p:nvSpPr>
          <p:spPr bwMode="auto">
            <a:xfrm>
              <a:off x="5360" y="1408"/>
              <a:ext cx="77" cy="80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928796" name="Oval 28"/>
            <p:cNvSpPr>
              <a:spLocks noChangeArrowheads="1"/>
            </p:cNvSpPr>
            <p:nvPr/>
          </p:nvSpPr>
          <p:spPr bwMode="auto">
            <a:xfrm>
              <a:off x="5472" y="1408"/>
              <a:ext cx="77" cy="80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928797" name="Oval 29"/>
            <p:cNvSpPr>
              <a:spLocks noChangeArrowheads="1"/>
            </p:cNvSpPr>
            <p:nvPr/>
          </p:nvSpPr>
          <p:spPr bwMode="auto">
            <a:xfrm>
              <a:off x="5584" y="1408"/>
              <a:ext cx="80" cy="80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928798" name="Oval 30"/>
            <p:cNvSpPr>
              <a:spLocks noChangeArrowheads="1"/>
            </p:cNvSpPr>
            <p:nvPr/>
          </p:nvSpPr>
          <p:spPr bwMode="auto">
            <a:xfrm>
              <a:off x="5136" y="1520"/>
              <a:ext cx="80" cy="79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928799" name="Oval 31"/>
            <p:cNvSpPr>
              <a:spLocks noChangeArrowheads="1"/>
            </p:cNvSpPr>
            <p:nvPr/>
          </p:nvSpPr>
          <p:spPr bwMode="auto">
            <a:xfrm>
              <a:off x="5248" y="1520"/>
              <a:ext cx="79" cy="79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928800" name="Oval 32"/>
            <p:cNvSpPr>
              <a:spLocks noChangeArrowheads="1"/>
            </p:cNvSpPr>
            <p:nvPr/>
          </p:nvSpPr>
          <p:spPr bwMode="auto">
            <a:xfrm>
              <a:off x="5360" y="1520"/>
              <a:ext cx="77" cy="79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928801" name="Oval 33"/>
            <p:cNvSpPr>
              <a:spLocks noChangeArrowheads="1"/>
            </p:cNvSpPr>
            <p:nvPr/>
          </p:nvSpPr>
          <p:spPr bwMode="auto">
            <a:xfrm>
              <a:off x="5472" y="1520"/>
              <a:ext cx="77" cy="79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928802" name="Oval 34"/>
            <p:cNvSpPr>
              <a:spLocks noChangeArrowheads="1"/>
            </p:cNvSpPr>
            <p:nvPr/>
          </p:nvSpPr>
          <p:spPr bwMode="auto">
            <a:xfrm>
              <a:off x="5136" y="1632"/>
              <a:ext cx="80" cy="77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928803" name="Oval 35"/>
            <p:cNvSpPr>
              <a:spLocks noChangeArrowheads="1"/>
            </p:cNvSpPr>
            <p:nvPr/>
          </p:nvSpPr>
          <p:spPr bwMode="auto">
            <a:xfrm>
              <a:off x="5248" y="1632"/>
              <a:ext cx="79" cy="77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928804" name="Oval 36"/>
            <p:cNvSpPr>
              <a:spLocks noChangeArrowheads="1"/>
            </p:cNvSpPr>
            <p:nvPr/>
          </p:nvSpPr>
          <p:spPr bwMode="auto">
            <a:xfrm>
              <a:off x="5360" y="1632"/>
              <a:ext cx="77" cy="77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928805" name="Oval 37"/>
            <p:cNvSpPr>
              <a:spLocks noChangeArrowheads="1"/>
            </p:cNvSpPr>
            <p:nvPr/>
          </p:nvSpPr>
          <p:spPr bwMode="auto">
            <a:xfrm>
              <a:off x="5472" y="1632"/>
              <a:ext cx="77" cy="77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928806" name="Oval 38"/>
            <p:cNvSpPr>
              <a:spLocks noChangeArrowheads="1"/>
            </p:cNvSpPr>
            <p:nvPr/>
          </p:nvSpPr>
          <p:spPr bwMode="auto">
            <a:xfrm>
              <a:off x="5248" y="1744"/>
              <a:ext cx="79" cy="80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928807" name="Oval 39"/>
            <p:cNvSpPr>
              <a:spLocks noChangeArrowheads="1"/>
            </p:cNvSpPr>
            <p:nvPr/>
          </p:nvSpPr>
          <p:spPr bwMode="auto">
            <a:xfrm>
              <a:off x="5472" y="1744"/>
              <a:ext cx="77" cy="80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GB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5" r:id="rId1"/>
    <p:sldLayoutId id="2147483773" r:id="rId2"/>
    <p:sldLayoutId id="2147483774" r:id="rId3"/>
    <p:sldLayoutId id="2147483775" r:id="rId4"/>
    <p:sldLayoutId id="2147483776" r:id="rId5"/>
    <p:sldLayoutId id="2147483777" r:id="rId6"/>
    <p:sldLayoutId id="2147483778" r:id="rId7"/>
    <p:sldLayoutId id="2147483779" r:id="rId8"/>
    <p:sldLayoutId id="2147483780" r:id="rId9"/>
    <p:sldLayoutId id="2147483781" r:id="rId10"/>
    <p:sldLayoutId id="2147483782" r:id="rId11"/>
    <p:sldLayoutId id="2147483783" r:id="rId12"/>
    <p:sldLayoutId id="2147483784" r:id="rId13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l"/>
        <a:defRPr sz="3000">
          <a:solidFill>
            <a:schemeClr val="tx1"/>
          </a:solidFill>
          <a:latin typeface="+mn-lt"/>
          <a:ea typeface="+mn-ea"/>
          <a:cs typeface="+mn-cs"/>
        </a:defRPr>
      </a:lvl1pPr>
      <a:lvl2pPr marL="692150" indent="-3476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l"/>
        <a:defRPr sz="2600">
          <a:solidFill>
            <a:schemeClr val="tx1"/>
          </a:solidFill>
          <a:latin typeface="+mn-lt"/>
        </a:defRPr>
      </a:lvl2pPr>
      <a:lvl3pPr marL="987425" indent="-29368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l"/>
        <a:defRPr sz="2300">
          <a:solidFill>
            <a:schemeClr val="tx1"/>
          </a:solidFill>
          <a:latin typeface="+mn-lt"/>
        </a:defRPr>
      </a:lvl3pPr>
      <a:lvl4pPr marL="1281113" indent="-2921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4pPr>
      <a:lvl5pPr marL="1598613" indent="-315913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055813" indent="-315913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513013" indent="-315913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2970213" indent="-315913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427413" indent="-315913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4" Type="http://schemas.openxmlformats.org/officeDocument/2006/relationships/oleObject" Target="../embeddings/oleObject6.bin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4" Type="http://schemas.openxmlformats.org/officeDocument/2006/relationships/oleObject" Target="../embeddings/oleObject8.bin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4" Type="http://schemas.openxmlformats.org/officeDocument/2006/relationships/oleObject" Target="../embeddings/oleObject10.bin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4" Type="http://schemas.openxmlformats.org/officeDocument/2006/relationships/oleObject" Target="../embeddings/oleObject12.bin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2.jpeg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algn="ctr" eaLnBrk="1" hangingPunct="1"/>
            <a:r>
              <a:rPr lang="en-US" sz="4400" dirty="0" err="1" smtClean="0"/>
              <a:t>Adbuctive</a:t>
            </a:r>
            <a:r>
              <a:rPr lang="en-US" sz="4400" dirty="0" smtClean="0"/>
              <a:t> Markov Logic for Plan Recognition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81001" y="3049588"/>
            <a:ext cx="6705600" cy="2665412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sz="2800" b="1" dirty="0" err="1" smtClean="0"/>
              <a:t>Parag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Singla</a:t>
            </a:r>
            <a:r>
              <a:rPr lang="en-US" sz="2800" b="1" dirty="0" smtClean="0"/>
              <a:t> &amp; Raymond J. Mooney</a:t>
            </a:r>
          </a:p>
          <a:p>
            <a:pPr eaLnBrk="1" hangingPunct="1">
              <a:lnSpc>
                <a:spcPct val="80000"/>
              </a:lnSpc>
            </a:pPr>
            <a:r>
              <a:rPr lang="en-US" sz="2000" dirty="0" smtClean="0"/>
              <a:t>Dept. of Computer Science</a:t>
            </a:r>
          </a:p>
          <a:p>
            <a:pPr eaLnBrk="1" hangingPunct="1">
              <a:lnSpc>
                <a:spcPct val="80000"/>
              </a:lnSpc>
            </a:pPr>
            <a:r>
              <a:rPr lang="en-US" sz="2000" dirty="0" smtClean="0"/>
              <a:t>University of Texas, Austin</a:t>
            </a:r>
          </a:p>
          <a:p>
            <a:pPr eaLnBrk="1" hangingPunct="1">
              <a:lnSpc>
                <a:spcPct val="80000"/>
              </a:lnSpc>
            </a:pPr>
            <a:endParaRPr lang="en-US" sz="2000" dirty="0" smtClean="0"/>
          </a:p>
          <a:p>
            <a:pPr eaLnBrk="1" hangingPunct="1">
              <a:lnSpc>
                <a:spcPct val="80000"/>
              </a:lnSpc>
            </a:pPr>
            <a:endParaRPr lang="en-US" sz="2000" dirty="0" smtClean="0"/>
          </a:p>
          <a:p>
            <a:pPr eaLnBrk="1" hangingPunct="1">
              <a:lnSpc>
                <a:spcPct val="80000"/>
              </a:lnSpc>
            </a:pPr>
            <a:endParaRPr lang="en-US" sz="2800" i="1" dirty="0" smtClean="0"/>
          </a:p>
          <a:p>
            <a:pPr eaLnBrk="1" hangingPunct="1">
              <a:lnSpc>
                <a:spcPct val="80000"/>
              </a:lnSpc>
            </a:pPr>
            <a:endParaRPr lang="en-US" sz="2000" i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Definition</a:t>
            </a:r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719263"/>
            <a:ext cx="8229600" cy="1938337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dirty="0" smtClean="0"/>
              <a:t>A </a:t>
            </a:r>
            <a:r>
              <a:rPr lang="en-US" dirty="0" smtClean="0">
                <a:solidFill>
                  <a:schemeClr val="tx2"/>
                </a:solidFill>
              </a:rPr>
              <a:t>Markov Logic Network (MLN)</a:t>
            </a:r>
            <a:r>
              <a:rPr lang="en-US" dirty="0" smtClean="0"/>
              <a:t> is a set of pairs </a:t>
            </a:r>
            <a:r>
              <a:rPr lang="en-US" dirty="0" smtClean="0">
                <a:solidFill>
                  <a:srgbClr val="FF0000"/>
                </a:solidFill>
              </a:rPr>
              <a:t>(F, w)</a:t>
            </a:r>
            <a:r>
              <a:rPr lang="en-US" dirty="0" smtClean="0"/>
              <a:t> where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 smtClean="0">
                <a:solidFill>
                  <a:srgbClr val="FF0000"/>
                </a:solidFill>
              </a:rPr>
              <a:t>F</a:t>
            </a:r>
            <a:r>
              <a:rPr lang="en-US" dirty="0" smtClean="0"/>
              <a:t> is a formula in first-order logic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 smtClean="0">
                <a:solidFill>
                  <a:srgbClr val="FF0000"/>
                </a:solidFill>
              </a:rPr>
              <a:t>w </a:t>
            </a:r>
            <a:r>
              <a:rPr lang="en-US" dirty="0" smtClean="0"/>
              <a:t>is a real number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Definition</a:t>
            </a:r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719263"/>
            <a:ext cx="8229600" cy="1938337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dirty="0" smtClean="0"/>
              <a:t>A </a:t>
            </a:r>
            <a:r>
              <a:rPr lang="en-US" dirty="0" smtClean="0">
                <a:solidFill>
                  <a:schemeClr val="tx2"/>
                </a:solidFill>
              </a:rPr>
              <a:t>Markov Logic Network (MLN)</a:t>
            </a:r>
            <a:r>
              <a:rPr lang="en-US" dirty="0" smtClean="0"/>
              <a:t> is a set of pairs </a:t>
            </a:r>
            <a:r>
              <a:rPr lang="en-US" dirty="0" smtClean="0">
                <a:solidFill>
                  <a:srgbClr val="FF0000"/>
                </a:solidFill>
              </a:rPr>
              <a:t>(F, w)</a:t>
            </a:r>
            <a:r>
              <a:rPr lang="en-US" dirty="0" smtClean="0"/>
              <a:t> where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 smtClean="0">
                <a:solidFill>
                  <a:srgbClr val="FF0000"/>
                </a:solidFill>
              </a:rPr>
              <a:t>F</a:t>
            </a:r>
            <a:r>
              <a:rPr lang="en-US" dirty="0" smtClean="0"/>
              <a:t> is a formula in first-order logic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 smtClean="0">
                <a:solidFill>
                  <a:srgbClr val="FF0000"/>
                </a:solidFill>
              </a:rPr>
              <a:t>w </a:t>
            </a:r>
            <a:r>
              <a:rPr lang="en-US" dirty="0" smtClean="0"/>
              <a:t>is a real number</a:t>
            </a:r>
          </a:p>
        </p:txBody>
      </p:sp>
      <p:sp>
        <p:nvSpPr>
          <p:cNvPr id="4" name="Rectangle 3"/>
          <p:cNvSpPr/>
          <p:nvPr/>
        </p:nvSpPr>
        <p:spPr>
          <a:xfrm>
            <a:off x="609600" y="3962400"/>
            <a:ext cx="80772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000" dirty="0" smtClean="0">
                <a:solidFill>
                  <a:srgbClr val="0066FF"/>
                </a:solidFill>
              </a:rPr>
              <a:t>     </a:t>
            </a:r>
            <a:r>
              <a:rPr lang="en-US" sz="2000" dirty="0" err="1" smtClean="0">
                <a:solidFill>
                  <a:srgbClr val="00B050"/>
                </a:solidFill>
                <a:latin typeface="+mn-lt"/>
                <a:sym typeface="Symbol" pitchFamily="18" charset="2"/>
              </a:rPr>
              <a:t>heavy_snow</a:t>
            </a:r>
            <a:r>
              <a:rPr lang="en-US" sz="2000" dirty="0" smtClean="0">
                <a:solidFill>
                  <a:srgbClr val="00B050"/>
                </a:solidFill>
                <a:latin typeface="+mn-lt"/>
                <a:sym typeface="Symbol" pitchFamily="18" charset="2"/>
              </a:rPr>
              <a:t>(loc)  </a:t>
            </a:r>
            <a:r>
              <a:rPr lang="en-US" sz="2000" dirty="0" err="1" smtClean="0">
                <a:solidFill>
                  <a:srgbClr val="00B050"/>
                </a:solidFill>
                <a:latin typeface="+mn-lt"/>
                <a:sym typeface="Symbol" pitchFamily="18" charset="2"/>
              </a:rPr>
              <a:t>drive_hazard</a:t>
            </a:r>
            <a:r>
              <a:rPr lang="en-US" sz="2000" dirty="0" smtClean="0">
                <a:solidFill>
                  <a:srgbClr val="00B050"/>
                </a:solidFill>
                <a:latin typeface="+mn-lt"/>
                <a:sym typeface="Symbol" pitchFamily="18" charset="2"/>
              </a:rPr>
              <a:t>(loc)  </a:t>
            </a:r>
            <a:r>
              <a:rPr lang="en-US" sz="2000" dirty="0" err="1" smtClean="0">
                <a:solidFill>
                  <a:srgbClr val="00B050"/>
                </a:solidFill>
                <a:latin typeface="+mn-lt"/>
                <a:sym typeface="Symbol" pitchFamily="18" charset="2"/>
              </a:rPr>
              <a:t>block_road</a:t>
            </a:r>
            <a:r>
              <a:rPr lang="en-US" sz="2000" dirty="0" smtClean="0">
                <a:solidFill>
                  <a:srgbClr val="00B050"/>
                </a:solidFill>
                <a:latin typeface="+mn-lt"/>
                <a:sym typeface="Symbol" pitchFamily="18" charset="2"/>
              </a:rPr>
              <a:t>(loc)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000" dirty="0" smtClean="0">
                <a:solidFill>
                  <a:srgbClr val="00B050"/>
                </a:solidFill>
                <a:latin typeface="+mn-lt"/>
              </a:rPr>
              <a:t>   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000" dirty="0" smtClean="0">
                <a:solidFill>
                  <a:srgbClr val="0066FF"/>
                </a:solidFill>
                <a:latin typeface="+mn-lt"/>
              </a:rPr>
              <a:t>     </a:t>
            </a:r>
            <a:r>
              <a:rPr lang="en-US" sz="2000" dirty="0" smtClean="0">
                <a:solidFill>
                  <a:srgbClr val="00B050"/>
                </a:solidFill>
                <a:latin typeface="+mn-lt"/>
              </a:rPr>
              <a:t>accident(loc</a:t>
            </a:r>
            <a:r>
              <a:rPr lang="en-US" sz="2000" dirty="0" smtClean="0">
                <a:solidFill>
                  <a:srgbClr val="00B050"/>
                </a:solidFill>
                <a:latin typeface="+mn-lt"/>
              </a:rPr>
              <a:t>) </a:t>
            </a:r>
            <a:r>
              <a:rPr lang="en-US" sz="2000" dirty="0" smtClean="0">
                <a:solidFill>
                  <a:srgbClr val="00B050"/>
                </a:solidFill>
                <a:latin typeface="+mn-lt"/>
                <a:sym typeface="Symbol" pitchFamily="18" charset="2"/>
              </a:rPr>
              <a:t> </a:t>
            </a:r>
            <a:r>
              <a:rPr lang="en-US" sz="2000" dirty="0" err="1" smtClean="0">
                <a:solidFill>
                  <a:srgbClr val="00B050"/>
                </a:solidFill>
                <a:latin typeface="+mn-lt"/>
                <a:sym typeface="Symbol" pitchFamily="18" charset="2"/>
              </a:rPr>
              <a:t>clear_wreck</a:t>
            </a:r>
            <a:r>
              <a:rPr lang="en-US" sz="2000" dirty="0" smtClean="0">
                <a:solidFill>
                  <a:srgbClr val="00B050"/>
                </a:solidFill>
                <a:latin typeface="+mn-lt"/>
                <a:sym typeface="Symbol" pitchFamily="18" charset="2"/>
              </a:rPr>
              <a:t>(crew, loc)  </a:t>
            </a:r>
            <a:r>
              <a:rPr lang="en-US" sz="2000" dirty="0" err="1" smtClean="0">
                <a:solidFill>
                  <a:srgbClr val="00B050"/>
                </a:solidFill>
                <a:latin typeface="+mn-lt"/>
                <a:sym typeface="Symbol" pitchFamily="18" charset="2"/>
              </a:rPr>
              <a:t>block_road</a:t>
            </a:r>
            <a:r>
              <a:rPr lang="en-US" sz="2000" dirty="0" smtClean="0">
                <a:solidFill>
                  <a:srgbClr val="00B050"/>
                </a:solidFill>
                <a:latin typeface="+mn-lt"/>
                <a:sym typeface="Symbol" pitchFamily="18" charset="2"/>
              </a:rPr>
              <a:t>(loc)</a:t>
            </a:r>
            <a:endParaRPr lang="en-US" sz="2000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Definition</a:t>
            </a:r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719263"/>
            <a:ext cx="8229600" cy="1938337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dirty="0" smtClean="0"/>
              <a:t>A </a:t>
            </a:r>
            <a:r>
              <a:rPr lang="en-US" dirty="0" smtClean="0">
                <a:solidFill>
                  <a:schemeClr val="tx2"/>
                </a:solidFill>
              </a:rPr>
              <a:t>Markov Logic Network (MLN)</a:t>
            </a:r>
            <a:r>
              <a:rPr lang="en-US" dirty="0" smtClean="0"/>
              <a:t> is a set of pairs </a:t>
            </a:r>
            <a:r>
              <a:rPr lang="en-US" dirty="0" smtClean="0">
                <a:solidFill>
                  <a:srgbClr val="FF0000"/>
                </a:solidFill>
              </a:rPr>
              <a:t>(F, w)</a:t>
            </a:r>
            <a:r>
              <a:rPr lang="en-US" dirty="0" smtClean="0"/>
              <a:t> where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 smtClean="0">
                <a:solidFill>
                  <a:srgbClr val="FF0000"/>
                </a:solidFill>
              </a:rPr>
              <a:t>F</a:t>
            </a:r>
            <a:r>
              <a:rPr lang="en-US" dirty="0" smtClean="0"/>
              <a:t> is a formula in first-order logic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 smtClean="0">
                <a:solidFill>
                  <a:srgbClr val="FF0000"/>
                </a:solidFill>
              </a:rPr>
              <a:t>w </a:t>
            </a:r>
            <a:r>
              <a:rPr lang="en-US" dirty="0" smtClean="0"/>
              <a:t>is a real number</a:t>
            </a:r>
          </a:p>
        </p:txBody>
      </p:sp>
      <p:sp>
        <p:nvSpPr>
          <p:cNvPr id="4" name="Rectangle 3"/>
          <p:cNvSpPr/>
          <p:nvPr/>
        </p:nvSpPr>
        <p:spPr>
          <a:xfrm>
            <a:off x="609600" y="3962400"/>
            <a:ext cx="80772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000" dirty="0" smtClean="0">
                <a:solidFill>
                  <a:srgbClr val="0066FF"/>
                </a:solidFill>
              </a:rPr>
              <a:t> </a:t>
            </a:r>
            <a:r>
              <a:rPr lang="en-US" sz="2000" dirty="0" smtClean="0">
                <a:solidFill>
                  <a:srgbClr val="0066FF"/>
                </a:solidFill>
                <a:latin typeface="+mn-lt"/>
              </a:rPr>
              <a:t>1.5 </a:t>
            </a:r>
            <a:r>
              <a:rPr lang="en-US" sz="2000" dirty="0" err="1" smtClean="0">
                <a:solidFill>
                  <a:srgbClr val="00B050"/>
                </a:solidFill>
                <a:latin typeface="+mn-lt"/>
                <a:sym typeface="Symbol" pitchFamily="18" charset="2"/>
              </a:rPr>
              <a:t>heavy_snow</a:t>
            </a:r>
            <a:r>
              <a:rPr lang="en-US" sz="2000" dirty="0" smtClean="0">
                <a:solidFill>
                  <a:srgbClr val="00B050"/>
                </a:solidFill>
                <a:latin typeface="+mn-lt"/>
                <a:sym typeface="Symbol" pitchFamily="18" charset="2"/>
              </a:rPr>
              <a:t>(loc)  </a:t>
            </a:r>
            <a:r>
              <a:rPr lang="en-US" sz="2000" dirty="0" err="1" smtClean="0">
                <a:solidFill>
                  <a:srgbClr val="00B050"/>
                </a:solidFill>
                <a:latin typeface="+mn-lt"/>
                <a:sym typeface="Symbol" pitchFamily="18" charset="2"/>
              </a:rPr>
              <a:t>drive_hazard</a:t>
            </a:r>
            <a:r>
              <a:rPr lang="en-US" sz="2000" dirty="0" smtClean="0">
                <a:solidFill>
                  <a:srgbClr val="00B050"/>
                </a:solidFill>
                <a:latin typeface="+mn-lt"/>
                <a:sym typeface="Symbol" pitchFamily="18" charset="2"/>
              </a:rPr>
              <a:t>(loc)  </a:t>
            </a:r>
            <a:r>
              <a:rPr lang="en-US" sz="2000" dirty="0" err="1" smtClean="0">
                <a:solidFill>
                  <a:srgbClr val="00B050"/>
                </a:solidFill>
                <a:latin typeface="+mn-lt"/>
                <a:sym typeface="Symbol" pitchFamily="18" charset="2"/>
              </a:rPr>
              <a:t>block_road</a:t>
            </a:r>
            <a:r>
              <a:rPr lang="en-US" sz="2000" dirty="0" smtClean="0">
                <a:solidFill>
                  <a:srgbClr val="00B050"/>
                </a:solidFill>
                <a:latin typeface="+mn-lt"/>
                <a:sym typeface="Symbol" pitchFamily="18" charset="2"/>
              </a:rPr>
              <a:t>(loc)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000" dirty="0" smtClean="0">
                <a:solidFill>
                  <a:srgbClr val="00B050"/>
                </a:solidFill>
                <a:latin typeface="+mn-lt"/>
              </a:rPr>
              <a:t>   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000" dirty="0" smtClean="0">
                <a:solidFill>
                  <a:srgbClr val="0066FF"/>
                </a:solidFill>
                <a:latin typeface="+mn-lt"/>
              </a:rPr>
              <a:t> 2.0 </a:t>
            </a:r>
            <a:r>
              <a:rPr lang="en-US" sz="2000" dirty="0" smtClean="0">
                <a:solidFill>
                  <a:srgbClr val="00B050"/>
                </a:solidFill>
                <a:latin typeface="+mn-lt"/>
              </a:rPr>
              <a:t>accident(loc</a:t>
            </a:r>
            <a:r>
              <a:rPr lang="en-US" sz="2000" dirty="0" smtClean="0">
                <a:solidFill>
                  <a:srgbClr val="00B050"/>
                </a:solidFill>
                <a:latin typeface="+mn-lt"/>
              </a:rPr>
              <a:t>) </a:t>
            </a:r>
            <a:r>
              <a:rPr lang="en-US" sz="2000" dirty="0" smtClean="0">
                <a:solidFill>
                  <a:srgbClr val="00B050"/>
                </a:solidFill>
                <a:latin typeface="+mn-lt"/>
                <a:sym typeface="Symbol" pitchFamily="18" charset="2"/>
              </a:rPr>
              <a:t> </a:t>
            </a:r>
            <a:r>
              <a:rPr lang="en-US" sz="2000" dirty="0" err="1" smtClean="0">
                <a:solidFill>
                  <a:srgbClr val="00B050"/>
                </a:solidFill>
                <a:latin typeface="+mn-lt"/>
                <a:sym typeface="Symbol" pitchFamily="18" charset="2"/>
              </a:rPr>
              <a:t>clear_wreck</a:t>
            </a:r>
            <a:r>
              <a:rPr lang="en-US" sz="2000" dirty="0" smtClean="0">
                <a:solidFill>
                  <a:srgbClr val="00B050"/>
                </a:solidFill>
                <a:latin typeface="+mn-lt"/>
                <a:sym typeface="Symbol" pitchFamily="18" charset="2"/>
              </a:rPr>
              <a:t>(crew, loc)  </a:t>
            </a:r>
            <a:r>
              <a:rPr lang="en-US" sz="2000" dirty="0" err="1" smtClean="0">
                <a:solidFill>
                  <a:srgbClr val="00B050"/>
                </a:solidFill>
                <a:latin typeface="+mn-lt"/>
                <a:sym typeface="Symbol" pitchFamily="18" charset="2"/>
              </a:rPr>
              <a:t>block_road</a:t>
            </a:r>
            <a:r>
              <a:rPr lang="en-US" sz="2000" dirty="0" smtClean="0">
                <a:solidFill>
                  <a:srgbClr val="00B050"/>
                </a:solidFill>
                <a:latin typeface="+mn-lt"/>
                <a:sym typeface="Symbol" pitchFamily="18" charset="2"/>
              </a:rPr>
              <a:t>(loc)</a:t>
            </a:r>
            <a:endParaRPr lang="en-US" sz="2000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	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Motivation</a:t>
            </a:r>
          </a:p>
          <a:p>
            <a:r>
              <a:rPr lang="en-US" dirty="0" smtClean="0"/>
              <a:t>Background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Markov Logic for Abduction</a:t>
            </a:r>
          </a:p>
          <a:p>
            <a:r>
              <a:rPr lang="en-US" dirty="0" smtClean="0"/>
              <a:t>Experiments</a:t>
            </a:r>
          </a:p>
          <a:p>
            <a:r>
              <a:rPr lang="en-US" dirty="0" smtClean="0"/>
              <a:t>Conclusion &amp; Future Work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Abduction using Markov logic</a:t>
            </a:r>
          </a:p>
        </p:txBody>
      </p:sp>
      <p:sp>
        <p:nvSpPr>
          <p:cNvPr id="61443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Express the theory in Markov logic </a:t>
            </a:r>
          </a:p>
          <a:p>
            <a:pPr lvl="1"/>
            <a:r>
              <a:rPr lang="en-US" dirty="0" smtClean="0"/>
              <a:t>Sound combination of first-order logic rules</a:t>
            </a:r>
          </a:p>
          <a:p>
            <a:pPr lvl="1"/>
            <a:r>
              <a:rPr lang="en-US" dirty="0" smtClean="0"/>
              <a:t>Use existing machinery for learning and inference</a:t>
            </a:r>
          </a:p>
          <a:p>
            <a:r>
              <a:rPr lang="en-US" dirty="0" smtClean="0"/>
              <a:t>Problem</a:t>
            </a:r>
          </a:p>
          <a:p>
            <a:pPr lvl="1"/>
            <a:r>
              <a:rPr lang="en-US" dirty="0" smtClean="0"/>
              <a:t>Markov logic is deductive in nature</a:t>
            </a:r>
          </a:p>
          <a:p>
            <a:pPr lvl="1"/>
            <a:r>
              <a:rPr lang="en-US" dirty="0" smtClean="0"/>
              <a:t>Does not support </a:t>
            </a:r>
            <a:r>
              <a:rPr lang="en-US" dirty="0" err="1" smtClean="0"/>
              <a:t>adbuction</a:t>
            </a:r>
            <a:r>
              <a:rPr lang="en-US" dirty="0" smtClean="0"/>
              <a:t> as is!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Abduction using Markov logic</a:t>
            </a:r>
          </a:p>
        </p:txBody>
      </p:sp>
      <p:sp>
        <p:nvSpPr>
          <p:cNvPr id="62467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305800" cy="4411663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n-US" dirty="0" smtClean="0">
                <a:solidFill>
                  <a:srgbClr val="FF0000"/>
                </a:solidFill>
              </a:rPr>
              <a:t>  </a:t>
            </a:r>
          </a:p>
          <a:p>
            <a:r>
              <a:rPr lang="en-US" dirty="0" smtClean="0"/>
              <a:t>Given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dirty="0" smtClean="0">
                <a:solidFill>
                  <a:srgbClr val="00B050"/>
                </a:solidFill>
              </a:rPr>
              <a:t>    </a:t>
            </a:r>
            <a:r>
              <a:rPr lang="en-US" sz="2400" dirty="0" err="1" smtClean="0">
                <a:solidFill>
                  <a:srgbClr val="00B050"/>
                </a:solidFill>
                <a:sym typeface="Symbol" pitchFamily="18" charset="2"/>
              </a:rPr>
              <a:t>heavy_snow</a:t>
            </a:r>
            <a:r>
              <a:rPr lang="en-US" sz="2400" dirty="0" smtClean="0">
                <a:solidFill>
                  <a:srgbClr val="00B050"/>
                </a:solidFill>
                <a:sym typeface="Symbol" pitchFamily="18" charset="2"/>
              </a:rPr>
              <a:t>(loc)  </a:t>
            </a:r>
            <a:r>
              <a:rPr lang="en-US" sz="2400" dirty="0" err="1" smtClean="0">
                <a:solidFill>
                  <a:srgbClr val="00B050"/>
                </a:solidFill>
                <a:sym typeface="Symbol" pitchFamily="18" charset="2"/>
              </a:rPr>
              <a:t>drive_hazard</a:t>
            </a:r>
            <a:r>
              <a:rPr lang="en-US" sz="2400" dirty="0" smtClean="0">
                <a:solidFill>
                  <a:srgbClr val="00B050"/>
                </a:solidFill>
                <a:sym typeface="Symbol" pitchFamily="18" charset="2"/>
              </a:rPr>
              <a:t>(loc)  </a:t>
            </a:r>
            <a:r>
              <a:rPr lang="en-US" sz="2400" dirty="0" err="1" smtClean="0">
                <a:solidFill>
                  <a:srgbClr val="00B050"/>
                </a:solidFill>
                <a:sym typeface="Symbol" pitchFamily="18" charset="2"/>
              </a:rPr>
              <a:t>block_road</a:t>
            </a:r>
            <a:r>
              <a:rPr lang="en-US" sz="2400" dirty="0" smtClean="0">
                <a:solidFill>
                  <a:srgbClr val="00B050"/>
                </a:solidFill>
                <a:sym typeface="Symbol" pitchFamily="18" charset="2"/>
              </a:rPr>
              <a:t>(loc)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1000" dirty="0" smtClean="0">
                <a:solidFill>
                  <a:srgbClr val="00B050"/>
                </a:solidFill>
              </a:rPr>
              <a:t>   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400" dirty="0" smtClean="0">
                <a:solidFill>
                  <a:srgbClr val="00B050"/>
                </a:solidFill>
              </a:rPr>
              <a:t>     accident(loc) </a:t>
            </a:r>
            <a:r>
              <a:rPr lang="en-US" sz="2400" dirty="0" smtClean="0">
                <a:solidFill>
                  <a:srgbClr val="00B050"/>
                </a:solidFill>
                <a:sym typeface="Symbol" pitchFamily="18" charset="2"/>
              </a:rPr>
              <a:t> </a:t>
            </a:r>
            <a:r>
              <a:rPr lang="en-US" sz="2400" dirty="0" err="1" smtClean="0">
                <a:solidFill>
                  <a:srgbClr val="00B050"/>
                </a:solidFill>
                <a:sym typeface="Symbol" pitchFamily="18" charset="2"/>
              </a:rPr>
              <a:t>clear_wreck</a:t>
            </a:r>
            <a:r>
              <a:rPr lang="en-US" sz="2400" dirty="0" smtClean="0">
                <a:solidFill>
                  <a:srgbClr val="00B050"/>
                </a:solidFill>
                <a:sym typeface="Symbol" pitchFamily="18" charset="2"/>
              </a:rPr>
              <a:t>(crew, loc)  </a:t>
            </a:r>
            <a:r>
              <a:rPr lang="en-US" sz="2400" dirty="0" err="1" smtClean="0">
                <a:solidFill>
                  <a:srgbClr val="00B050"/>
                </a:solidFill>
                <a:sym typeface="Symbol" pitchFamily="18" charset="2"/>
              </a:rPr>
              <a:t>block_road</a:t>
            </a:r>
            <a:r>
              <a:rPr lang="en-US" sz="2400" dirty="0" smtClean="0">
                <a:solidFill>
                  <a:srgbClr val="00B050"/>
                </a:solidFill>
                <a:sym typeface="Symbol" pitchFamily="18" charset="2"/>
              </a:rPr>
              <a:t>(loc)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sz="1000" dirty="0" smtClean="0">
              <a:solidFill>
                <a:srgbClr val="0066FF"/>
              </a:solidFill>
              <a:sym typeface="Symbol" pitchFamily="18" charset="2"/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400" dirty="0" smtClean="0">
                <a:solidFill>
                  <a:srgbClr val="0066FF"/>
                </a:solidFill>
                <a:sym typeface="Symbol" pitchFamily="18" charset="2"/>
              </a:rPr>
              <a:t>     Observation: </a:t>
            </a:r>
            <a:r>
              <a:rPr lang="en-US" sz="2400" dirty="0" err="1" smtClean="0">
                <a:solidFill>
                  <a:srgbClr val="0066FF"/>
                </a:solidFill>
                <a:sym typeface="Symbol" pitchFamily="18" charset="2"/>
              </a:rPr>
              <a:t>block_road</a:t>
            </a:r>
            <a:r>
              <a:rPr lang="en-US" sz="2400" dirty="0" smtClean="0">
                <a:solidFill>
                  <a:srgbClr val="0066FF"/>
                </a:solidFill>
                <a:sym typeface="Symbol" pitchFamily="18" charset="2"/>
              </a:rPr>
              <a:t>(plaza)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sz="2400" dirty="0" smtClean="0">
              <a:solidFill>
                <a:srgbClr val="0066FF"/>
              </a:solidFill>
            </a:endParaRPr>
          </a:p>
          <a:p>
            <a:pPr>
              <a:buFont typeface="Wingdings" pitchFamily="2" charset="2"/>
              <a:buNone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Abduction using Markov logic</a:t>
            </a:r>
            <a:endParaRPr lang="en-US" sz="2800" dirty="0" smtClean="0"/>
          </a:p>
        </p:txBody>
      </p:sp>
      <p:sp>
        <p:nvSpPr>
          <p:cNvPr id="63491" name="Content Placeholder 2"/>
          <p:cNvSpPr>
            <a:spLocks noGrp="1"/>
          </p:cNvSpPr>
          <p:nvPr>
            <p:ph idx="1"/>
          </p:nvPr>
        </p:nvSpPr>
        <p:spPr>
          <a:xfrm>
            <a:off x="381000" y="1219200"/>
            <a:ext cx="8382000" cy="518160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endParaRPr lang="en-US" dirty="0" smtClean="0"/>
          </a:p>
          <a:p>
            <a:r>
              <a:rPr lang="en-US" dirty="0" smtClean="0"/>
              <a:t>Given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dirty="0" smtClean="0">
                <a:solidFill>
                  <a:srgbClr val="00B050"/>
                </a:solidFill>
              </a:rPr>
              <a:t>    </a:t>
            </a:r>
            <a:r>
              <a:rPr lang="en-US" sz="2400" dirty="0" err="1" smtClean="0">
                <a:solidFill>
                  <a:srgbClr val="00B050"/>
                </a:solidFill>
                <a:sym typeface="Symbol" pitchFamily="18" charset="2"/>
              </a:rPr>
              <a:t>heavy_snow</a:t>
            </a:r>
            <a:r>
              <a:rPr lang="en-US" sz="2400" dirty="0" smtClean="0">
                <a:solidFill>
                  <a:srgbClr val="00B050"/>
                </a:solidFill>
                <a:sym typeface="Symbol" pitchFamily="18" charset="2"/>
              </a:rPr>
              <a:t>(loc)  </a:t>
            </a:r>
            <a:r>
              <a:rPr lang="en-US" sz="2400" dirty="0" err="1" smtClean="0">
                <a:solidFill>
                  <a:srgbClr val="00B050"/>
                </a:solidFill>
                <a:sym typeface="Symbol" pitchFamily="18" charset="2"/>
              </a:rPr>
              <a:t>drive_hazard</a:t>
            </a:r>
            <a:r>
              <a:rPr lang="en-US" sz="2400" dirty="0" smtClean="0">
                <a:solidFill>
                  <a:srgbClr val="00B050"/>
                </a:solidFill>
                <a:sym typeface="Symbol" pitchFamily="18" charset="2"/>
              </a:rPr>
              <a:t>(loc)  </a:t>
            </a:r>
            <a:r>
              <a:rPr lang="en-US" sz="2400" dirty="0" err="1" smtClean="0">
                <a:solidFill>
                  <a:srgbClr val="00B050"/>
                </a:solidFill>
                <a:sym typeface="Symbol" pitchFamily="18" charset="2"/>
              </a:rPr>
              <a:t>block_road</a:t>
            </a:r>
            <a:r>
              <a:rPr lang="en-US" sz="2400" dirty="0" smtClean="0">
                <a:solidFill>
                  <a:srgbClr val="00B050"/>
                </a:solidFill>
                <a:sym typeface="Symbol" pitchFamily="18" charset="2"/>
              </a:rPr>
              <a:t>(loc)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1000" dirty="0" smtClean="0">
                <a:solidFill>
                  <a:srgbClr val="00B050"/>
                </a:solidFill>
              </a:rPr>
              <a:t>   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400" dirty="0" smtClean="0">
                <a:solidFill>
                  <a:srgbClr val="00B050"/>
                </a:solidFill>
              </a:rPr>
              <a:t>     accident(loc) </a:t>
            </a:r>
            <a:r>
              <a:rPr lang="en-US" sz="2400" dirty="0" smtClean="0">
                <a:solidFill>
                  <a:srgbClr val="00B050"/>
                </a:solidFill>
                <a:sym typeface="Symbol" pitchFamily="18" charset="2"/>
              </a:rPr>
              <a:t> </a:t>
            </a:r>
            <a:r>
              <a:rPr lang="en-US" sz="2400" dirty="0" err="1" smtClean="0">
                <a:solidFill>
                  <a:srgbClr val="00B050"/>
                </a:solidFill>
                <a:sym typeface="Symbol" pitchFamily="18" charset="2"/>
              </a:rPr>
              <a:t>clear_wreck</a:t>
            </a:r>
            <a:r>
              <a:rPr lang="en-US" sz="2400" dirty="0" smtClean="0">
                <a:solidFill>
                  <a:srgbClr val="00B050"/>
                </a:solidFill>
                <a:sym typeface="Symbol" pitchFamily="18" charset="2"/>
              </a:rPr>
              <a:t>(crew, loc)  </a:t>
            </a:r>
            <a:r>
              <a:rPr lang="en-US" sz="2400" dirty="0" err="1" smtClean="0">
                <a:solidFill>
                  <a:srgbClr val="00B050"/>
                </a:solidFill>
                <a:sym typeface="Symbol" pitchFamily="18" charset="2"/>
              </a:rPr>
              <a:t>block_road</a:t>
            </a:r>
            <a:r>
              <a:rPr lang="en-US" sz="2400" dirty="0" smtClean="0">
                <a:solidFill>
                  <a:srgbClr val="00B050"/>
                </a:solidFill>
                <a:sym typeface="Symbol" pitchFamily="18" charset="2"/>
              </a:rPr>
              <a:t>(loc)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sz="1000" dirty="0" smtClean="0">
              <a:solidFill>
                <a:srgbClr val="0066FF"/>
              </a:solidFill>
              <a:sym typeface="Symbol" pitchFamily="18" charset="2"/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400" dirty="0" smtClean="0">
                <a:solidFill>
                  <a:srgbClr val="0066FF"/>
                </a:solidFill>
                <a:sym typeface="Symbol" pitchFamily="18" charset="2"/>
              </a:rPr>
              <a:t>     Observation: </a:t>
            </a:r>
            <a:r>
              <a:rPr lang="en-US" sz="2400" dirty="0" err="1" smtClean="0">
                <a:solidFill>
                  <a:srgbClr val="0066FF"/>
                </a:solidFill>
                <a:sym typeface="Symbol" pitchFamily="18" charset="2"/>
              </a:rPr>
              <a:t>block_road</a:t>
            </a:r>
            <a:r>
              <a:rPr lang="en-US" sz="2400" dirty="0" smtClean="0">
                <a:solidFill>
                  <a:srgbClr val="0066FF"/>
                </a:solidFill>
                <a:sym typeface="Symbol" pitchFamily="18" charset="2"/>
              </a:rPr>
              <a:t>(plaza)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sz="2400" dirty="0" smtClean="0">
              <a:solidFill>
                <a:srgbClr val="0066FF"/>
              </a:solidFill>
            </a:endParaRPr>
          </a:p>
          <a:p>
            <a:r>
              <a:rPr lang="en-US" dirty="0" smtClean="0"/>
              <a:t>Rules are true independent of antecedents</a:t>
            </a:r>
          </a:p>
          <a:p>
            <a:r>
              <a:rPr lang="en-US" dirty="0" smtClean="0"/>
              <a:t>Need to go from effect to cause</a:t>
            </a:r>
          </a:p>
          <a:p>
            <a:pPr lvl="1"/>
            <a:r>
              <a:rPr lang="en-US" dirty="0" smtClean="0"/>
              <a:t>Idea of hidden cause</a:t>
            </a:r>
          </a:p>
          <a:p>
            <a:pPr lvl="1"/>
            <a:r>
              <a:rPr lang="en-US" dirty="0" smtClean="0"/>
              <a:t>Reverse implication over hidden causes</a:t>
            </a:r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Introducing Hidden Cause</a:t>
            </a:r>
          </a:p>
        </p:txBody>
      </p:sp>
      <p:sp>
        <p:nvSpPr>
          <p:cNvPr id="65540" name="Rectangle 9"/>
          <p:cNvSpPr>
            <a:spLocks noChangeArrowheads="1"/>
          </p:cNvSpPr>
          <p:nvPr/>
        </p:nvSpPr>
        <p:spPr bwMode="auto">
          <a:xfrm>
            <a:off x="1066800" y="1676400"/>
            <a:ext cx="76200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 dirty="0" err="1">
                <a:solidFill>
                  <a:srgbClr val="00B050"/>
                </a:solidFill>
                <a:sym typeface="Symbol" pitchFamily="18" charset="2"/>
              </a:rPr>
              <a:t>heavy_snow</a:t>
            </a:r>
            <a:r>
              <a:rPr lang="en-US" sz="2000" dirty="0">
                <a:solidFill>
                  <a:srgbClr val="00B050"/>
                </a:solidFill>
                <a:sym typeface="Symbol" pitchFamily="18" charset="2"/>
              </a:rPr>
              <a:t>(loc)  </a:t>
            </a:r>
            <a:r>
              <a:rPr lang="en-US" sz="2000" dirty="0" err="1">
                <a:solidFill>
                  <a:srgbClr val="00B050"/>
                </a:solidFill>
                <a:sym typeface="Symbol" pitchFamily="18" charset="2"/>
              </a:rPr>
              <a:t>drive_hazard</a:t>
            </a:r>
            <a:r>
              <a:rPr lang="en-US" sz="2000" dirty="0">
                <a:solidFill>
                  <a:srgbClr val="00B050"/>
                </a:solidFill>
                <a:sym typeface="Symbol" pitchFamily="18" charset="2"/>
              </a:rPr>
              <a:t>(loc)  </a:t>
            </a:r>
            <a:r>
              <a:rPr lang="en-US" sz="2000" dirty="0" err="1">
                <a:solidFill>
                  <a:srgbClr val="00B050"/>
                </a:solidFill>
                <a:sym typeface="Symbol" pitchFamily="18" charset="2"/>
              </a:rPr>
              <a:t>block_road</a:t>
            </a:r>
            <a:r>
              <a:rPr lang="en-US" sz="2000" dirty="0">
                <a:solidFill>
                  <a:srgbClr val="00B050"/>
                </a:solidFill>
                <a:sym typeface="Symbol" pitchFamily="18" charset="2"/>
              </a:rPr>
              <a:t>(loc)</a:t>
            </a:r>
            <a:endParaRPr lang="en-US" sz="2000" dirty="0"/>
          </a:p>
        </p:txBody>
      </p:sp>
      <p:sp>
        <p:nvSpPr>
          <p:cNvPr id="65541" name="Rectangle 10"/>
          <p:cNvSpPr>
            <a:spLocks noChangeArrowheads="1"/>
          </p:cNvSpPr>
          <p:nvPr/>
        </p:nvSpPr>
        <p:spPr bwMode="auto">
          <a:xfrm>
            <a:off x="990600" y="3429000"/>
            <a:ext cx="76200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 dirty="0" err="1" smtClean="0">
                <a:solidFill>
                  <a:srgbClr val="00B050"/>
                </a:solidFill>
                <a:sym typeface="Symbol" pitchFamily="18" charset="2"/>
              </a:rPr>
              <a:t>heavy_snow</a:t>
            </a:r>
            <a:r>
              <a:rPr lang="en-US" sz="2000" dirty="0" smtClean="0">
                <a:solidFill>
                  <a:srgbClr val="00B050"/>
                </a:solidFill>
                <a:sym typeface="Symbol" pitchFamily="18" charset="2"/>
              </a:rPr>
              <a:t>(loc</a:t>
            </a:r>
            <a:r>
              <a:rPr lang="en-US" sz="2000" dirty="0">
                <a:solidFill>
                  <a:srgbClr val="00B050"/>
                </a:solidFill>
                <a:sym typeface="Symbol" pitchFamily="18" charset="2"/>
              </a:rPr>
              <a:t>)  </a:t>
            </a:r>
            <a:r>
              <a:rPr lang="en-US" sz="2000" dirty="0" err="1">
                <a:solidFill>
                  <a:srgbClr val="00B050"/>
                </a:solidFill>
                <a:sym typeface="Symbol" pitchFamily="18" charset="2"/>
              </a:rPr>
              <a:t>drive_hazard</a:t>
            </a:r>
            <a:r>
              <a:rPr lang="en-US" sz="2000" dirty="0">
                <a:solidFill>
                  <a:srgbClr val="00B050"/>
                </a:solidFill>
                <a:sym typeface="Symbol" pitchFamily="18" charset="2"/>
              </a:rPr>
              <a:t>(loc</a:t>
            </a:r>
            <a:r>
              <a:rPr lang="en-US" sz="2000" dirty="0" smtClean="0">
                <a:solidFill>
                  <a:srgbClr val="00B050"/>
                </a:solidFill>
                <a:sym typeface="Symbol" pitchFamily="18" charset="2"/>
              </a:rPr>
              <a:t>) </a:t>
            </a:r>
            <a:r>
              <a:rPr lang="en-US" sz="2000" dirty="0" smtClean="0">
                <a:solidFill>
                  <a:srgbClr val="00B050"/>
                </a:solidFill>
                <a:sym typeface="Symbol"/>
              </a:rPr>
              <a:t> rb_C1(loc)</a:t>
            </a:r>
            <a:r>
              <a:rPr lang="en-US" sz="2000" dirty="0" smtClean="0">
                <a:solidFill>
                  <a:srgbClr val="00B050"/>
                </a:solidFill>
                <a:sym typeface="Symbol" pitchFamily="18" charset="2"/>
              </a:rPr>
              <a:t> </a:t>
            </a:r>
            <a:endParaRPr lang="en-US" sz="2000" dirty="0"/>
          </a:p>
        </p:txBody>
      </p:sp>
      <p:grpSp>
        <p:nvGrpSpPr>
          <p:cNvPr id="2" name="Group 77"/>
          <p:cNvGrpSpPr>
            <a:grpSpLocks/>
          </p:cNvGrpSpPr>
          <p:nvPr/>
        </p:nvGrpSpPr>
        <p:grpSpPr bwMode="auto">
          <a:xfrm>
            <a:off x="228600" y="1905000"/>
            <a:ext cx="685800" cy="1752600"/>
            <a:chOff x="381000" y="3200400"/>
            <a:chExt cx="990600" cy="763588"/>
          </a:xfrm>
        </p:grpSpPr>
        <p:cxnSp>
          <p:nvCxnSpPr>
            <p:cNvPr id="65543" name="Straight Arrow Connector 46"/>
            <p:cNvCxnSpPr>
              <a:cxnSpLocks noChangeShapeType="1"/>
            </p:cNvCxnSpPr>
            <p:nvPr/>
          </p:nvCxnSpPr>
          <p:spPr bwMode="auto">
            <a:xfrm>
              <a:off x="381000" y="3962400"/>
              <a:ext cx="990600" cy="1588"/>
            </a:xfrm>
            <a:prstGeom prst="straightConnector1">
              <a:avLst/>
            </a:prstGeom>
            <a:noFill/>
            <a:ln w="31750" algn="ctr">
              <a:solidFill>
                <a:srgbClr val="FF0000"/>
              </a:solidFill>
              <a:round/>
              <a:headEnd/>
              <a:tailEnd type="arrow" w="med" len="med"/>
            </a:ln>
          </p:spPr>
        </p:cxnSp>
        <p:cxnSp>
          <p:nvCxnSpPr>
            <p:cNvPr id="65544" name="Straight Connector 64"/>
            <p:cNvCxnSpPr>
              <a:cxnSpLocks noChangeShapeType="1"/>
            </p:cNvCxnSpPr>
            <p:nvPr/>
          </p:nvCxnSpPr>
          <p:spPr bwMode="auto">
            <a:xfrm rot="5400000">
              <a:off x="0" y="3581400"/>
              <a:ext cx="762000" cy="0"/>
            </a:xfrm>
            <a:prstGeom prst="line">
              <a:avLst/>
            </a:prstGeom>
            <a:noFill/>
            <a:ln w="31750" algn="ctr">
              <a:solidFill>
                <a:srgbClr val="FF0000"/>
              </a:solidFill>
              <a:round/>
              <a:headEnd/>
              <a:tailEnd/>
            </a:ln>
          </p:spPr>
        </p:cxnSp>
        <p:cxnSp>
          <p:nvCxnSpPr>
            <p:cNvPr id="65545" name="Straight Connector 66"/>
            <p:cNvCxnSpPr>
              <a:cxnSpLocks noChangeShapeType="1"/>
            </p:cNvCxnSpPr>
            <p:nvPr/>
          </p:nvCxnSpPr>
          <p:spPr bwMode="auto">
            <a:xfrm>
              <a:off x="381000" y="3200400"/>
              <a:ext cx="762000" cy="0"/>
            </a:xfrm>
            <a:prstGeom prst="line">
              <a:avLst/>
            </a:prstGeom>
            <a:noFill/>
            <a:ln w="31750" algn="ctr">
              <a:solidFill>
                <a:srgbClr val="FF0000"/>
              </a:solidFill>
              <a:round/>
              <a:headEnd/>
              <a:tailEnd/>
            </a:ln>
          </p:spPr>
        </p:cxnSp>
      </p:grpSp>
      <p:grpSp>
        <p:nvGrpSpPr>
          <p:cNvPr id="3" name="Group 22"/>
          <p:cNvGrpSpPr/>
          <p:nvPr/>
        </p:nvGrpSpPr>
        <p:grpSpPr>
          <a:xfrm>
            <a:off x="1066800" y="2133600"/>
            <a:ext cx="4648200" cy="609600"/>
            <a:chOff x="1143000" y="3352800"/>
            <a:chExt cx="4648200" cy="609600"/>
          </a:xfrm>
        </p:grpSpPr>
        <p:cxnSp>
          <p:nvCxnSpPr>
            <p:cNvPr id="12" name="Straight Connector 11"/>
            <p:cNvCxnSpPr/>
            <p:nvPr/>
          </p:nvCxnSpPr>
          <p:spPr bwMode="auto">
            <a:xfrm>
              <a:off x="1143000" y="3657600"/>
              <a:ext cx="4648200" cy="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8" name="Straight Connector 17"/>
            <p:cNvCxnSpPr/>
            <p:nvPr/>
          </p:nvCxnSpPr>
          <p:spPr bwMode="auto">
            <a:xfrm rot="5400000">
              <a:off x="5638800" y="3505200"/>
              <a:ext cx="304800" cy="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0" name="Straight Connector 19"/>
            <p:cNvCxnSpPr/>
            <p:nvPr/>
          </p:nvCxnSpPr>
          <p:spPr bwMode="auto">
            <a:xfrm rot="5400000">
              <a:off x="990600" y="3505200"/>
              <a:ext cx="304800" cy="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1" name="Straight Connector 20"/>
            <p:cNvCxnSpPr/>
            <p:nvPr/>
          </p:nvCxnSpPr>
          <p:spPr bwMode="auto">
            <a:xfrm rot="5400000">
              <a:off x="3276600" y="3810000"/>
              <a:ext cx="304800" cy="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22" name="TextBox 21"/>
          <p:cNvSpPr txBox="1"/>
          <p:nvPr/>
        </p:nvSpPr>
        <p:spPr>
          <a:xfrm>
            <a:off x="2590800" y="2819400"/>
            <a:ext cx="17075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rb_C1(loc)</a:t>
            </a:r>
            <a:endParaRPr lang="en-US" sz="2400" dirty="0"/>
          </a:p>
        </p:txBody>
      </p:sp>
      <p:cxnSp>
        <p:nvCxnSpPr>
          <p:cNvPr id="26" name="Straight Arrow Connector 25"/>
          <p:cNvCxnSpPr/>
          <p:nvPr/>
        </p:nvCxnSpPr>
        <p:spPr bwMode="auto">
          <a:xfrm flipV="1">
            <a:off x="4343400" y="3048000"/>
            <a:ext cx="685800" cy="76200"/>
          </a:xfrm>
          <a:prstGeom prst="straightConnector1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9" name="TextBox 28"/>
          <p:cNvSpPr txBox="1"/>
          <p:nvPr/>
        </p:nvSpPr>
        <p:spPr>
          <a:xfrm>
            <a:off x="5105400" y="2819400"/>
            <a:ext cx="196720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Hidden Cause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Introducing Hidden Cause</a:t>
            </a:r>
          </a:p>
        </p:txBody>
      </p:sp>
      <p:sp>
        <p:nvSpPr>
          <p:cNvPr id="65540" name="Rectangle 9"/>
          <p:cNvSpPr>
            <a:spLocks noChangeArrowheads="1"/>
          </p:cNvSpPr>
          <p:nvPr/>
        </p:nvSpPr>
        <p:spPr bwMode="auto">
          <a:xfrm>
            <a:off x="1066800" y="1676400"/>
            <a:ext cx="76200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 dirty="0" err="1">
                <a:solidFill>
                  <a:srgbClr val="00B050"/>
                </a:solidFill>
                <a:sym typeface="Symbol" pitchFamily="18" charset="2"/>
              </a:rPr>
              <a:t>heavy_snow</a:t>
            </a:r>
            <a:r>
              <a:rPr lang="en-US" sz="2000" dirty="0">
                <a:solidFill>
                  <a:srgbClr val="00B050"/>
                </a:solidFill>
                <a:sym typeface="Symbol" pitchFamily="18" charset="2"/>
              </a:rPr>
              <a:t>(loc)  </a:t>
            </a:r>
            <a:r>
              <a:rPr lang="en-US" sz="2000" dirty="0" err="1">
                <a:solidFill>
                  <a:srgbClr val="00B050"/>
                </a:solidFill>
                <a:sym typeface="Symbol" pitchFamily="18" charset="2"/>
              </a:rPr>
              <a:t>drive_hazard</a:t>
            </a:r>
            <a:r>
              <a:rPr lang="en-US" sz="2000" dirty="0">
                <a:solidFill>
                  <a:srgbClr val="00B050"/>
                </a:solidFill>
                <a:sym typeface="Symbol" pitchFamily="18" charset="2"/>
              </a:rPr>
              <a:t>(loc)  </a:t>
            </a:r>
            <a:r>
              <a:rPr lang="en-US" sz="2000" dirty="0" err="1">
                <a:solidFill>
                  <a:srgbClr val="00B050"/>
                </a:solidFill>
                <a:sym typeface="Symbol" pitchFamily="18" charset="2"/>
              </a:rPr>
              <a:t>block_road</a:t>
            </a:r>
            <a:r>
              <a:rPr lang="en-US" sz="2000" dirty="0">
                <a:solidFill>
                  <a:srgbClr val="00B050"/>
                </a:solidFill>
                <a:sym typeface="Symbol" pitchFamily="18" charset="2"/>
              </a:rPr>
              <a:t>(loc)</a:t>
            </a:r>
            <a:endParaRPr lang="en-US" sz="2000" dirty="0"/>
          </a:p>
        </p:txBody>
      </p:sp>
      <p:sp>
        <p:nvSpPr>
          <p:cNvPr id="65541" name="Rectangle 10"/>
          <p:cNvSpPr>
            <a:spLocks noChangeArrowheads="1"/>
          </p:cNvSpPr>
          <p:nvPr/>
        </p:nvSpPr>
        <p:spPr bwMode="auto">
          <a:xfrm>
            <a:off x="990600" y="3429000"/>
            <a:ext cx="76200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 dirty="0" err="1" smtClean="0">
                <a:solidFill>
                  <a:srgbClr val="00B050"/>
                </a:solidFill>
                <a:sym typeface="Symbol" pitchFamily="18" charset="2"/>
              </a:rPr>
              <a:t>heavy_snow</a:t>
            </a:r>
            <a:r>
              <a:rPr lang="en-US" sz="2000" dirty="0" smtClean="0">
                <a:solidFill>
                  <a:srgbClr val="00B050"/>
                </a:solidFill>
                <a:sym typeface="Symbol" pitchFamily="18" charset="2"/>
              </a:rPr>
              <a:t>(loc</a:t>
            </a:r>
            <a:r>
              <a:rPr lang="en-US" sz="2000" dirty="0">
                <a:solidFill>
                  <a:srgbClr val="00B050"/>
                </a:solidFill>
                <a:sym typeface="Symbol" pitchFamily="18" charset="2"/>
              </a:rPr>
              <a:t>)  </a:t>
            </a:r>
            <a:r>
              <a:rPr lang="en-US" sz="2000" dirty="0" err="1">
                <a:solidFill>
                  <a:srgbClr val="00B050"/>
                </a:solidFill>
                <a:sym typeface="Symbol" pitchFamily="18" charset="2"/>
              </a:rPr>
              <a:t>drive_hazard</a:t>
            </a:r>
            <a:r>
              <a:rPr lang="en-US" sz="2000" dirty="0">
                <a:solidFill>
                  <a:srgbClr val="00B050"/>
                </a:solidFill>
                <a:sym typeface="Symbol" pitchFamily="18" charset="2"/>
              </a:rPr>
              <a:t>(loc</a:t>
            </a:r>
            <a:r>
              <a:rPr lang="en-US" sz="2000" dirty="0" smtClean="0">
                <a:solidFill>
                  <a:srgbClr val="00B050"/>
                </a:solidFill>
                <a:sym typeface="Symbol" pitchFamily="18" charset="2"/>
              </a:rPr>
              <a:t>) </a:t>
            </a:r>
            <a:r>
              <a:rPr lang="en-US" sz="2000" dirty="0" smtClean="0">
                <a:solidFill>
                  <a:srgbClr val="00B050"/>
                </a:solidFill>
                <a:sym typeface="Symbol"/>
              </a:rPr>
              <a:t> rb_C1(loc)</a:t>
            </a:r>
            <a:r>
              <a:rPr lang="en-US" sz="2000" dirty="0" smtClean="0">
                <a:solidFill>
                  <a:srgbClr val="00B050"/>
                </a:solidFill>
                <a:sym typeface="Symbol" pitchFamily="18" charset="2"/>
              </a:rPr>
              <a:t> </a:t>
            </a:r>
            <a:endParaRPr lang="en-US" sz="2000" dirty="0"/>
          </a:p>
        </p:txBody>
      </p:sp>
      <p:grpSp>
        <p:nvGrpSpPr>
          <p:cNvPr id="65542" name="Group 77"/>
          <p:cNvGrpSpPr>
            <a:grpSpLocks/>
          </p:cNvGrpSpPr>
          <p:nvPr/>
        </p:nvGrpSpPr>
        <p:grpSpPr bwMode="auto">
          <a:xfrm>
            <a:off x="228600" y="1905000"/>
            <a:ext cx="685800" cy="1752600"/>
            <a:chOff x="381000" y="3200400"/>
            <a:chExt cx="990600" cy="763588"/>
          </a:xfrm>
        </p:grpSpPr>
        <p:cxnSp>
          <p:nvCxnSpPr>
            <p:cNvPr id="65543" name="Straight Arrow Connector 46"/>
            <p:cNvCxnSpPr>
              <a:cxnSpLocks noChangeShapeType="1"/>
            </p:cNvCxnSpPr>
            <p:nvPr/>
          </p:nvCxnSpPr>
          <p:spPr bwMode="auto">
            <a:xfrm>
              <a:off x="381000" y="3962400"/>
              <a:ext cx="990600" cy="1588"/>
            </a:xfrm>
            <a:prstGeom prst="straightConnector1">
              <a:avLst/>
            </a:prstGeom>
            <a:noFill/>
            <a:ln w="31750" algn="ctr">
              <a:solidFill>
                <a:srgbClr val="FF0000"/>
              </a:solidFill>
              <a:round/>
              <a:headEnd/>
              <a:tailEnd type="arrow" w="med" len="med"/>
            </a:ln>
          </p:spPr>
        </p:cxnSp>
        <p:cxnSp>
          <p:nvCxnSpPr>
            <p:cNvPr id="65544" name="Straight Connector 64"/>
            <p:cNvCxnSpPr>
              <a:cxnSpLocks noChangeShapeType="1"/>
            </p:cNvCxnSpPr>
            <p:nvPr/>
          </p:nvCxnSpPr>
          <p:spPr bwMode="auto">
            <a:xfrm rot="5400000">
              <a:off x="0" y="3581400"/>
              <a:ext cx="762000" cy="0"/>
            </a:xfrm>
            <a:prstGeom prst="line">
              <a:avLst/>
            </a:prstGeom>
            <a:noFill/>
            <a:ln w="31750" algn="ctr">
              <a:solidFill>
                <a:srgbClr val="FF0000"/>
              </a:solidFill>
              <a:round/>
              <a:headEnd/>
              <a:tailEnd/>
            </a:ln>
          </p:spPr>
        </p:cxnSp>
        <p:cxnSp>
          <p:nvCxnSpPr>
            <p:cNvPr id="65545" name="Straight Connector 66"/>
            <p:cNvCxnSpPr>
              <a:cxnSpLocks noChangeShapeType="1"/>
            </p:cNvCxnSpPr>
            <p:nvPr/>
          </p:nvCxnSpPr>
          <p:spPr bwMode="auto">
            <a:xfrm>
              <a:off x="381000" y="3200400"/>
              <a:ext cx="762000" cy="0"/>
            </a:xfrm>
            <a:prstGeom prst="line">
              <a:avLst/>
            </a:prstGeom>
            <a:noFill/>
            <a:ln w="31750" algn="ctr">
              <a:solidFill>
                <a:srgbClr val="FF0000"/>
              </a:solidFill>
              <a:round/>
              <a:headEnd/>
              <a:tailEnd/>
            </a:ln>
          </p:spPr>
        </p:cxnSp>
      </p:grpSp>
      <p:grpSp>
        <p:nvGrpSpPr>
          <p:cNvPr id="23" name="Group 22"/>
          <p:cNvGrpSpPr/>
          <p:nvPr/>
        </p:nvGrpSpPr>
        <p:grpSpPr>
          <a:xfrm>
            <a:off x="1066800" y="2133600"/>
            <a:ext cx="4648200" cy="609600"/>
            <a:chOff x="1143000" y="3352800"/>
            <a:chExt cx="4648200" cy="609600"/>
          </a:xfrm>
        </p:grpSpPr>
        <p:cxnSp>
          <p:nvCxnSpPr>
            <p:cNvPr id="12" name="Straight Connector 11"/>
            <p:cNvCxnSpPr/>
            <p:nvPr/>
          </p:nvCxnSpPr>
          <p:spPr bwMode="auto">
            <a:xfrm>
              <a:off x="1143000" y="3657600"/>
              <a:ext cx="4648200" cy="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8" name="Straight Connector 17"/>
            <p:cNvCxnSpPr/>
            <p:nvPr/>
          </p:nvCxnSpPr>
          <p:spPr bwMode="auto">
            <a:xfrm rot="5400000">
              <a:off x="5638800" y="3505200"/>
              <a:ext cx="304800" cy="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0" name="Straight Connector 19"/>
            <p:cNvCxnSpPr/>
            <p:nvPr/>
          </p:nvCxnSpPr>
          <p:spPr bwMode="auto">
            <a:xfrm rot="5400000">
              <a:off x="990600" y="3505200"/>
              <a:ext cx="304800" cy="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1" name="Straight Connector 20"/>
            <p:cNvCxnSpPr/>
            <p:nvPr/>
          </p:nvCxnSpPr>
          <p:spPr bwMode="auto">
            <a:xfrm rot="5400000">
              <a:off x="3276600" y="3810000"/>
              <a:ext cx="304800" cy="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22" name="TextBox 21"/>
          <p:cNvSpPr txBox="1"/>
          <p:nvPr/>
        </p:nvSpPr>
        <p:spPr>
          <a:xfrm>
            <a:off x="2590800" y="2819400"/>
            <a:ext cx="17075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rb_C1(loc)</a:t>
            </a:r>
            <a:endParaRPr lang="en-US" sz="2400" dirty="0"/>
          </a:p>
        </p:txBody>
      </p:sp>
      <p:cxnSp>
        <p:nvCxnSpPr>
          <p:cNvPr id="26" name="Straight Arrow Connector 25"/>
          <p:cNvCxnSpPr/>
          <p:nvPr/>
        </p:nvCxnSpPr>
        <p:spPr bwMode="auto">
          <a:xfrm flipV="1">
            <a:off x="4343400" y="3048000"/>
            <a:ext cx="685800" cy="76200"/>
          </a:xfrm>
          <a:prstGeom prst="straightConnector1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9" name="TextBox 28"/>
          <p:cNvSpPr txBox="1"/>
          <p:nvPr/>
        </p:nvSpPr>
        <p:spPr>
          <a:xfrm>
            <a:off x="5105400" y="2819400"/>
            <a:ext cx="196720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Hidden Cause</a:t>
            </a:r>
          </a:p>
        </p:txBody>
      </p:sp>
      <p:sp>
        <p:nvSpPr>
          <p:cNvPr id="31" name="Rectangle 10"/>
          <p:cNvSpPr>
            <a:spLocks noChangeArrowheads="1"/>
          </p:cNvSpPr>
          <p:nvPr/>
        </p:nvSpPr>
        <p:spPr bwMode="auto">
          <a:xfrm>
            <a:off x="1066800" y="3810000"/>
            <a:ext cx="76200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50800" dir="5400000" algn="ctr" rotWithShape="0">
              <a:schemeClr val="accent1">
                <a:lumMod val="20000"/>
                <a:lumOff val="80000"/>
                <a:alpha val="28000"/>
              </a:schemeClr>
            </a:outerShdw>
          </a:effectLst>
        </p:spPr>
        <p:txBody>
          <a:bodyPr>
            <a:spAutoFit/>
          </a:bodyPr>
          <a:lstStyle/>
          <a:p>
            <a:r>
              <a:rPr lang="en-US" sz="2000" dirty="0" smtClean="0">
                <a:solidFill>
                  <a:srgbClr val="00B050"/>
                </a:solidFill>
                <a:sym typeface="Symbol"/>
              </a:rPr>
              <a:t>rb_C1(loc)  </a:t>
            </a:r>
            <a:r>
              <a:rPr lang="en-US" sz="2000" dirty="0" err="1" smtClean="0">
                <a:solidFill>
                  <a:srgbClr val="00B050"/>
                </a:solidFill>
                <a:sym typeface="Symbol"/>
              </a:rPr>
              <a:t>block_road</a:t>
            </a:r>
            <a:r>
              <a:rPr lang="en-US" sz="2000" dirty="0" smtClean="0">
                <a:solidFill>
                  <a:srgbClr val="00B050"/>
                </a:solidFill>
                <a:sym typeface="Symbol"/>
              </a:rPr>
              <a:t>(loc)</a:t>
            </a:r>
            <a:r>
              <a:rPr lang="en-US" sz="2000" dirty="0" smtClean="0">
                <a:solidFill>
                  <a:srgbClr val="00B050"/>
                </a:solidFill>
                <a:sym typeface="Symbol" pitchFamily="18" charset="2"/>
              </a:rPr>
              <a:t> </a:t>
            </a: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Introducing Hidden Cause</a:t>
            </a:r>
          </a:p>
        </p:txBody>
      </p:sp>
      <p:sp>
        <p:nvSpPr>
          <p:cNvPr id="65540" name="Rectangle 9"/>
          <p:cNvSpPr>
            <a:spLocks noChangeArrowheads="1"/>
          </p:cNvSpPr>
          <p:nvPr/>
        </p:nvSpPr>
        <p:spPr bwMode="auto">
          <a:xfrm>
            <a:off x="1066800" y="1676400"/>
            <a:ext cx="76200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50800" dir="5400000" algn="ctr" rotWithShape="0">
              <a:schemeClr val="accent1">
                <a:lumMod val="20000"/>
                <a:lumOff val="80000"/>
                <a:alpha val="28000"/>
              </a:schemeClr>
            </a:outerShdw>
          </a:effectLst>
        </p:spPr>
        <p:txBody>
          <a:bodyPr>
            <a:spAutoFit/>
          </a:bodyPr>
          <a:lstStyle/>
          <a:p>
            <a:r>
              <a:rPr lang="en-US" sz="2000" dirty="0" err="1">
                <a:solidFill>
                  <a:srgbClr val="00B050"/>
                </a:solidFill>
                <a:sym typeface="Symbol" pitchFamily="18" charset="2"/>
              </a:rPr>
              <a:t>heavy_snow</a:t>
            </a:r>
            <a:r>
              <a:rPr lang="en-US" sz="2000" dirty="0">
                <a:solidFill>
                  <a:srgbClr val="00B050"/>
                </a:solidFill>
                <a:sym typeface="Symbol" pitchFamily="18" charset="2"/>
              </a:rPr>
              <a:t>(loc)  </a:t>
            </a:r>
            <a:r>
              <a:rPr lang="en-US" sz="2000" dirty="0" err="1">
                <a:solidFill>
                  <a:srgbClr val="00B050"/>
                </a:solidFill>
                <a:sym typeface="Symbol" pitchFamily="18" charset="2"/>
              </a:rPr>
              <a:t>drive_hazard</a:t>
            </a:r>
            <a:r>
              <a:rPr lang="en-US" sz="2000" dirty="0">
                <a:solidFill>
                  <a:srgbClr val="00B050"/>
                </a:solidFill>
                <a:sym typeface="Symbol" pitchFamily="18" charset="2"/>
              </a:rPr>
              <a:t>(loc)  </a:t>
            </a:r>
            <a:r>
              <a:rPr lang="en-US" sz="2000" dirty="0" err="1">
                <a:solidFill>
                  <a:srgbClr val="00B050"/>
                </a:solidFill>
                <a:sym typeface="Symbol" pitchFamily="18" charset="2"/>
              </a:rPr>
              <a:t>block_road</a:t>
            </a:r>
            <a:r>
              <a:rPr lang="en-US" sz="2000" dirty="0">
                <a:solidFill>
                  <a:srgbClr val="00B050"/>
                </a:solidFill>
                <a:sym typeface="Symbol" pitchFamily="18" charset="2"/>
              </a:rPr>
              <a:t>(loc)</a:t>
            </a:r>
            <a:endParaRPr lang="en-US" sz="2000" dirty="0"/>
          </a:p>
        </p:txBody>
      </p:sp>
      <p:sp>
        <p:nvSpPr>
          <p:cNvPr id="65541" name="Rectangle 10"/>
          <p:cNvSpPr>
            <a:spLocks noChangeArrowheads="1"/>
          </p:cNvSpPr>
          <p:nvPr/>
        </p:nvSpPr>
        <p:spPr bwMode="auto">
          <a:xfrm>
            <a:off x="990600" y="3200400"/>
            <a:ext cx="76200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50800" dir="5400000" algn="ctr" rotWithShape="0">
              <a:schemeClr val="accent1">
                <a:lumMod val="20000"/>
                <a:lumOff val="80000"/>
                <a:alpha val="28000"/>
              </a:schemeClr>
            </a:outerShdw>
          </a:effectLst>
        </p:spPr>
        <p:txBody>
          <a:bodyPr>
            <a:spAutoFit/>
          </a:bodyPr>
          <a:lstStyle/>
          <a:p>
            <a:r>
              <a:rPr lang="en-US" sz="2000" dirty="0" err="1" smtClean="0">
                <a:solidFill>
                  <a:srgbClr val="00B050"/>
                </a:solidFill>
                <a:sym typeface="Symbol" pitchFamily="18" charset="2"/>
              </a:rPr>
              <a:t>heavy_snow</a:t>
            </a:r>
            <a:r>
              <a:rPr lang="en-US" sz="2000" dirty="0" smtClean="0">
                <a:solidFill>
                  <a:srgbClr val="00B050"/>
                </a:solidFill>
                <a:sym typeface="Symbol" pitchFamily="18" charset="2"/>
              </a:rPr>
              <a:t>(loc</a:t>
            </a:r>
            <a:r>
              <a:rPr lang="en-US" sz="2000" dirty="0">
                <a:solidFill>
                  <a:srgbClr val="00B050"/>
                </a:solidFill>
                <a:sym typeface="Symbol" pitchFamily="18" charset="2"/>
              </a:rPr>
              <a:t>)  </a:t>
            </a:r>
            <a:r>
              <a:rPr lang="en-US" sz="2000" dirty="0" err="1">
                <a:solidFill>
                  <a:srgbClr val="00B050"/>
                </a:solidFill>
                <a:sym typeface="Symbol" pitchFamily="18" charset="2"/>
              </a:rPr>
              <a:t>drive_hazard</a:t>
            </a:r>
            <a:r>
              <a:rPr lang="en-US" sz="2000" dirty="0">
                <a:solidFill>
                  <a:srgbClr val="00B050"/>
                </a:solidFill>
                <a:sym typeface="Symbol" pitchFamily="18" charset="2"/>
              </a:rPr>
              <a:t>(loc</a:t>
            </a:r>
            <a:r>
              <a:rPr lang="en-US" sz="2000" dirty="0" smtClean="0">
                <a:solidFill>
                  <a:srgbClr val="00B050"/>
                </a:solidFill>
                <a:sym typeface="Symbol" pitchFamily="18" charset="2"/>
              </a:rPr>
              <a:t>) </a:t>
            </a:r>
            <a:r>
              <a:rPr lang="en-US" sz="2000" dirty="0" smtClean="0">
                <a:solidFill>
                  <a:srgbClr val="00B050"/>
                </a:solidFill>
                <a:sym typeface="Symbol"/>
              </a:rPr>
              <a:t> rb_C1(loc)</a:t>
            </a:r>
            <a:r>
              <a:rPr lang="en-US" sz="2000" dirty="0" smtClean="0">
                <a:solidFill>
                  <a:srgbClr val="00B050"/>
                </a:solidFill>
                <a:sym typeface="Symbol" pitchFamily="18" charset="2"/>
              </a:rPr>
              <a:t> </a:t>
            </a:r>
            <a:endParaRPr lang="en-US" sz="2000" dirty="0"/>
          </a:p>
        </p:txBody>
      </p:sp>
      <p:grpSp>
        <p:nvGrpSpPr>
          <p:cNvPr id="2" name="Group 77"/>
          <p:cNvGrpSpPr>
            <a:grpSpLocks/>
          </p:cNvGrpSpPr>
          <p:nvPr/>
        </p:nvGrpSpPr>
        <p:grpSpPr bwMode="auto">
          <a:xfrm>
            <a:off x="228600" y="1905000"/>
            <a:ext cx="685800" cy="1752600"/>
            <a:chOff x="381000" y="3200400"/>
            <a:chExt cx="990600" cy="763588"/>
          </a:xfrm>
          <a:effectLst>
            <a:outerShdw blurRad="50800" dist="50800" dir="5400000" algn="ctr" rotWithShape="0">
              <a:schemeClr val="accent1">
                <a:lumMod val="20000"/>
                <a:lumOff val="80000"/>
                <a:alpha val="28000"/>
              </a:schemeClr>
            </a:outerShdw>
          </a:effectLst>
        </p:grpSpPr>
        <p:cxnSp>
          <p:nvCxnSpPr>
            <p:cNvPr id="65543" name="Straight Arrow Connector 46"/>
            <p:cNvCxnSpPr>
              <a:cxnSpLocks noChangeShapeType="1"/>
            </p:cNvCxnSpPr>
            <p:nvPr/>
          </p:nvCxnSpPr>
          <p:spPr bwMode="auto">
            <a:xfrm>
              <a:off x="381000" y="3962400"/>
              <a:ext cx="990600" cy="1588"/>
            </a:xfrm>
            <a:prstGeom prst="straightConnector1">
              <a:avLst/>
            </a:prstGeom>
            <a:noFill/>
            <a:ln w="31750" algn="ctr">
              <a:solidFill>
                <a:srgbClr val="FF0000"/>
              </a:solidFill>
              <a:round/>
              <a:headEnd/>
              <a:tailEnd type="arrow" w="med" len="med"/>
            </a:ln>
          </p:spPr>
        </p:cxnSp>
        <p:cxnSp>
          <p:nvCxnSpPr>
            <p:cNvPr id="65544" name="Straight Connector 64"/>
            <p:cNvCxnSpPr>
              <a:cxnSpLocks noChangeShapeType="1"/>
            </p:cNvCxnSpPr>
            <p:nvPr/>
          </p:nvCxnSpPr>
          <p:spPr bwMode="auto">
            <a:xfrm rot="5400000">
              <a:off x="0" y="3581400"/>
              <a:ext cx="762000" cy="0"/>
            </a:xfrm>
            <a:prstGeom prst="line">
              <a:avLst/>
            </a:prstGeom>
            <a:noFill/>
            <a:ln w="31750" algn="ctr">
              <a:solidFill>
                <a:srgbClr val="FF0000"/>
              </a:solidFill>
              <a:round/>
              <a:headEnd/>
              <a:tailEnd/>
            </a:ln>
          </p:spPr>
        </p:cxnSp>
        <p:cxnSp>
          <p:nvCxnSpPr>
            <p:cNvPr id="65545" name="Straight Connector 66"/>
            <p:cNvCxnSpPr>
              <a:cxnSpLocks noChangeShapeType="1"/>
            </p:cNvCxnSpPr>
            <p:nvPr/>
          </p:nvCxnSpPr>
          <p:spPr bwMode="auto">
            <a:xfrm>
              <a:off x="381000" y="3200400"/>
              <a:ext cx="762000" cy="0"/>
            </a:xfrm>
            <a:prstGeom prst="line">
              <a:avLst/>
            </a:prstGeom>
            <a:noFill/>
            <a:ln w="31750" algn="ctr">
              <a:solidFill>
                <a:srgbClr val="FF0000"/>
              </a:solidFill>
              <a:round/>
              <a:headEnd/>
              <a:tailEnd/>
            </a:ln>
          </p:spPr>
        </p:cxnSp>
      </p:grpSp>
      <p:grpSp>
        <p:nvGrpSpPr>
          <p:cNvPr id="3" name="Group 22"/>
          <p:cNvGrpSpPr/>
          <p:nvPr/>
        </p:nvGrpSpPr>
        <p:grpSpPr>
          <a:xfrm>
            <a:off x="1066800" y="1981200"/>
            <a:ext cx="4648200" cy="609600"/>
            <a:chOff x="1143000" y="3352800"/>
            <a:chExt cx="4648200" cy="609600"/>
          </a:xfrm>
          <a:effectLst>
            <a:outerShdw blurRad="50800" dist="50800" dir="5400000" algn="ctr" rotWithShape="0">
              <a:schemeClr val="accent1">
                <a:lumMod val="20000"/>
                <a:lumOff val="80000"/>
                <a:alpha val="28000"/>
              </a:schemeClr>
            </a:outerShdw>
          </a:effectLst>
        </p:grpSpPr>
        <p:cxnSp>
          <p:nvCxnSpPr>
            <p:cNvPr id="12" name="Straight Connector 11"/>
            <p:cNvCxnSpPr/>
            <p:nvPr/>
          </p:nvCxnSpPr>
          <p:spPr bwMode="auto">
            <a:xfrm>
              <a:off x="1143000" y="3657600"/>
              <a:ext cx="4648200" cy="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8" name="Straight Connector 17"/>
            <p:cNvCxnSpPr/>
            <p:nvPr/>
          </p:nvCxnSpPr>
          <p:spPr bwMode="auto">
            <a:xfrm rot="5400000">
              <a:off x="5638800" y="3505200"/>
              <a:ext cx="304800" cy="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0" name="Straight Connector 19"/>
            <p:cNvCxnSpPr/>
            <p:nvPr/>
          </p:nvCxnSpPr>
          <p:spPr bwMode="auto">
            <a:xfrm rot="5400000">
              <a:off x="990600" y="3505200"/>
              <a:ext cx="304800" cy="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1" name="Straight Connector 20"/>
            <p:cNvCxnSpPr/>
            <p:nvPr/>
          </p:nvCxnSpPr>
          <p:spPr bwMode="auto">
            <a:xfrm rot="5400000">
              <a:off x="3276600" y="3810000"/>
              <a:ext cx="304800" cy="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4" name="Group 18"/>
          <p:cNvGrpSpPr/>
          <p:nvPr/>
        </p:nvGrpSpPr>
        <p:grpSpPr>
          <a:xfrm>
            <a:off x="2514600" y="2590800"/>
            <a:ext cx="4481805" cy="537865"/>
            <a:chOff x="2514600" y="2743200"/>
            <a:chExt cx="4481805" cy="537865"/>
          </a:xfrm>
          <a:effectLst>
            <a:outerShdw blurRad="50800" dist="50800" dir="5400000" algn="ctr" rotWithShape="0">
              <a:schemeClr val="accent1">
                <a:lumMod val="20000"/>
                <a:lumOff val="80000"/>
                <a:alpha val="28000"/>
              </a:schemeClr>
            </a:outerShdw>
          </a:effectLst>
        </p:grpSpPr>
        <p:sp>
          <p:nvSpPr>
            <p:cNvPr id="22" name="TextBox 21"/>
            <p:cNvSpPr txBox="1"/>
            <p:nvPr/>
          </p:nvSpPr>
          <p:spPr>
            <a:xfrm>
              <a:off x="2514600" y="2819400"/>
              <a:ext cx="170751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 smtClean="0"/>
                <a:t>rb_C1(loc)</a:t>
              </a:r>
              <a:endParaRPr lang="en-US" sz="2400" dirty="0"/>
            </a:p>
          </p:txBody>
        </p:sp>
        <p:cxnSp>
          <p:nvCxnSpPr>
            <p:cNvPr id="26" name="Straight Arrow Connector 25"/>
            <p:cNvCxnSpPr/>
            <p:nvPr/>
          </p:nvCxnSpPr>
          <p:spPr bwMode="auto">
            <a:xfrm flipV="1">
              <a:off x="4267200" y="2971800"/>
              <a:ext cx="685800" cy="76200"/>
            </a:xfrm>
            <a:prstGeom prst="straightConnector1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sp>
          <p:nvSpPr>
            <p:cNvPr id="29" name="TextBox 28"/>
            <p:cNvSpPr txBox="1"/>
            <p:nvPr/>
          </p:nvSpPr>
          <p:spPr>
            <a:xfrm>
              <a:off x="5029200" y="2743200"/>
              <a:ext cx="1967205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 smtClean="0"/>
                <a:t>Hidden Cause</a:t>
              </a:r>
            </a:p>
          </p:txBody>
        </p:sp>
      </p:grpSp>
      <p:sp>
        <p:nvSpPr>
          <p:cNvPr id="17" name="Rectangle 10"/>
          <p:cNvSpPr>
            <a:spLocks noChangeArrowheads="1"/>
          </p:cNvSpPr>
          <p:nvPr/>
        </p:nvSpPr>
        <p:spPr bwMode="auto">
          <a:xfrm>
            <a:off x="1066800" y="3657600"/>
            <a:ext cx="76200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50800" dir="5400000" algn="ctr" rotWithShape="0">
              <a:schemeClr val="accent1">
                <a:lumMod val="20000"/>
                <a:lumOff val="80000"/>
                <a:alpha val="28000"/>
              </a:schemeClr>
            </a:outerShdw>
          </a:effectLst>
        </p:spPr>
        <p:txBody>
          <a:bodyPr>
            <a:spAutoFit/>
          </a:bodyPr>
          <a:lstStyle/>
          <a:p>
            <a:r>
              <a:rPr lang="en-US" sz="2000" dirty="0" smtClean="0">
                <a:solidFill>
                  <a:srgbClr val="00B050"/>
                </a:solidFill>
                <a:sym typeface="Symbol"/>
              </a:rPr>
              <a:t>rb_C1(loc)  </a:t>
            </a:r>
            <a:r>
              <a:rPr lang="en-US" sz="2000" dirty="0" err="1" smtClean="0">
                <a:solidFill>
                  <a:srgbClr val="00B050"/>
                </a:solidFill>
                <a:sym typeface="Symbol"/>
              </a:rPr>
              <a:t>block_road</a:t>
            </a:r>
            <a:r>
              <a:rPr lang="en-US" sz="2000" dirty="0" smtClean="0">
                <a:solidFill>
                  <a:srgbClr val="00B050"/>
                </a:solidFill>
                <a:sym typeface="Symbol"/>
              </a:rPr>
              <a:t>(loc)</a:t>
            </a:r>
            <a:r>
              <a:rPr lang="en-US" sz="2000" dirty="0" smtClean="0">
                <a:solidFill>
                  <a:srgbClr val="00B050"/>
                </a:solidFill>
                <a:sym typeface="Symbol" pitchFamily="18" charset="2"/>
              </a:rPr>
              <a:t> </a:t>
            </a:r>
            <a:endParaRPr lang="en-US" sz="2000" dirty="0"/>
          </a:p>
        </p:txBody>
      </p:sp>
      <p:sp>
        <p:nvSpPr>
          <p:cNvPr id="23" name="Rectangle 9"/>
          <p:cNvSpPr>
            <a:spLocks noChangeArrowheads="1"/>
          </p:cNvSpPr>
          <p:nvPr/>
        </p:nvSpPr>
        <p:spPr bwMode="auto">
          <a:xfrm>
            <a:off x="1066800" y="4191000"/>
            <a:ext cx="76200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 dirty="0" smtClean="0">
                <a:solidFill>
                  <a:srgbClr val="00B050"/>
                </a:solidFill>
                <a:sym typeface="Symbol" pitchFamily="18" charset="2"/>
              </a:rPr>
              <a:t>accident(loc</a:t>
            </a:r>
            <a:r>
              <a:rPr lang="en-US" sz="2000" dirty="0">
                <a:solidFill>
                  <a:srgbClr val="00B050"/>
                </a:solidFill>
                <a:sym typeface="Symbol" pitchFamily="18" charset="2"/>
              </a:rPr>
              <a:t>)  </a:t>
            </a:r>
            <a:r>
              <a:rPr lang="en-US" sz="2000" dirty="0" err="1" smtClean="0">
                <a:solidFill>
                  <a:srgbClr val="00B050"/>
                </a:solidFill>
                <a:sym typeface="Symbol" pitchFamily="18" charset="2"/>
              </a:rPr>
              <a:t>clear_wreck</a:t>
            </a:r>
            <a:r>
              <a:rPr lang="en-US" sz="2000" dirty="0" smtClean="0">
                <a:solidFill>
                  <a:srgbClr val="00B050"/>
                </a:solidFill>
                <a:sym typeface="Symbol" pitchFamily="18" charset="2"/>
              </a:rPr>
              <a:t>(crew, loc) </a:t>
            </a:r>
            <a:r>
              <a:rPr lang="en-US" sz="2000" dirty="0">
                <a:solidFill>
                  <a:srgbClr val="00B050"/>
                </a:solidFill>
                <a:sym typeface="Symbol" pitchFamily="18" charset="2"/>
              </a:rPr>
              <a:t> </a:t>
            </a:r>
            <a:r>
              <a:rPr lang="en-US" sz="2000" dirty="0" err="1">
                <a:solidFill>
                  <a:srgbClr val="00B050"/>
                </a:solidFill>
                <a:sym typeface="Symbol" pitchFamily="18" charset="2"/>
              </a:rPr>
              <a:t>block_road</a:t>
            </a:r>
            <a:r>
              <a:rPr lang="en-US" sz="2000" dirty="0">
                <a:solidFill>
                  <a:srgbClr val="00B050"/>
                </a:solidFill>
                <a:sym typeface="Symbol" pitchFamily="18" charset="2"/>
              </a:rPr>
              <a:t>(loc)</a:t>
            </a:r>
            <a:endParaRPr lang="en-US" sz="2000" dirty="0"/>
          </a:p>
        </p:txBody>
      </p:sp>
      <p:sp>
        <p:nvSpPr>
          <p:cNvPr id="24" name="Rectangle 10"/>
          <p:cNvSpPr>
            <a:spLocks noChangeArrowheads="1"/>
          </p:cNvSpPr>
          <p:nvPr/>
        </p:nvSpPr>
        <p:spPr bwMode="auto">
          <a:xfrm>
            <a:off x="1295400" y="5943600"/>
            <a:ext cx="71628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000" dirty="0" smtClean="0">
                <a:solidFill>
                  <a:srgbClr val="00B050"/>
                </a:solidFill>
                <a:sym typeface="Symbol" pitchFamily="18" charset="2"/>
              </a:rPr>
              <a:t>accident(loc</a:t>
            </a:r>
            <a:r>
              <a:rPr lang="en-US" sz="2000" dirty="0">
                <a:solidFill>
                  <a:srgbClr val="00B050"/>
                </a:solidFill>
                <a:sym typeface="Symbol" pitchFamily="18" charset="2"/>
              </a:rPr>
              <a:t>)  </a:t>
            </a:r>
            <a:r>
              <a:rPr lang="en-US" sz="2000" dirty="0" err="1" smtClean="0">
                <a:solidFill>
                  <a:srgbClr val="00B050"/>
                </a:solidFill>
                <a:sym typeface="Symbol" pitchFamily="18" charset="2"/>
              </a:rPr>
              <a:t>clear_wreck</a:t>
            </a:r>
            <a:r>
              <a:rPr lang="en-US" sz="2000" dirty="0" smtClean="0">
                <a:solidFill>
                  <a:srgbClr val="00B050"/>
                </a:solidFill>
                <a:sym typeface="Symbol" pitchFamily="18" charset="2"/>
              </a:rPr>
              <a:t>(crew, loc) </a:t>
            </a:r>
            <a:r>
              <a:rPr lang="en-US" sz="2000" dirty="0" smtClean="0">
                <a:solidFill>
                  <a:srgbClr val="00B050"/>
                </a:solidFill>
                <a:sym typeface="Symbol"/>
              </a:rPr>
              <a:t> rb_C2(crew, loc)</a:t>
            </a:r>
            <a:r>
              <a:rPr lang="en-US" sz="2000" dirty="0" smtClean="0">
                <a:solidFill>
                  <a:srgbClr val="00B050"/>
                </a:solidFill>
                <a:sym typeface="Symbol" pitchFamily="18" charset="2"/>
              </a:rPr>
              <a:t> </a:t>
            </a:r>
            <a:endParaRPr lang="en-US" sz="2000" dirty="0"/>
          </a:p>
        </p:txBody>
      </p:sp>
      <p:grpSp>
        <p:nvGrpSpPr>
          <p:cNvPr id="5" name="Group 77"/>
          <p:cNvGrpSpPr>
            <a:grpSpLocks/>
          </p:cNvGrpSpPr>
          <p:nvPr/>
        </p:nvGrpSpPr>
        <p:grpSpPr bwMode="auto">
          <a:xfrm>
            <a:off x="228600" y="4572000"/>
            <a:ext cx="685800" cy="1752600"/>
            <a:chOff x="381000" y="3200400"/>
            <a:chExt cx="990600" cy="763588"/>
          </a:xfrm>
        </p:grpSpPr>
        <p:cxnSp>
          <p:nvCxnSpPr>
            <p:cNvPr id="27" name="Straight Arrow Connector 46"/>
            <p:cNvCxnSpPr>
              <a:cxnSpLocks noChangeShapeType="1"/>
            </p:cNvCxnSpPr>
            <p:nvPr/>
          </p:nvCxnSpPr>
          <p:spPr bwMode="auto">
            <a:xfrm>
              <a:off x="381000" y="3962400"/>
              <a:ext cx="990600" cy="1588"/>
            </a:xfrm>
            <a:prstGeom prst="straightConnector1">
              <a:avLst/>
            </a:prstGeom>
            <a:noFill/>
            <a:ln w="31750" algn="ctr">
              <a:solidFill>
                <a:srgbClr val="FF0000"/>
              </a:solidFill>
              <a:round/>
              <a:headEnd/>
              <a:tailEnd type="arrow" w="med" len="med"/>
            </a:ln>
          </p:spPr>
        </p:cxnSp>
        <p:cxnSp>
          <p:nvCxnSpPr>
            <p:cNvPr id="28" name="Straight Connector 64"/>
            <p:cNvCxnSpPr>
              <a:cxnSpLocks noChangeShapeType="1"/>
            </p:cNvCxnSpPr>
            <p:nvPr/>
          </p:nvCxnSpPr>
          <p:spPr bwMode="auto">
            <a:xfrm rot="5400000">
              <a:off x="0" y="3581400"/>
              <a:ext cx="762000" cy="0"/>
            </a:xfrm>
            <a:prstGeom prst="line">
              <a:avLst/>
            </a:prstGeom>
            <a:noFill/>
            <a:ln w="31750" algn="ctr">
              <a:solidFill>
                <a:srgbClr val="FF0000"/>
              </a:solidFill>
              <a:round/>
              <a:headEnd/>
              <a:tailEnd/>
            </a:ln>
          </p:spPr>
        </p:cxnSp>
        <p:cxnSp>
          <p:nvCxnSpPr>
            <p:cNvPr id="30" name="Straight Connector 66"/>
            <p:cNvCxnSpPr>
              <a:cxnSpLocks noChangeShapeType="1"/>
            </p:cNvCxnSpPr>
            <p:nvPr/>
          </p:nvCxnSpPr>
          <p:spPr bwMode="auto">
            <a:xfrm>
              <a:off x="381000" y="3200400"/>
              <a:ext cx="762000" cy="0"/>
            </a:xfrm>
            <a:prstGeom prst="line">
              <a:avLst/>
            </a:prstGeom>
            <a:noFill/>
            <a:ln w="31750" algn="ctr">
              <a:solidFill>
                <a:srgbClr val="FF0000"/>
              </a:solidFill>
              <a:round/>
              <a:headEnd/>
              <a:tailEnd/>
            </a:ln>
          </p:spPr>
        </p:cxnSp>
      </p:grpSp>
      <p:grpSp>
        <p:nvGrpSpPr>
          <p:cNvPr id="6" name="Group 22"/>
          <p:cNvGrpSpPr/>
          <p:nvPr/>
        </p:nvGrpSpPr>
        <p:grpSpPr>
          <a:xfrm>
            <a:off x="1066800" y="4648200"/>
            <a:ext cx="4648200" cy="609600"/>
            <a:chOff x="1143000" y="3352800"/>
            <a:chExt cx="4648200" cy="609600"/>
          </a:xfrm>
        </p:grpSpPr>
        <p:cxnSp>
          <p:nvCxnSpPr>
            <p:cNvPr id="32" name="Straight Connector 31"/>
            <p:cNvCxnSpPr/>
            <p:nvPr/>
          </p:nvCxnSpPr>
          <p:spPr bwMode="auto">
            <a:xfrm>
              <a:off x="1143000" y="3657600"/>
              <a:ext cx="4648200" cy="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3" name="Straight Connector 32"/>
            <p:cNvCxnSpPr/>
            <p:nvPr/>
          </p:nvCxnSpPr>
          <p:spPr bwMode="auto">
            <a:xfrm rot="5400000">
              <a:off x="5638800" y="3505200"/>
              <a:ext cx="304800" cy="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4" name="Straight Connector 33"/>
            <p:cNvCxnSpPr/>
            <p:nvPr/>
          </p:nvCxnSpPr>
          <p:spPr bwMode="auto">
            <a:xfrm rot="5400000">
              <a:off x="990600" y="3505200"/>
              <a:ext cx="304800" cy="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5" name="Straight Connector 34"/>
            <p:cNvCxnSpPr/>
            <p:nvPr/>
          </p:nvCxnSpPr>
          <p:spPr bwMode="auto">
            <a:xfrm rot="5400000">
              <a:off x="3276600" y="3810000"/>
              <a:ext cx="304800" cy="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37" name="TextBox 36"/>
          <p:cNvSpPr txBox="1"/>
          <p:nvPr/>
        </p:nvSpPr>
        <p:spPr>
          <a:xfrm>
            <a:off x="2362200" y="5334000"/>
            <a:ext cx="257955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rb_C2(loc, crew)</a:t>
            </a:r>
            <a:endParaRPr lang="en-US" sz="2400" dirty="0"/>
          </a:p>
        </p:txBody>
      </p:sp>
      <p:sp>
        <p:nvSpPr>
          <p:cNvPr id="40" name="Rectangle 10"/>
          <p:cNvSpPr>
            <a:spLocks noChangeArrowheads="1"/>
          </p:cNvSpPr>
          <p:nvPr/>
        </p:nvSpPr>
        <p:spPr bwMode="auto">
          <a:xfrm>
            <a:off x="1143000" y="6324600"/>
            <a:ext cx="76200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 dirty="0" smtClean="0">
                <a:solidFill>
                  <a:srgbClr val="00B050"/>
                </a:solidFill>
                <a:sym typeface="Symbol" pitchFamily="18" charset="2"/>
              </a:rPr>
              <a:t>   </a:t>
            </a:r>
            <a:r>
              <a:rPr lang="en-US" sz="2000" dirty="0" smtClean="0">
                <a:solidFill>
                  <a:srgbClr val="00B050"/>
                </a:solidFill>
                <a:sym typeface="Symbol"/>
              </a:rPr>
              <a:t>rb_C2(crew, loc)  </a:t>
            </a:r>
            <a:r>
              <a:rPr lang="en-US" sz="2000" dirty="0" err="1" smtClean="0">
                <a:solidFill>
                  <a:srgbClr val="00B050"/>
                </a:solidFill>
                <a:sym typeface="Symbol"/>
              </a:rPr>
              <a:t>block_road</a:t>
            </a:r>
            <a:r>
              <a:rPr lang="en-US" sz="2000" dirty="0" smtClean="0">
                <a:solidFill>
                  <a:srgbClr val="00B050"/>
                </a:solidFill>
                <a:sym typeface="Symbol"/>
              </a:rPr>
              <a:t>(loc)</a:t>
            </a:r>
            <a:r>
              <a:rPr lang="en-US" sz="2000" dirty="0" smtClean="0">
                <a:solidFill>
                  <a:srgbClr val="00B050"/>
                </a:solidFill>
                <a:sym typeface="Symbol" pitchFamily="18" charset="2"/>
              </a:rPr>
              <a:t> </a:t>
            </a: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7772400" cy="808038"/>
          </a:xfrm>
        </p:spPr>
        <p:txBody>
          <a:bodyPr/>
          <a:lstStyle/>
          <a:p>
            <a:r>
              <a:rPr lang="en-US" dirty="0" smtClean="0"/>
              <a:t>Motivation </a:t>
            </a:r>
            <a:r>
              <a:rPr lang="en-US" sz="3200" dirty="0" smtClean="0"/>
              <a:t>[ Blaylock &amp; Allen 2005] </a:t>
            </a:r>
            <a:endParaRPr lang="en-US" sz="3200" dirty="0"/>
          </a:p>
        </p:txBody>
      </p:sp>
      <p:grpSp>
        <p:nvGrpSpPr>
          <p:cNvPr id="3" name="Group 8"/>
          <p:cNvGrpSpPr/>
          <p:nvPr/>
        </p:nvGrpSpPr>
        <p:grpSpPr>
          <a:xfrm>
            <a:off x="2286000" y="838200"/>
            <a:ext cx="3657600" cy="2862469"/>
            <a:chOff x="3200400" y="801757"/>
            <a:chExt cx="3657600" cy="2862469"/>
          </a:xfrm>
        </p:grpSpPr>
        <p:pic>
          <p:nvPicPr>
            <p:cNvPr id="4" name="Picture 3" descr="road blocked.jp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3200400" y="801757"/>
              <a:ext cx="3657600" cy="2862469"/>
            </a:xfrm>
            <a:prstGeom prst="rect">
              <a:avLst/>
            </a:prstGeom>
          </p:spPr>
        </p:pic>
        <p:pic>
          <p:nvPicPr>
            <p:cNvPr id="8" name="Picture 7" descr="road closed.jp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953000" y="2057400"/>
              <a:ext cx="990600" cy="990600"/>
            </a:xfrm>
            <a:prstGeom prst="rect">
              <a:avLst/>
            </a:prstGeom>
          </p:spPr>
        </p:pic>
      </p:grpSp>
      <p:sp>
        <p:nvSpPr>
          <p:cNvPr id="11" name="TextBox 10"/>
          <p:cNvSpPr txBox="1"/>
          <p:nvPr/>
        </p:nvSpPr>
        <p:spPr>
          <a:xfrm>
            <a:off x="0" y="990600"/>
            <a:ext cx="2286000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Road Blocked!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Introducing Reverse Implication</a:t>
            </a:r>
            <a:endParaRPr lang="en-US" sz="3600" dirty="0"/>
          </a:p>
        </p:txBody>
      </p:sp>
      <p:sp>
        <p:nvSpPr>
          <p:cNvPr id="4" name="Rectangle 9"/>
          <p:cNvSpPr>
            <a:spLocks noChangeArrowheads="1"/>
          </p:cNvSpPr>
          <p:nvPr/>
        </p:nvSpPr>
        <p:spPr bwMode="auto">
          <a:xfrm>
            <a:off x="533400" y="4114800"/>
            <a:ext cx="76200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 dirty="0" err="1" smtClean="0">
                <a:solidFill>
                  <a:srgbClr val="00B050"/>
                </a:solidFill>
                <a:sym typeface="Symbol" pitchFamily="18" charset="2"/>
              </a:rPr>
              <a:t>block_road</a:t>
            </a:r>
            <a:r>
              <a:rPr lang="en-US" sz="2000" dirty="0" smtClean="0">
                <a:solidFill>
                  <a:srgbClr val="00B050"/>
                </a:solidFill>
                <a:sym typeface="Symbol" pitchFamily="18" charset="2"/>
              </a:rPr>
              <a:t>(loc)  rb_C1(loc) v ( crew rb_C2(crew, loc)) </a:t>
            </a:r>
            <a:endParaRPr lang="en-US" sz="2000" dirty="0"/>
          </a:p>
        </p:txBody>
      </p:sp>
      <p:sp>
        <p:nvSpPr>
          <p:cNvPr id="5" name="Rectangle 10"/>
          <p:cNvSpPr>
            <a:spLocks noChangeArrowheads="1"/>
          </p:cNvSpPr>
          <p:nvPr/>
        </p:nvSpPr>
        <p:spPr bwMode="auto">
          <a:xfrm>
            <a:off x="0" y="2286000"/>
            <a:ext cx="89916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  <a:sym typeface="Symbol" pitchFamily="18" charset="2"/>
              </a:rPr>
              <a:t>Explanation 2:</a:t>
            </a:r>
            <a:r>
              <a:rPr lang="en-US" sz="2000" dirty="0" smtClean="0">
                <a:solidFill>
                  <a:srgbClr val="00B050"/>
                </a:solidFill>
                <a:sym typeface="Symbol" pitchFamily="18" charset="2"/>
              </a:rPr>
              <a:t> accident(loc) </a:t>
            </a:r>
            <a:r>
              <a:rPr lang="en-US" sz="2000" dirty="0">
                <a:solidFill>
                  <a:srgbClr val="00B050"/>
                </a:solidFill>
                <a:sym typeface="Symbol" pitchFamily="18" charset="2"/>
              </a:rPr>
              <a:t> </a:t>
            </a:r>
            <a:r>
              <a:rPr lang="en-US" sz="2000" dirty="0" err="1" smtClean="0">
                <a:solidFill>
                  <a:srgbClr val="00B050"/>
                </a:solidFill>
                <a:sym typeface="Symbol" pitchFamily="18" charset="2"/>
              </a:rPr>
              <a:t>clear_wreck</a:t>
            </a:r>
            <a:r>
              <a:rPr lang="en-US" sz="2000" dirty="0" smtClean="0">
                <a:solidFill>
                  <a:srgbClr val="00B050"/>
                </a:solidFill>
                <a:sym typeface="Symbol" pitchFamily="18" charset="2"/>
              </a:rPr>
              <a:t>(crew, loc) </a:t>
            </a:r>
            <a:r>
              <a:rPr lang="en-US" sz="2000" dirty="0" smtClean="0">
                <a:solidFill>
                  <a:srgbClr val="00B050"/>
                </a:solidFill>
                <a:sym typeface="Symbol"/>
              </a:rPr>
              <a:t> rb_C2(crew, loc)</a:t>
            </a:r>
            <a:r>
              <a:rPr lang="en-US" sz="2000" dirty="0" smtClean="0">
                <a:solidFill>
                  <a:srgbClr val="00B050"/>
                </a:solidFill>
                <a:sym typeface="Symbol" pitchFamily="18" charset="2"/>
              </a:rPr>
              <a:t> </a:t>
            </a:r>
            <a:endParaRPr lang="en-US" sz="2000" dirty="0"/>
          </a:p>
        </p:txBody>
      </p:sp>
      <p:sp>
        <p:nvSpPr>
          <p:cNvPr id="6" name="Rectangle 10"/>
          <p:cNvSpPr>
            <a:spLocks noChangeArrowheads="1"/>
          </p:cNvSpPr>
          <p:nvPr/>
        </p:nvSpPr>
        <p:spPr bwMode="auto">
          <a:xfrm>
            <a:off x="228600" y="1828800"/>
            <a:ext cx="85344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  <a:sym typeface="Symbol" pitchFamily="18" charset="2"/>
              </a:rPr>
              <a:t>Explanation 1:</a:t>
            </a:r>
            <a:r>
              <a:rPr lang="en-US" sz="2000" dirty="0" smtClean="0">
                <a:solidFill>
                  <a:srgbClr val="00B050"/>
                </a:solidFill>
                <a:sym typeface="Symbol" pitchFamily="18" charset="2"/>
              </a:rPr>
              <a:t> </a:t>
            </a:r>
            <a:r>
              <a:rPr lang="en-US" sz="2000" dirty="0" err="1" smtClean="0">
                <a:solidFill>
                  <a:srgbClr val="00B050"/>
                </a:solidFill>
                <a:sym typeface="Symbol" pitchFamily="18" charset="2"/>
              </a:rPr>
              <a:t>heavy_snow</a:t>
            </a:r>
            <a:r>
              <a:rPr lang="en-US" sz="2000" dirty="0" smtClean="0">
                <a:solidFill>
                  <a:srgbClr val="00B050"/>
                </a:solidFill>
                <a:sym typeface="Symbol" pitchFamily="18" charset="2"/>
              </a:rPr>
              <a:t>(loc) </a:t>
            </a:r>
            <a:r>
              <a:rPr lang="en-US" sz="2000" dirty="0">
                <a:solidFill>
                  <a:srgbClr val="00B050"/>
                </a:solidFill>
                <a:sym typeface="Symbol" pitchFamily="18" charset="2"/>
              </a:rPr>
              <a:t> </a:t>
            </a:r>
            <a:r>
              <a:rPr lang="en-US" sz="2000" dirty="0" err="1" smtClean="0">
                <a:solidFill>
                  <a:srgbClr val="00B050"/>
                </a:solidFill>
                <a:sym typeface="Symbol" pitchFamily="18" charset="2"/>
              </a:rPr>
              <a:t>clear_wreck</a:t>
            </a:r>
            <a:r>
              <a:rPr lang="en-US" sz="2000" dirty="0" smtClean="0">
                <a:solidFill>
                  <a:srgbClr val="00B050"/>
                </a:solidFill>
                <a:sym typeface="Symbol" pitchFamily="18" charset="2"/>
              </a:rPr>
              <a:t>(loc) </a:t>
            </a:r>
            <a:r>
              <a:rPr lang="en-US" sz="2000" dirty="0" smtClean="0">
                <a:solidFill>
                  <a:srgbClr val="00B050"/>
                </a:solidFill>
                <a:sym typeface="Symbol"/>
              </a:rPr>
              <a:t> rb_C1(loc)</a:t>
            </a:r>
            <a:endParaRPr lang="en-US" sz="2000" dirty="0"/>
          </a:p>
        </p:txBody>
      </p:sp>
      <p:sp>
        <p:nvSpPr>
          <p:cNvPr id="7" name="TextBox 6"/>
          <p:cNvSpPr txBox="1"/>
          <p:nvPr/>
        </p:nvSpPr>
        <p:spPr>
          <a:xfrm>
            <a:off x="457200" y="3124200"/>
            <a:ext cx="387157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chemeClr val="tx1"/>
                </a:solidFill>
              </a:rPr>
              <a:t>Multiple causes combined via </a:t>
            </a:r>
          </a:p>
          <a:p>
            <a:r>
              <a:rPr lang="en-US" sz="2000" dirty="0" smtClean="0">
                <a:solidFill>
                  <a:schemeClr val="tx1"/>
                </a:solidFill>
              </a:rPr>
              <a:t>reverse implication</a:t>
            </a:r>
            <a:endParaRPr lang="en-US" sz="2000" dirty="0">
              <a:solidFill>
                <a:schemeClr val="tx1"/>
              </a:solidFill>
            </a:endParaRPr>
          </a:p>
        </p:txBody>
      </p:sp>
      <p:cxnSp>
        <p:nvCxnSpPr>
          <p:cNvPr id="8" name="Straight Arrow Connector 7"/>
          <p:cNvCxnSpPr/>
          <p:nvPr/>
        </p:nvCxnSpPr>
        <p:spPr bwMode="auto">
          <a:xfrm rot="10800000">
            <a:off x="3505200" y="3581400"/>
            <a:ext cx="609600" cy="381000"/>
          </a:xfrm>
          <a:prstGeom prst="straightConnector1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Introducing Reverse Implication</a:t>
            </a:r>
            <a:endParaRPr lang="en-US" sz="3600" dirty="0"/>
          </a:p>
        </p:txBody>
      </p:sp>
      <p:sp>
        <p:nvSpPr>
          <p:cNvPr id="4" name="Rectangle 9"/>
          <p:cNvSpPr>
            <a:spLocks noChangeArrowheads="1"/>
          </p:cNvSpPr>
          <p:nvPr/>
        </p:nvSpPr>
        <p:spPr bwMode="auto">
          <a:xfrm>
            <a:off x="533400" y="4114800"/>
            <a:ext cx="76200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 dirty="0" err="1" smtClean="0">
                <a:solidFill>
                  <a:srgbClr val="00B050"/>
                </a:solidFill>
                <a:sym typeface="Symbol" pitchFamily="18" charset="2"/>
              </a:rPr>
              <a:t>block_road</a:t>
            </a:r>
            <a:r>
              <a:rPr lang="en-US" sz="2000" dirty="0" smtClean="0">
                <a:solidFill>
                  <a:srgbClr val="00B050"/>
                </a:solidFill>
                <a:sym typeface="Symbol" pitchFamily="18" charset="2"/>
              </a:rPr>
              <a:t>(loc)  rb_C1(loc) v ( crew rb_C2(crew, loc)) </a:t>
            </a:r>
            <a:endParaRPr lang="en-US" sz="2000" dirty="0"/>
          </a:p>
        </p:txBody>
      </p:sp>
      <p:sp>
        <p:nvSpPr>
          <p:cNvPr id="7" name="TextBox 6"/>
          <p:cNvSpPr txBox="1"/>
          <p:nvPr/>
        </p:nvSpPr>
        <p:spPr>
          <a:xfrm>
            <a:off x="533400" y="3124200"/>
            <a:ext cx="387157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chemeClr val="tx1"/>
                </a:solidFill>
              </a:rPr>
              <a:t>Multiple causes combined via </a:t>
            </a:r>
          </a:p>
          <a:p>
            <a:r>
              <a:rPr lang="en-US" sz="2000" dirty="0" smtClean="0">
                <a:solidFill>
                  <a:schemeClr val="tx1"/>
                </a:solidFill>
              </a:rPr>
              <a:t>reverse implication</a:t>
            </a:r>
            <a:endParaRPr lang="en-US" sz="2000" dirty="0">
              <a:solidFill>
                <a:schemeClr val="tx1"/>
              </a:solidFill>
            </a:endParaRPr>
          </a:p>
        </p:txBody>
      </p:sp>
      <p:cxnSp>
        <p:nvCxnSpPr>
          <p:cNvPr id="8" name="Straight Arrow Connector 7"/>
          <p:cNvCxnSpPr/>
          <p:nvPr/>
        </p:nvCxnSpPr>
        <p:spPr bwMode="auto">
          <a:xfrm rot="10800000">
            <a:off x="3429000" y="3581400"/>
            <a:ext cx="609600" cy="381000"/>
          </a:xfrm>
          <a:prstGeom prst="straightConnector1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9" name="TextBox 98"/>
          <p:cNvSpPr txBox="1">
            <a:spLocks noChangeArrowheads="1"/>
          </p:cNvSpPr>
          <p:nvPr/>
        </p:nvSpPr>
        <p:spPr bwMode="auto">
          <a:xfrm>
            <a:off x="5410200" y="3124200"/>
            <a:ext cx="19812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000" dirty="0" smtClean="0">
                <a:solidFill>
                  <a:schemeClr val="tx1"/>
                </a:solidFill>
              </a:rPr>
              <a:t>Existential quantification</a:t>
            </a:r>
            <a:endParaRPr lang="en-US" sz="2000" dirty="0">
              <a:solidFill>
                <a:schemeClr val="tx1"/>
              </a:solidFill>
            </a:endParaRPr>
          </a:p>
        </p:txBody>
      </p:sp>
      <p:cxnSp>
        <p:nvCxnSpPr>
          <p:cNvPr id="10" name="Straight Arrow Connector 9"/>
          <p:cNvCxnSpPr/>
          <p:nvPr/>
        </p:nvCxnSpPr>
        <p:spPr bwMode="auto">
          <a:xfrm flipV="1">
            <a:off x="4724400" y="3810000"/>
            <a:ext cx="685800" cy="304800"/>
          </a:xfrm>
          <a:prstGeom prst="straightConnector1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0" y="2286000"/>
            <a:ext cx="89916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  <a:sym typeface="Symbol" pitchFamily="18" charset="2"/>
              </a:rPr>
              <a:t>Explanation 2:</a:t>
            </a:r>
            <a:r>
              <a:rPr lang="en-US" sz="2000" dirty="0" smtClean="0">
                <a:solidFill>
                  <a:srgbClr val="00B050"/>
                </a:solidFill>
                <a:sym typeface="Symbol" pitchFamily="18" charset="2"/>
              </a:rPr>
              <a:t> accident(loc) </a:t>
            </a:r>
            <a:r>
              <a:rPr lang="en-US" sz="2000" dirty="0">
                <a:solidFill>
                  <a:srgbClr val="00B050"/>
                </a:solidFill>
                <a:sym typeface="Symbol" pitchFamily="18" charset="2"/>
              </a:rPr>
              <a:t> </a:t>
            </a:r>
            <a:r>
              <a:rPr lang="en-US" sz="2000" dirty="0" err="1" smtClean="0">
                <a:solidFill>
                  <a:srgbClr val="00B050"/>
                </a:solidFill>
                <a:sym typeface="Symbol" pitchFamily="18" charset="2"/>
              </a:rPr>
              <a:t>clear_wreck</a:t>
            </a:r>
            <a:r>
              <a:rPr lang="en-US" sz="2000" dirty="0" smtClean="0">
                <a:solidFill>
                  <a:srgbClr val="00B050"/>
                </a:solidFill>
                <a:sym typeface="Symbol" pitchFamily="18" charset="2"/>
              </a:rPr>
              <a:t>(crew, loc) </a:t>
            </a:r>
            <a:r>
              <a:rPr lang="en-US" sz="2000" dirty="0" smtClean="0">
                <a:solidFill>
                  <a:srgbClr val="00B050"/>
                </a:solidFill>
                <a:sym typeface="Symbol"/>
              </a:rPr>
              <a:t> rb_C2(crew, loc)</a:t>
            </a:r>
            <a:r>
              <a:rPr lang="en-US" sz="2000" dirty="0" smtClean="0">
                <a:solidFill>
                  <a:srgbClr val="00B050"/>
                </a:solidFill>
                <a:sym typeface="Symbol" pitchFamily="18" charset="2"/>
              </a:rPr>
              <a:t> </a:t>
            </a:r>
            <a:endParaRPr lang="en-US" sz="2000" dirty="0"/>
          </a:p>
        </p:txBody>
      </p:sp>
      <p:sp>
        <p:nvSpPr>
          <p:cNvPr id="12" name="Rectangle 10"/>
          <p:cNvSpPr>
            <a:spLocks noChangeArrowheads="1"/>
          </p:cNvSpPr>
          <p:nvPr/>
        </p:nvSpPr>
        <p:spPr bwMode="auto">
          <a:xfrm>
            <a:off x="228600" y="1828800"/>
            <a:ext cx="85344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  <a:sym typeface="Symbol" pitchFamily="18" charset="2"/>
              </a:rPr>
              <a:t>Explanation 1:</a:t>
            </a:r>
            <a:r>
              <a:rPr lang="en-US" sz="2000" dirty="0" smtClean="0">
                <a:solidFill>
                  <a:srgbClr val="00B050"/>
                </a:solidFill>
                <a:sym typeface="Symbol" pitchFamily="18" charset="2"/>
              </a:rPr>
              <a:t> </a:t>
            </a:r>
            <a:r>
              <a:rPr lang="en-US" sz="2000" dirty="0" err="1" smtClean="0">
                <a:solidFill>
                  <a:srgbClr val="00B050"/>
                </a:solidFill>
                <a:sym typeface="Symbol" pitchFamily="18" charset="2"/>
              </a:rPr>
              <a:t>heavy_snow</a:t>
            </a:r>
            <a:r>
              <a:rPr lang="en-US" sz="2000" dirty="0" smtClean="0">
                <a:solidFill>
                  <a:srgbClr val="00B050"/>
                </a:solidFill>
                <a:sym typeface="Symbol" pitchFamily="18" charset="2"/>
              </a:rPr>
              <a:t>(loc) </a:t>
            </a:r>
            <a:r>
              <a:rPr lang="en-US" sz="2000" dirty="0">
                <a:solidFill>
                  <a:srgbClr val="00B050"/>
                </a:solidFill>
                <a:sym typeface="Symbol" pitchFamily="18" charset="2"/>
              </a:rPr>
              <a:t> </a:t>
            </a:r>
            <a:r>
              <a:rPr lang="en-US" sz="2000" dirty="0" err="1" smtClean="0">
                <a:solidFill>
                  <a:srgbClr val="00B050"/>
                </a:solidFill>
                <a:sym typeface="Symbol" pitchFamily="18" charset="2"/>
              </a:rPr>
              <a:t>clear_wreck</a:t>
            </a:r>
            <a:r>
              <a:rPr lang="en-US" sz="2000" dirty="0" smtClean="0">
                <a:solidFill>
                  <a:srgbClr val="00B050"/>
                </a:solidFill>
                <a:sym typeface="Symbol" pitchFamily="18" charset="2"/>
              </a:rPr>
              <a:t>(loc) </a:t>
            </a:r>
            <a:r>
              <a:rPr lang="en-US" sz="2000" dirty="0" smtClean="0">
                <a:solidFill>
                  <a:srgbClr val="00B050"/>
                </a:solidFill>
                <a:sym typeface="Symbol"/>
              </a:rPr>
              <a:t> rb_C1(loc)</a:t>
            </a: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" name="Straight Arrow Connector 11"/>
          <p:cNvCxnSpPr/>
          <p:nvPr/>
        </p:nvCxnSpPr>
        <p:spPr bwMode="auto">
          <a:xfrm flipV="1">
            <a:off x="4724400" y="3810000"/>
            <a:ext cx="685800" cy="304800"/>
          </a:xfrm>
          <a:prstGeom prst="straightConnector1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1" name="TextBox 98"/>
          <p:cNvSpPr txBox="1">
            <a:spLocks noChangeArrowheads="1"/>
          </p:cNvSpPr>
          <p:nvPr/>
        </p:nvSpPr>
        <p:spPr bwMode="auto">
          <a:xfrm>
            <a:off x="5410200" y="3124200"/>
            <a:ext cx="19812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000" dirty="0" smtClean="0">
                <a:solidFill>
                  <a:schemeClr val="tx1"/>
                </a:solidFill>
              </a:rPr>
              <a:t>Existential quantification</a:t>
            </a:r>
            <a:endParaRPr lang="en-US" sz="2000" dirty="0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Low-Prior on Hidden Causes</a:t>
            </a:r>
            <a:endParaRPr lang="en-US" sz="3600" dirty="0"/>
          </a:p>
        </p:txBody>
      </p:sp>
      <p:sp>
        <p:nvSpPr>
          <p:cNvPr id="4" name="Rectangle 9"/>
          <p:cNvSpPr>
            <a:spLocks noChangeArrowheads="1"/>
          </p:cNvSpPr>
          <p:nvPr/>
        </p:nvSpPr>
        <p:spPr bwMode="auto">
          <a:xfrm>
            <a:off x="533400" y="4114800"/>
            <a:ext cx="76200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 dirty="0" err="1" smtClean="0">
                <a:solidFill>
                  <a:srgbClr val="00B050"/>
                </a:solidFill>
                <a:sym typeface="Symbol" pitchFamily="18" charset="2"/>
              </a:rPr>
              <a:t>block_road</a:t>
            </a:r>
            <a:r>
              <a:rPr lang="en-US" sz="2000" dirty="0" smtClean="0">
                <a:solidFill>
                  <a:srgbClr val="00B050"/>
                </a:solidFill>
                <a:sym typeface="Symbol" pitchFamily="18" charset="2"/>
              </a:rPr>
              <a:t>(loc)  rb_C1(loc) v ( crew rb_C2(crew, loc)) </a:t>
            </a:r>
            <a:endParaRPr lang="en-US" sz="2000" dirty="0"/>
          </a:p>
        </p:txBody>
      </p:sp>
      <p:sp>
        <p:nvSpPr>
          <p:cNvPr id="7" name="TextBox 6"/>
          <p:cNvSpPr txBox="1"/>
          <p:nvPr/>
        </p:nvSpPr>
        <p:spPr>
          <a:xfrm>
            <a:off x="609600" y="3200400"/>
            <a:ext cx="387157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chemeClr val="tx1"/>
                </a:solidFill>
              </a:rPr>
              <a:t>Multiple causes combined via </a:t>
            </a:r>
          </a:p>
          <a:p>
            <a:r>
              <a:rPr lang="en-US" sz="2000" dirty="0" smtClean="0">
                <a:solidFill>
                  <a:schemeClr val="tx1"/>
                </a:solidFill>
              </a:rPr>
              <a:t>reverse implication</a:t>
            </a:r>
            <a:endParaRPr lang="en-US" sz="2000" dirty="0">
              <a:solidFill>
                <a:schemeClr val="tx1"/>
              </a:solidFill>
            </a:endParaRPr>
          </a:p>
        </p:txBody>
      </p:sp>
      <p:cxnSp>
        <p:nvCxnSpPr>
          <p:cNvPr id="8" name="Straight Arrow Connector 7"/>
          <p:cNvCxnSpPr/>
          <p:nvPr/>
        </p:nvCxnSpPr>
        <p:spPr bwMode="auto">
          <a:xfrm rot="10800000">
            <a:off x="3505200" y="3657600"/>
            <a:ext cx="609600" cy="381000"/>
          </a:xfrm>
          <a:prstGeom prst="straightConnector1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9" name="Rectangle 9"/>
          <p:cNvSpPr>
            <a:spLocks noChangeArrowheads="1"/>
          </p:cNvSpPr>
          <p:nvPr/>
        </p:nvSpPr>
        <p:spPr bwMode="auto">
          <a:xfrm>
            <a:off x="838200" y="4953000"/>
            <a:ext cx="76200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 dirty="0" smtClean="0">
                <a:solidFill>
                  <a:srgbClr val="00B050"/>
                </a:solidFill>
                <a:sym typeface="Symbol" pitchFamily="18" charset="2"/>
              </a:rPr>
              <a:t>-w1  rb_C1(loc)</a:t>
            </a:r>
          </a:p>
          <a:p>
            <a:r>
              <a:rPr lang="en-US" sz="2000" dirty="0" smtClean="0">
                <a:solidFill>
                  <a:srgbClr val="00B050"/>
                </a:solidFill>
                <a:sym typeface="Symbol" pitchFamily="18" charset="2"/>
              </a:rPr>
              <a:t>-w2  rb_C2(loc, crew) </a:t>
            </a:r>
            <a:endParaRPr lang="en-US" sz="2000" dirty="0"/>
          </a:p>
        </p:txBody>
      </p:sp>
      <p:sp>
        <p:nvSpPr>
          <p:cNvPr id="13" name="Rectangle 10"/>
          <p:cNvSpPr>
            <a:spLocks noChangeArrowheads="1"/>
          </p:cNvSpPr>
          <p:nvPr/>
        </p:nvSpPr>
        <p:spPr bwMode="auto">
          <a:xfrm>
            <a:off x="0" y="2286000"/>
            <a:ext cx="89916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  <a:sym typeface="Symbol" pitchFamily="18" charset="2"/>
              </a:rPr>
              <a:t>Explanation 2:</a:t>
            </a:r>
            <a:r>
              <a:rPr lang="en-US" sz="2000" dirty="0" smtClean="0">
                <a:solidFill>
                  <a:srgbClr val="00B050"/>
                </a:solidFill>
                <a:sym typeface="Symbol" pitchFamily="18" charset="2"/>
              </a:rPr>
              <a:t> accident(loc) </a:t>
            </a:r>
            <a:r>
              <a:rPr lang="en-US" sz="2000" dirty="0">
                <a:solidFill>
                  <a:srgbClr val="00B050"/>
                </a:solidFill>
                <a:sym typeface="Symbol" pitchFamily="18" charset="2"/>
              </a:rPr>
              <a:t> </a:t>
            </a:r>
            <a:r>
              <a:rPr lang="en-US" sz="2000" dirty="0" err="1" smtClean="0">
                <a:solidFill>
                  <a:srgbClr val="00B050"/>
                </a:solidFill>
                <a:sym typeface="Symbol" pitchFamily="18" charset="2"/>
              </a:rPr>
              <a:t>clear_wreck</a:t>
            </a:r>
            <a:r>
              <a:rPr lang="en-US" sz="2000" dirty="0" smtClean="0">
                <a:solidFill>
                  <a:srgbClr val="00B050"/>
                </a:solidFill>
                <a:sym typeface="Symbol" pitchFamily="18" charset="2"/>
              </a:rPr>
              <a:t>(crew, loc) </a:t>
            </a:r>
            <a:r>
              <a:rPr lang="en-US" sz="2000" dirty="0" smtClean="0">
                <a:solidFill>
                  <a:srgbClr val="00B050"/>
                </a:solidFill>
                <a:sym typeface="Symbol"/>
              </a:rPr>
              <a:t> rb_C2(crew, loc)</a:t>
            </a:r>
            <a:r>
              <a:rPr lang="en-US" sz="2000" dirty="0" smtClean="0">
                <a:solidFill>
                  <a:srgbClr val="00B050"/>
                </a:solidFill>
                <a:sym typeface="Symbol" pitchFamily="18" charset="2"/>
              </a:rPr>
              <a:t> </a:t>
            </a:r>
            <a:endParaRPr lang="en-US" sz="2000" dirty="0"/>
          </a:p>
        </p:txBody>
      </p:sp>
      <p:sp>
        <p:nvSpPr>
          <p:cNvPr id="14" name="Rectangle 10"/>
          <p:cNvSpPr>
            <a:spLocks noChangeArrowheads="1"/>
          </p:cNvSpPr>
          <p:nvPr/>
        </p:nvSpPr>
        <p:spPr bwMode="auto">
          <a:xfrm>
            <a:off x="228600" y="1828800"/>
            <a:ext cx="85344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  <a:sym typeface="Symbol" pitchFamily="18" charset="2"/>
              </a:rPr>
              <a:t>Explanation 1:</a:t>
            </a:r>
            <a:r>
              <a:rPr lang="en-US" sz="2000" dirty="0" smtClean="0">
                <a:solidFill>
                  <a:srgbClr val="00B050"/>
                </a:solidFill>
                <a:sym typeface="Symbol" pitchFamily="18" charset="2"/>
              </a:rPr>
              <a:t> </a:t>
            </a:r>
            <a:r>
              <a:rPr lang="en-US" sz="2000" dirty="0" err="1" smtClean="0">
                <a:solidFill>
                  <a:srgbClr val="00B050"/>
                </a:solidFill>
                <a:sym typeface="Symbol" pitchFamily="18" charset="2"/>
              </a:rPr>
              <a:t>heavy_snow</a:t>
            </a:r>
            <a:r>
              <a:rPr lang="en-US" sz="2000" dirty="0" smtClean="0">
                <a:solidFill>
                  <a:srgbClr val="00B050"/>
                </a:solidFill>
                <a:sym typeface="Symbol" pitchFamily="18" charset="2"/>
              </a:rPr>
              <a:t>(loc) </a:t>
            </a:r>
            <a:r>
              <a:rPr lang="en-US" sz="2000" dirty="0">
                <a:solidFill>
                  <a:srgbClr val="00B050"/>
                </a:solidFill>
                <a:sym typeface="Symbol" pitchFamily="18" charset="2"/>
              </a:rPr>
              <a:t> </a:t>
            </a:r>
            <a:r>
              <a:rPr lang="en-US" sz="2000" dirty="0" err="1" smtClean="0">
                <a:solidFill>
                  <a:srgbClr val="00B050"/>
                </a:solidFill>
                <a:sym typeface="Symbol" pitchFamily="18" charset="2"/>
              </a:rPr>
              <a:t>clear_wreck</a:t>
            </a:r>
            <a:r>
              <a:rPr lang="en-US" sz="2000" dirty="0" smtClean="0">
                <a:solidFill>
                  <a:srgbClr val="00B050"/>
                </a:solidFill>
                <a:sym typeface="Symbol" pitchFamily="18" charset="2"/>
              </a:rPr>
              <a:t>(loc) </a:t>
            </a:r>
            <a:r>
              <a:rPr lang="en-US" sz="2000" dirty="0" smtClean="0">
                <a:solidFill>
                  <a:srgbClr val="00B050"/>
                </a:solidFill>
                <a:sym typeface="Symbol"/>
              </a:rPr>
              <a:t> rb_C1(loc)</a:t>
            </a: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2238"/>
            <a:ext cx="7543800" cy="792162"/>
          </a:xfrm>
        </p:spPr>
        <p:txBody>
          <a:bodyPr/>
          <a:lstStyle/>
          <a:p>
            <a:r>
              <a:rPr lang="en-US" dirty="0" smtClean="0"/>
              <a:t>Avoiding the Blow-up</a:t>
            </a:r>
            <a:endParaRPr lang="en-US" dirty="0"/>
          </a:p>
        </p:txBody>
      </p:sp>
      <p:sp>
        <p:nvSpPr>
          <p:cNvPr id="39" name="Oval 38"/>
          <p:cNvSpPr/>
          <p:nvPr/>
        </p:nvSpPr>
        <p:spPr bwMode="auto">
          <a:xfrm>
            <a:off x="1600200" y="1752600"/>
            <a:ext cx="533400" cy="533400"/>
          </a:xfrm>
          <a:prstGeom prst="ellipse">
            <a:avLst/>
          </a:prstGeom>
          <a:solidFill>
            <a:schemeClr val="bg1"/>
          </a:solidFill>
          <a:ln w="2540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b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1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Arial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152400" y="1981200"/>
            <a:ext cx="144943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 err="1" smtClean="0"/>
              <a:t>drive_hazard</a:t>
            </a:r>
            <a:endParaRPr lang="en-US" sz="1600" dirty="0" smtClean="0"/>
          </a:p>
          <a:p>
            <a:pPr algn="ctr"/>
            <a:r>
              <a:rPr lang="en-US" sz="1600" dirty="0" smtClean="0"/>
              <a:t>(Plaza)</a:t>
            </a:r>
            <a:endParaRPr lang="en-US" sz="1600" dirty="0"/>
          </a:p>
        </p:txBody>
      </p:sp>
      <p:sp>
        <p:nvSpPr>
          <p:cNvPr id="41" name="Oval 40"/>
          <p:cNvSpPr/>
          <p:nvPr/>
        </p:nvSpPr>
        <p:spPr bwMode="auto">
          <a:xfrm>
            <a:off x="3505200" y="1752600"/>
            <a:ext cx="533400" cy="533400"/>
          </a:xfrm>
          <a:prstGeom prst="ellipse">
            <a:avLst/>
          </a:prstGeom>
          <a:solidFill>
            <a:schemeClr val="bg1"/>
          </a:solidFill>
          <a:ln w="2540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b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1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Arial" charset="0"/>
            </a:endParaRPr>
          </a:p>
        </p:txBody>
      </p:sp>
      <p:sp>
        <p:nvSpPr>
          <p:cNvPr id="42" name="Oval 41"/>
          <p:cNvSpPr/>
          <p:nvPr/>
        </p:nvSpPr>
        <p:spPr bwMode="auto">
          <a:xfrm>
            <a:off x="5486400" y="1752600"/>
            <a:ext cx="533400" cy="533400"/>
          </a:xfrm>
          <a:prstGeom prst="ellipse">
            <a:avLst/>
          </a:prstGeom>
          <a:solidFill>
            <a:schemeClr val="bg1"/>
          </a:solidFill>
          <a:ln w="2540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b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1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Arial" charset="0"/>
            </a:endParaRPr>
          </a:p>
        </p:txBody>
      </p:sp>
      <p:sp>
        <p:nvSpPr>
          <p:cNvPr id="43" name="Oval 42"/>
          <p:cNvSpPr/>
          <p:nvPr/>
        </p:nvSpPr>
        <p:spPr bwMode="auto">
          <a:xfrm>
            <a:off x="2514600" y="2743200"/>
            <a:ext cx="533400" cy="533400"/>
          </a:xfrm>
          <a:prstGeom prst="ellipse">
            <a:avLst/>
          </a:prstGeom>
          <a:solidFill>
            <a:schemeClr val="bg1"/>
          </a:solidFill>
          <a:ln w="2540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b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1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Arial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2995043" y="1143000"/>
            <a:ext cx="140294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 smtClean="0"/>
              <a:t>heavy_snow</a:t>
            </a:r>
          </a:p>
          <a:p>
            <a:pPr algn="ctr"/>
            <a:r>
              <a:rPr lang="en-US" sz="1600" dirty="0" smtClean="0"/>
              <a:t>(Plaza)</a:t>
            </a:r>
            <a:endParaRPr lang="en-US" sz="1600" dirty="0"/>
          </a:p>
        </p:txBody>
      </p:sp>
      <p:sp>
        <p:nvSpPr>
          <p:cNvPr id="45" name="TextBox 44"/>
          <p:cNvSpPr txBox="1"/>
          <p:nvPr/>
        </p:nvSpPr>
        <p:spPr>
          <a:xfrm>
            <a:off x="5398004" y="1066800"/>
            <a:ext cx="101662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 smtClean="0"/>
              <a:t>accident</a:t>
            </a:r>
          </a:p>
          <a:p>
            <a:pPr algn="ctr"/>
            <a:r>
              <a:rPr lang="en-US" sz="1600" dirty="0" smtClean="0"/>
              <a:t>(Plaza)</a:t>
            </a:r>
            <a:endParaRPr lang="en-US" sz="1600" dirty="0"/>
          </a:p>
        </p:txBody>
      </p:sp>
      <p:sp>
        <p:nvSpPr>
          <p:cNvPr id="46" name="Oval 45"/>
          <p:cNvSpPr/>
          <p:nvPr/>
        </p:nvSpPr>
        <p:spPr bwMode="auto">
          <a:xfrm>
            <a:off x="7315200" y="1752600"/>
            <a:ext cx="533400" cy="533400"/>
          </a:xfrm>
          <a:prstGeom prst="ellipse">
            <a:avLst/>
          </a:prstGeom>
          <a:solidFill>
            <a:schemeClr val="bg1"/>
          </a:solidFill>
          <a:ln w="2540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b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1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Arial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7426147" y="2362200"/>
            <a:ext cx="153234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 err="1" smtClean="0"/>
              <a:t>clear_wreck</a:t>
            </a:r>
            <a:endParaRPr lang="en-US" sz="1600" dirty="0" smtClean="0"/>
          </a:p>
          <a:p>
            <a:pPr algn="ctr"/>
            <a:r>
              <a:rPr lang="en-US" sz="1600" dirty="0" smtClean="0"/>
              <a:t>(</a:t>
            </a:r>
            <a:r>
              <a:rPr lang="en-US" sz="1600" dirty="0" err="1" smtClean="0"/>
              <a:t>Tcrew</a:t>
            </a:r>
            <a:r>
              <a:rPr lang="en-US" sz="1600" dirty="0" smtClean="0"/>
              <a:t>, Plaza)</a:t>
            </a:r>
            <a:endParaRPr lang="en-US" sz="1600" dirty="0"/>
          </a:p>
        </p:txBody>
      </p:sp>
      <p:sp>
        <p:nvSpPr>
          <p:cNvPr id="48" name="Oval 47"/>
          <p:cNvSpPr/>
          <p:nvPr/>
        </p:nvSpPr>
        <p:spPr bwMode="auto">
          <a:xfrm>
            <a:off x="6248400" y="2819400"/>
            <a:ext cx="533400" cy="533400"/>
          </a:xfrm>
          <a:prstGeom prst="ellipse">
            <a:avLst/>
          </a:prstGeom>
          <a:solidFill>
            <a:schemeClr val="bg1"/>
          </a:solidFill>
          <a:ln w="2540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b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1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Arial" charset="0"/>
            </a:endParaRPr>
          </a:p>
        </p:txBody>
      </p:sp>
      <p:sp>
        <p:nvSpPr>
          <p:cNvPr id="49" name="Oval 48"/>
          <p:cNvSpPr/>
          <p:nvPr/>
        </p:nvSpPr>
        <p:spPr bwMode="auto">
          <a:xfrm>
            <a:off x="4419600" y="3352800"/>
            <a:ext cx="533400" cy="533400"/>
          </a:xfrm>
          <a:prstGeom prst="ellipse">
            <a:avLst/>
          </a:prstGeom>
          <a:solidFill>
            <a:schemeClr val="bg1"/>
          </a:solidFill>
          <a:ln w="2540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b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1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Arial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1676400" y="2667000"/>
            <a:ext cx="84670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 smtClean="0"/>
              <a:t>rb_C1</a:t>
            </a:r>
          </a:p>
          <a:p>
            <a:pPr algn="ctr"/>
            <a:r>
              <a:rPr lang="en-US" sz="1600" dirty="0" smtClean="0"/>
              <a:t>(Plaza)</a:t>
            </a:r>
            <a:endParaRPr lang="en-US" sz="1600" dirty="0"/>
          </a:p>
        </p:txBody>
      </p:sp>
      <p:sp>
        <p:nvSpPr>
          <p:cNvPr id="51" name="TextBox 50"/>
          <p:cNvSpPr txBox="1"/>
          <p:nvPr/>
        </p:nvSpPr>
        <p:spPr>
          <a:xfrm>
            <a:off x="6477000" y="3124200"/>
            <a:ext cx="1676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rb_C2</a:t>
            </a:r>
          </a:p>
          <a:p>
            <a:pPr algn="ctr"/>
            <a:r>
              <a:rPr lang="en-US" sz="1600" dirty="0" smtClean="0"/>
              <a:t>(</a:t>
            </a:r>
            <a:r>
              <a:rPr lang="en-US" sz="1600" dirty="0" err="1" smtClean="0"/>
              <a:t>Tcrew</a:t>
            </a:r>
            <a:r>
              <a:rPr lang="en-US" sz="1600" dirty="0" smtClean="0"/>
              <a:t>, Plaza)</a:t>
            </a:r>
            <a:endParaRPr lang="en-US" sz="1600" dirty="0"/>
          </a:p>
        </p:txBody>
      </p:sp>
      <p:sp>
        <p:nvSpPr>
          <p:cNvPr id="52" name="TextBox 51"/>
          <p:cNvSpPr txBox="1"/>
          <p:nvPr/>
        </p:nvSpPr>
        <p:spPr>
          <a:xfrm>
            <a:off x="4847946" y="3657600"/>
            <a:ext cx="153234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 err="1" smtClean="0"/>
              <a:t>block_road</a:t>
            </a:r>
            <a:endParaRPr lang="en-US" sz="1600" dirty="0" smtClean="0"/>
          </a:p>
          <a:p>
            <a:pPr algn="ctr"/>
            <a:r>
              <a:rPr lang="en-US" sz="1600" dirty="0" smtClean="0"/>
              <a:t>(</a:t>
            </a:r>
            <a:r>
              <a:rPr lang="en-US" sz="1600" dirty="0" err="1" smtClean="0"/>
              <a:t>Tcrew</a:t>
            </a:r>
            <a:r>
              <a:rPr lang="en-US" sz="1600" dirty="0" smtClean="0"/>
              <a:t>, Plaza)</a:t>
            </a:r>
            <a:endParaRPr lang="en-US" sz="1600" dirty="0"/>
          </a:p>
        </p:txBody>
      </p:sp>
      <p:cxnSp>
        <p:nvCxnSpPr>
          <p:cNvPr id="60" name="Straight Connector 59"/>
          <p:cNvCxnSpPr>
            <a:stCxn id="39" idx="6"/>
            <a:endCxn id="43" idx="0"/>
          </p:cNvCxnSpPr>
          <p:nvPr/>
        </p:nvCxnSpPr>
        <p:spPr bwMode="auto">
          <a:xfrm>
            <a:off x="2133600" y="2019300"/>
            <a:ext cx="647700" cy="723900"/>
          </a:xfrm>
          <a:prstGeom prst="line">
            <a:avLst/>
          </a:prstGeom>
          <a:noFill/>
          <a:ln w="2540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9" name="Straight Connector 68"/>
          <p:cNvCxnSpPr>
            <a:stCxn id="41" idx="2"/>
            <a:endCxn id="43" idx="0"/>
          </p:cNvCxnSpPr>
          <p:nvPr/>
        </p:nvCxnSpPr>
        <p:spPr bwMode="auto">
          <a:xfrm rot="10800000" flipV="1">
            <a:off x="2781300" y="2019300"/>
            <a:ext cx="723900" cy="723900"/>
          </a:xfrm>
          <a:prstGeom prst="line">
            <a:avLst/>
          </a:prstGeom>
          <a:noFill/>
          <a:ln w="2540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2" name="Straight Connector 71"/>
          <p:cNvCxnSpPr>
            <a:stCxn id="39" idx="6"/>
            <a:endCxn id="41" idx="2"/>
          </p:cNvCxnSpPr>
          <p:nvPr/>
        </p:nvCxnSpPr>
        <p:spPr bwMode="auto">
          <a:xfrm>
            <a:off x="2133600" y="2019300"/>
            <a:ext cx="1371600" cy="0"/>
          </a:xfrm>
          <a:prstGeom prst="line">
            <a:avLst/>
          </a:prstGeom>
          <a:noFill/>
          <a:ln w="2540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7" name="Straight Connector 76"/>
          <p:cNvCxnSpPr>
            <a:stCxn id="42" idx="6"/>
            <a:endCxn id="46" idx="2"/>
          </p:cNvCxnSpPr>
          <p:nvPr/>
        </p:nvCxnSpPr>
        <p:spPr bwMode="auto">
          <a:xfrm>
            <a:off x="6019800" y="2019300"/>
            <a:ext cx="1295400" cy="0"/>
          </a:xfrm>
          <a:prstGeom prst="line">
            <a:avLst/>
          </a:prstGeom>
          <a:noFill/>
          <a:ln w="2540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1" name="Straight Connector 80"/>
          <p:cNvCxnSpPr>
            <a:stCxn id="42" idx="6"/>
            <a:endCxn id="48" idx="0"/>
          </p:cNvCxnSpPr>
          <p:nvPr/>
        </p:nvCxnSpPr>
        <p:spPr bwMode="auto">
          <a:xfrm>
            <a:off x="6019800" y="2019300"/>
            <a:ext cx="495300" cy="800100"/>
          </a:xfrm>
          <a:prstGeom prst="line">
            <a:avLst/>
          </a:prstGeom>
          <a:noFill/>
          <a:ln w="2540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4" name="Straight Connector 83"/>
          <p:cNvCxnSpPr>
            <a:stCxn id="46" idx="2"/>
            <a:endCxn id="48" idx="0"/>
          </p:cNvCxnSpPr>
          <p:nvPr/>
        </p:nvCxnSpPr>
        <p:spPr bwMode="auto">
          <a:xfrm rot="10800000" flipV="1">
            <a:off x="6515100" y="2019300"/>
            <a:ext cx="800100" cy="800100"/>
          </a:xfrm>
          <a:prstGeom prst="line">
            <a:avLst/>
          </a:prstGeom>
          <a:noFill/>
          <a:ln w="2540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7" name="Straight Connector 86"/>
          <p:cNvCxnSpPr>
            <a:stCxn id="49" idx="0"/>
            <a:endCxn id="43" idx="6"/>
          </p:cNvCxnSpPr>
          <p:nvPr/>
        </p:nvCxnSpPr>
        <p:spPr bwMode="auto">
          <a:xfrm rot="16200000" flipV="1">
            <a:off x="3695700" y="2362200"/>
            <a:ext cx="342900" cy="1638300"/>
          </a:xfrm>
          <a:prstGeom prst="line">
            <a:avLst/>
          </a:prstGeom>
          <a:noFill/>
          <a:ln w="2540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0" name="Straight Connector 89"/>
          <p:cNvCxnSpPr>
            <a:stCxn id="49" idx="0"/>
            <a:endCxn id="48" idx="2"/>
          </p:cNvCxnSpPr>
          <p:nvPr/>
        </p:nvCxnSpPr>
        <p:spPr bwMode="auto">
          <a:xfrm rot="5400000" flipH="1" flipV="1">
            <a:off x="5334000" y="2438400"/>
            <a:ext cx="266700" cy="1562100"/>
          </a:xfrm>
          <a:prstGeom prst="line">
            <a:avLst/>
          </a:prstGeom>
          <a:noFill/>
          <a:ln w="2540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6" name="TextBox 25"/>
          <p:cNvSpPr txBox="1"/>
          <p:nvPr/>
        </p:nvSpPr>
        <p:spPr>
          <a:xfrm>
            <a:off x="0" y="3276600"/>
            <a:ext cx="245451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solidFill>
                  <a:srgbClr val="FF0000"/>
                </a:solidFill>
              </a:rPr>
              <a:t>Hidden Cause Model</a:t>
            </a:r>
          </a:p>
          <a:p>
            <a:endParaRPr lang="en-US" sz="800" dirty="0" smtClean="0">
              <a:solidFill>
                <a:srgbClr val="FF0000"/>
              </a:solidFill>
            </a:endParaRPr>
          </a:p>
          <a:p>
            <a:r>
              <a:rPr lang="en-US" sz="1800" dirty="0" smtClean="0">
                <a:solidFill>
                  <a:srgbClr val="FF0000"/>
                </a:solidFill>
              </a:rPr>
              <a:t>Max clique size = 3</a:t>
            </a:r>
            <a:endParaRPr lang="en-US" sz="1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2238"/>
            <a:ext cx="7543800" cy="792162"/>
          </a:xfrm>
        </p:spPr>
        <p:txBody>
          <a:bodyPr/>
          <a:lstStyle/>
          <a:p>
            <a:r>
              <a:rPr lang="en-US" dirty="0" smtClean="0"/>
              <a:t>Avoiding the Blow-up</a:t>
            </a:r>
            <a:endParaRPr lang="en-US" dirty="0"/>
          </a:p>
        </p:txBody>
      </p:sp>
      <p:sp>
        <p:nvSpPr>
          <p:cNvPr id="30" name="Oval 29"/>
          <p:cNvSpPr/>
          <p:nvPr/>
        </p:nvSpPr>
        <p:spPr bwMode="auto">
          <a:xfrm>
            <a:off x="1219200" y="5105400"/>
            <a:ext cx="533400" cy="533400"/>
          </a:xfrm>
          <a:prstGeom prst="ellipse">
            <a:avLst/>
          </a:prstGeom>
          <a:solidFill>
            <a:schemeClr val="bg1"/>
          </a:solidFill>
          <a:ln w="2540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b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1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Arial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0" y="4495800"/>
            <a:ext cx="144943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 err="1" smtClean="0"/>
              <a:t>drive_hazard</a:t>
            </a:r>
            <a:endParaRPr lang="en-US" sz="1600" dirty="0" smtClean="0"/>
          </a:p>
          <a:p>
            <a:pPr algn="ctr"/>
            <a:r>
              <a:rPr lang="en-US" sz="1600" dirty="0" smtClean="0"/>
              <a:t>(Plaza)</a:t>
            </a:r>
            <a:endParaRPr lang="en-US" sz="1600" dirty="0"/>
          </a:p>
        </p:txBody>
      </p:sp>
      <p:sp>
        <p:nvSpPr>
          <p:cNvPr id="32" name="Oval 31"/>
          <p:cNvSpPr/>
          <p:nvPr/>
        </p:nvSpPr>
        <p:spPr bwMode="auto">
          <a:xfrm>
            <a:off x="2971800" y="5105400"/>
            <a:ext cx="533400" cy="533400"/>
          </a:xfrm>
          <a:prstGeom prst="ellipse">
            <a:avLst/>
          </a:prstGeom>
          <a:solidFill>
            <a:schemeClr val="bg1"/>
          </a:solidFill>
          <a:ln w="2540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b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1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Arial" charset="0"/>
            </a:endParaRPr>
          </a:p>
        </p:txBody>
      </p:sp>
      <p:sp>
        <p:nvSpPr>
          <p:cNvPr id="33" name="Oval 32"/>
          <p:cNvSpPr/>
          <p:nvPr/>
        </p:nvSpPr>
        <p:spPr bwMode="auto">
          <a:xfrm>
            <a:off x="5334000" y="5029200"/>
            <a:ext cx="533400" cy="533400"/>
          </a:xfrm>
          <a:prstGeom prst="ellipse">
            <a:avLst/>
          </a:prstGeom>
          <a:solidFill>
            <a:schemeClr val="bg1"/>
          </a:solidFill>
          <a:ln w="2540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b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1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Arial" charset="0"/>
            </a:endParaRPr>
          </a:p>
        </p:txBody>
      </p:sp>
      <p:sp>
        <p:nvSpPr>
          <p:cNvPr id="34" name="Oval 33"/>
          <p:cNvSpPr/>
          <p:nvPr/>
        </p:nvSpPr>
        <p:spPr bwMode="auto">
          <a:xfrm>
            <a:off x="4419600" y="6096000"/>
            <a:ext cx="533400" cy="533400"/>
          </a:xfrm>
          <a:prstGeom prst="ellipse">
            <a:avLst/>
          </a:prstGeom>
          <a:solidFill>
            <a:schemeClr val="bg1"/>
          </a:solidFill>
          <a:ln w="2540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b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1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Arial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2438400" y="5867400"/>
            <a:ext cx="1402948" cy="584775"/>
          </a:xfrm>
          <a:prstGeom prst="rect">
            <a:avLst/>
          </a:prstGeom>
          <a:noFill/>
          <a:ln w="0"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en-US" sz="1600" dirty="0" smtClean="0"/>
              <a:t>heavy_snow</a:t>
            </a:r>
          </a:p>
          <a:p>
            <a:pPr algn="ctr"/>
            <a:r>
              <a:rPr lang="en-US" sz="1600" dirty="0" smtClean="0"/>
              <a:t>(Plaza)</a:t>
            </a:r>
            <a:endParaRPr lang="en-US" sz="1600" dirty="0"/>
          </a:p>
        </p:txBody>
      </p:sp>
      <p:sp>
        <p:nvSpPr>
          <p:cNvPr id="36" name="TextBox 35"/>
          <p:cNvSpPr txBox="1"/>
          <p:nvPr/>
        </p:nvSpPr>
        <p:spPr>
          <a:xfrm>
            <a:off x="4191000" y="5105400"/>
            <a:ext cx="101662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 smtClean="0"/>
              <a:t>accident</a:t>
            </a:r>
          </a:p>
          <a:p>
            <a:pPr algn="ctr"/>
            <a:r>
              <a:rPr lang="en-US" sz="1600" dirty="0" smtClean="0"/>
              <a:t>(Plaza)</a:t>
            </a:r>
            <a:endParaRPr lang="en-US" sz="1600" dirty="0"/>
          </a:p>
        </p:txBody>
      </p:sp>
      <p:sp>
        <p:nvSpPr>
          <p:cNvPr id="37" name="Oval 36"/>
          <p:cNvSpPr/>
          <p:nvPr/>
        </p:nvSpPr>
        <p:spPr bwMode="auto">
          <a:xfrm>
            <a:off x="7620000" y="5181600"/>
            <a:ext cx="533400" cy="533400"/>
          </a:xfrm>
          <a:prstGeom prst="ellipse">
            <a:avLst/>
          </a:prstGeom>
          <a:solidFill>
            <a:schemeClr val="bg1"/>
          </a:solidFill>
          <a:ln w="2540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b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1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Arial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7426148" y="5791200"/>
            <a:ext cx="153234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 err="1" smtClean="0"/>
              <a:t>clear_wreck</a:t>
            </a:r>
            <a:endParaRPr lang="en-US" sz="1600" dirty="0" smtClean="0"/>
          </a:p>
          <a:p>
            <a:pPr algn="ctr"/>
            <a:r>
              <a:rPr lang="en-US" sz="1600" dirty="0" smtClean="0"/>
              <a:t>(</a:t>
            </a:r>
            <a:r>
              <a:rPr lang="en-US" sz="1600" dirty="0" err="1" smtClean="0"/>
              <a:t>Tcrew</a:t>
            </a:r>
            <a:r>
              <a:rPr lang="en-US" sz="1600" dirty="0" smtClean="0"/>
              <a:t>, Plaza)</a:t>
            </a:r>
            <a:endParaRPr lang="en-US" sz="1600" dirty="0"/>
          </a:p>
        </p:txBody>
      </p:sp>
      <p:sp>
        <p:nvSpPr>
          <p:cNvPr id="39" name="Oval 38"/>
          <p:cNvSpPr/>
          <p:nvPr/>
        </p:nvSpPr>
        <p:spPr bwMode="auto">
          <a:xfrm>
            <a:off x="1600200" y="1752600"/>
            <a:ext cx="533400" cy="533400"/>
          </a:xfrm>
          <a:prstGeom prst="ellipse">
            <a:avLst/>
          </a:prstGeom>
          <a:solidFill>
            <a:schemeClr val="bg1"/>
          </a:solidFill>
          <a:ln w="2540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b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1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Arial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152400" y="1981200"/>
            <a:ext cx="144943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 err="1" smtClean="0"/>
              <a:t>drive_hazard</a:t>
            </a:r>
            <a:endParaRPr lang="en-US" sz="1600" dirty="0" smtClean="0"/>
          </a:p>
          <a:p>
            <a:pPr algn="ctr"/>
            <a:r>
              <a:rPr lang="en-US" sz="1600" dirty="0" smtClean="0"/>
              <a:t>(Plaza)</a:t>
            </a:r>
            <a:endParaRPr lang="en-US" sz="1600" dirty="0"/>
          </a:p>
        </p:txBody>
      </p:sp>
      <p:sp>
        <p:nvSpPr>
          <p:cNvPr id="41" name="Oval 40"/>
          <p:cNvSpPr/>
          <p:nvPr/>
        </p:nvSpPr>
        <p:spPr bwMode="auto">
          <a:xfrm>
            <a:off x="3505200" y="1752600"/>
            <a:ext cx="533400" cy="533400"/>
          </a:xfrm>
          <a:prstGeom prst="ellipse">
            <a:avLst/>
          </a:prstGeom>
          <a:solidFill>
            <a:schemeClr val="bg1"/>
          </a:solidFill>
          <a:ln w="2540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b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1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Arial" charset="0"/>
            </a:endParaRPr>
          </a:p>
        </p:txBody>
      </p:sp>
      <p:sp>
        <p:nvSpPr>
          <p:cNvPr id="42" name="Oval 41"/>
          <p:cNvSpPr/>
          <p:nvPr/>
        </p:nvSpPr>
        <p:spPr bwMode="auto">
          <a:xfrm>
            <a:off x="5486400" y="1752600"/>
            <a:ext cx="533400" cy="533400"/>
          </a:xfrm>
          <a:prstGeom prst="ellipse">
            <a:avLst/>
          </a:prstGeom>
          <a:solidFill>
            <a:schemeClr val="bg1"/>
          </a:solidFill>
          <a:ln w="2540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b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1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Arial" charset="0"/>
            </a:endParaRPr>
          </a:p>
        </p:txBody>
      </p:sp>
      <p:sp>
        <p:nvSpPr>
          <p:cNvPr id="43" name="Oval 42"/>
          <p:cNvSpPr/>
          <p:nvPr/>
        </p:nvSpPr>
        <p:spPr bwMode="auto">
          <a:xfrm>
            <a:off x="2514600" y="2743200"/>
            <a:ext cx="533400" cy="533400"/>
          </a:xfrm>
          <a:prstGeom prst="ellipse">
            <a:avLst/>
          </a:prstGeom>
          <a:solidFill>
            <a:schemeClr val="bg1"/>
          </a:solidFill>
          <a:ln w="2540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b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1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Arial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2995043" y="1143000"/>
            <a:ext cx="140294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 smtClean="0"/>
              <a:t>heavy_snow</a:t>
            </a:r>
          </a:p>
          <a:p>
            <a:pPr algn="ctr"/>
            <a:r>
              <a:rPr lang="en-US" sz="1600" dirty="0" smtClean="0"/>
              <a:t>(Plaza)</a:t>
            </a:r>
            <a:endParaRPr lang="en-US" sz="1600" dirty="0"/>
          </a:p>
        </p:txBody>
      </p:sp>
      <p:sp>
        <p:nvSpPr>
          <p:cNvPr id="45" name="TextBox 44"/>
          <p:cNvSpPr txBox="1"/>
          <p:nvPr/>
        </p:nvSpPr>
        <p:spPr>
          <a:xfrm>
            <a:off x="5398004" y="1066800"/>
            <a:ext cx="101662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 smtClean="0"/>
              <a:t>accident</a:t>
            </a:r>
          </a:p>
          <a:p>
            <a:pPr algn="ctr"/>
            <a:r>
              <a:rPr lang="en-US" sz="1600" dirty="0" smtClean="0"/>
              <a:t>(Plaza)</a:t>
            </a:r>
            <a:endParaRPr lang="en-US" sz="1600" dirty="0"/>
          </a:p>
        </p:txBody>
      </p:sp>
      <p:sp>
        <p:nvSpPr>
          <p:cNvPr id="46" name="Oval 45"/>
          <p:cNvSpPr/>
          <p:nvPr/>
        </p:nvSpPr>
        <p:spPr bwMode="auto">
          <a:xfrm>
            <a:off x="7315200" y="1752600"/>
            <a:ext cx="533400" cy="533400"/>
          </a:xfrm>
          <a:prstGeom prst="ellipse">
            <a:avLst/>
          </a:prstGeom>
          <a:solidFill>
            <a:schemeClr val="bg1"/>
          </a:solidFill>
          <a:ln w="2540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b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1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Arial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7426147" y="2362200"/>
            <a:ext cx="153234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 err="1" smtClean="0"/>
              <a:t>clear_wreck</a:t>
            </a:r>
            <a:endParaRPr lang="en-US" sz="1600" dirty="0" smtClean="0"/>
          </a:p>
          <a:p>
            <a:pPr algn="ctr"/>
            <a:r>
              <a:rPr lang="en-US" sz="1600" dirty="0" smtClean="0"/>
              <a:t>(</a:t>
            </a:r>
            <a:r>
              <a:rPr lang="en-US" sz="1600" dirty="0" err="1" smtClean="0"/>
              <a:t>Tcrew</a:t>
            </a:r>
            <a:r>
              <a:rPr lang="en-US" sz="1600" dirty="0" smtClean="0"/>
              <a:t>, Plaza)</a:t>
            </a:r>
            <a:endParaRPr lang="en-US" sz="1600" dirty="0"/>
          </a:p>
        </p:txBody>
      </p:sp>
      <p:sp>
        <p:nvSpPr>
          <p:cNvPr id="48" name="Oval 47"/>
          <p:cNvSpPr/>
          <p:nvPr/>
        </p:nvSpPr>
        <p:spPr bwMode="auto">
          <a:xfrm>
            <a:off x="6248400" y="2819400"/>
            <a:ext cx="533400" cy="533400"/>
          </a:xfrm>
          <a:prstGeom prst="ellipse">
            <a:avLst/>
          </a:prstGeom>
          <a:solidFill>
            <a:schemeClr val="bg1"/>
          </a:solidFill>
          <a:ln w="2540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b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1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Arial" charset="0"/>
            </a:endParaRPr>
          </a:p>
        </p:txBody>
      </p:sp>
      <p:sp>
        <p:nvSpPr>
          <p:cNvPr id="49" name="Oval 48"/>
          <p:cNvSpPr/>
          <p:nvPr/>
        </p:nvSpPr>
        <p:spPr bwMode="auto">
          <a:xfrm>
            <a:off x="4419600" y="3352800"/>
            <a:ext cx="533400" cy="533400"/>
          </a:xfrm>
          <a:prstGeom prst="ellipse">
            <a:avLst/>
          </a:prstGeom>
          <a:solidFill>
            <a:schemeClr val="bg1"/>
          </a:solidFill>
          <a:ln w="2540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b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1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Arial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1676400" y="2667000"/>
            <a:ext cx="84670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 smtClean="0"/>
              <a:t>rb_C1</a:t>
            </a:r>
          </a:p>
          <a:p>
            <a:pPr algn="ctr"/>
            <a:r>
              <a:rPr lang="en-US" sz="1600" dirty="0" smtClean="0"/>
              <a:t>(Plaza)</a:t>
            </a:r>
            <a:endParaRPr lang="en-US" sz="1600" dirty="0"/>
          </a:p>
        </p:txBody>
      </p:sp>
      <p:sp>
        <p:nvSpPr>
          <p:cNvPr id="51" name="TextBox 50"/>
          <p:cNvSpPr txBox="1"/>
          <p:nvPr/>
        </p:nvSpPr>
        <p:spPr>
          <a:xfrm>
            <a:off x="6477000" y="3124200"/>
            <a:ext cx="1676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rb_C2</a:t>
            </a:r>
          </a:p>
          <a:p>
            <a:pPr algn="ctr"/>
            <a:r>
              <a:rPr lang="en-US" sz="1600" dirty="0" smtClean="0"/>
              <a:t>(</a:t>
            </a:r>
            <a:r>
              <a:rPr lang="en-US" sz="1600" dirty="0" err="1" smtClean="0"/>
              <a:t>Tcrew</a:t>
            </a:r>
            <a:r>
              <a:rPr lang="en-US" sz="1600" dirty="0" smtClean="0"/>
              <a:t>, Plaza)</a:t>
            </a:r>
            <a:endParaRPr lang="en-US" sz="1600" dirty="0"/>
          </a:p>
        </p:txBody>
      </p:sp>
      <p:sp>
        <p:nvSpPr>
          <p:cNvPr id="52" name="TextBox 51"/>
          <p:cNvSpPr txBox="1"/>
          <p:nvPr/>
        </p:nvSpPr>
        <p:spPr>
          <a:xfrm>
            <a:off x="4847946" y="3657600"/>
            <a:ext cx="153234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 err="1" smtClean="0"/>
              <a:t>block_road</a:t>
            </a:r>
            <a:endParaRPr lang="en-US" sz="1600" dirty="0" smtClean="0"/>
          </a:p>
          <a:p>
            <a:pPr algn="ctr"/>
            <a:r>
              <a:rPr lang="en-US" sz="1600" dirty="0" smtClean="0"/>
              <a:t>(</a:t>
            </a:r>
            <a:r>
              <a:rPr lang="en-US" sz="1600" dirty="0" err="1" smtClean="0"/>
              <a:t>Tcrew</a:t>
            </a:r>
            <a:r>
              <a:rPr lang="en-US" sz="1600" dirty="0" smtClean="0"/>
              <a:t>, Plaza)</a:t>
            </a:r>
            <a:endParaRPr lang="en-US" sz="1600" dirty="0"/>
          </a:p>
        </p:txBody>
      </p:sp>
      <p:sp>
        <p:nvSpPr>
          <p:cNvPr id="53" name="TextBox 52"/>
          <p:cNvSpPr txBox="1"/>
          <p:nvPr/>
        </p:nvSpPr>
        <p:spPr>
          <a:xfrm>
            <a:off x="4911547" y="6273225"/>
            <a:ext cx="153234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 err="1" smtClean="0"/>
              <a:t>block_road</a:t>
            </a:r>
            <a:endParaRPr lang="en-US" sz="1600" dirty="0" smtClean="0"/>
          </a:p>
          <a:p>
            <a:pPr algn="ctr"/>
            <a:r>
              <a:rPr lang="en-US" sz="1600" dirty="0" smtClean="0"/>
              <a:t>(</a:t>
            </a:r>
            <a:r>
              <a:rPr lang="en-US" sz="1600" dirty="0" err="1" smtClean="0"/>
              <a:t>Tcrew</a:t>
            </a:r>
            <a:r>
              <a:rPr lang="en-US" sz="1600" dirty="0" smtClean="0"/>
              <a:t>, Plaza)</a:t>
            </a:r>
            <a:endParaRPr lang="en-US" sz="1600" dirty="0"/>
          </a:p>
        </p:txBody>
      </p:sp>
      <p:cxnSp>
        <p:nvCxnSpPr>
          <p:cNvPr id="55" name="Straight Connector 54"/>
          <p:cNvCxnSpPr/>
          <p:nvPr/>
        </p:nvCxnSpPr>
        <p:spPr bwMode="auto">
          <a:xfrm>
            <a:off x="228600" y="4267200"/>
            <a:ext cx="8686800" cy="76200"/>
          </a:xfrm>
          <a:prstGeom prst="lin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0" name="Straight Connector 59"/>
          <p:cNvCxnSpPr>
            <a:stCxn id="39" idx="6"/>
            <a:endCxn id="43" idx="0"/>
          </p:cNvCxnSpPr>
          <p:nvPr/>
        </p:nvCxnSpPr>
        <p:spPr bwMode="auto">
          <a:xfrm>
            <a:off x="2133600" y="2019300"/>
            <a:ext cx="647700" cy="723900"/>
          </a:xfrm>
          <a:prstGeom prst="line">
            <a:avLst/>
          </a:prstGeom>
          <a:noFill/>
          <a:ln w="2540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9" name="Straight Connector 68"/>
          <p:cNvCxnSpPr>
            <a:stCxn id="41" idx="2"/>
            <a:endCxn id="43" idx="0"/>
          </p:cNvCxnSpPr>
          <p:nvPr/>
        </p:nvCxnSpPr>
        <p:spPr bwMode="auto">
          <a:xfrm rot="10800000" flipV="1">
            <a:off x="2781300" y="2019300"/>
            <a:ext cx="723900" cy="723900"/>
          </a:xfrm>
          <a:prstGeom prst="line">
            <a:avLst/>
          </a:prstGeom>
          <a:noFill/>
          <a:ln w="2540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2" name="Straight Connector 71"/>
          <p:cNvCxnSpPr>
            <a:stCxn id="39" idx="6"/>
            <a:endCxn id="41" idx="2"/>
          </p:cNvCxnSpPr>
          <p:nvPr/>
        </p:nvCxnSpPr>
        <p:spPr bwMode="auto">
          <a:xfrm>
            <a:off x="2133600" y="2019300"/>
            <a:ext cx="1371600" cy="0"/>
          </a:xfrm>
          <a:prstGeom prst="line">
            <a:avLst/>
          </a:prstGeom>
          <a:noFill/>
          <a:ln w="2540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7" name="Straight Connector 76"/>
          <p:cNvCxnSpPr>
            <a:stCxn id="42" idx="6"/>
            <a:endCxn id="46" idx="2"/>
          </p:cNvCxnSpPr>
          <p:nvPr/>
        </p:nvCxnSpPr>
        <p:spPr bwMode="auto">
          <a:xfrm>
            <a:off x="6019800" y="2019300"/>
            <a:ext cx="1295400" cy="0"/>
          </a:xfrm>
          <a:prstGeom prst="line">
            <a:avLst/>
          </a:prstGeom>
          <a:noFill/>
          <a:ln w="2540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1" name="Straight Connector 80"/>
          <p:cNvCxnSpPr>
            <a:stCxn id="42" idx="6"/>
            <a:endCxn id="48" idx="0"/>
          </p:cNvCxnSpPr>
          <p:nvPr/>
        </p:nvCxnSpPr>
        <p:spPr bwMode="auto">
          <a:xfrm>
            <a:off x="6019800" y="2019300"/>
            <a:ext cx="495300" cy="800100"/>
          </a:xfrm>
          <a:prstGeom prst="line">
            <a:avLst/>
          </a:prstGeom>
          <a:noFill/>
          <a:ln w="2540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4" name="Straight Connector 83"/>
          <p:cNvCxnSpPr>
            <a:stCxn id="46" idx="2"/>
            <a:endCxn id="48" idx="0"/>
          </p:cNvCxnSpPr>
          <p:nvPr/>
        </p:nvCxnSpPr>
        <p:spPr bwMode="auto">
          <a:xfrm rot="10800000" flipV="1">
            <a:off x="6515100" y="2019300"/>
            <a:ext cx="800100" cy="800100"/>
          </a:xfrm>
          <a:prstGeom prst="line">
            <a:avLst/>
          </a:prstGeom>
          <a:noFill/>
          <a:ln w="2540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7" name="Straight Connector 86"/>
          <p:cNvCxnSpPr>
            <a:stCxn id="49" idx="0"/>
            <a:endCxn id="43" idx="6"/>
          </p:cNvCxnSpPr>
          <p:nvPr/>
        </p:nvCxnSpPr>
        <p:spPr bwMode="auto">
          <a:xfrm rot="16200000" flipV="1">
            <a:off x="3695700" y="2362200"/>
            <a:ext cx="342900" cy="1638300"/>
          </a:xfrm>
          <a:prstGeom prst="line">
            <a:avLst/>
          </a:prstGeom>
          <a:noFill/>
          <a:ln w="2540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0" name="Straight Connector 89"/>
          <p:cNvCxnSpPr>
            <a:stCxn id="49" idx="0"/>
            <a:endCxn id="48" idx="2"/>
          </p:cNvCxnSpPr>
          <p:nvPr/>
        </p:nvCxnSpPr>
        <p:spPr bwMode="auto">
          <a:xfrm rot="5400000" flipH="1" flipV="1">
            <a:off x="5334000" y="2438400"/>
            <a:ext cx="266700" cy="1562100"/>
          </a:xfrm>
          <a:prstGeom prst="line">
            <a:avLst/>
          </a:prstGeom>
          <a:noFill/>
          <a:ln w="2540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3" name="Straight Connector 92"/>
          <p:cNvCxnSpPr>
            <a:stCxn id="30" idx="6"/>
            <a:endCxn id="32" idx="2"/>
          </p:cNvCxnSpPr>
          <p:nvPr/>
        </p:nvCxnSpPr>
        <p:spPr bwMode="auto">
          <a:xfrm>
            <a:off x="1752600" y="5372100"/>
            <a:ext cx="1219200" cy="0"/>
          </a:xfrm>
          <a:prstGeom prst="line">
            <a:avLst/>
          </a:prstGeom>
          <a:noFill/>
          <a:ln w="2540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6" name="Straight Connector 95"/>
          <p:cNvCxnSpPr>
            <a:stCxn id="30" idx="6"/>
            <a:endCxn id="34" idx="0"/>
          </p:cNvCxnSpPr>
          <p:nvPr/>
        </p:nvCxnSpPr>
        <p:spPr bwMode="auto">
          <a:xfrm>
            <a:off x="1752600" y="5372100"/>
            <a:ext cx="2933700" cy="723900"/>
          </a:xfrm>
          <a:prstGeom prst="line">
            <a:avLst/>
          </a:prstGeom>
          <a:noFill/>
          <a:ln w="2540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9" name="Straight Connector 98"/>
          <p:cNvCxnSpPr>
            <a:stCxn id="32" idx="6"/>
            <a:endCxn id="34" idx="0"/>
          </p:cNvCxnSpPr>
          <p:nvPr/>
        </p:nvCxnSpPr>
        <p:spPr bwMode="auto">
          <a:xfrm>
            <a:off x="3505200" y="5372100"/>
            <a:ext cx="1181100" cy="723900"/>
          </a:xfrm>
          <a:prstGeom prst="line">
            <a:avLst/>
          </a:prstGeom>
          <a:noFill/>
          <a:ln w="2540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4" name="Straight Connector 103"/>
          <p:cNvCxnSpPr>
            <a:stCxn id="33" idx="3"/>
            <a:endCxn id="34" idx="0"/>
          </p:cNvCxnSpPr>
          <p:nvPr/>
        </p:nvCxnSpPr>
        <p:spPr bwMode="auto">
          <a:xfrm rot="5400000">
            <a:off x="4743451" y="5427335"/>
            <a:ext cx="611515" cy="725815"/>
          </a:xfrm>
          <a:prstGeom prst="line">
            <a:avLst/>
          </a:prstGeom>
          <a:noFill/>
          <a:ln w="2540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7" name="Straight Connector 106"/>
          <p:cNvCxnSpPr>
            <a:stCxn id="37" idx="2"/>
            <a:endCxn id="34" idx="0"/>
          </p:cNvCxnSpPr>
          <p:nvPr/>
        </p:nvCxnSpPr>
        <p:spPr bwMode="auto">
          <a:xfrm rot="10800000" flipV="1">
            <a:off x="4686300" y="5448300"/>
            <a:ext cx="2933700" cy="647700"/>
          </a:xfrm>
          <a:prstGeom prst="line">
            <a:avLst/>
          </a:prstGeom>
          <a:noFill/>
          <a:ln w="2540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0" name="Straight Connector 109"/>
          <p:cNvCxnSpPr>
            <a:stCxn id="33" idx="6"/>
            <a:endCxn id="37" idx="2"/>
          </p:cNvCxnSpPr>
          <p:nvPr/>
        </p:nvCxnSpPr>
        <p:spPr bwMode="auto">
          <a:xfrm>
            <a:off x="5867400" y="5295900"/>
            <a:ext cx="1752600" cy="152400"/>
          </a:xfrm>
          <a:prstGeom prst="line">
            <a:avLst/>
          </a:prstGeom>
          <a:noFill/>
          <a:ln w="2540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20" name="Arc 119"/>
          <p:cNvSpPr/>
          <p:nvPr/>
        </p:nvSpPr>
        <p:spPr bwMode="auto">
          <a:xfrm>
            <a:off x="1447800" y="5105400"/>
            <a:ext cx="914400" cy="914400"/>
          </a:xfrm>
          <a:prstGeom prst="arc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b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500" b="1" i="0" u="none" strike="noStrike" cap="none" normalizeH="0" baseline="0" smtClean="0">
              <a:ln>
                <a:noFill/>
              </a:ln>
              <a:solidFill>
                <a:schemeClr val="tx2"/>
              </a:solidFill>
              <a:effectLst/>
              <a:latin typeface="Arial" charset="0"/>
            </a:endParaRPr>
          </a:p>
        </p:txBody>
      </p:sp>
      <p:sp>
        <p:nvSpPr>
          <p:cNvPr id="125" name="Freeform 124"/>
          <p:cNvSpPr/>
          <p:nvPr/>
        </p:nvSpPr>
        <p:spPr bwMode="auto">
          <a:xfrm>
            <a:off x="1524000" y="4343400"/>
            <a:ext cx="1676400" cy="762000"/>
          </a:xfrm>
          <a:custGeom>
            <a:avLst/>
            <a:gdLst>
              <a:gd name="connsiteX0" fmla="*/ 0 w 1738648"/>
              <a:gd name="connsiteY0" fmla="*/ 643944 h 643944"/>
              <a:gd name="connsiteX1" fmla="*/ 914400 w 1738648"/>
              <a:gd name="connsiteY1" fmla="*/ 0 h 643944"/>
              <a:gd name="connsiteX2" fmla="*/ 1738648 w 1738648"/>
              <a:gd name="connsiteY2" fmla="*/ 643944 h 6439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738648" h="643944">
                <a:moveTo>
                  <a:pt x="0" y="643944"/>
                </a:moveTo>
                <a:cubicBezTo>
                  <a:pt x="312312" y="321972"/>
                  <a:pt x="624625" y="0"/>
                  <a:pt x="914400" y="0"/>
                </a:cubicBezTo>
                <a:cubicBezTo>
                  <a:pt x="1204175" y="0"/>
                  <a:pt x="1471411" y="321972"/>
                  <a:pt x="1738648" y="643944"/>
                </a:cubicBezTo>
              </a:path>
            </a:pathLst>
          </a:custGeom>
          <a:noFill/>
          <a:ln w="2540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b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500" b="1" i="0" u="none" strike="noStrike" cap="none" normalizeH="0" baseline="0" smtClean="0">
              <a:ln>
                <a:noFill/>
              </a:ln>
              <a:solidFill>
                <a:schemeClr val="tx2"/>
              </a:solidFill>
              <a:effectLst/>
              <a:latin typeface="Arial" charset="0"/>
            </a:endParaRPr>
          </a:p>
        </p:txBody>
      </p:sp>
      <p:sp>
        <p:nvSpPr>
          <p:cNvPr id="126" name="Freeform 125"/>
          <p:cNvSpPr/>
          <p:nvPr/>
        </p:nvSpPr>
        <p:spPr bwMode="auto">
          <a:xfrm>
            <a:off x="3200400" y="4419600"/>
            <a:ext cx="2286000" cy="685800"/>
          </a:xfrm>
          <a:custGeom>
            <a:avLst/>
            <a:gdLst>
              <a:gd name="connsiteX0" fmla="*/ 0 w 1738648"/>
              <a:gd name="connsiteY0" fmla="*/ 643944 h 643944"/>
              <a:gd name="connsiteX1" fmla="*/ 914400 w 1738648"/>
              <a:gd name="connsiteY1" fmla="*/ 0 h 643944"/>
              <a:gd name="connsiteX2" fmla="*/ 1738648 w 1738648"/>
              <a:gd name="connsiteY2" fmla="*/ 643944 h 6439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738648" h="643944">
                <a:moveTo>
                  <a:pt x="0" y="643944"/>
                </a:moveTo>
                <a:cubicBezTo>
                  <a:pt x="312312" y="321972"/>
                  <a:pt x="624625" y="0"/>
                  <a:pt x="914400" y="0"/>
                </a:cubicBezTo>
                <a:cubicBezTo>
                  <a:pt x="1204175" y="0"/>
                  <a:pt x="1471411" y="321972"/>
                  <a:pt x="1738648" y="643944"/>
                </a:cubicBezTo>
              </a:path>
            </a:pathLst>
          </a:custGeom>
          <a:noFill/>
          <a:ln w="2540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b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500" b="1" i="0" u="none" strike="noStrike" cap="none" normalizeH="0" baseline="0" smtClean="0">
              <a:ln>
                <a:noFill/>
              </a:ln>
              <a:solidFill>
                <a:schemeClr val="tx2"/>
              </a:solidFill>
              <a:effectLst/>
              <a:latin typeface="Arial" charset="0"/>
            </a:endParaRPr>
          </a:p>
        </p:txBody>
      </p:sp>
      <p:sp>
        <p:nvSpPr>
          <p:cNvPr id="127" name="Freeform 126"/>
          <p:cNvSpPr/>
          <p:nvPr/>
        </p:nvSpPr>
        <p:spPr bwMode="auto">
          <a:xfrm>
            <a:off x="1524000" y="4419600"/>
            <a:ext cx="6400800" cy="762000"/>
          </a:xfrm>
          <a:custGeom>
            <a:avLst/>
            <a:gdLst>
              <a:gd name="connsiteX0" fmla="*/ 0 w 1738648"/>
              <a:gd name="connsiteY0" fmla="*/ 643944 h 643944"/>
              <a:gd name="connsiteX1" fmla="*/ 914400 w 1738648"/>
              <a:gd name="connsiteY1" fmla="*/ 0 h 643944"/>
              <a:gd name="connsiteX2" fmla="*/ 1738648 w 1738648"/>
              <a:gd name="connsiteY2" fmla="*/ 643944 h 6439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738648" h="643944">
                <a:moveTo>
                  <a:pt x="0" y="643944"/>
                </a:moveTo>
                <a:cubicBezTo>
                  <a:pt x="312312" y="321972"/>
                  <a:pt x="624625" y="0"/>
                  <a:pt x="914400" y="0"/>
                </a:cubicBezTo>
                <a:cubicBezTo>
                  <a:pt x="1204175" y="0"/>
                  <a:pt x="1471411" y="321972"/>
                  <a:pt x="1738648" y="643944"/>
                </a:cubicBezTo>
              </a:path>
            </a:pathLst>
          </a:custGeom>
          <a:noFill/>
          <a:ln w="2540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b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500" b="1" i="0" u="none" strike="noStrike" cap="none" normalizeH="0" baseline="0" smtClean="0">
              <a:ln>
                <a:noFill/>
              </a:ln>
              <a:solidFill>
                <a:schemeClr val="tx2"/>
              </a:solidFill>
              <a:effectLst/>
              <a:latin typeface="Arial" charset="0"/>
            </a:endParaRPr>
          </a:p>
        </p:txBody>
      </p:sp>
      <p:sp>
        <p:nvSpPr>
          <p:cNvPr id="129" name="Freeform 128"/>
          <p:cNvSpPr/>
          <p:nvPr/>
        </p:nvSpPr>
        <p:spPr bwMode="auto">
          <a:xfrm>
            <a:off x="3352800" y="4572000"/>
            <a:ext cx="4495800" cy="609600"/>
          </a:xfrm>
          <a:custGeom>
            <a:avLst/>
            <a:gdLst>
              <a:gd name="connsiteX0" fmla="*/ 0 w 1738648"/>
              <a:gd name="connsiteY0" fmla="*/ 643944 h 643944"/>
              <a:gd name="connsiteX1" fmla="*/ 914400 w 1738648"/>
              <a:gd name="connsiteY1" fmla="*/ 0 h 643944"/>
              <a:gd name="connsiteX2" fmla="*/ 1738648 w 1738648"/>
              <a:gd name="connsiteY2" fmla="*/ 643944 h 6439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738648" h="643944">
                <a:moveTo>
                  <a:pt x="0" y="643944"/>
                </a:moveTo>
                <a:cubicBezTo>
                  <a:pt x="312312" y="321972"/>
                  <a:pt x="624625" y="0"/>
                  <a:pt x="914400" y="0"/>
                </a:cubicBezTo>
                <a:cubicBezTo>
                  <a:pt x="1204175" y="0"/>
                  <a:pt x="1471411" y="321972"/>
                  <a:pt x="1738648" y="643944"/>
                </a:cubicBezTo>
              </a:path>
            </a:pathLst>
          </a:custGeom>
          <a:noFill/>
          <a:ln w="2540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b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500" b="1" i="0" u="none" strike="noStrike" cap="none" normalizeH="0" baseline="0" smtClean="0">
              <a:ln>
                <a:noFill/>
              </a:ln>
              <a:solidFill>
                <a:schemeClr val="tx2"/>
              </a:solidFill>
              <a:effectLst/>
              <a:latin typeface="Arial" charset="0"/>
            </a:endParaRPr>
          </a:p>
        </p:txBody>
      </p:sp>
      <p:cxnSp>
        <p:nvCxnSpPr>
          <p:cNvPr id="134" name="Curved Connector 133"/>
          <p:cNvCxnSpPr>
            <a:stCxn id="30" idx="0"/>
          </p:cNvCxnSpPr>
          <p:nvPr/>
        </p:nvCxnSpPr>
        <p:spPr bwMode="auto">
          <a:xfrm>
            <a:off x="1447800" y="5105400"/>
            <a:ext cx="914400" cy="914400"/>
          </a:xfrm>
          <a:prstGeom prst="curvedConnector3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54" name="Curved Connector 153"/>
          <p:cNvCxnSpPr/>
          <p:nvPr/>
        </p:nvCxnSpPr>
        <p:spPr bwMode="auto">
          <a:xfrm>
            <a:off x="1447800" y="5029200"/>
            <a:ext cx="914400" cy="914400"/>
          </a:xfrm>
          <a:prstGeom prst="curvedConnector3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56" name="Curved Connector 155"/>
          <p:cNvCxnSpPr>
            <a:stCxn id="30" idx="1"/>
          </p:cNvCxnSpPr>
          <p:nvPr/>
        </p:nvCxnSpPr>
        <p:spPr bwMode="auto">
          <a:xfrm>
            <a:off x="1371600" y="5181600"/>
            <a:ext cx="914400" cy="914400"/>
          </a:xfrm>
          <a:prstGeom prst="curvedConnector3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58" name="TextBox 157"/>
          <p:cNvSpPr txBox="1"/>
          <p:nvPr/>
        </p:nvSpPr>
        <p:spPr>
          <a:xfrm>
            <a:off x="0" y="5719227"/>
            <a:ext cx="2544286" cy="9848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solidFill>
                  <a:srgbClr val="FF0000"/>
                </a:solidFill>
              </a:rPr>
              <a:t>Pair-wise Constraints</a:t>
            </a:r>
          </a:p>
          <a:p>
            <a:r>
              <a:rPr lang="en-US" sz="14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[Kate &amp; Mooney 2009]</a:t>
            </a:r>
          </a:p>
          <a:p>
            <a:endParaRPr lang="en-US" sz="800" dirty="0" smtClean="0">
              <a:solidFill>
                <a:srgbClr val="FF0000"/>
              </a:solidFill>
            </a:endParaRPr>
          </a:p>
          <a:p>
            <a:r>
              <a:rPr lang="en-US" sz="1800" dirty="0" smtClean="0">
                <a:solidFill>
                  <a:srgbClr val="FF0000"/>
                </a:solidFill>
              </a:rPr>
              <a:t>Max clique size = 5</a:t>
            </a:r>
            <a:endParaRPr lang="en-US" sz="1800" dirty="0">
              <a:solidFill>
                <a:srgbClr val="FF0000"/>
              </a:solidFill>
            </a:endParaRPr>
          </a:p>
        </p:txBody>
      </p:sp>
      <p:sp>
        <p:nvSpPr>
          <p:cNvPr id="160" name="TextBox 159"/>
          <p:cNvSpPr txBox="1"/>
          <p:nvPr/>
        </p:nvSpPr>
        <p:spPr>
          <a:xfrm>
            <a:off x="0" y="3276600"/>
            <a:ext cx="245451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solidFill>
                  <a:srgbClr val="FF0000"/>
                </a:solidFill>
              </a:rPr>
              <a:t>Hidden Cause Model</a:t>
            </a:r>
          </a:p>
          <a:p>
            <a:endParaRPr lang="en-US" sz="800" dirty="0" smtClean="0">
              <a:solidFill>
                <a:srgbClr val="FF0000"/>
              </a:solidFill>
            </a:endParaRPr>
          </a:p>
          <a:p>
            <a:r>
              <a:rPr lang="en-US" sz="1800" dirty="0" smtClean="0">
                <a:solidFill>
                  <a:srgbClr val="FF0000"/>
                </a:solidFill>
              </a:rPr>
              <a:t>Max clique size = 3</a:t>
            </a:r>
            <a:endParaRPr lang="en-US" sz="1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Constructing </a:t>
            </a:r>
            <a:r>
              <a:rPr lang="en-US" dirty="0" err="1" smtClean="0"/>
              <a:t>Abductive</a:t>
            </a:r>
            <a:r>
              <a:rPr lang="en-US" dirty="0" smtClean="0"/>
              <a:t> MLN</a:t>
            </a:r>
            <a:endParaRPr lang="en-US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533400" y="2286000"/>
          <a:ext cx="5139824" cy="577850"/>
        </p:xfrm>
        <a:graphic>
          <a:graphicData uri="http://schemas.openxmlformats.org/presentationml/2006/ole">
            <p:oleObj spid="_x0000_s118786" name="Equation" r:id="rId3" imgW="2145960" imgH="241200" progId="Equation.3">
              <p:embed/>
            </p:oleObj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609600" y="1752600"/>
            <a:ext cx="419858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00B050"/>
                </a:solidFill>
              </a:rPr>
              <a:t>Given </a:t>
            </a:r>
            <a:r>
              <a:rPr lang="en-US" sz="2400" smtClean="0">
                <a:solidFill>
                  <a:srgbClr val="00B050"/>
                </a:solidFill>
              </a:rPr>
              <a:t>n explanations </a:t>
            </a:r>
            <a:r>
              <a:rPr lang="en-US" sz="2400" dirty="0" smtClean="0">
                <a:solidFill>
                  <a:srgbClr val="00B050"/>
                </a:solidFill>
              </a:rPr>
              <a:t>for Q:</a:t>
            </a:r>
            <a:endParaRPr lang="en-US" sz="2400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Constructing </a:t>
            </a:r>
            <a:r>
              <a:rPr lang="en-US" dirty="0" err="1" smtClean="0"/>
              <a:t>Abductive</a:t>
            </a:r>
            <a:r>
              <a:rPr lang="en-US" dirty="0" smtClean="0"/>
              <a:t> MLN</a:t>
            </a:r>
            <a:endParaRPr lang="en-US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533400" y="2286000"/>
          <a:ext cx="5139824" cy="577850"/>
        </p:xfrm>
        <a:graphic>
          <a:graphicData uri="http://schemas.openxmlformats.org/presentationml/2006/ole">
            <p:oleObj spid="_x0000_s126978" name="Equation" r:id="rId3" imgW="2145960" imgH="241200" progId="Equation.3">
              <p:embed/>
            </p:oleObj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609600" y="1752600"/>
            <a:ext cx="419858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00B050"/>
                </a:solidFill>
              </a:rPr>
              <a:t>Given </a:t>
            </a:r>
            <a:r>
              <a:rPr lang="en-US" sz="2400" smtClean="0">
                <a:solidFill>
                  <a:srgbClr val="00B050"/>
                </a:solidFill>
              </a:rPr>
              <a:t>n explanations </a:t>
            </a:r>
            <a:r>
              <a:rPr lang="en-US" sz="2400" dirty="0" smtClean="0">
                <a:solidFill>
                  <a:srgbClr val="00B050"/>
                </a:solidFill>
              </a:rPr>
              <a:t>for Q:</a:t>
            </a:r>
            <a:endParaRPr lang="en-US" sz="2400" dirty="0">
              <a:solidFill>
                <a:srgbClr val="00B05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57200" y="3200400"/>
            <a:ext cx="78806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buAutoNum type="arabicPeriod"/>
            </a:pPr>
            <a:r>
              <a:rPr lang="en-US" sz="2400" dirty="0" smtClean="0">
                <a:solidFill>
                  <a:srgbClr val="00B050"/>
                </a:solidFill>
              </a:rPr>
              <a:t>Introduce a hidden cause </a:t>
            </a:r>
            <a:r>
              <a:rPr lang="en-US" sz="2400" dirty="0" err="1" smtClean="0">
                <a:solidFill>
                  <a:srgbClr val="00B050"/>
                </a:solidFill>
              </a:rPr>
              <a:t>C</a:t>
            </a:r>
            <a:r>
              <a:rPr lang="en-US" sz="2400" baseline="-25000" dirty="0" err="1" smtClean="0">
                <a:solidFill>
                  <a:srgbClr val="00B050"/>
                </a:solidFill>
              </a:rPr>
              <a:t>i</a:t>
            </a:r>
            <a:r>
              <a:rPr lang="en-US" sz="2400" dirty="0" smtClean="0">
                <a:solidFill>
                  <a:srgbClr val="00B050"/>
                </a:solidFill>
              </a:rPr>
              <a:t> for </a:t>
            </a:r>
            <a:r>
              <a:rPr lang="en-US" sz="2400" smtClean="0">
                <a:solidFill>
                  <a:srgbClr val="00B050"/>
                </a:solidFill>
              </a:rPr>
              <a:t>each explanation</a:t>
            </a:r>
            <a:r>
              <a:rPr lang="en-US" sz="2400" dirty="0" smtClean="0">
                <a:solidFill>
                  <a:srgbClr val="00B050"/>
                </a:solidFill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Constructing </a:t>
            </a:r>
            <a:r>
              <a:rPr lang="en-US" dirty="0" err="1" smtClean="0"/>
              <a:t>Abductive</a:t>
            </a:r>
            <a:r>
              <a:rPr lang="en-US" dirty="0" smtClean="0"/>
              <a:t> MLN</a:t>
            </a:r>
            <a:endParaRPr lang="en-US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533400" y="2286000"/>
          <a:ext cx="5139824" cy="577850"/>
        </p:xfrm>
        <a:graphic>
          <a:graphicData uri="http://schemas.openxmlformats.org/presentationml/2006/ole">
            <p:oleObj spid="_x0000_s125954" name="Equation" r:id="rId3" imgW="2145960" imgH="241200" progId="Equation.3">
              <p:embed/>
            </p:oleObj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609600" y="1752600"/>
            <a:ext cx="419858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00B050"/>
                </a:solidFill>
              </a:rPr>
              <a:t>Given </a:t>
            </a:r>
            <a:r>
              <a:rPr lang="en-US" sz="2400" smtClean="0">
                <a:solidFill>
                  <a:srgbClr val="00B050"/>
                </a:solidFill>
              </a:rPr>
              <a:t>n explanations </a:t>
            </a:r>
            <a:r>
              <a:rPr lang="en-US" sz="2400" dirty="0" smtClean="0">
                <a:solidFill>
                  <a:srgbClr val="00B050"/>
                </a:solidFill>
              </a:rPr>
              <a:t>for Q:</a:t>
            </a:r>
            <a:endParaRPr lang="en-US" sz="2400" dirty="0">
              <a:solidFill>
                <a:srgbClr val="00B05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57200" y="3200400"/>
            <a:ext cx="788068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buAutoNum type="arabicPeriod"/>
            </a:pPr>
            <a:r>
              <a:rPr lang="en-US" sz="2400" dirty="0" smtClean="0">
                <a:solidFill>
                  <a:srgbClr val="00B050"/>
                </a:solidFill>
              </a:rPr>
              <a:t>Introduce a hidden cause </a:t>
            </a:r>
            <a:r>
              <a:rPr lang="en-US" sz="2400" dirty="0" err="1" smtClean="0">
                <a:solidFill>
                  <a:srgbClr val="00B050"/>
                </a:solidFill>
              </a:rPr>
              <a:t>C</a:t>
            </a:r>
            <a:r>
              <a:rPr lang="en-US" sz="2400" baseline="-25000" dirty="0" err="1" smtClean="0">
                <a:solidFill>
                  <a:srgbClr val="00B050"/>
                </a:solidFill>
              </a:rPr>
              <a:t>i</a:t>
            </a:r>
            <a:r>
              <a:rPr lang="en-US" sz="2400" dirty="0" smtClean="0">
                <a:solidFill>
                  <a:srgbClr val="00B050"/>
                </a:solidFill>
              </a:rPr>
              <a:t> for </a:t>
            </a:r>
            <a:r>
              <a:rPr lang="en-US" sz="2400" smtClean="0">
                <a:solidFill>
                  <a:srgbClr val="00B050"/>
                </a:solidFill>
              </a:rPr>
              <a:t>each explanation</a:t>
            </a:r>
            <a:r>
              <a:rPr lang="en-US" sz="2400" dirty="0" smtClean="0">
                <a:solidFill>
                  <a:srgbClr val="00B050"/>
                </a:solidFill>
              </a:rPr>
              <a:t>.</a:t>
            </a:r>
          </a:p>
          <a:p>
            <a:pPr marL="457200" indent="-457200">
              <a:buAutoNum type="arabicPeriod"/>
            </a:pPr>
            <a:r>
              <a:rPr lang="en-US" sz="2400" dirty="0" smtClean="0">
                <a:solidFill>
                  <a:srgbClr val="00B050"/>
                </a:solidFill>
              </a:rPr>
              <a:t>Introduce the following sets of rules:</a:t>
            </a:r>
            <a:endParaRPr lang="en-US" sz="2400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Constructing </a:t>
            </a:r>
            <a:r>
              <a:rPr lang="en-US" dirty="0" err="1" smtClean="0"/>
              <a:t>Abductive</a:t>
            </a:r>
            <a:r>
              <a:rPr lang="en-US" dirty="0" smtClean="0"/>
              <a:t> MLN</a:t>
            </a:r>
            <a:endParaRPr lang="en-US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533400" y="2286000"/>
          <a:ext cx="5139824" cy="577850"/>
        </p:xfrm>
        <a:graphic>
          <a:graphicData uri="http://schemas.openxmlformats.org/presentationml/2006/ole">
            <p:oleObj spid="_x0000_s124930" name="Equation" r:id="rId3" imgW="2145960" imgH="241200" progId="Equation.3">
              <p:embed/>
            </p:oleObj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609600" y="1752600"/>
            <a:ext cx="419858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00B050"/>
                </a:solidFill>
              </a:rPr>
              <a:t>Given </a:t>
            </a:r>
            <a:r>
              <a:rPr lang="en-US" sz="2400" smtClean="0">
                <a:solidFill>
                  <a:srgbClr val="00B050"/>
                </a:solidFill>
              </a:rPr>
              <a:t>n explanations </a:t>
            </a:r>
            <a:r>
              <a:rPr lang="en-US" sz="2400" dirty="0" smtClean="0">
                <a:solidFill>
                  <a:srgbClr val="00B050"/>
                </a:solidFill>
              </a:rPr>
              <a:t>for Q:</a:t>
            </a:r>
            <a:endParaRPr lang="en-US" sz="2400" dirty="0">
              <a:solidFill>
                <a:srgbClr val="00B05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57200" y="3200400"/>
            <a:ext cx="788068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buAutoNum type="arabicPeriod"/>
            </a:pPr>
            <a:r>
              <a:rPr lang="en-US" sz="2400" dirty="0" smtClean="0">
                <a:solidFill>
                  <a:srgbClr val="00B050"/>
                </a:solidFill>
              </a:rPr>
              <a:t>Introduce a hidden cause </a:t>
            </a:r>
            <a:r>
              <a:rPr lang="en-US" sz="2400" dirty="0" err="1" smtClean="0">
                <a:solidFill>
                  <a:srgbClr val="00B050"/>
                </a:solidFill>
              </a:rPr>
              <a:t>C</a:t>
            </a:r>
            <a:r>
              <a:rPr lang="en-US" sz="2400" baseline="-25000" dirty="0" err="1" smtClean="0">
                <a:solidFill>
                  <a:srgbClr val="00B050"/>
                </a:solidFill>
              </a:rPr>
              <a:t>i</a:t>
            </a:r>
            <a:r>
              <a:rPr lang="en-US" sz="2400" dirty="0" smtClean="0">
                <a:solidFill>
                  <a:srgbClr val="00B050"/>
                </a:solidFill>
              </a:rPr>
              <a:t> for </a:t>
            </a:r>
            <a:r>
              <a:rPr lang="en-US" sz="2400" smtClean="0">
                <a:solidFill>
                  <a:srgbClr val="00B050"/>
                </a:solidFill>
              </a:rPr>
              <a:t>each explanation</a:t>
            </a:r>
            <a:r>
              <a:rPr lang="en-US" sz="2400" dirty="0" smtClean="0">
                <a:solidFill>
                  <a:srgbClr val="00B050"/>
                </a:solidFill>
              </a:rPr>
              <a:t>.</a:t>
            </a:r>
          </a:p>
          <a:p>
            <a:pPr marL="457200" indent="-457200">
              <a:buAutoNum type="arabicPeriod"/>
            </a:pPr>
            <a:r>
              <a:rPr lang="en-US" sz="2400" dirty="0" smtClean="0">
                <a:solidFill>
                  <a:srgbClr val="00B050"/>
                </a:solidFill>
              </a:rPr>
              <a:t>Introduce the following sets of rules:</a:t>
            </a:r>
            <a:endParaRPr lang="en-US" sz="2400" dirty="0">
              <a:solidFill>
                <a:srgbClr val="00B050"/>
              </a:solidFill>
            </a:endParaRPr>
          </a:p>
        </p:txBody>
      </p:sp>
      <p:graphicFrame>
        <p:nvGraphicFramePr>
          <p:cNvPr id="118787" name="Object 3"/>
          <p:cNvGraphicFramePr>
            <a:graphicFrameLocks noChangeAspect="1"/>
          </p:cNvGraphicFramePr>
          <p:nvPr/>
        </p:nvGraphicFramePr>
        <p:xfrm>
          <a:off x="457200" y="4191000"/>
          <a:ext cx="3984625" cy="577850"/>
        </p:xfrm>
        <a:graphic>
          <a:graphicData uri="http://schemas.openxmlformats.org/presentationml/2006/ole">
            <p:oleObj spid="_x0000_s124931" name="Equation" r:id="rId4" imgW="1663560" imgH="241200" progId="Equation.3">
              <p:embed/>
            </p:oleObj>
          </a:graphicData>
        </a:graphic>
      </p:graphicFrame>
      <p:cxnSp>
        <p:nvCxnSpPr>
          <p:cNvPr id="9" name="Straight Arrow Connector 8"/>
          <p:cNvCxnSpPr/>
          <p:nvPr/>
        </p:nvCxnSpPr>
        <p:spPr bwMode="auto">
          <a:xfrm>
            <a:off x="4495800" y="4495800"/>
            <a:ext cx="457200" cy="1588"/>
          </a:xfrm>
          <a:prstGeom prst="straightConnector1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5" name="TextBox 14"/>
          <p:cNvSpPr txBox="1"/>
          <p:nvPr/>
        </p:nvSpPr>
        <p:spPr>
          <a:xfrm>
            <a:off x="5029200" y="4191000"/>
            <a:ext cx="389080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/>
              <a:t>Equivalence between clause body</a:t>
            </a:r>
          </a:p>
          <a:p>
            <a:r>
              <a:rPr lang="en-US" sz="1800" dirty="0" smtClean="0"/>
              <a:t>and hidden cause. </a:t>
            </a:r>
            <a:r>
              <a:rPr lang="en-US" sz="1800" dirty="0">
                <a:solidFill>
                  <a:srgbClr val="FF0000"/>
                </a:solidFill>
              </a:rPr>
              <a:t>s</a:t>
            </a:r>
            <a:r>
              <a:rPr lang="en-US" sz="1800" dirty="0" smtClean="0">
                <a:solidFill>
                  <a:srgbClr val="FF0000"/>
                </a:solidFill>
              </a:rPr>
              <a:t>oft </a:t>
            </a:r>
            <a:r>
              <a:rPr lang="en-US" sz="1800" dirty="0">
                <a:solidFill>
                  <a:srgbClr val="FF0000"/>
                </a:solidFill>
              </a:rPr>
              <a:t>c</a:t>
            </a:r>
            <a:r>
              <a:rPr lang="en-US" sz="1800" dirty="0" smtClean="0">
                <a:solidFill>
                  <a:srgbClr val="FF0000"/>
                </a:solidFill>
              </a:rPr>
              <a:t>lause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Constructing </a:t>
            </a:r>
            <a:r>
              <a:rPr lang="en-US" dirty="0" err="1" smtClean="0"/>
              <a:t>Abductive</a:t>
            </a:r>
            <a:r>
              <a:rPr lang="en-US" dirty="0" smtClean="0"/>
              <a:t> MLN</a:t>
            </a:r>
            <a:endParaRPr lang="en-US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533400" y="2286000"/>
          <a:ext cx="5139824" cy="577850"/>
        </p:xfrm>
        <a:graphic>
          <a:graphicData uri="http://schemas.openxmlformats.org/presentationml/2006/ole">
            <p:oleObj spid="_x0000_s123906" name="Equation" r:id="rId3" imgW="2145960" imgH="241200" progId="Equation.3">
              <p:embed/>
            </p:oleObj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609600" y="1752600"/>
            <a:ext cx="419858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00B050"/>
                </a:solidFill>
              </a:rPr>
              <a:t>Given </a:t>
            </a:r>
            <a:r>
              <a:rPr lang="en-US" sz="2400" smtClean="0">
                <a:solidFill>
                  <a:srgbClr val="00B050"/>
                </a:solidFill>
              </a:rPr>
              <a:t>n explanations </a:t>
            </a:r>
            <a:r>
              <a:rPr lang="en-US" sz="2400" dirty="0" smtClean="0">
                <a:solidFill>
                  <a:srgbClr val="00B050"/>
                </a:solidFill>
              </a:rPr>
              <a:t>for Q:</a:t>
            </a:r>
            <a:endParaRPr lang="en-US" sz="2400" dirty="0">
              <a:solidFill>
                <a:srgbClr val="00B05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57200" y="3200400"/>
            <a:ext cx="788068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buAutoNum type="arabicPeriod"/>
            </a:pPr>
            <a:r>
              <a:rPr lang="en-US" sz="2400" dirty="0" smtClean="0">
                <a:solidFill>
                  <a:srgbClr val="00B050"/>
                </a:solidFill>
              </a:rPr>
              <a:t>Introduce a hidden cause </a:t>
            </a:r>
            <a:r>
              <a:rPr lang="en-US" sz="2400" dirty="0" err="1" smtClean="0">
                <a:solidFill>
                  <a:srgbClr val="00B050"/>
                </a:solidFill>
              </a:rPr>
              <a:t>C</a:t>
            </a:r>
            <a:r>
              <a:rPr lang="en-US" sz="2400" baseline="-25000" dirty="0" err="1" smtClean="0">
                <a:solidFill>
                  <a:srgbClr val="00B050"/>
                </a:solidFill>
              </a:rPr>
              <a:t>i</a:t>
            </a:r>
            <a:r>
              <a:rPr lang="en-US" sz="2400" dirty="0" smtClean="0">
                <a:solidFill>
                  <a:srgbClr val="00B050"/>
                </a:solidFill>
              </a:rPr>
              <a:t> for </a:t>
            </a:r>
            <a:r>
              <a:rPr lang="en-US" sz="2400" smtClean="0">
                <a:solidFill>
                  <a:srgbClr val="00B050"/>
                </a:solidFill>
              </a:rPr>
              <a:t>each explanation</a:t>
            </a:r>
            <a:r>
              <a:rPr lang="en-US" sz="2400" dirty="0" smtClean="0">
                <a:solidFill>
                  <a:srgbClr val="00B050"/>
                </a:solidFill>
              </a:rPr>
              <a:t>.</a:t>
            </a:r>
          </a:p>
          <a:p>
            <a:pPr marL="457200" indent="-457200">
              <a:buAutoNum type="arabicPeriod"/>
            </a:pPr>
            <a:r>
              <a:rPr lang="en-US" sz="2400" dirty="0" smtClean="0">
                <a:solidFill>
                  <a:srgbClr val="00B050"/>
                </a:solidFill>
              </a:rPr>
              <a:t>Introduce the following sets of rules:</a:t>
            </a:r>
            <a:endParaRPr lang="en-US" sz="2400" dirty="0">
              <a:solidFill>
                <a:srgbClr val="00B050"/>
              </a:solidFill>
            </a:endParaRPr>
          </a:p>
        </p:txBody>
      </p:sp>
      <p:graphicFrame>
        <p:nvGraphicFramePr>
          <p:cNvPr id="118787" name="Object 3"/>
          <p:cNvGraphicFramePr>
            <a:graphicFrameLocks noChangeAspect="1"/>
          </p:cNvGraphicFramePr>
          <p:nvPr/>
        </p:nvGraphicFramePr>
        <p:xfrm>
          <a:off x="457200" y="4191000"/>
          <a:ext cx="3984625" cy="1155700"/>
        </p:xfrm>
        <a:graphic>
          <a:graphicData uri="http://schemas.openxmlformats.org/presentationml/2006/ole">
            <p:oleObj spid="_x0000_s123907" name="Equation" r:id="rId4" imgW="1663560" imgH="482400" progId="Equation.3">
              <p:embed/>
            </p:oleObj>
          </a:graphicData>
        </a:graphic>
      </p:graphicFrame>
      <p:cxnSp>
        <p:nvCxnSpPr>
          <p:cNvPr id="9" name="Straight Arrow Connector 8"/>
          <p:cNvCxnSpPr/>
          <p:nvPr/>
        </p:nvCxnSpPr>
        <p:spPr bwMode="auto">
          <a:xfrm>
            <a:off x="4495800" y="4495800"/>
            <a:ext cx="457200" cy="1588"/>
          </a:xfrm>
          <a:prstGeom prst="straightConnector1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5" name="TextBox 14"/>
          <p:cNvSpPr txBox="1"/>
          <p:nvPr/>
        </p:nvSpPr>
        <p:spPr>
          <a:xfrm>
            <a:off x="5029200" y="4191000"/>
            <a:ext cx="389080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/>
              <a:t>Equivalence between clause body</a:t>
            </a:r>
          </a:p>
          <a:p>
            <a:r>
              <a:rPr lang="en-US" sz="1800" dirty="0" smtClean="0"/>
              <a:t>and hidden cause. </a:t>
            </a:r>
            <a:r>
              <a:rPr lang="en-US" sz="1800" dirty="0">
                <a:solidFill>
                  <a:srgbClr val="FF0000"/>
                </a:solidFill>
              </a:rPr>
              <a:t>s</a:t>
            </a:r>
            <a:r>
              <a:rPr lang="en-US" sz="1800" dirty="0" smtClean="0">
                <a:solidFill>
                  <a:srgbClr val="FF0000"/>
                </a:solidFill>
              </a:rPr>
              <a:t>oft </a:t>
            </a:r>
            <a:r>
              <a:rPr lang="en-US" sz="1800" dirty="0">
                <a:solidFill>
                  <a:srgbClr val="FF0000"/>
                </a:solidFill>
              </a:rPr>
              <a:t>c</a:t>
            </a:r>
            <a:r>
              <a:rPr lang="en-US" sz="1800" dirty="0" smtClean="0">
                <a:solidFill>
                  <a:srgbClr val="FF0000"/>
                </a:solidFill>
              </a:rPr>
              <a:t>lause</a:t>
            </a:r>
          </a:p>
        </p:txBody>
      </p:sp>
      <p:cxnSp>
        <p:nvCxnSpPr>
          <p:cNvPr id="17" name="Straight Arrow Connector 16"/>
          <p:cNvCxnSpPr/>
          <p:nvPr/>
        </p:nvCxnSpPr>
        <p:spPr bwMode="auto">
          <a:xfrm>
            <a:off x="2590800" y="5029200"/>
            <a:ext cx="1828800" cy="1588"/>
          </a:xfrm>
          <a:prstGeom prst="straightConnector1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8" name="TextBox 17"/>
          <p:cNvSpPr txBox="1"/>
          <p:nvPr/>
        </p:nvSpPr>
        <p:spPr>
          <a:xfrm>
            <a:off x="4572000" y="4876800"/>
            <a:ext cx="39677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/>
              <a:t> Implicating the effect. </a:t>
            </a:r>
            <a:r>
              <a:rPr lang="en-US" sz="1800" dirty="0" smtClean="0">
                <a:solidFill>
                  <a:srgbClr val="FF0000"/>
                </a:solidFill>
              </a:rPr>
              <a:t>hard </a:t>
            </a:r>
            <a:r>
              <a:rPr lang="en-US" sz="1800" dirty="0">
                <a:solidFill>
                  <a:srgbClr val="FF0000"/>
                </a:solidFill>
              </a:rPr>
              <a:t>c</a:t>
            </a:r>
            <a:r>
              <a:rPr lang="en-US" sz="1800" dirty="0" smtClean="0">
                <a:solidFill>
                  <a:srgbClr val="FF0000"/>
                </a:solidFill>
              </a:rPr>
              <a:t>lause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heavy snow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09600" y="4343400"/>
            <a:ext cx="3200400" cy="2326553"/>
          </a:xfrm>
          <a:prstGeom prst="rect">
            <a:avLst/>
          </a:prstGeom>
        </p:spPr>
      </p:pic>
      <p:grpSp>
        <p:nvGrpSpPr>
          <p:cNvPr id="3" name="Group 8"/>
          <p:cNvGrpSpPr/>
          <p:nvPr/>
        </p:nvGrpSpPr>
        <p:grpSpPr>
          <a:xfrm>
            <a:off x="2286000" y="838200"/>
            <a:ext cx="3657600" cy="2862469"/>
            <a:chOff x="3200400" y="801757"/>
            <a:chExt cx="3657600" cy="2862469"/>
          </a:xfrm>
        </p:grpSpPr>
        <p:pic>
          <p:nvPicPr>
            <p:cNvPr id="4" name="Picture 3" descr="road blocked.jp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200400" y="801757"/>
              <a:ext cx="3657600" cy="2862469"/>
            </a:xfrm>
            <a:prstGeom prst="rect">
              <a:avLst/>
            </a:prstGeom>
          </p:spPr>
        </p:pic>
        <p:pic>
          <p:nvPicPr>
            <p:cNvPr id="8" name="Picture 7" descr="road closed.jpg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4953000" y="2057400"/>
              <a:ext cx="990600" cy="990600"/>
            </a:xfrm>
            <a:prstGeom prst="rect">
              <a:avLst/>
            </a:prstGeom>
          </p:spPr>
        </p:pic>
      </p:grpSp>
      <p:sp>
        <p:nvSpPr>
          <p:cNvPr id="11" name="TextBox 10"/>
          <p:cNvSpPr txBox="1"/>
          <p:nvPr/>
        </p:nvSpPr>
        <p:spPr>
          <a:xfrm>
            <a:off x="0" y="990600"/>
            <a:ext cx="2286000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Road Blocked!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9" name="Bent-Up Arrow 8"/>
          <p:cNvSpPr/>
          <p:nvPr/>
        </p:nvSpPr>
        <p:spPr bwMode="auto">
          <a:xfrm rot="10800000">
            <a:off x="609600" y="2667000"/>
            <a:ext cx="1447800" cy="762000"/>
          </a:xfrm>
          <a:prstGeom prst="bentUpArrow">
            <a:avLst>
              <a:gd name="adj1" fmla="val 28756"/>
              <a:gd name="adj2" fmla="val 19647"/>
              <a:gd name="adj3" fmla="val 41901"/>
            </a:avLst>
          </a:prstGeom>
          <a:solidFill>
            <a:schemeClr val="tx2">
              <a:lumMod val="40000"/>
              <a:lumOff val="6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b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500" b="1" i="0" u="none" strike="noStrike" cap="none" normalizeH="0" baseline="0" smtClean="0">
              <a:ln>
                <a:noFill/>
              </a:ln>
              <a:solidFill>
                <a:schemeClr val="tx2"/>
              </a:solidFill>
              <a:effectLst/>
              <a:latin typeface="Arial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0" y="3810000"/>
            <a:ext cx="4191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rgbClr val="FF0000"/>
                </a:solidFill>
              </a:rPr>
              <a:t>Heavy Snow; Hazardous Driving</a:t>
            </a:r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7772400" cy="808038"/>
          </a:xfrm>
        </p:spPr>
        <p:txBody>
          <a:bodyPr/>
          <a:lstStyle/>
          <a:p>
            <a:r>
              <a:rPr lang="en-US" dirty="0" smtClean="0"/>
              <a:t>Motivation </a:t>
            </a:r>
            <a:r>
              <a:rPr lang="en-US" sz="3200" dirty="0" smtClean="0"/>
              <a:t>[ Blaylock &amp; Allen 2005] 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Constructing </a:t>
            </a:r>
            <a:r>
              <a:rPr lang="en-US" dirty="0" err="1" smtClean="0"/>
              <a:t>Abductive</a:t>
            </a:r>
            <a:r>
              <a:rPr lang="en-US" dirty="0" smtClean="0"/>
              <a:t> MLN</a:t>
            </a:r>
            <a:endParaRPr lang="en-US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533400" y="2286000"/>
          <a:ext cx="5139824" cy="577850"/>
        </p:xfrm>
        <a:graphic>
          <a:graphicData uri="http://schemas.openxmlformats.org/presentationml/2006/ole">
            <p:oleObj spid="_x0000_s122882" name="Equation" r:id="rId3" imgW="2145960" imgH="241200" progId="Equation.3">
              <p:embed/>
            </p:oleObj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609600" y="1752600"/>
            <a:ext cx="419858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00B050"/>
                </a:solidFill>
              </a:rPr>
              <a:t>Given </a:t>
            </a:r>
            <a:r>
              <a:rPr lang="en-US" sz="2400" smtClean="0">
                <a:solidFill>
                  <a:srgbClr val="00B050"/>
                </a:solidFill>
              </a:rPr>
              <a:t>n explanations </a:t>
            </a:r>
            <a:r>
              <a:rPr lang="en-US" sz="2400" dirty="0" smtClean="0">
                <a:solidFill>
                  <a:srgbClr val="00B050"/>
                </a:solidFill>
              </a:rPr>
              <a:t>for Q:</a:t>
            </a:r>
            <a:endParaRPr lang="en-US" sz="2400" dirty="0">
              <a:solidFill>
                <a:srgbClr val="00B05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57200" y="3200400"/>
            <a:ext cx="788068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buAutoNum type="arabicPeriod"/>
            </a:pPr>
            <a:r>
              <a:rPr lang="en-US" sz="2400" dirty="0" smtClean="0">
                <a:solidFill>
                  <a:srgbClr val="00B050"/>
                </a:solidFill>
              </a:rPr>
              <a:t>Introduce a hidden cause </a:t>
            </a:r>
            <a:r>
              <a:rPr lang="en-US" sz="2400" dirty="0" err="1" smtClean="0">
                <a:solidFill>
                  <a:srgbClr val="00B050"/>
                </a:solidFill>
              </a:rPr>
              <a:t>C</a:t>
            </a:r>
            <a:r>
              <a:rPr lang="en-US" sz="2400" baseline="-25000" dirty="0" err="1" smtClean="0">
                <a:solidFill>
                  <a:srgbClr val="00B050"/>
                </a:solidFill>
              </a:rPr>
              <a:t>i</a:t>
            </a:r>
            <a:r>
              <a:rPr lang="en-US" sz="2400" dirty="0" smtClean="0">
                <a:solidFill>
                  <a:srgbClr val="00B050"/>
                </a:solidFill>
              </a:rPr>
              <a:t> for </a:t>
            </a:r>
            <a:r>
              <a:rPr lang="en-US" sz="2400" smtClean="0">
                <a:solidFill>
                  <a:srgbClr val="00B050"/>
                </a:solidFill>
              </a:rPr>
              <a:t>each explanation</a:t>
            </a:r>
            <a:r>
              <a:rPr lang="en-US" sz="2400" dirty="0" smtClean="0">
                <a:solidFill>
                  <a:srgbClr val="00B050"/>
                </a:solidFill>
              </a:rPr>
              <a:t>.</a:t>
            </a:r>
          </a:p>
          <a:p>
            <a:pPr marL="457200" indent="-457200">
              <a:buAutoNum type="arabicPeriod"/>
            </a:pPr>
            <a:r>
              <a:rPr lang="en-US" sz="2400" dirty="0" smtClean="0">
                <a:solidFill>
                  <a:srgbClr val="00B050"/>
                </a:solidFill>
              </a:rPr>
              <a:t>Introduce the following sets of rules:</a:t>
            </a:r>
            <a:endParaRPr lang="en-US" sz="2400" dirty="0">
              <a:solidFill>
                <a:srgbClr val="00B050"/>
              </a:solidFill>
            </a:endParaRPr>
          </a:p>
        </p:txBody>
      </p:sp>
      <p:graphicFrame>
        <p:nvGraphicFramePr>
          <p:cNvPr id="118787" name="Object 3"/>
          <p:cNvGraphicFramePr>
            <a:graphicFrameLocks noChangeAspect="1"/>
          </p:cNvGraphicFramePr>
          <p:nvPr/>
        </p:nvGraphicFramePr>
        <p:xfrm>
          <a:off x="457200" y="4191000"/>
          <a:ext cx="3984625" cy="1703388"/>
        </p:xfrm>
        <a:graphic>
          <a:graphicData uri="http://schemas.openxmlformats.org/presentationml/2006/ole">
            <p:oleObj spid="_x0000_s122883" name="Equation" r:id="rId4" imgW="1663560" imgH="711000" progId="Equation.3">
              <p:embed/>
            </p:oleObj>
          </a:graphicData>
        </a:graphic>
      </p:graphicFrame>
      <p:cxnSp>
        <p:nvCxnSpPr>
          <p:cNvPr id="9" name="Straight Arrow Connector 8"/>
          <p:cNvCxnSpPr/>
          <p:nvPr/>
        </p:nvCxnSpPr>
        <p:spPr bwMode="auto">
          <a:xfrm>
            <a:off x="4495800" y="4495800"/>
            <a:ext cx="457200" cy="1588"/>
          </a:xfrm>
          <a:prstGeom prst="straightConnector1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5" name="TextBox 14"/>
          <p:cNvSpPr txBox="1"/>
          <p:nvPr/>
        </p:nvSpPr>
        <p:spPr>
          <a:xfrm>
            <a:off x="5029200" y="4191000"/>
            <a:ext cx="389080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/>
              <a:t>Equivalence between clause body</a:t>
            </a:r>
          </a:p>
          <a:p>
            <a:r>
              <a:rPr lang="en-US" sz="1800" dirty="0" smtClean="0"/>
              <a:t>and hidden cause. </a:t>
            </a:r>
            <a:r>
              <a:rPr lang="en-US" sz="1800" dirty="0">
                <a:solidFill>
                  <a:srgbClr val="FF0000"/>
                </a:solidFill>
              </a:rPr>
              <a:t>s</a:t>
            </a:r>
            <a:r>
              <a:rPr lang="en-US" sz="1800" dirty="0" smtClean="0">
                <a:solidFill>
                  <a:srgbClr val="FF0000"/>
                </a:solidFill>
              </a:rPr>
              <a:t>oft </a:t>
            </a:r>
            <a:r>
              <a:rPr lang="en-US" sz="1800" dirty="0">
                <a:solidFill>
                  <a:srgbClr val="FF0000"/>
                </a:solidFill>
              </a:rPr>
              <a:t>c</a:t>
            </a:r>
            <a:r>
              <a:rPr lang="en-US" sz="1800" dirty="0" smtClean="0">
                <a:solidFill>
                  <a:srgbClr val="FF0000"/>
                </a:solidFill>
              </a:rPr>
              <a:t>lause</a:t>
            </a:r>
          </a:p>
        </p:txBody>
      </p:sp>
      <p:cxnSp>
        <p:nvCxnSpPr>
          <p:cNvPr id="17" name="Straight Arrow Connector 16"/>
          <p:cNvCxnSpPr/>
          <p:nvPr/>
        </p:nvCxnSpPr>
        <p:spPr bwMode="auto">
          <a:xfrm>
            <a:off x="2590800" y="5029200"/>
            <a:ext cx="1828800" cy="1588"/>
          </a:xfrm>
          <a:prstGeom prst="straightConnector1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8" name="TextBox 17"/>
          <p:cNvSpPr txBox="1"/>
          <p:nvPr/>
        </p:nvSpPr>
        <p:spPr>
          <a:xfrm>
            <a:off x="4572000" y="4876800"/>
            <a:ext cx="39677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/>
              <a:t> Implicating the effect. </a:t>
            </a:r>
            <a:r>
              <a:rPr lang="en-US" sz="1800" dirty="0" smtClean="0">
                <a:solidFill>
                  <a:srgbClr val="FF0000"/>
                </a:solidFill>
              </a:rPr>
              <a:t>hard </a:t>
            </a:r>
            <a:r>
              <a:rPr lang="en-US" sz="1800" dirty="0">
                <a:solidFill>
                  <a:srgbClr val="FF0000"/>
                </a:solidFill>
              </a:rPr>
              <a:t>c</a:t>
            </a:r>
            <a:r>
              <a:rPr lang="en-US" sz="1800" dirty="0" smtClean="0">
                <a:solidFill>
                  <a:srgbClr val="FF0000"/>
                </a:solidFill>
              </a:rPr>
              <a:t>lause</a:t>
            </a:r>
          </a:p>
        </p:txBody>
      </p:sp>
      <p:cxnSp>
        <p:nvCxnSpPr>
          <p:cNvPr id="20" name="Straight Arrow Connector 19"/>
          <p:cNvCxnSpPr/>
          <p:nvPr/>
        </p:nvCxnSpPr>
        <p:spPr bwMode="auto">
          <a:xfrm>
            <a:off x="3810000" y="5638800"/>
            <a:ext cx="609600" cy="1588"/>
          </a:xfrm>
          <a:prstGeom prst="straightConnector1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1" name="TextBox 20"/>
          <p:cNvSpPr txBox="1"/>
          <p:nvPr/>
        </p:nvSpPr>
        <p:spPr>
          <a:xfrm>
            <a:off x="4572000" y="5410200"/>
            <a:ext cx="39036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/>
              <a:t>Reverse Implication. </a:t>
            </a:r>
            <a:r>
              <a:rPr lang="en-US" sz="1800" dirty="0" smtClean="0">
                <a:solidFill>
                  <a:srgbClr val="FF0000"/>
                </a:solidFill>
              </a:rPr>
              <a:t>hard </a:t>
            </a:r>
            <a:r>
              <a:rPr lang="en-US" sz="1800" dirty="0">
                <a:solidFill>
                  <a:srgbClr val="FF0000"/>
                </a:solidFill>
              </a:rPr>
              <a:t>c</a:t>
            </a:r>
            <a:r>
              <a:rPr lang="en-US" sz="1800" dirty="0" smtClean="0">
                <a:solidFill>
                  <a:srgbClr val="FF0000"/>
                </a:solidFill>
              </a:rPr>
              <a:t>lause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Constructing </a:t>
            </a:r>
            <a:r>
              <a:rPr lang="en-US" dirty="0" err="1" smtClean="0"/>
              <a:t>Abductive</a:t>
            </a:r>
            <a:r>
              <a:rPr lang="en-US" dirty="0" smtClean="0"/>
              <a:t> MLN</a:t>
            </a:r>
            <a:endParaRPr lang="en-US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533400" y="2286000"/>
          <a:ext cx="5139824" cy="577850"/>
        </p:xfrm>
        <a:graphic>
          <a:graphicData uri="http://schemas.openxmlformats.org/presentationml/2006/ole">
            <p:oleObj spid="_x0000_s121858" name="Equation" r:id="rId3" imgW="2145960" imgH="241200" progId="Equation.3">
              <p:embed/>
            </p:oleObj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609600" y="1752600"/>
            <a:ext cx="419858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00B050"/>
                </a:solidFill>
              </a:rPr>
              <a:t>Given </a:t>
            </a:r>
            <a:r>
              <a:rPr lang="en-US" sz="2400" smtClean="0">
                <a:solidFill>
                  <a:srgbClr val="00B050"/>
                </a:solidFill>
              </a:rPr>
              <a:t>n explanations </a:t>
            </a:r>
            <a:r>
              <a:rPr lang="en-US" sz="2400" dirty="0" smtClean="0">
                <a:solidFill>
                  <a:srgbClr val="00B050"/>
                </a:solidFill>
              </a:rPr>
              <a:t>for Q:</a:t>
            </a:r>
            <a:endParaRPr lang="en-US" sz="2400" dirty="0">
              <a:solidFill>
                <a:srgbClr val="00B05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57200" y="3200400"/>
            <a:ext cx="788068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buAutoNum type="arabicPeriod"/>
            </a:pPr>
            <a:r>
              <a:rPr lang="en-US" sz="2400" dirty="0" smtClean="0">
                <a:solidFill>
                  <a:srgbClr val="00B050"/>
                </a:solidFill>
              </a:rPr>
              <a:t>Introduce a hidden cause </a:t>
            </a:r>
            <a:r>
              <a:rPr lang="en-US" sz="2400" dirty="0" err="1" smtClean="0">
                <a:solidFill>
                  <a:srgbClr val="00B050"/>
                </a:solidFill>
              </a:rPr>
              <a:t>C</a:t>
            </a:r>
            <a:r>
              <a:rPr lang="en-US" sz="2400" baseline="-25000" dirty="0" err="1" smtClean="0">
                <a:solidFill>
                  <a:srgbClr val="00B050"/>
                </a:solidFill>
              </a:rPr>
              <a:t>i</a:t>
            </a:r>
            <a:r>
              <a:rPr lang="en-US" sz="2400" dirty="0" smtClean="0">
                <a:solidFill>
                  <a:srgbClr val="00B050"/>
                </a:solidFill>
              </a:rPr>
              <a:t> for </a:t>
            </a:r>
            <a:r>
              <a:rPr lang="en-US" sz="2400" smtClean="0">
                <a:solidFill>
                  <a:srgbClr val="00B050"/>
                </a:solidFill>
              </a:rPr>
              <a:t>each explanation</a:t>
            </a:r>
            <a:r>
              <a:rPr lang="en-US" sz="2400" dirty="0" smtClean="0">
                <a:solidFill>
                  <a:srgbClr val="00B050"/>
                </a:solidFill>
              </a:rPr>
              <a:t>.</a:t>
            </a:r>
          </a:p>
          <a:p>
            <a:pPr marL="457200" indent="-457200">
              <a:buAutoNum type="arabicPeriod"/>
            </a:pPr>
            <a:r>
              <a:rPr lang="en-US" sz="2400" dirty="0" smtClean="0">
                <a:solidFill>
                  <a:srgbClr val="00B050"/>
                </a:solidFill>
              </a:rPr>
              <a:t>Introduce the following sets of rules:</a:t>
            </a:r>
            <a:endParaRPr lang="en-US" sz="2400" dirty="0">
              <a:solidFill>
                <a:srgbClr val="00B050"/>
              </a:solidFill>
            </a:endParaRPr>
          </a:p>
        </p:txBody>
      </p:sp>
      <p:graphicFrame>
        <p:nvGraphicFramePr>
          <p:cNvPr id="118787" name="Object 3"/>
          <p:cNvGraphicFramePr>
            <a:graphicFrameLocks noChangeAspect="1"/>
          </p:cNvGraphicFramePr>
          <p:nvPr/>
        </p:nvGraphicFramePr>
        <p:xfrm>
          <a:off x="457200" y="4191000"/>
          <a:ext cx="3984625" cy="2251075"/>
        </p:xfrm>
        <a:graphic>
          <a:graphicData uri="http://schemas.openxmlformats.org/presentationml/2006/ole">
            <p:oleObj spid="_x0000_s121859" name="Equation" r:id="rId4" imgW="1663560" imgH="939600" progId="Equation.3">
              <p:embed/>
            </p:oleObj>
          </a:graphicData>
        </a:graphic>
      </p:graphicFrame>
      <p:cxnSp>
        <p:nvCxnSpPr>
          <p:cNvPr id="9" name="Straight Arrow Connector 8"/>
          <p:cNvCxnSpPr/>
          <p:nvPr/>
        </p:nvCxnSpPr>
        <p:spPr bwMode="auto">
          <a:xfrm>
            <a:off x="4495800" y="4495800"/>
            <a:ext cx="457200" cy="1588"/>
          </a:xfrm>
          <a:prstGeom prst="straightConnector1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5" name="TextBox 14"/>
          <p:cNvSpPr txBox="1"/>
          <p:nvPr/>
        </p:nvSpPr>
        <p:spPr>
          <a:xfrm>
            <a:off x="5029200" y="4191000"/>
            <a:ext cx="389080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/>
              <a:t>Equivalence between clause body</a:t>
            </a:r>
          </a:p>
          <a:p>
            <a:r>
              <a:rPr lang="en-US" sz="1800" dirty="0" smtClean="0"/>
              <a:t>and hidden cause. </a:t>
            </a:r>
            <a:r>
              <a:rPr lang="en-US" sz="1800" dirty="0">
                <a:solidFill>
                  <a:srgbClr val="FF0000"/>
                </a:solidFill>
              </a:rPr>
              <a:t>s</a:t>
            </a:r>
            <a:r>
              <a:rPr lang="en-US" sz="1800" dirty="0" smtClean="0">
                <a:solidFill>
                  <a:srgbClr val="FF0000"/>
                </a:solidFill>
              </a:rPr>
              <a:t>oft </a:t>
            </a:r>
            <a:r>
              <a:rPr lang="en-US" sz="1800" dirty="0">
                <a:solidFill>
                  <a:srgbClr val="FF0000"/>
                </a:solidFill>
              </a:rPr>
              <a:t>c</a:t>
            </a:r>
            <a:r>
              <a:rPr lang="en-US" sz="1800" dirty="0" smtClean="0">
                <a:solidFill>
                  <a:srgbClr val="FF0000"/>
                </a:solidFill>
              </a:rPr>
              <a:t>lause</a:t>
            </a:r>
          </a:p>
        </p:txBody>
      </p:sp>
      <p:cxnSp>
        <p:nvCxnSpPr>
          <p:cNvPr id="17" name="Straight Arrow Connector 16"/>
          <p:cNvCxnSpPr/>
          <p:nvPr/>
        </p:nvCxnSpPr>
        <p:spPr bwMode="auto">
          <a:xfrm>
            <a:off x="2590800" y="5029200"/>
            <a:ext cx="1828800" cy="1588"/>
          </a:xfrm>
          <a:prstGeom prst="straightConnector1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8" name="TextBox 17"/>
          <p:cNvSpPr txBox="1"/>
          <p:nvPr/>
        </p:nvSpPr>
        <p:spPr>
          <a:xfrm>
            <a:off x="4572000" y="4876800"/>
            <a:ext cx="39677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/>
              <a:t> Implicating the effect. </a:t>
            </a:r>
            <a:r>
              <a:rPr lang="en-US" sz="1800" dirty="0" smtClean="0">
                <a:solidFill>
                  <a:srgbClr val="FF0000"/>
                </a:solidFill>
              </a:rPr>
              <a:t>hard </a:t>
            </a:r>
            <a:r>
              <a:rPr lang="en-US" sz="1800" dirty="0">
                <a:solidFill>
                  <a:srgbClr val="FF0000"/>
                </a:solidFill>
              </a:rPr>
              <a:t>c</a:t>
            </a:r>
            <a:r>
              <a:rPr lang="en-US" sz="1800" dirty="0" smtClean="0">
                <a:solidFill>
                  <a:srgbClr val="FF0000"/>
                </a:solidFill>
              </a:rPr>
              <a:t>lause</a:t>
            </a:r>
          </a:p>
        </p:txBody>
      </p:sp>
      <p:cxnSp>
        <p:nvCxnSpPr>
          <p:cNvPr id="20" name="Straight Arrow Connector 19"/>
          <p:cNvCxnSpPr/>
          <p:nvPr/>
        </p:nvCxnSpPr>
        <p:spPr bwMode="auto">
          <a:xfrm>
            <a:off x="3810000" y="5638800"/>
            <a:ext cx="609600" cy="1588"/>
          </a:xfrm>
          <a:prstGeom prst="straightConnector1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1" name="TextBox 20"/>
          <p:cNvSpPr txBox="1"/>
          <p:nvPr/>
        </p:nvSpPr>
        <p:spPr>
          <a:xfrm>
            <a:off x="4572000" y="5410200"/>
            <a:ext cx="39036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/>
              <a:t>Reverse Implication. </a:t>
            </a:r>
            <a:r>
              <a:rPr lang="en-US" sz="1800" dirty="0" smtClean="0">
                <a:solidFill>
                  <a:srgbClr val="FF0000"/>
                </a:solidFill>
              </a:rPr>
              <a:t>hard </a:t>
            </a:r>
            <a:r>
              <a:rPr lang="en-US" sz="1800" dirty="0">
                <a:solidFill>
                  <a:srgbClr val="FF0000"/>
                </a:solidFill>
              </a:rPr>
              <a:t>c</a:t>
            </a:r>
            <a:r>
              <a:rPr lang="en-US" sz="1800" dirty="0" smtClean="0">
                <a:solidFill>
                  <a:srgbClr val="FF0000"/>
                </a:solidFill>
              </a:rPr>
              <a:t>lause</a:t>
            </a:r>
          </a:p>
        </p:txBody>
      </p:sp>
      <p:cxnSp>
        <p:nvCxnSpPr>
          <p:cNvPr id="25" name="Straight Arrow Connector 24"/>
          <p:cNvCxnSpPr/>
          <p:nvPr/>
        </p:nvCxnSpPr>
        <p:spPr bwMode="auto">
          <a:xfrm>
            <a:off x="2743200" y="6172200"/>
            <a:ext cx="1447800" cy="1588"/>
          </a:xfrm>
          <a:prstGeom prst="straightConnector1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6" name="TextBox 25"/>
          <p:cNvSpPr txBox="1"/>
          <p:nvPr/>
        </p:nvSpPr>
        <p:spPr>
          <a:xfrm>
            <a:off x="4267200" y="5943600"/>
            <a:ext cx="46602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/>
              <a:t>Low Prior on hidden causes. </a:t>
            </a:r>
            <a:r>
              <a:rPr lang="en-US" sz="1800" dirty="0">
                <a:solidFill>
                  <a:srgbClr val="FF0000"/>
                </a:solidFill>
              </a:rPr>
              <a:t> </a:t>
            </a:r>
            <a:r>
              <a:rPr lang="en-US" sz="1800" dirty="0" smtClean="0">
                <a:solidFill>
                  <a:srgbClr val="FF0000"/>
                </a:solidFill>
              </a:rPr>
              <a:t>soft </a:t>
            </a:r>
            <a:r>
              <a:rPr lang="en-US" sz="1800" dirty="0">
                <a:solidFill>
                  <a:srgbClr val="FF0000"/>
                </a:solidFill>
              </a:rPr>
              <a:t>c</a:t>
            </a:r>
            <a:r>
              <a:rPr lang="en-US" sz="1800" dirty="0" smtClean="0">
                <a:solidFill>
                  <a:srgbClr val="FF0000"/>
                </a:solidFill>
              </a:rPr>
              <a:t>lause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Adbuctive</a:t>
            </a:r>
            <a:r>
              <a:rPr lang="en-US" dirty="0" smtClean="0"/>
              <a:t> Model Construction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Grounding out the full network may be costly</a:t>
            </a:r>
          </a:p>
          <a:p>
            <a:r>
              <a:rPr lang="en-US" dirty="0" smtClean="0"/>
              <a:t>Many irrelevant nodes/clauses are created</a:t>
            </a:r>
          </a:p>
          <a:p>
            <a:r>
              <a:rPr lang="en-US" dirty="0" smtClean="0"/>
              <a:t>Complicates learning/inference</a:t>
            </a:r>
          </a:p>
          <a:p>
            <a:r>
              <a:rPr lang="en-US" dirty="0" smtClean="0"/>
              <a:t>Can focus the grounding</a:t>
            </a:r>
          </a:p>
          <a:p>
            <a:pPr lvl="1"/>
            <a:r>
              <a:rPr lang="en-US" dirty="0" smtClean="0"/>
              <a:t>Knowledge Based Model Construction (KBMC)</a:t>
            </a:r>
          </a:p>
          <a:p>
            <a:pPr lvl="1"/>
            <a:r>
              <a:rPr lang="en-US" dirty="0" smtClean="0"/>
              <a:t>(Logical) backward chaining to get proof trees</a:t>
            </a:r>
          </a:p>
          <a:p>
            <a:pPr lvl="2"/>
            <a:r>
              <a:rPr lang="en-US" dirty="0" err="1" smtClean="0"/>
              <a:t>Stickel</a:t>
            </a:r>
            <a:r>
              <a:rPr lang="en-US" dirty="0" smtClean="0"/>
              <a:t> [1988]</a:t>
            </a:r>
          </a:p>
          <a:p>
            <a:pPr lvl="1"/>
            <a:r>
              <a:rPr lang="en-US" dirty="0" smtClean="0"/>
              <a:t>Use only the nodes appearing in the proof trees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2238"/>
            <a:ext cx="7543800" cy="715962"/>
          </a:xfrm>
        </p:spPr>
        <p:txBody>
          <a:bodyPr/>
          <a:lstStyle/>
          <a:p>
            <a:r>
              <a:rPr lang="en-US" dirty="0" err="1" smtClean="0"/>
              <a:t>Abductive</a:t>
            </a:r>
            <a:r>
              <a:rPr lang="en-US" dirty="0" smtClean="0"/>
              <a:t> Model Construction</a:t>
            </a:r>
            <a:endParaRPr lang="en-US" dirty="0"/>
          </a:p>
        </p:txBody>
      </p:sp>
      <p:sp>
        <p:nvSpPr>
          <p:cNvPr id="79" name="TextBox 78"/>
          <p:cNvSpPr txBox="1"/>
          <p:nvPr/>
        </p:nvSpPr>
        <p:spPr>
          <a:xfrm>
            <a:off x="627233" y="1447800"/>
            <a:ext cx="281840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 smtClean="0">
                <a:solidFill>
                  <a:schemeClr val="accent1">
                    <a:lumMod val="75000"/>
                  </a:schemeClr>
                </a:solidFill>
              </a:rPr>
              <a:t>Observation:</a:t>
            </a:r>
          </a:p>
          <a:p>
            <a:pPr algn="ctr"/>
            <a:r>
              <a:rPr lang="en-US" sz="2400" dirty="0" err="1" smtClean="0">
                <a:solidFill>
                  <a:schemeClr val="accent1">
                    <a:lumMod val="75000"/>
                  </a:schemeClr>
                </a:solidFill>
              </a:rPr>
              <a:t>block_road</a:t>
            </a:r>
            <a:r>
              <a:rPr lang="en-US" sz="2400" dirty="0" smtClean="0">
                <a:solidFill>
                  <a:schemeClr val="accent1">
                    <a:lumMod val="75000"/>
                  </a:schemeClr>
                </a:solidFill>
              </a:rPr>
              <a:t>(Plaza)</a:t>
            </a:r>
            <a:endParaRPr lang="en-US" sz="24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2238"/>
            <a:ext cx="7543800" cy="715962"/>
          </a:xfrm>
        </p:spPr>
        <p:txBody>
          <a:bodyPr/>
          <a:lstStyle/>
          <a:p>
            <a:r>
              <a:rPr lang="en-US" dirty="0" err="1" smtClean="0"/>
              <a:t>Abductive</a:t>
            </a:r>
            <a:r>
              <a:rPr lang="en-US" dirty="0" smtClean="0"/>
              <a:t> Model Construction</a:t>
            </a:r>
            <a:endParaRPr lang="en-US" dirty="0"/>
          </a:p>
        </p:txBody>
      </p:sp>
      <p:sp>
        <p:nvSpPr>
          <p:cNvPr id="5" name="Rounded Rectangle 4"/>
          <p:cNvSpPr/>
          <p:nvPr/>
        </p:nvSpPr>
        <p:spPr bwMode="auto">
          <a:xfrm>
            <a:off x="4800600" y="2819400"/>
            <a:ext cx="1371600" cy="685800"/>
          </a:xfrm>
          <a:prstGeom prst="roundRect">
            <a:avLst/>
          </a:prstGeom>
          <a:noFill/>
          <a:ln w="2540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b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err="1" smtClean="0"/>
              <a:t>b</a:t>
            </a:r>
            <a:r>
              <a:rPr kumimoji="0" lang="en-US" sz="1600" b="1" i="0" u="none" strike="noStrike" cap="none" normalizeH="0" baseline="0" dirty="0" err="1" smtClean="0">
                <a:ln>
                  <a:noFill/>
                </a:ln>
                <a:solidFill>
                  <a:schemeClr val="tx2"/>
                </a:solidFill>
                <a:effectLst/>
                <a:latin typeface="Arial" charset="0"/>
              </a:rPr>
              <a:t>lock_road</a:t>
            </a:r>
            <a:endParaRPr kumimoji="0" lang="en-US" sz="1600" b="1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Arial" charset="0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charset="0"/>
              </a:rPr>
              <a:t>(Plaza)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627233" y="1447800"/>
            <a:ext cx="281840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 smtClean="0">
                <a:solidFill>
                  <a:schemeClr val="accent1">
                    <a:lumMod val="75000"/>
                  </a:schemeClr>
                </a:solidFill>
              </a:rPr>
              <a:t>Observation:</a:t>
            </a:r>
          </a:p>
          <a:p>
            <a:pPr algn="ctr"/>
            <a:r>
              <a:rPr lang="en-US" sz="2400" dirty="0" err="1" smtClean="0">
                <a:solidFill>
                  <a:schemeClr val="accent1">
                    <a:lumMod val="75000"/>
                  </a:schemeClr>
                </a:solidFill>
              </a:rPr>
              <a:t>block_road</a:t>
            </a:r>
            <a:r>
              <a:rPr lang="en-US" sz="2400" dirty="0" smtClean="0">
                <a:solidFill>
                  <a:schemeClr val="accent1">
                    <a:lumMod val="75000"/>
                  </a:schemeClr>
                </a:solidFill>
              </a:rPr>
              <a:t>(Plaza)</a:t>
            </a:r>
            <a:endParaRPr lang="en-US" sz="24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2238"/>
            <a:ext cx="7543800" cy="715962"/>
          </a:xfrm>
        </p:spPr>
        <p:txBody>
          <a:bodyPr/>
          <a:lstStyle/>
          <a:p>
            <a:r>
              <a:rPr lang="en-US" dirty="0" err="1" smtClean="0"/>
              <a:t>Abductive</a:t>
            </a:r>
            <a:r>
              <a:rPr lang="en-US" dirty="0" smtClean="0"/>
              <a:t> Model Construction</a:t>
            </a:r>
            <a:endParaRPr lang="en-US" dirty="0"/>
          </a:p>
        </p:txBody>
      </p:sp>
      <p:sp>
        <p:nvSpPr>
          <p:cNvPr id="5" name="Rounded Rectangle 4"/>
          <p:cNvSpPr/>
          <p:nvPr/>
        </p:nvSpPr>
        <p:spPr bwMode="auto">
          <a:xfrm>
            <a:off x="4800600" y="2819400"/>
            <a:ext cx="1371600" cy="685800"/>
          </a:xfrm>
          <a:prstGeom prst="roundRect">
            <a:avLst/>
          </a:prstGeom>
          <a:noFill/>
          <a:ln w="2540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b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err="1" smtClean="0"/>
              <a:t>b</a:t>
            </a:r>
            <a:r>
              <a:rPr kumimoji="0" lang="en-US" sz="1600" b="1" i="0" u="none" strike="noStrike" cap="none" normalizeH="0" baseline="0" dirty="0" err="1" smtClean="0">
                <a:ln>
                  <a:noFill/>
                </a:ln>
                <a:solidFill>
                  <a:schemeClr val="tx2"/>
                </a:solidFill>
                <a:effectLst/>
                <a:latin typeface="Arial" charset="0"/>
              </a:rPr>
              <a:t>lock_road</a:t>
            </a:r>
            <a:endParaRPr kumimoji="0" lang="en-US" sz="1600" b="1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Arial" charset="0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charset="0"/>
              </a:rPr>
              <a:t>(Plaza)</a:t>
            </a:r>
          </a:p>
        </p:txBody>
      </p:sp>
      <p:sp>
        <p:nvSpPr>
          <p:cNvPr id="12" name="Rounded Rectangle 11"/>
          <p:cNvSpPr/>
          <p:nvPr/>
        </p:nvSpPr>
        <p:spPr bwMode="auto">
          <a:xfrm>
            <a:off x="3962400" y="1447800"/>
            <a:ext cx="1524000" cy="685800"/>
          </a:xfrm>
          <a:prstGeom prst="roundRect">
            <a:avLst/>
          </a:prstGeom>
          <a:noFill/>
          <a:ln w="2540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b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/>
              <a:t>heavy_snow</a:t>
            </a:r>
            <a:endParaRPr kumimoji="0" lang="en-US" sz="1600" b="1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Arial" charset="0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charset="0"/>
              </a:rPr>
              <a:t>(Plaza)</a:t>
            </a:r>
          </a:p>
        </p:txBody>
      </p:sp>
      <p:sp>
        <p:nvSpPr>
          <p:cNvPr id="13" name="Rounded Rectangle 12"/>
          <p:cNvSpPr/>
          <p:nvPr/>
        </p:nvSpPr>
        <p:spPr bwMode="auto">
          <a:xfrm>
            <a:off x="5791200" y="1447800"/>
            <a:ext cx="1676400" cy="685800"/>
          </a:xfrm>
          <a:prstGeom prst="roundRect">
            <a:avLst/>
          </a:prstGeom>
          <a:noFill/>
          <a:ln w="2540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b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err="1" smtClean="0"/>
              <a:t>drive_hazard</a:t>
            </a:r>
            <a:endParaRPr lang="en-US" sz="1600" dirty="0" smtClean="0"/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charset="0"/>
              </a:rPr>
              <a:t>(Plaza)</a:t>
            </a:r>
          </a:p>
        </p:txBody>
      </p:sp>
      <p:cxnSp>
        <p:nvCxnSpPr>
          <p:cNvPr id="52" name="Straight Arrow Connector 51"/>
          <p:cNvCxnSpPr/>
          <p:nvPr/>
        </p:nvCxnSpPr>
        <p:spPr bwMode="auto">
          <a:xfrm rot="5400000" flipH="1" flipV="1">
            <a:off x="5753100" y="2324100"/>
            <a:ext cx="533400" cy="304800"/>
          </a:xfrm>
          <a:prstGeom prst="straightConnector1">
            <a:avLst/>
          </a:prstGeom>
          <a:noFill/>
          <a:ln w="25400" cap="flat" cmpd="sng" algn="ctr">
            <a:solidFill>
              <a:srgbClr val="00B05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53" name="Straight Arrow Connector 52"/>
          <p:cNvCxnSpPr/>
          <p:nvPr/>
        </p:nvCxnSpPr>
        <p:spPr bwMode="auto">
          <a:xfrm rot="16200000" flipV="1">
            <a:off x="4686300" y="2324100"/>
            <a:ext cx="533400" cy="304800"/>
          </a:xfrm>
          <a:prstGeom prst="straightConnector1">
            <a:avLst/>
          </a:prstGeom>
          <a:noFill/>
          <a:ln w="25400" cap="flat" cmpd="sng" algn="ctr">
            <a:solidFill>
              <a:srgbClr val="00B05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7" name="TextBox 26"/>
          <p:cNvSpPr txBox="1"/>
          <p:nvPr/>
        </p:nvSpPr>
        <p:spPr>
          <a:xfrm>
            <a:off x="627233" y="1447800"/>
            <a:ext cx="281840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 smtClean="0">
                <a:solidFill>
                  <a:schemeClr val="accent1">
                    <a:lumMod val="75000"/>
                  </a:schemeClr>
                </a:solidFill>
              </a:rPr>
              <a:t>Observation:</a:t>
            </a:r>
          </a:p>
          <a:p>
            <a:pPr algn="ctr"/>
            <a:r>
              <a:rPr lang="en-US" sz="2400" dirty="0" err="1" smtClean="0">
                <a:solidFill>
                  <a:schemeClr val="accent1">
                    <a:lumMod val="75000"/>
                  </a:schemeClr>
                </a:solidFill>
              </a:rPr>
              <a:t>block_road</a:t>
            </a:r>
            <a:r>
              <a:rPr lang="en-US" sz="2400" dirty="0" smtClean="0">
                <a:solidFill>
                  <a:schemeClr val="accent1">
                    <a:lumMod val="75000"/>
                  </a:schemeClr>
                </a:solidFill>
              </a:rPr>
              <a:t>(Plaza)</a:t>
            </a:r>
            <a:endParaRPr lang="en-US" sz="24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2238"/>
            <a:ext cx="7543800" cy="715962"/>
          </a:xfrm>
        </p:spPr>
        <p:txBody>
          <a:bodyPr/>
          <a:lstStyle/>
          <a:p>
            <a:r>
              <a:rPr lang="en-US" dirty="0" err="1" smtClean="0"/>
              <a:t>Abductive</a:t>
            </a:r>
            <a:r>
              <a:rPr lang="en-US" dirty="0" smtClean="0"/>
              <a:t> Model Construction</a:t>
            </a:r>
            <a:endParaRPr lang="en-US" dirty="0"/>
          </a:p>
        </p:txBody>
      </p:sp>
      <p:sp>
        <p:nvSpPr>
          <p:cNvPr id="29" name="Rounded Rectangle 28"/>
          <p:cNvSpPr/>
          <p:nvPr/>
        </p:nvSpPr>
        <p:spPr bwMode="auto">
          <a:xfrm>
            <a:off x="1524000" y="5638800"/>
            <a:ext cx="1524000" cy="685800"/>
          </a:xfrm>
          <a:prstGeom prst="roundRect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b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err="1" smtClean="0"/>
              <a:t>b</a:t>
            </a:r>
            <a:r>
              <a:rPr kumimoji="0" lang="en-US" sz="1600" b="1" i="0" u="none" strike="noStrike" cap="none" normalizeH="0" baseline="0" dirty="0" err="1" smtClean="0">
                <a:ln>
                  <a:noFill/>
                </a:ln>
                <a:solidFill>
                  <a:schemeClr val="tx2"/>
                </a:solidFill>
                <a:effectLst/>
                <a:latin typeface="Arial" charset="0"/>
              </a:rPr>
              <a:t>lock_road</a:t>
            </a:r>
            <a:endParaRPr kumimoji="0" lang="en-US" sz="1600" b="1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Arial" charset="0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charset="0"/>
              </a:rPr>
              <a:t>(Mall)</a:t>
            </a:r>
          </a:p>
        </p:txBody>
      </p:sp>
      <p:sp>
        <p:nvSpPr>
          <p:cNvPr id="37" name="Rounded Rectangle 36"/>
          <p:cNvSpPr/>
          <p:nvPr/>
        </p:nvSpPr>
        <p:spPr bwMode="auto">
          <a:xfrm>
            <a:off x="685800" y="4191000"/>
            <a:ext cx="1524000" cy="685800"/>
          </a:xfrm>
          <a:prstGeom prst="roundRect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b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/>
              <a:t>heavy_snow</a:t>
            </a:r>
            <a:endParaRPr kumimoji="0" lang="en-US" sz="1600" b="1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Arial" charset="0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/>
              <a:t>(Mall</a:t>
            </a: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charset="0"/>
              </a:rPr>
              <a:t>)</a:t>
            </a:r>
          </a:p>
        </p:txBody>
      </p:sp>
      <p:sp>
        <p:nvSpPr>
          <p:cNvPr id="42" name="Rounded Rectangle 41"/>
          <p:cNvSpPr/>
          <p:nvPr/>
        </p:nvSpPr>
        <p:spPr bwMode="auto">
          <a:xfrm>
            <a:off x="2362200" y="4191000"/>
            <a:ext cx="1676400" cy="685800"/>
          </a:xfrm>
          <a:prstGeom prst="roundRect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b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err="1" smtClean="0"/>
              <a:t>drive_hazard</a:t>
            </a:r>
            <a:endParaRPr lang="en-US" sz="1600" dirty="0" smtClean="0"/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/>
              <a:t>(Mall</a:t>
            </a: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charset="0"/>
              </a:rPr>
              <a:t>)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609600" y="2971800"/>
            <a:ext cx="186140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 smtClean="0">
                <a:solidFill>
                  <a:schemeClr val="accent1">
                    <a:lumMod val="75000"/>
                  </a:schemeClr>
                </a:solidFill>
              </a:rPr>
              <a:t>Constants:</a:t>
            </a:r>
          </a:p>
          <a:p>
            <a:pPr algn="ctr"/>
            <a:r>
              <a:rPr lang="en-US" sz="2400" dirty="0" smtClean="0">
                <a:solidFill>
                  <a:schemeClr val="accent1">
                    <a:lumMod val="75000"/>
                  </a:schemeClr>
                </a:solidFill>
              </a:rPr>
              <a:t>Mall</a:t>
            </a:r>
            <a:endParaRPr lang="en-US" sz="24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3" name="Rounded Rectangle 22"/>
          <p:cNvSpPr/>
          <p:nvPr/>
        </p:nvSpPr>
        <p:spPr bwMode="auto">
          <a:xfrm>
            <a:off x="4800600" y="2819400"/>
            <a:ext cx="1371600" cy="685800"/>
          </a:xfrm>
          <a:prstGeom prst="roundRect">
            <a:avLst/>
          </a:prstGeom>
          <a:noFill/>
          <a:ln w="2540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b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err="1" smtClean="0"/>
              <a:t>b</a:t>
            </a:r>
            <a:r>
              <a:rPr kumimoji="0" lang="en-US" sz="1600" b="1" i="0" u="none" strike="noStrike" cap="none" normalizeH="0" baseline="0" dirty="0" err="1" smtClean="0">
                <a:ln>
                  <a:noFill/>
                </a:ln>
                <a:solidFill>
                  <a:schemeClr val="tx2"/>
                </a:solidFill>
                <a:effectLst/>
                <a:latin typeface="Arial" charset="0"/>
              </a:rPr>
              <a:t>lock_road</a:t>
            </a:r>
            <a:endParaRPr kumimoji="0" lang="en-US" sz="1600" b="1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Arial" charset="0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charset="0"/>
              </a:rPr>
              <a:t>(Plaza)</a:t>
            </a:r>
          </a:p>
        </p:txBody>
      </p:sp>
      <p:sp>
        <p:nvSpPr>
          <p:cNvPr id="24" name="Rounded Rectangle 23"/>
          <p:cNvSpPr/>
          <p:nvPr/>
        </p:nvSpPr>
        <p:spPr bwMode="auto">
          <a:xfrm>
            <a:off x="3962400" y="1447800"/>
            <a:ext cx="1524000" cy="685800"/>
          </a:xfrm>
          <a:prstGeom prst="roundRect">
            <a:avLst/>
          </a:prstGeom>
          <a:noFill/>
          <a:ln w="2540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b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/>
              <a:t>heavy_snow</a:t>
            </a:r>
            <a:endParaRPr kumimoji="0" lang="en-US" sz="1600" b="1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Arial" charset="0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charset="0"/>
              </a:rPr>
              <a:t>(Plaza)</a:t>
            </a:r>
          </a:p>
        </p:txBody>
      </p:sp>
      <p:sp>
        <p:nvSpPr>
          <p:cNvPr id="25" name="Rounded Rectangle 24"/>
          <p:cNvSpPr/>
          <p:nvPr/>
        </p:nvSpPr>
        <p:spPr bwMode="auto">
          <a:xfrm>
            <a:off x="5791200" y="1447800"/>
            <a:ext cx="1676400" cy="685800"/>
          </a:xfrm>
          <a:prstGeom prst="roundRect">
            <a:avLst/>
          </a:prstGeom>
          <a:noFill/>
          <a:ln w="2540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b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err="1" smtClean="0"/>
              <a:t>drive_hazard</a:t>
            </a:r>
            <a:endParaRPr lang="en-US" sz="1600" dirty="0" smtClean="0"/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charset="0"/>
              </a:rPr>
              <a:t>(Plaza)</a:t>
            </a:r>
          </a:p>
        </p:txBody>
      </p:sp>
      <p:cxnSp>
        <p:nvCxnSpPr>
          <p:cNvPr id="26" name="Straight Arrow Connector 25"/>
          <p:cNvCxnSpPr/>
          <p:nvPr/>
        </p:nvCxnSpPr>
        <p:spPr bwMode="auto">
          <a:xfrm rot="5400000" flipH="1" flipV="1">
            <a:off x="5753100" y="2324100"/>
            <a:ext cx="533400" cy="304800"/>
          </a:xfrm>
          <a:prstGeom prst="straightConnector1">
            <a:avLst/>
          </a:prstGeom>
          <a:noFill/>
          <a:ln w="25400" cap="flat" cmpd="sng" algn="ctr">
            <a:solidFill>
              <a:srgbClr val="00B05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8" name="Straight Arrow Connector 27"/>
          <p:cNvCxnSpPr/>
          <p:nvPr/>
        </p:nvCxnSpPr>
        <p:spPr bwMode="auto">
          <a:xfrm rot="16200000" flipV="1">
            <a:off x="4686300" y="2324100"/>
            <a:ext cx="533400" cy="304800"/>
          </a:xfrm>
          <a:prstGeom prst="straightConnector1">
            <a:avLst/>
          </a:prstGeom>
          <a:noFill/>
          <a:ln w="25400" cap="flat" cmpd="sng" algn="ctr">
            <a:solidFill>
              <a:srgbClr val="00B05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31" name="TextBox 30"/>
          <p:cNvSpPr txBox="1"/>
          <p:nvPr/>
        </p:nvSpPr>
        <p:spPr>
          <a:xfrm>
            <a:off x="627233" y="1447800"/>
            <a:ext cx="281840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 smtClean="0">
                <a:solidFill>
                  <a:schemeClr val="accent1">
                    <a:lumMod val="75000"/>
                  </a:schemeClr>
                </a:solidFill>
              </a:rPr>
              <a:t>Observation:</a:t>
            </a:r>
          </a:p>
          <a:p>
            <a:pPr algn="ctr"/>
            <a:r>
              <a:rPr lang="en-US" sz="2400" dirty="0" err="1" smtClean="0">
                <a:solidFill>
                  <a:schemeClr val="accent1">
                    <a:lumMod val="75000"/>
                  </a:schemeClr>
                </a:solidFill>
              </a:rPr>
              <a:t>block_road</a:t>
            </a:r>
            <a:r>
              <a:rPr lang="en-US" sz="2400" dirty="0" smtClean="0">
                <a:solidFill>
                  <a:schemeClr val="accent1">
                    <a:lumMod val="75000"/>
                  </a:schemeClr>
                </a:solidFill>
              </a:rPr>
              <a:t>(Plaza)</a:t>
            </a:r>
            <a:endParaRPr lang="en-US" sz="24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2238"/>
            <a:ext cx="7543800" cy="715962"/>
          </a:xfrm>
        </p:spPr>
        <p:txBody>
          <a:bodyPr/>
          <a:lstStyle/>
          <a:p>
            <a:r>
              <a:rPr lang="en-US" dirty="0" err="1" smtClean="0"/>
              <a:t>Abductive</a:t>
            </a:r>
            <a:r>
              <a:rPr lang="en-US" dirty="0" smtClean="0"/>
              <a:t> Model Construction</a:t>
            </a:r>
            <a:endParaRPr lang="en-US" dirty="0"/>
          </a:p>
        </p:txBody>
      </p:sp>
      <p:sp>
        <p:nvSpPr>
          <p:cNvPr id="27" name="TextBox 26"/>
          <p:cNvSpPr txBox="1"/>
          <p:nvPr/>
        </p:nvSpPr>
        <p:spPr>
          <a:xfrm>
            <a:off x="228600" y="2971800"/>
            <a:ext cx="274947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 smtClean="0">
                <a:solidFill>
                  <a:schemeClr val="accent1">
                    <a:lumMod val="75000"/>
                  </a:schemeClr>
                </a:solidFill>
              </a:rPr>
              <a:t>Constants:</a:t>
            </a:r>
          </a:p>
          <a:p>
            <a:pPr algn="ctr"/>
            <a:r>
              <a:rPr lang="en-US" sz="2400" dirty="0" smtClean="0">
                <a:solidFill>
                  <a:schemeClr val="accent1">
                    <a:lumMod val="75000"/>
                  </a:schemeClr>
                </a:solidFill>
              </a:rPr>
              <a:t>Mall, </a:t>
            </a:r>
            <a:r>
              <a:rPr lang="en-US" sz="2400" dirty="0" err="1" smtClean="0">
                <a:solidFill>
                  <a:schemeClr val="accent1">
                    <a:lumMod val="75000"/>
                  </a:schemeClr>
                </a:solidFill>
              </a:rPr>
              <a:t>City_Square</a:t>
            </a:r>
            <a:endParaRPr lang="en-US" sz="24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5" name="Rounded Rectangle 14"/>
          <p:cNvSpPr/>
          <p:nvPr/>
        </p:nvSpPr>
        <p:spPr bwMode="auto">
          <a:xfrm>
            <a:off x="5410200" y="5638800"/>
            <a:ext cx="1600200" cy="685800"/>
          </a:xfrm>
          <a:prstGeom prst="roundRect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b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err="1" smtClean="0"/>
              <a:t>b</a:t>
            </a:r>
            <a:r>
              <a:rPr kumimoji="0" lang="en-US" sz="1600" b="1" i="0" u="none" strike="noStrike" cap="none" normalizeH="0" baseline="0" dirty="0" err="1" smtClean="0">
                <a:ln>
                  <a:noFill/>
                </a:ln>
                <a:solidFill>
                  <a:schemeClr val="tx2"/>
                </a:solidFill>
                <a:effectLst/>
                <a:latin typeface="Arial" charset="0"/>
              </a:rPr>
              <a:t>lock_road</a:t>
            </a:r>
            <a:endParaRPr kumimoji="0" lang="en-US" sz="1600" b="1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Arial" charset="0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charset="0"/>
              </a:rPr>
              <a:t>(</a:t>
            </a:r>
            <a:r>
              <a:rPr kumimoji="0" lang="en-US" sz="1600" b="1" i="0" u="none" strike="noStrike" cap="none" normalizeH="0" baseline="0" dirty="0" err="1" smtClean="0">
                <a:ln>
                  <a:noFill/>
                </a:ln>
                <a:solidFill>
                  <a:schemeClr val="tx2"/>
                </a:solidFill>
                <a:effectLst/>
                <a:latin typeface="Arial" charset="0"/>
              </a:rPr>
              <a:t>City_Square</a:t>
            </a: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charset="0"/>
              </a:rPr>
              <a:t>)</a:t>
            </a:r>
          </a:p>
        </p:txBody>
      </p:sp>
      <p:sp>
        <p:nvSpPr>
          <p:cNvPr id="18" name="Rounded Rectangle 17"/>
          <p:cNvSpPr/>
          <p:nvPr/>
        </p:nvSpPr>
        <p:spPr bwMode="auto">
          <a:xfrm>
            <a:off x="6781800" y="4191000"/>
            <a:ext cx="1676400" cy="685800"/>
          </a:xfrm>
          <a:prstGeom prst="roundRect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b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err="1" smtClean="0"/>
              <a:t>drive_hazard</a:t>
            </a:r>
            <a:endParaRPr lang="en-US" sz="1600" dirty="0" smtClean="0"/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/>
              <a:t>(</a:t>
            </a:r>
            <a:r>
              <a:rPr lang="en-US" sz="1600" dirty="0" err="1" smtClean="0"/>
              <a:t>City_Square</a:t>
            </a: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charset="0"/>
              </a:rPr>
              <a:t>)</a:t>
            </a:r>
          </a:p>
        </p:txBody>
      </p:sp>
      <p:sp>
        <p:nvSpPr>
          <p:cNvPr id="19" name="Rounded Rectangle 18"/>
          <p:cNvSpPr/>
          <p:nvPr/>
        </p:nvSpPr>
        <p:spPr bwMode="auto">
          <a:xfrm>
            <a:off x="4876800" y="4191000"/>
            <a:ext cx="1676400" cy="685800"/>
          </a:xfrm>
          <a:prstGeom prst="roundRect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b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/>
              <a:t>heavy_snow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charset="0"/>
              </a:rPr>
              <a:t>(</a:t>
            </a:r>
            <a:r>
              <a:rPr kumimoji="0" lang="en-US" sz="1600" b="1" i="0" u="none" strike="noStrike" cap="none" normalizeH="0" baseline="0" dirty="0" err="1" smtClean="0">
                <a:ln>
                  <a:noFill/>
                </a:ln>
                <a:solidFill>
                  <a:schemeClr val="tx2"/>
                </a:solidFill>
                <a:effectLst/>
                <a:latin typeface="Arial" charset="0"/>
              </a:rPr>
              <a:t>City_Square</a:t>
            </a: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charset="0"/>
              </a:rPr>
              <a:t>)</a:t>
            </a:r>
          </a:p>
        </p:txBody>
      </p:sp>
      <p:sp>
        <p:nvSpPr>
          <p:cNvPr id="44" name="Rounded Rectangle 43"/>
          <p:cNvSpPr/>
          <p:nvPr/>
        </p:nvSpPr>
        <p:spPr bwMode="auto">
          <a:xfrm>
            <a:off x="4800600" y="2819400"/>
            <a:ext cx="1371600" cy="685800"/>
          </a:xfrm>
          <a:prstGeom prst="roundRect">
            <a:avLst/>
          </a:prstGeom>
          <a:noFill/>
          <a:ln w="2540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b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err="1" smtClean="0"/>
              <a:t>b</a:t>
            </a:r>
            <a:r>
              <a:rPr kumimoji="0" lang="en-US" sz="1600" b="1" i="0" u="none" strike="noStrike" cap="none" normalizeH="0" baseline="0" dirty="0" err="1" smtClean="0">
                <a:ln>
                  <a:noFill/>
                </a:ln>
                <a:solidFill>
                  <a:schemeClr val="tx2"/>
                </a:solidFill>
                <a:effectLst/>
                <a:latin typeface="Arial" charset="0"/>
              </a:rPr>
              <a:t>lock_road</a:t>
            </a:r>
            <a:endParaRPr kumimoji="0" lang="en-US" sz="1600" b="1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Arial" charset="0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charset="0"/>
              </a:rPr>
              <a:t>(Plaza)</a:t>
            </a:r>
          </a:p>
        </p:txBody>
      </p:sp>
      <p:sp>
        <p:nvSpPr>
          <p:cNvPr id="45" name="Rounded Rectangle 44"/>
          <p:cNvSpPr/>
          <p:nvPr/>
        </p:nvSpPr>
        <p:spPr bwMode="auto">
          <a:xfrm>
            <a:off x="3962400" y="1447800"/>
            <a:ext cx="1524000" cy="685800"/>
          </a:xfrm>
          <a:prstGeom prst="roundRect">
            <a:avLst/>
          </a:prstGeom>
          <a:noFill/>
          <a:ln w="2540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b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/>
              <a:t>heavy_snow</a:t>
            </a:r>
            <a:endParaRPr kumimoji="0" lang="en-US" sz="1600" b="1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Arial" charset="0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charset="0"/>
              </a:rPr>
              <a:t>(Plaza)</a:t>
            </a:r>
          </a:p>
        </p:txBody>
      </p:sp>
      <p:sp>
        <p:nvSpPr>
          <p:cNvPr id="46" name="Rounded Rectangle 45"/>
          <p:cNvSpPr/>
          <p:nvPr/>
        </p:nvSpPr>
        <p:spPr bwMode="auto">
          <a:xfrm>
            <a:off x="5791200" y="1447800"/>
            <a:ext cx="1676400" cy="685800"/>
          </a:xfrm>
          <a:prstGeom prst="roundRect">
            <a:avLst/>
          </a:prstGeom>
          <a:noFill/>
          <a:ln w="2540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b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err="1" smtClean="0"/>
              <a:t>drive_hazard</a:t>
            </a:r>
            <a:endParaRPr lang="en-US" sz="1600" dirty="0" smtClean="0"/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charset="0"/>
              </a:rPr>
              <a:t>(Plaza)</a:t>
            </a:r>
          </a:p>
        </p:txBody>
      </p:sp>
      <p:cxnSp>
        <p:nvCxnSpPr>
          <p:cNvPr id="47" name="Straight Arrow Connector 46"/>
          <p:cNvCxnSpPr/>
          <p:nvPr/>
        </p:nvCxnSpPr>
        <p:spPr bwMode="auto">
          <a:xfrm rot="5400000" flipH="1" flipV="1">
            <a:off x="5753100" y="2324100"/>
            <a:ext cx="533400" cy="304800"/>
          </a:xfrm>
          <a:prstGeom prst="straightConnector1">
            <a:avLst/>
          </a:prstGeom>
          <a:noFill/>
          <a:ln w="25400" cap="flat" cmpd="sng" algn="ctr">
            <a:solidFill>
              <a:srgbClr val="00B05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8" name="Straight Arrow Connector 47"/>
          <p:cNvCxnSpPr/>
          <p:nvPr/>
        </p:nvCxnSpPr>
        <p:spPr bwMode="auto">
          <a:xfrm rot="16200000" flipV="1">
            <a:off x="4686300" y="2324100"/>
            <a:ext cx="533400" cy="304800"/>
          </a:xfrm>
          <a:prstGeom prst="straightConnector1">
            <a:avLst/>
          </a:prstGeom>
          <a:noFill/>
          <a:ln w="25400" cap="flat" cmpd="sng" algn="ctr">
            <a:solidFill>
              <a:srgbClr val="00B05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49" name="TextBox 48"/>
          <p:cNvSpPr txBox="1"/>
          <p:nvPr/>
        </p:nvSpPr>
        <p:spPr>
          <a:xfrm>
            <a:off x="627233" y="1447800"/>
            <a:ext cx="281840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 smtClean="0">
                <a:solidFill>
                  <a:schemeClr val="accent1">
                    <a:lumMod val="75000"/>
                  </a:schemeClr>
                </a:solidFill>
              </a:rPr>
              <a:t>Observation:</a:t>
            </a:r>
          </a:p>
          <a:p>
            <a:pPr algn="ctr"/>
            <a:r>
              <a:rPr lang="en-US" sz="2400" dirty="0" err="1" smtClean="0">
                <a:solidFill>
                  <a:schemeClr val="accent1">
                    <a:lumMod val="75000"/>
                  </a:schemeClr>
                </a:solidFill>
              </a:rPr>
              <a:t>block_road</a:t>
            </a:r>
            <a:r>
              <a:rPr lang="en-US" sz="2400" dirty="0" smtClean="0">
                <a:solidFill>
                  <a:schemeClr val="accent1">
                    <a:lumMod val="75000"/>
                  </a:schemeClr>
                </a:solidFill>
              </a:rPr>
              <a:t>(Plaza)</a:t>
            </a:r>
            <a:endParaRPr lang="en-US" sz="24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6" name="Rounded Rectangle 15"/>
          <p:cNvSpPr/>
          <p:nvPr/>
        </p:nvSpPr>
        <p:spPr bwMode="auto">
          <a:xfrm>
            <a:off x="1524000" y="5638800"/>
            <a:ext cx="1524000" cy="685800"/>
          </a:xfrm>
          <a:prstGeom prst="roundRect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b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err="1" smtClean="0"/>
              <a:t>b</a:t>
            </a:r>
            <a:r>
              <a:rPr kumimoji="0" lang="en-US" sz="1600" b="1" i="0" u="none" strike="noStrike" cap="none" normalizeH="0" baseline="0" dirty="0" err="1" smtClean="0">
                <a:ln>
                  <a:noFill/>
                </a:ln>
                <a:solidFill>
                  <a:schemeClr val="tx2"/>
                </a:solidFill>
                <a:effectLst/>
                <a:latin typeface="Arial" charset="0"/>
              </a:rPr>
              <a:t>lock_road</a:t>
            </a:r>
            <a:endParaRPr kumimoji="0" lang="en-US" sz="1600" b="1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Arial" charset="0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charset="0"/>
              </a:rPr>
              <a:t>(Mall)</a:t>
            </a:r>
          </a:p>
        </p:txBody>
      </p:sp>
      <p:sp>
        <p:nvSpPr>
          <p:cNvPr id="17" name="Rounded Rectangle 16"/>
          <p:cNvSpPr/>
          <p:nvPr/>
        </p:nvSpPr>
        <p:spPr bwMode="auto">
          <a:xfrm>
            <a:off x="685800" y="4191000"/>
            <a:ext cx="1524000" cy="685800"/>
          </a:xfrm>
          <a:prstGeom prst="roundRect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b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/>
              <a:t>heavy_snow</a:t>
            </a:r>
            <a:endParaRPr kumimoji="0" lang="en-US" sz="1600" b="1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Arial" charset="0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/>
              <a:t>(Mall</a:t>
            </a: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charset="0"/>
              </a:rPr>
              <a:t>)</a:t>
            </a:r>
          </a:p>
        </p:txBody>
      </p:sp>
      <p:sp>
        <p:nvSpPr>
          <p:cNvPr id="20" name="Rounded Rectangle 19"/>
          <p:cNvSpPr/>
          <p:nvPr/>
        </p:nvSpPr>
        <p:spPr bwMode="auto">
          <a:xfrm>
            <a:off x="2362200" y="4191000"/>
            <a:ext cx="1676400" cy="685800"/>
          </a:xfrm>
          <a:prstGeom prst="roundRect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b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err="1" smtClean="0"/>
              <a:t>drive_hazard</a:t>
            </a:r>
            <a:endParaRPr lang="en-US" sz="1600" dirty="0" smtClean="0"/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/>
              <a:t>(Mall</a:t>
            </a: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charset="0"/>
              </a:rPr>
              <a:t>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2238"/>
            <a:ext cx="7543800" cy="715962"/>
          </a:xfrm>
        </p:spPr>
        <p:txBody>
          <a:bodyPr/>
          <a:lstStyle/>
          <a:p>
            <a:r>
              <a:rPr lang="en-US" dirty="0" err="1" smtClean="0"/>
              <a:t>Abductive</a:t>
            </a:r>
            <a:r>
              <a:rPr lang="en-US" dirty="0" smtClean="0"/>
              <a:t> Model Construction</a:t>
            </a:r>
            <a:endParaRPr lang="en-US" dirty="0"/>
          </a:p>
        </p:txBody>
      </p:sp>
      <p:cxnSp>
        <p:nvCxnSpPr>
          <p:cNvPr id="40" name="Straight Connector 39"/>
          <p:cNvCxnSpPr/>
          <p:nvPr/>
        </p:nvCxnSpPr>
        <p:spPr bwMode="auto">
          <a:xfrm>
            <a:off x="7467600" y="5943600"/>
            <a:ext cx="1143000" cy="0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43" name="Straight Connector 42"/>
          <p:cNvCxnSpPr/>
          <p:nvPr/>
        </p:nvCxnSpPr>
        <p:spPr bwMode="auto">
          <a:xfrm>
            <a:off x="3733800" y="6019800"/>
            <a:ext cx="1143000" cy="0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44" name="Straight Connector 43"/>
          <p:cNvCxnSpPr/>
          <p:nvPr/>
        </p:nvCxnSpPr>
        <p:spPr bwMode="auto">
          <a:xfrm>
            <a:off x="304800" y="6019800"/>
            <a:ext cx="1143000" cy="0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46" name="Straight Connector 45"/>
          <p:cNvCxnSpPr/>
          <p:nvPr/>
        </p:nvCxnSpPr>
        <p:spPr bwMode="auto">
          <a:xfrm>
            <a:off x="4343400" y="4419600"/>
            <a:ext cx="381000" cy="0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48" name="Straight Connector 47"/>
          <p:cNvCxnSpPr/>
          <p:nvPr/>
        </p:nvCxnSpPr>
        <p:spPr bwMode="auto">
          <a:xfrm>
            <a:off x="152400" y="4495800"/>
            <a:ext cx="419100" cy="0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49" name="Straight Connector 48"/>
          <p:cNvCxnSpPr/>
          <p:nvPr/>
        </p:nvCxnSpPr>
        <p:spPr bwMode="auto">
          <a:xfrm>
            <a:off x="8534400" y="4495800"/>
            <a:ext cx="381000" cy="0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35" name="TextBox 34"/>
          <p:cNvSpPr txBox="1"/>
          <p:nvPr/>
        </p:nvSpPr>
        <p:spPr>
          <a:xfrm>
            <a:off x="24963" y="2971800"/>
            <a:ext cx="365196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 smtClean="0">
                <a:solidFill>
                  <a:schemeClr val="accent1">
                    <a:lumMod val="75000"/>
                  </a:schemeClr>
                </a:solidFill>
              </a:rPr>
              <a:t>Constants:</a:t>
            </a:r>
          </a:p>
          <a:p>
            <a:pPr algn="ctr"/>
            <a:r>
              <a:rPr lang="en-US" sz="2400" dirty="0" smtClean="0">
                <a:solidFill>
                  <a:schemeClr val="accent1">
                    <a:lumMod val="75000"/>
                  </a:schemeClr>
                </a:solidFill>
              </a:rPr>
              <a:t>…, Mall, </a:t>
            </a:r>
            <a:r>
              <a:rPr lang="en-US" sz="2400" dirty="0" err="1" smtClean="0">
                <a:solidFill>
                  <a:schemeClr val="accent1">
                    <a:lumMod val="75000"/>
                  </a:schemeClr>
                </a:solidFill>
              </a:rPr>
              <a:t>City_Square</a:t>
            </a:r>
            <a:r>
              <a:rPr lang="en-US" sz="2400" dirty="0" smtClean="0">
                <a:solidFill>
                  <a:schemeClr val="accent1">
                    <a:lumMod val="75000"/>
                  </a:schemeClr>
                </a:solidFill>
              </a:rPr>
              <a:t>, ...</a:t>
            </a:r>
            <a:endParaRPr lang="en-US" sz="24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65" name="Rounded Rectangle 64"/>
          <p:cNvSpPr/>
          <p:nvPr/>
        </p:nvSpPr>
        <p:spPr bwMode="auto">
          <a:xfrm>
            <a:off x="4800600" y="2819400"/>
            <a:ext cx="1371600" cy="685800"/>
          </a:xfrm>
          <a:prstGeom prst="roundRect">
            <a:avLst/>
          </a:prstGeom>
          <a:noFill/>
          <a:ln w="2540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b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err="1" smtClean="0"/>
              <a:t>b</a:t>
            </a:r>
            <a:r>
              <a:rPr kumimoji="0" lang="en-US" sz="1600" b="1" i="0" u="none" strike="noStrike" cap="none" normalizeH="0" baseline="0" dirty="0" err="1" smtClean="0">
                <a:ln>
                  <a:noFill/>
                </a:ln>
                <a:solidFill>
                  <a:schemeClr val="tx2"/>
                </a:solidFill>
                <a:effectLst/>
                <a:latin typeface="Arial" charset="0"/>
              </a:rPr>
              <a:t>lock_road</a:t>
            </a:r>
            <a:endParaRPr kumimoji="0" lang="en-US" sz="1600" b="1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Arial" charset="0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charset="0"/>
              </a:rPr>
              <a:t>(Plaza)</a:t>
            </a:r>
          </a:p>
        </p:txBody>
      </p:sp>
      <p:sp>
        <p:nvSpPr>
          <p:cNvPr id="66" name="Rounded Rectangle 65"/>
          <p:cNvSpPr/>
          <p:nvPr/>
        </p:nvSpPr>
        <p:spPr bwMode="auto">
          <a:xfrm>
            <a:off x="3962400" y="1447800"/>
            <a:ext cx="1524000" cy="685800"/>
          </a:xfrm>
          <a:prstGeom prst="roundRect">
            <a:avLst/>
          </a:prstGeom>
          <a:noFill/>
          <a:ln w="2540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b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/>
              <a:t>heavy_snow</a:t>
            </a:r>
            <a:endParaRPr kumimoji="0" lang="en-US" sz="1600" b="1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Arial" charset="0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charset="0"/>
              </a:rPr>
              <a:t>(Plaza)</a:t>
            </a:r>
          </a:p>
        </p:txBody>
      </p:sp>
      <p:sp>
        <p:nvSpPr>
          <p:cNvPr id="67" name="Rounded Rectangle 66"/>
          <p:cNvSpPr/>
          <p:nvPr/>
        </p:nvSpPr>
        <p:spPr bwMode="auto">
          <a:xfrm>
            <a:off x="5791200" y="1447800"/>
            <a:ext cx="1676400" cy="685800"/>
          </a:xfrm>
          <a:prstGeom prst="roundRect">
            <a:avLst/>
          </a:prstGeom>
          <a:noFill/>
          <a:ln w="2540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b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err="1" smtClean="0"/>
              <a:t>drive_hazard</a:t>
            </a:r>
            <a:endParaRPr lang="en-US" sz="1600" dirty="0" smtClean="0"/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charset="0"/>
              </a:rPr>
              <a:t>(Plaza)</a:t>
            </a:r>
          </a:p>
        </p:txBody>
      </p:sp>
      <p:cxnSp>
        <p:nvCxnSpPr>
          <p:cNvPr id="68" name="Straight Arrow Connector 67"/>
          <p:cNvCxnSpPr/>
          <p:nvPr/>
        </p:nvCxnSpPr>
        <p:spPr bwMode="auto">
          <a:xfrm rot="5400000" flipH="1" flipV="1">
            <a:off x="5753100" y="2324100"/>
            <a:ext cx="533400" cy="304800"/>
          </a:xfrm>
          <a:prstGeom prst="straightConnector1">
            <a:avLst/>
          </a:prstGeom>
          <a:noFill/>
          <a:ln w="25400" cap="flat" cmpd="sng" algn="ctr">
            <a:solidFill>
              <a:srgbClr val="00B05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69" name="Straight Arrow Connector 68"/>
          <p:cNvCxnSpPr/>
          <p:nvPr/>
        </p:nvCxnSpPr>
        <p:spPr bwMode="auto">
          <a:xfrm rot="16200000" flipV="1">
            <a:off x="4686300" y="2324100"/>
            <a:ext cx="533400" cy="304800"/>
          </a:xfrm>
          <a:prstGeom prst="straightConnector1">
            <a:avLst/>
          </a:prstGeom>
          <a:noFill/>
          <a:ln w="25400" cap="flat" cmpd="sng" algn="ctr">
            <a:solidFill>
              <a:srgbClr val="00B05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70" name="TextBox 69"/>
          <p:cNvSpPr txBox="1"/>
          <p:nvPr/>
        </p:nvSpPr>
        <p:spPr>
          <a:xfrm>
            <a:off x="627233" y="1447800"/>
            <a:ext cx="281840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 smtClean="0">
                <a:solidFill>
                  <a:schemeClr val="accent1">
                    <a:lumMod val="75000"/>
                  </a:schemeClr>
                </a:solidFill>
              </a:rPr>
              <a:t>Observation:</a:t>
            </a:r>
          </a:p>
          <a:p>
            <a:pPr algn="ctr"/>
            <a:r>
              <a:rPr lang="en-US" sz="2400" dirty="0" err="1" smtClean="0">
                <a:solidFill>
                  <a:schemeClr val="accent1">
                    <a:lumMod val="75000"/>
                  </a:schemeClr>
                </a:solidFill>
              </a:rPr>
              <a:t>block_road</a:t>
            </a:r>
            <a:r>
              <a:rPr lang="en-US" sz="2400" dirty="0" smtClean="0">
                <a:solidFill>
                  <a:schemeClr val="accent1">
                    <a:lumMod val="75000"/>
                  </a:schemeClr>
                </a:solidFill>
              </a:rPr>
              <a:t>(Plaza)</a:t>
            </a:r>
            <a:endParaRPr lang="en-US" sz="24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2" name="Rounded Rectangle 21"/>
          <p:cNvSpPr/>
          <p:nvPr/>
        </p:nvSpPr>
        <p:spPr bwMode="auto">
          <a:xfrm>
            <a:off x="1524000" y="5638800"/>
            <a:ext cx="1524000" cy="685800"/>
          </a:xfrm>
          <a:prstGeom prst="roundRect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b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err="1" smtClean="0"/>
              <a:t>b</a:t>
            </a:r>
            <a:r>
              <a:rPr kumimoji="0" lang="en-US" sz="1600" b="1" i="0" u="none" strike="noStrike" cap="none" normalizeH="0" baseline="0" dirty="0" err="1" smtClean="0">
                <a:ln>
                  <a:noFill/>
                </a:ln>
                <a:solidFill>
                  <a:schemeClr val="tx2"/>
                </a:solidFill>
                <a:effectLst/>
                <a:latin typeface="Arial" charset="0"/>
              </a:rPr>
              <a:t>lock_road</a:t>
            </a:r>
            <a:endParaRPr kumimoji="0" lang="en-US" sz="1600" b="1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Arial" charset="0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charset="0"/>
              </a:rPr>
              <a:t>(Mall)</a:t>
            </a:r>
          </a:p>
        </p:txBody>
      </p:sp>
      <p:sp>
        <p:nvSpPr>
          <p:cNvPr id="23" name="Rounded Rectangle 22"/>
          <p:cNvSpPr/>
          <p:nvPr/>
        </p:nvSpPr>
        <p:spPr bwMode="auto">
          <a:xfrm>
            <a:off x="685800" y="4191000"/>
            <a:ext cx="1524000" cy="685800"/>
          </a:xfrm>
          <a:prstGeom prst="roundRect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b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/>
              <a:t>heavy_snow</a:t>
            </a:r>
            <a:endParaRPr kumimoji="0" lang="en-US" sz="1600" b="1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Arial" charset="0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/>
              <a:t>(Mall</a:t>
            </a: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charset="0"/>
              </a:rPr>
              <a:t>)</a:t>
            </a:r>
          </a:p>
        </p:txBody>
      </p:sp>
      <p:sp>
        <p:nvSpPr>
          <p:cNvPr id="24" name="Rounded Rectangle 23"/>
          <p:cNvSpPr/>
          <p:nvPr/>
        </p:nvSpPr>
        <p:spPr bwMode="auto">
          <a:xfrm>
            <a:off x="2362200" y="4191000"/>
            <a:ext cx="1676400" cy="685800"/>
          </a:xfrm>
          <a:prstGeom prst="roundRect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b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err="1" smtClean="0"/>
              <a:t>drive_hazard</a:t>
            </a:r>
            <a:endParaRPr lang="en-US" sz="1600" dirty="0" smtClean="0"/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/>
              <a:t>(Mall</a:t>
            </a: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charset="0"/>
              </a:rPr>
              <a:t>)</a:t>
            </a:r>
          </a:p>
        </p:txBody>
      </p:sp>
      <p:sp>
        <p:nvSpPr>
          <p:cNvPr id="25" name="Rounded Rectangle 24"/>
          <p:cNvSpPr/>
          <p:nvPr/>
        </p:nvSpPr>
        <p:spPr bwMode="auto">
          <a:xfrm>
            <a:off x="5410200" y="5638800"/>
            <a:ext cx="1600200" cy="685800"/>
          </a:xfrm>
          <a:prstGeom prst="roundRect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b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err="1" smtClean="0"/>
              <a:t>b</a:t>
            </a:r>
            <a:r>
              <a:rPr kumimoji="0" lang="en-US" sz="1600" b="1" i="0" u="none" strike="noStrike" cap="none" normalizeH="0" baseline="0" dirty="0" err="1" smtClean="0">
                <a:ln>
                  <a:noFill/>
                </a:ln>
                <a:solidFill>
                  <a:schemeClr val="tx2"/>
                </a:solidFill>
                <a:effectLst/>
                <a:latin typeface="Arial" charset="0"/>
              </a:rPr>
              <a:t>lock_road</a:t>
            </a:r>
            <a:endParaRPr kumimoji="0" lang="en-US" sz="1600" b="1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Arial" charset="0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charset="0"/>
              </a:rPr>
              <a:t>(</a:t>
            </a:r>
            <a:r>
              <a:rPr kumimoji="0" lang="en-US" sz="1600" b="1" i="0" u="none" strike="noStrike" cap="none" normalizeH="0" baseline="0" dirty="0" err="1" smtClean="0">
                <a:ln>
                  <a:noFill/>
                </a:ln>
                <a:solidFill>
                  <a:schemeClr val="tx2"/>
                </a:solidFill>
                <a:effectLst/>
                <a:latin typeface="Arial" charset="0"/>
              </a:rPr>
              <a:t>City_Square</a:t>
            </a: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charset="0"/>
              </a:rPr>
              <a:t>)</a:t>
            </a:r>
          </a:p>
        </p:txBody>
      </p:sp>
      <p:sp>
        <p:nvSpPr>
          <p:cNvPr id="26" name="Rounded Rectangle 25"/>
          <p:cNvSpPr/>
          <p:nvPr/>
        </p:nvSpPr>
        <p:spPr bwMode="auto">
          <a:xfrm>
            <a:off x="6781800" y="4191000"/>
            <a:ext cx="1676400" cy="685800"/>
          </a:xfrm>
          <a:prstGeom prst="roundRect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b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err="1" smtClean="0"/>
              <a:t>drive_hazard</a:t>
            </a:r>
            <a:endParaRPr lang="en-US" sz="1600" dirty="0" smtClean="0"/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/>
              <a:t>(</a:t>
            </a:r>
            <a:r>
              <a:rPr lang="en-US" sz="1600" dirty="0" err="1" smtClean="0"/>
              <a:t>City_Square</a:t>
            </a: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charset="0"/>
              </a:rPr>
              <a:t>)</a:t>
            </a:r>
          </a:p>
        </p:txBody>
      </p:sp>
      <p:sp>
        <p:nvSpPr>
          <p:cNvPr id="27" name="Rounded Rectangle 26"/>
          <p:cNvSpPr/>
          <p:nvPr/>
        </p:nvSpPr>
        <p:spPr bwMode="auto">
          <a:xfrm>
            <a:off x="4876800" y="4191000"/>
            <a:ext cx="1676400" cy="685800"/>
          </a:xfrm>
          <a:prstGeom prst="roundRect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b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/>
              <a:t>heavy_snow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charset="0"/>
              </a:rPr>
              <a:t>(</a:t>
            </a:r>
            <a:r>
              <a:rPr kumimoji="0" lang="en-US" sz="1600" b="1" i="0" u="none" strike="noStrike" cap="none" normalizeH="0" baseline="0" dirty="0" err="1" smtClean="0">
                <a:ln>
                  <a:noFill/>
                </a:ln>
                <a:solidFill>
                  <a:schemeClr val="tx2"/>
                </a:solidFill>
                <a:effectLst/>
                <a:latin typeface="Arial" charset="0"/>
              </a:rPr>
              <a:t>City_Square</a:t>
            </a: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charset="0"/>
              </a:rPr>
              <a:t>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2238"/>
            <a:ext cx="7543800" cy="715962"/>
          </a:xfrm>
        </p:spPr>
        <p:txBody>
          <a:bodyPr/>
          <a:lstStyle/>
          <a:p>
            <a:r>
              <a:rPr lang="en-US" dirty="0" err="1" smtClean="0"/>
              <a:t>Abductive</a:t>
            </a:r>
            <a:r>
              <a:rPr lang="en-US" dirty="0" smtClean="0"/>
              <a:t> Model Construction</a:t>
            </a:r>
            <a:endParaRPr lang="en-US" dirty="0"/>
          </a:p>
        </p:txBody>
      </p:sp>
      <p:sp>
        <p:nvSpPr>
          <p:cNvPr id="35" name="TextBox 34"/>
          <p:cNvSpPr txBox="1"/>
          <p:nvPr/>
        </p:nvSpPr>
        <p:spPr>
          <a:xfrm>
            <a:off x="24962" y="2971800"/>
            <a:ext cx="365196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 smtClean="0">
                <a:solidFill>
                  <a:schemeClr val="accent1">
                    <a:lumMod val="75000"/>
                  </a:schemeClr>
                </a:solidFill>
              </a:rPr>
              <a:t>Constants:</a:t>
            </a:r>
          </a:p>
          <a:p>
            <a:pPr algn="ctr"/>
            <a:r>
              <a:rPr lang="en-US" sz="2400" dirty="0" smtClean="0">
                <a:solidFill>
                  <a:schemeClr val="accent1">
                    <a:lumMod val="75000"/>
                  </a:schemeClr>
                </a:solidFill>
              </a:rPr>
              <a:t>…, Mall, </a:t>
            </a:r>
            <a:r>
              <a:rPr lang="en-US" sz="2400" dirty="0" err="1" smtClean="0">
                <a:solidFill>
                  <a:schemeClr val="accent1">
                    <a:lumMod val="75000"/>
                  </a:schemeClr>
                </a:solidFill>
              </a:rPr>
              <a:t>City_Square</a:t>
            </a:r>
            <a:r>
              <a:rPr lang="en-US" sz="2400" dirty="0" smtClean="0">
                <a:solidFill>
                  <a:schemeClr val="accent1">
                    <a:lumMod val="75000"/>
                  </a:schemeClr>
                </a:solidFill>
              </a:rPr>
              <a:t>, ...</a:t>
            </a:r>
            <a:endParaRPr lang="en-US" sz="2400" dirty="0">
              <a:solidFill>
                <a:schemeClr val="accent1">
                  <a:lumMod val="75000"/>
                </a:schemeClr>
              </a:solidFill>
            </a:endParaRPr>
          </a:p>
        </p:txBody>
      </p:sp>
      <p:cxnSp>
        <p:nvCxnSpPr>
          <p:cNvPr id="26" name="Straight Connector 25"/>
          <p:cNvCxnSpPr/>
          <p:nvPr/>
        </p:nvCxnSpPr>
        <p:spPr bwMode="auto">
          <a:xfrm flipV="1">
            <a:off x="5181600" y="3505200"/>
            <a:ext cx="1905000" cy="533400"/>
          </a:xfrm>
          <a:prstGeom prst="lin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  <a:effectLst/>
        </p:spPr>
      </p:cxnSp>
      <p:cxnSp>
        <p:nvCxnSpPr>
          <p:cNvPr id="27" name="Straight Connector 26"/>
          <p:cNvCxnSpPr/>
          <p:nvPr/>
        </p:nvCxnSpPr>
        <p:spPr bwMode="auto">
          <a:xfrm flipV="1">
            <a:off x="457200" y="4419600"/>
            <a:ext cx="8458200" cy="1371600"/>
          </a:xfrm>
          <a:prstGeom prst="lin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2" name="TextBox 31"/>
          <p:cNvSpPr txBox="1"/>
          <p:nvPr/>
        </p:nvSpPr>
        <p:spPr>
          <a:xfrm>
            <a:off x="7062981" y="2743200"/>
            <a:ext cx="208101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 smtClean="0">
                <a:solidFill>
                  <a:srgbClr val="FF0000"/>
                </a:solidFill>
              </a:rPr>
              <a:t>Not a part of </a:t>
            </a:r>
          </a:p>
          <a:p>
            <a:pPr algn="ctr"/>
            <a:r>
              <a:rPr lang="en-US" sz="2400" dirty="0" err="1" smtClean="0">
                <a:solidFill>
                  <a:srgbClr val="FF0000"/>
                </a:solidFill>
              </a:rPr>
              <a:t>abductive</a:t>
            </a:r>
            <a:r>
              <a:rPr lang="en-US" sz="2400" dirty="0" smtClean="0">
                <a:solidFill>
                  <a:srgbClr val="FF0000"/>
                </a:solidFill>
              </a:rPr>
              <a:t> </a:t>
            </a:r>
          </a:p>
          <a:p>
            <a:pPr algn="ctr"/>
            <a:r>
              <a:rPr lang="en-US" sz="2400" dirty="0" smtClean="0">
                <a:solidFill>
                  <a:srgbClr val="FF0000"/>
                </a:solidFill>
              </a:rPr>
              <a:t>proof trees!</a:t>
            </a:r>
            <a:endParaRPr lang="en-US" sz="2400" dirty="0">
              <a:solidFill>
                <a:srgbClr val="FF0000"/>
              </a:solidFill>
            </a:endParaRPr>
          </a:p>
        </p:txBody>
      </p:sp>
      <p:cxnSp>
        <p:nvCxnSpPr>
          <p:cNvPr id="39" name="Straight Connector 38"/>
          <p:cNvCxnSpPr/>
          <p:nvPr/>
        </p:nvCxnSpPr>
        <p:spPr bwMode="auto">
          <a:xfrm rot="10800000">
            <a:off x="762000" y="4724400"/>
            <a:ext cx="8305800" cy="1219200"/>
          </a:xfrm>
          <a:prstGeom prst="lin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70" name="Rounded Rectangle 69"/>
          <p:cNvSpPr/>
          <p:nvPr/>
        </p:nvSpPr>
        <p:spPr bwMode="auto">
          <a:xfrm>
            <a:off x="4800600" y="2819400"/>
            <a:ext cx="1371600" cy="685800"/>
          </a:xfrm>
          <a:prstGeom prst="roundRect">
            <a:avLst/>
          </a:prstGeom>
          <a:noFill/>
          <a:ln w="2540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b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err="1" smtClean="0"/>
              <a:t>b</a:t>
            </a:r>
            <a:r>
              <a:rPr kumimoji="0" lang="en-US" sz="1600" b="1" i="0" u="none" strike="noStrike" cap="none" normalizeH="0" baseline="0" dirty="0" err="1" smtClean="0">
                <a:ln>
                  <a:noFill/>
                </a:ln>
                <a:solidFill>
                  <a:schemeClr val="tx2"/>
                </a:solidFill>
                <a:effectLst/>
                <a:latin typeface="Arial" charset="0"/>
              </a:rPr>
              <a:t>lock_road</a:t>
            </a:r>
            <a:endParaRPr kumimoji="0" lang="en-US" sz="1600" b="1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Arial" charset="0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charset="0"/>
              </a:rPr>
              <a:t>(Plaza)</a:t>
            </a:r>
          </a:p>
        </p:txBody>
      </p:sp>
      <p:sp>
        <p:nvSpPr>
          <p:cNvPr id="71" name="Rounded Rectangle 70"/>
          <p:cNvSpPr/>
          <p:nvPr/>
        </p:nvSpPr>
        <p:spPr bwMode="auto">
          <a:xfrm>
            <a:off x="3962400" y="1447800"/>
            <a:ext cx="1524000" cy="685800"/>
          </a:xfrm>
          <a:prstGeom prst="roundRect">
            <a:avLst/>
          </a:prstGeom>
          <a:noFill/>
          <a:ln w="2540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b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/>
              <a:t>heavy_snow</a:t>
            </a:r>
            <a:endParaRPr kumimoji="0" lang="en-US" sz="1600" b="1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Arial" charset="0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charset="0"/>
              </a:rPr>
              <a:t>(Plaza)</a:t>
            </a:r>
          </a:p>
        </p:txBody>
      </p:sp>
      <p:sp>
        <p:nvSpPr>
          <p:cNvPr id="72" name="Rounded Rectangle 71"/>
          <p:cNvSpPr/>
          <p:nvPr/>
        </p:nvSpPr>
        <p:spPr bwMode="auto">
          <a:xfrm>
            <a:off x="5791200" y="1447800"/>
            <a:ext cx="1676400" cy="685800"/>
          </a:xfrm>
          <a:prstGeom prst="roundRect">
            <a:avLst/>
          </a:prstGeom>
          <a:noFill/>
          <a:ln w="2540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b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err="1" smtClean="0"/>
              <a:t>drive_hazard</a:t>
            </a:r>
            <a:endParaRPr lang="en-US" sz="1600" dirty="0" smtClean="0"/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charset="0"/>
              </a:rPr>
              <a:t>(Plaza)</a:t>
            </a:r>
          </a:p>
        </p:txBody>
      </p:sp>
      <p:cxnSp>
        <p:nvCxnSpPr>
          <p:cNvPr id="73" name="Straight Arrow Connector 72"/>
          <p:cNvCxnSpPr/>
          <p:nvPr/>
        </p:nvCxnSpPr>
        <p:spPr bwMode="auto">
          <a:xfrm rot="5400000" flipH="1" flipV="1">
            <a:off x="5753100" y="2324100"/>
            <a:ext cx="533400" cy="304800"/>
          </a:xfrm>
          <a:prstGeom prst="straightConnector1">
            <a:avLst/>
          </a:prstGeom>
          <a:noFill/>
          <a:ln w="25400" cap="flat" cmpd="sng" algn="ctr">
            <a:solidFill>
              <a:srgbClr val="00B05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74" name="Straight Arrow Connector 73"/>
          <p:cNvCxnSpPr/>
          <p:nvPr/>
        </p:nvCxnSpPr>
        <p:spPr bwMode="auto">
          <a:xfrm rot="16200000" flipV="1">
            <a:off x="4686300" y="2324100"/>
            <a:ext cx="533400" cy="304800"/>
          </a:xfrm>
          <a:prstGeom prst="straightConnector1">
            <a:avLst/>
          </a:prstGeom>
          <a:noFill/>
          <a:ln w="25400" cap="flat" cmpd="sng" algn="ctr">
            <a:solidFill>
              <a:srgbClr val="00B05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75" name="TextBox 74"/>
          <p:cNvSpPr txBox="1"/>
          <p:nvPr/>
        </p:nvSpPr>
        <p:spPr>
          <a:xfrm>
            <a:off x="627233" y="1447800"/>
            <a:ext cx="281840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 smtClean="0">
                <a:solidFill>
                  <a:schemeClr val="accent1">
                    <a:lumMod val="75000"/>
                  </a:schemeClr>
                </a:solidFill>
              </a:rPr>
              <a:t>Observation:</a:t>
            </a:r>
          </a:p>
          <a:p>
            <a:pPr algn="ctr"/>
            <a:r>
              <a:rPr lang="en-US" sz="2400" dirty="0" err="1" smtClean="0">
                <a:solidFill>
                  <a:schemeClr val="accent1">
                    <a:lumMod val="75000"/>
                  </a:schemeClr>
                </a:solidFill>
              </a:rPr>
              <a:t>block_road</a:t>
            </a:r>
            <a:r>
              <a:rPr lang="en-US" sz="2400" dirty="0" smtClean="0">
                <a:solidFill>
                  <a:schemeClr val="accent1">
                    <a:lumMod val="75000"/>
                  </a:schemeClr>
                </a:solidFill>
              </a:rPr>
              <a:t>(Plaza)</a:t>
            </a:r>
            <a:endParaRPr lang="en-US" sz="2400" dirty="0">
              <a:solidFill>
                <a:schemeClr val="accent1">
                  <a:lumMod val="75000"/>
                </a:schemeClr>
              </a:solidFill>
            </a:endParaRPr>
          </a:p>
        </p:txBody>
      </p:sp>
      <p:cxnSp>
        <p:nvCxnSpPr>
          <p:cNvPr id="28" name="Straight Connector 27"/>
          <p:cNvCxnSpPr/>
          <p:nvPr/>
        </p:nvCxnSpPr>
        <p:spPr bwMode="auto">
          <a:xfrm>
            <a:off x="7467600" y="5943600"/>
            <a:ext cx="1143000" cy="0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29" name="Straight Connector 28"/>
          <p:cNvCxnSpPr/>
          <p:nvPr/>
        </p:nvCxnSpPr>
        <p:spPr bwMode="auto">
          <a:xfrm>
            <a:off x="3733800" y="6019800"/>
            <a:ext cx="1143000" cy="0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30" name="Straight Connector 29"/>
          <p:cNvCxnSpPr/>
          <p:nvPr/>
        </p:nvCxnSpPr>
        <p:spPr bwMode="auto">
          <a:xfrm>
            <a:off x="304800" y="6019800"/>
            <a:ext cx="1143000" cy="0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31" name="Straight Connector 30"/>
          <p:cNvCxnSpPr/>
          <p:nvPr/>
        </p:nvCxnSpPr>
        <p:spPr bwMode="auto">
          <a:xfrm>
            <a:off x="4343400" y="4419600"/>
            <a:ext cx="381000" cy="0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33" name="Straight Connector 32"/>
          <p:cNvCxnSpPr/>
          <p:nvPr/>
        </p:nvCxnSpPr>
        <p:spPr bwMode="auto">
          <a:xfrm>
            <a:off x="152400" y="4495800"/>
            <a:ext cx="419100" cy="0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34" name="Straight Connector 33"/>
          <p:cNvCxnSpPr/>
          <p:nvPr/>
        </p:nvCxnSpPr>
        <p:spPr bwMode="auto">
          <a:xfrm>
            <a:off x="8534400" y="4495800"/>
            <a:ext cx="381000" cy="0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36" name="Rounded Rectangle 35"/>
          <p:cNvSpPr/>
          <p:nvPr/>
        </p:nvSpPr>
        <p:spPr bwMode="auto">
          <a:xfrm>
            <a:off x="1524000" y="5638800"/>
            <a:ext cx="1524000" cy="685800"/>
          </a:xfrm>
          <a:prstGeom prst="roundRect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b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err="1" smtClean="0"/>
              <a:t>b</a:t>
            </a:r>
            <a:r>
              <a:rPr kumimoji="0" lang="en-US" sz="1600" b="1" i="0" u="none" strike="noStrike" cap="none" normalizeH="0" baseline="0" dirty="0" err="1" smtClean="0">
                <a:ln>
                  <a:noFill/>
                </a:ln>
                <a:solidFill>
                  <a:schemeClr val="tx2"/>
                </a:solidFill>
                <a:effectLst/>
                <a:latin typeface="Arial" charset="0"/>
              </a:rPr>
              <a:t>lock_road</a:t>
            </a:r>
            <a:endParaRPr kumimoji="0" lang="en-US" sz="1600" b="1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Arial" charset="0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charset="0"/>
              </a:rPr>
              <a:t>(Mall)</a:t>
            </a:r>
          </a:p>
        </p:txBody>
      </p:sp>
      <p:sp>
        <p:nvSpPr>
          <p:cNvPr id="37" name="Rounded Rectangle 36"/>
          <p:cNvSpPr/>
          <p:nvPr/>
        </p:nvSpPr>
        <p:spPr bwMode="auto">
          <a:xfrm>
            <a:off x="685800" y="4191000"/>
            <a:ext cx="1524000" cy="685800"/>
          </a:xfrm>
          <a:prstGeom prst="roundRect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b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/>
              <a:t>heavy_snow</a:t>
            </a:r>
            <a:endParaRPr kumimoji="0" lang="en-US" sz="1600" b="1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Arial" charset="0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/>
              <a:t>(Mall</a:t>
            </a: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charset="0"/>
              </a:rPr>
              <a:t>)</a:t>
            </a:r>
          </a:p>
        </p:txBody>
      </p:sp>
      <p:sp>
        <p:nvSpPr>
          <p:cNvPr id="38" name="Rounded Rectangle 37"/>
          <p:cNvSpPr/>
          <p:nvPr/>
        </p:nvSpPr>
        <p:spPr bwMode="auto">
          <a:xfrm>
            <a:off x="2362200" y="4191000"/>
            <a:ext cx="1676400" cy="685800"/>
          </a:xfrm>
          <a:prstGeom prst="roundRect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b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err="1" smtClean="0"/>
              <a:t>drive_hazard</a:t>
            </a:r>
            <a:endParaRPr lang="en-US" sz="1600" dirty="0" smtClean="0"/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/>
              <a:t>(Mall</a:t>
            </a: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charset="0"/>
              </a:rPr>
              <a:t>)</a:t>
            </a:r>
          </a:p>
        </p:txBody>
      </p:sp>
      <p:sp>
        <p:nvSpPr>
          <p:cNvPr id="41" name="Rounded Rectangle 40"/>
          <p:cNvSpPr/>
          <p:nvPr/>
        </p:nvSpPr>
        <p:spPr bwMode="auto">
          <a:xfrm>
            <a:off x="5410200" y="5638800"/>
            <a:ext cx="1600200" cy="685800"/>
          </a:xfrm>
          <a:prstGeom prst="roundRect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b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err="1" smtClean="0"/>
              <a:t>b</a:t>
            </a:r>
            <a:r>
              <a:rPr kumimoji="0" lang="en-US" sz="1600" b="1" i="0" u="none" strike="noStrike" cap="none" normalizeH="0" baseline="0" dirty="0" err="1" smtClean="0">
                <a:ln>
                  <a:noFill/>
                </a:ln>
                <a:solidFill>
                  <a:schemeClr val="tx2"/>
                </a:solidFill>
                <a:effectLst/>
                <a:latin typeface="Arial" charset="0"/>
              </a:rPr>
              <a:t>lock_road</a:t>
            </a:r>
            <a:endParaRPr kumimoji="0" lang="en-US" sz="1600" b="1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Arial" charset="0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charset="0"/>
              </a:rPr>
              <a:t>(</a:t>
            </a:r>
            <a:r>
              <a:rPr kumimoji="0" lang="en-US" sz="1600" b="1" i="0" u="none" strike="noStrike" cap="none" normalizeH="0" baseline="0" dirty="0" err="1" smtClean="0">
                <a:ln>
                  <a:noFill/>
                </a:ln>
                <a:solidFill>
                  <a:schemeClr val="tx2"/>
                </a:solidFill>
                <a:effectLst/>
                <a:latin typeface="Arial" charset="0"/>
              </a:rPr>
              <a:t>City_Square</a:t>
            </a: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charset="0"/>
              </a:rPr>
              <a:t>)</a:t>
            </a:r>
          </a:p>
        </p:txBody>
      </p:sp>
      <p:sp>
        <p:nvSpPr>
          <p:cNvPr id="42" name="Rounded Rectangle 41"/>
          <p:cNvSpPr/>
          <p:nvPr/>
        </p:nvSpPr>
        <p:spPr bwMode="auto">
          <a:xfrm>
            <a:off x="6781800" y="4191000"/>
            <a:ext cx="1676400" cy="685800"/>
          </a:xfrm>
          <a:prstGeom prst="roundRect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b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err="1" smtClean="0"/>
              <a:t>drive_hazard</a:t>
            </a:r>
            <a:endParaRPr lang="en-US" sz="1600" dirty="0" smtClean="0"/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/>
              <a:t>(</a:t>
            </a:r>
            <a:r>
              <a:rPr lang="en-US" sz="1600" dirty="0" err="1" smtClean="0"/>
              <a:t>City_Square</a:t>
            </a: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charset="0"/>
              </a:rPr>
              <a:t>)</a:t>
            </a:r>
          </a:p>
        </p:txBody>
      </p:sp>
      <p:sp>
        <p:nvSpPr>
          <p:cNvPr id="45" name="Rounded Rectangle 44"/>
          <p:cNvSpPr/>
          <p:nvPr/>
        </p:nvSpPr>
        <p:spPr bwMode="auto">
          <a:xfrm>
            <a:off x="4876800" y="4191000"/>
            <a:ext cx="1676400" cy="685800"/>
          </a:xfrm>
          <a:prstGeom prst="roundRect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b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/>
              <a:t>heavy_snow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charset="0"/>
              </a:rPr>
              <a:t>(</a:t>
            </a:r>
            <a:r>
              <a:rPr kumimoji="0" lang="en-US" sz="1600" b="1" i="0" u="none" strike="noStrike" cap="none" normalizeH="0" baseline="0" dirty="0" err="1" smtClean="0">
                <a:ln>
                  <a:noFill/>
                </a:ln>
                <a:solidFill>
                  <a:schemeClr val="tx2"/>
                </a:solidFill>
                <a:effectLst/>
                <a:latin typeface="Arial" charset="0"/>
              </a:rPr>
              <a:t>City_Square</a:t>
            </a: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charset="0"/>
              </a:rPr>
              <a:t>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heavy snow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09600" y="4343400"/>
            <a:ext cx="3200400" cy="2326553"/>
          </a:xfrm>
          <a:prstGeom prst="rect">
            <a:avLst/>
          </a:prstGeom>
        </p:spPr>
      </p:pic>
      <p:grpSp>
        <p:nvGrpSpPr>
          <p:cNvPr id="3" name="Group 8"/>
          <p:cNvGrpSpPr/>
          <p:nvPr/>
        </p:nvGrpSpPr>
        <p:grpSpPr>
          <a:xfrm>
            <a:off x="2286000" y="838200"/>
            <a:ext cx="3657600" cy="2862469"/>
            <a:chOff x="3200400" y="801757"/>
            <a:chExt cx="3657600" cy="2862469"/>
          </a:xfrm>
        </p:grpSpPr>
        <p:pic>
          <p:nvPicPr>
            <p:cNvPr id="4" name="Picture 3" descr="road blocked.jp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200400" y="801757"/>
              <a:ext cx="3657600" cy="2862469"/>
            </a:xfrm>
            <a:prstGeom prst="rect">
              <a:avLst/>
            </a:prstGeom>
          </p:spPr>
        </p:pic>
        <p:pic>
          <p:nvPicPr>
            <p:cNvPr id="8" name="Picture 7" descr="road closed.jpg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4953000" y="2057400"/>
              <a:ext cx="990600" cy="990600"/>
            </a:xfrm>
            <a:prstGeom prst="rect">
              <a:avLst/>
            </a:prstGeom>
          </p:spPr>
        </p:pic>
      </p:grpSp>
      <p:sp>
        <p:nvSpPr>
          <p:cNvPr id="11" name="TextBox 10"/>
          <p:cNvSpPr txBox="1"/>
          <p:nvPr/>
        </p:nvSpPr>
        <p:spPr>
          <a:xfrm>
            <a:off x="0" y="990600"/>
            <a:ext cx="2286000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Road Blocked!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9" name="Bent-Up Arrow 8"/>
          <p:cNvSpPr/>
          <p:nvPr/>
        </p:nvSpPr>
        <p:spPr bwMode="auto">
          <a:xfrm rot="10800000">
            <a:off x="609600" y="2667000"/>
            <a:ext cx="1447800" cy="762000"/>
          </a:xfrm>
          <a:prstGeom prst="bentUpArrow">
            <a:avLst>
              <a:gd name="adj1" fmla="val 28756"/>
              <a:gd name="adj2" fmla="val 19647"/>
              <a:gd name="adj3" fmla="val 41901"/>
            </a:avLst>
          </a:prstGeom>
          <a:solidFill>
            <a:schemeClr val="tx2">
              <a:lumMod val="40000"/>
              <a:lumOff val="6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b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500" b="1" i="0" u="none" strike="noStrike" cap="none" normalizeH="0" baseline="0" smtClean="0">
              <a:ln>
                <a:noFill/>
              </a:ln>
              <a:solidFill>
                <a:schemeClr val="tx2"/>
              </a:solidFill>
              <a:effectLst/>
              <a:latin typeface="Arial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0" y="3810000"/>
            <a:ext cx="4191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rgbClr val="FF0000"/>
                </a:solidFill>
              </a:rPr>
              <a:t>Heavy Snow; Hazardous Driving</a:t>
            </a:r>
          </a:p>
        </p:txBody>
      </p:sp>
      <p:pic>
        <p:nvPicPr>
          <p:cNvPr id="12" name="Picture 11" descr="accident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029200" y="4343400"/>
            <a:ext cx="3581400" cy="2292614"/>
          </a:xfrm>
          <a:prstGeom prst="rect">
            <a:avLst/>
          </a:prstGeom>
        </p:spPr>
      </p:pic>
      <p:sp>
        <p:nvSpPr>
          <p:cNvPr id="13" name="Bent-Up Arrow 12"/>
          <p:cNvSpPr/>
          <p:nvPr/>
        </p:nvSpPr>
        <p:spPr bwMode="auto">
          <a:xfrm rot="10800000" flipH="1">
            <a:off x="6248400" y="2667000"/>
            <a:ext cx="1371600" cy="685800"/>
          </a:xfrm>
          <a:prstGeom prst="bentUpArrow">
            <a:avLst>
              <a:gd name="adj1" fmla="val 28756"/>
              <a:gd name="adj2" fmla="val 19647"/>
              <a:gd name="adj3" fmla="val 41901"/>
            </a:avLst>
          </a:prstGeom>
          <a:solidFill>
            <a:schemeClr val="tx2">
              <a:lumMod val="40000"/>
              <a:lumOff val="6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b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500" b="1" i="0" u="none" strike="noStrike" cap="none" normalizeH="0" baseline="0" smtClean="0">
              <a:ln>
                <a:noFill/>
              </a:ln>
              <a:solidFill>
                <a:schemeClr val="tx2"/>
              </a:solidFill>
              <a:effectLst/>
              <a:latin typeface="Arial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419600" y="3810000"/>
            <a:ext cx="4724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rgbClr val="FF0000"/>
                </a:solidFill>
              </a:rPr>
              <a:t>Accident; Crew is Clearing the Wreck 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7772400" cy="808038"/>
          </a:xfrm>
        </p:spPr>
        <p:txBody>
          <a:bodyPr/>
          <a:lstStyle/>
          <a:p>
            <a:r>
              <a:rPr lang="en-US" dirty="0" smtClean="0"/>
              <a:t>Motivation </a:t>
            </a:r>
            <a:r>
              <a:rPr lang="en-US" sz="3200" dirty="0" smtClean="0"/>
              <a:t>[ Blaylock &amp; Allen 2005] 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	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Motivation</a:t>
            </a:r>
          </a:p>
          <a:p>
            <a:r>
              <a:rPr lang="en-US" dirty="0" smtClean="0"/>
              <a:t>Background</a:t>
            </a:r>
          </a:p>
          <a:p>
            <a:r>
              <a:rPr lang="en-US" dirty="0" smtClean="0"/>
              <a:t>Markov Logic for Abduction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Experiments</a:t>
            </a:r>
          </a:p>
          <a:p>
            <a:r>
              <a:rPr lang="en-US" dirty="0" smtClean="0"/>
              <a:t>Conclusion &amp; Future Work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Story Understanding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Recognizing plans from narrative text </a:t>
            </a:r>
            <a:r>
              <a:rPr lang="en-US" sz="2400" dirty="0" smtClean="0"/>
              <a:t>[</a:t>
            </a:r>
            <a:r>
              <a:rPr lang="en-US" sz="2400" dirty="0" err="1" smtClean="0"/>
              <a:t>Charniak</a:t>
            </a:r>
            <a:r>
              <a:rPr lang="en-US" sz="2400" dirty="0" smtClean="0"/>
              <a:t> and Goldman 1991; Ng and Mooney 92]</a:t>
            </a:r>
          </a:p>
          <a:p>
            <a:r>
              <a:rPr lang="en-US" dirty="0" smtClean="0"/>
              <a:t>25 </a:t>
            </a:r>
            <a:r>
              <a:rPr lang="en-US" dirty="0" smtClean="0"/>
              <a:t>training examples, 25 test examples</a:t>
            </a:r>
          </a:p>
          <a:p>
            <a:r>
              <a:rPr lang="en-US" dirty="0" smtClean="0"/>
              <a:t>KB originally constructed for the ACCEL system </a:t>
            </a:r>
            <a:r>
              <a:rPr lang="en-US" sz="2400" dirty="0" smtClean="0"/>
              <a:t>[Ng and Mooney 92]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Monroe and Linux </a:t>
            </a:r>
            <a:br>
              <a:rPr lang="en-US" dirty="0" smtClean="0"/>
            </a:br>
            <a:r>
              <a:rPr lang="en-US" sz="2800" dirty="0" smtClean="0"/>
              <a:t>[Blaylock and Allen 2005]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19262"/>
            <a:ext cx="8534400" cy="4833937"/>
          </a:xfrm>
        </p:spPr>
        <p:txBody>
          <a:bodyPr/>
          <a:lstStyle/>
          <a:p>
            <a:r>
              <a:rPr lang="en-US" dirty="0" smtClean="0"/>
              <a:t>Monroe – generated using hierarchical planner</a:t>
            </a:r>
          </a:p>
          <a:p>
            <a:pPr lvl="1"/>
            <a:r>
              <a:rPr lang="en-US" dirty="0" smtClean="0"/>
              <a:t>High level plan in emergency response domain</a:t>
            </a:r>
          </a:p>
          <a:p>
            <a:pPr lvl="1"/>
            <a:r>
              <a:rPr lang="en-US" dirty="0" smtClean="0"/>
              <a:t>10 plans, 1000 examples [10 fold cross validation]</a:t>
            </a:r>
          </a:p>
          <a:p>
            <a:pPr lvl="1"/>
            <a:r>
              <a:rPr lang="en-US" dirty="0" smtClean="0"/>
              <a:t>KB derived using planning knowledge</a:t>
            </a:r>
          </a:p>
          <a:p>
            <a:r>
              <a:rPr lang="en-US" dirty="0" smtClean="0"/>
              <a:t>Linux – users operating in </a:t>
            </a:r>
            <a:r>
              <a:rPr lang="en-US" dirty="0" err="1" smtClean="0"/>
              <a:t>linux</a:t>
            </a:r>
            <a:r>
              <a:rPr lang="en-US" dirty="0" smtClean="0"/>
              <a:t> environment</a:t>
            </a:r>
          </a:p>
          <a:p>
            <a:pPr lvl="1"/>
            <a:r>
              <a:rPr lang="en-US" dirty="0" smtClean="0"/>
              <a:t>High level </a:t>
            </a:r>
            <a:r>
              <a:rPr lang="en-US" dirty="0" err="1" smtClean="0"/>
              <a:t>linux</a:t>
            </a:r>
            <a:r>
              <a:rPr lang="en-US" dirty="0" smtClean="0"/>
              <a:t> command to execute</a:t>
            </a:r>
          </a:p>
          <a:p>
            <a:pPr lvl="1"/>
            <a:r>
              <a:rPr lang="en-US" dirty="0" smtClean="0"/>
              <a:t>19 plans, 457 examples [4 fold cross validation]</a:t>
            </a:r>
          </a:p>
          <a:p>
            <a:pPr lvl="1"/>
            <a:r>
              <a:rPr lang="en-US" dirty="0" smtClean="0"/>
              <a:t>Hand coded KB</a:t>
            </a:r>
          </a:p>
          <a:p>
            <a:r>
              <a:rPr lang="en-US" dirty="0" smtClean="0"/>
              <a:t>MC-SAT for inference, Voted </a:t>
            </a:r>
            <a:r>
              <a:rPr lang="en-US" dirty="0" err="1" smtClean="0"/>
              <a:t>Perceptron</a:t>
            </a:r>
            <a:r>
              <a:rPr lang="en-US" dirty="0" smtClean="0"/>
              <a:t> for learning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Models Compared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304800" y="2133600"/>
          <a:ext cx="8534400" cy="2225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76400"/>
                <a:gridCol w="68580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Model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Description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Blaylock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Blaylock</a:t>
                      </a:r>
                      <a:r>
                        <a:rPr lang="en-US" baseline="0" dirty="0" smtClean="0"/>
                        <a:t> &amp; Allen’s System </a:t>
                      </a:r>
                      <a:r>
                        <a:rPr lang="en-US" sz="1600" baseline="0" dirty="0" smtClean="0">
                          <a:solidFill>
                            <a:srgbClr val="0066FF"/>
                          </a:solidFill>
                        </a:rPr>
                        <a:t>[Blaylock &amp; Allen 2005]</a:t>
                      </a:r>
                      <a:endParaRPr lang="en-US" sz="1600" dirty="0">
                        <a:solidFill>
                          <a:srgbClr val="0066FF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BALP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Bayesian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Abductive</a:t>
                      </a:r>
                      <a:r>
                        <a:rPr lang="en-US" baseline="0" dirty="0" smtClean="0"/>
                        <a:t> Logic Programs </a:t>
                      </a:r>
                      <a:r>
                        <a:rPr lang="en-US" sz="1600" baseline="0" dirty="0" smtClean="0">
                          <a:solidFill>
                            <a:srgbClr val="0066FF"/>
                          </a:solidFill>
                        </a:rPr>
                        <a:t>[</a:t>
                      </a:r>
                      <a:r>
                        <a:rPr lang="en-US" sz="1600" baseline="0" dirty="0" err="1" smtClean="0">
                          <a:solidFill>
                            <a:srgbClr val="0066FF"/>
                          </a:solidFill>
                        </a:rPr>
                        <a:t>Raghavan</a:t>
                      </a:r>
                      <a:r>
                        <a:rPr lang="en-US" sz="1600" baseline="0" dirty="0" smtClean="0">
                          <a:solidFill>
                            <a:srgbClr val="0066FF"/>
                          </a:solidFill>
                        </a:rPr>
                        <a:t> &amp; Mooney 2010]</a:t>
                      </a:r>
                      <a:endParaRPr lang="en-US" sz="1600" dirty="0">
                        <a:solidFill>
                          <a:srgbClr val="0066FF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MLN (PC)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Pair-wise Constraint Model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sz="1600" dirty="0" smtClean="0">
                          <a:solidFill>
                            <a:srgbClr val="0066FF"/>
                          </a:solidFill>
                        </a:rPr>
                        <a:t>[Kate &amp; Mooney 2009]</a:t>
                      </a:r>
                      <a:endParaRPr lang="en-US" sz="1600" dirty="0">
                        <a:solidFill>
                          <a:srgbClr val="0066FF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MLN (HC)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Hidden</a:t>
                      </a:r>
                      <a:r>
                        <a:rPr lang="en-US" baseline="0" dirty="0" smtClean="0"/>
                        <a:t> Cause Model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MLN (HCAM)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Hidden</a:t>
                      </a:r>
                      <a:r>
                        <a:rPr lang="en-US" baseline="0" dirty="0" smtClean="0"/>
                        <a:t> Cause with </a:t>
                      </a:r>
                      <a:r>
                        <a:rPr lang="en-US" baseline="0" dirty="0" err="1" smtClean="0"/>
                        <a:t>Abductive</a:t>
                      </a:r>
                      <a:r>
                        <a:rPr lang="en-US" baseline="0" dirty="0" smtClean="0"/>
                        <a:t> Model Construction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 (Monroe &amp; Linux)</a:t>
            </a:r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1219200" y="2286000"/>
          <a:ext cx="6096000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/>
                <a:gridCol w="2032000"/>
                <a:gridCol w="2032000"/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Monroe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Linux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Blaylock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94.20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36.10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BALP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98.80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-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MLN (HCAM)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97.00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38.94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990600" y="4114800"/>
            <a:ext cx="658847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Percentage Accuracy for Schema Matching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 (Modified Monroe)</a:t>
            </a:r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1219200" y="1905000"/>
          <a:ext cx="6096000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00200"/>
                <a:gridCol w="1143000"/>
                <a:gridCol w="1143000"/>
                <a:gridCol w="1143000"/>
                <a:gridCol w="1066800"/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100%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75%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50%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25%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MLN</a:t>
                      </a:r>
                      <a:r>
                        <a:rPr lang="en-US" baseline="0" dirty="0" smtClean="0"/>
                        <a:t> (PC)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79.13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36.83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17.46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06.91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MLN (HC)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88.18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46.33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21.11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15.15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MLN</a:t>
                      </a:r>
                      <a:r>
                        <a:rPr lang="en-US" baseline="0" dirty="0" smtClean="0"/>
                        <a:t> (HCAM)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C00000"/>
                          </a:solidFill>
                        </a:rPr>
                        <a:t>94.80</a:t>
                      </a:r>
                      <a:endParaRPr lang="en-US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C00000"/>
                          </a:solidFill>
                        </a:rPr>
                        <a:t>66.05</a:t>
                      </a:r>
                      <a:endParaRPr lang="en-US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C00000"/>
                          </a:solidFill>
                        </a:rPr>
                        <a:t>34.15</a:t>
                      </a:r>
                      <a:endParaRPr lang="en-US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C00000"/>
                          </a:solidFill>
                        </a:rPr>
                        <a:t>15.88</a:t>
                      </a:r>
                      <a:endParaRPr lang="en-US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BALP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91.80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56.70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25.25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09.25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979497" y="4038600"/>
            <a:ext cx="665579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 smtClean="0"/>
              <a:t>Percentage Accuracy for Partial Predictions.</a:t>
            </a:r>
          </a:p>
          <a:p>
            <a:pPr algn="ctr"/>
            <a:r>
              <a:rPr lang="en-US" sz="2400" dirty="0" smtClean="0"/>
              <a:t>Varying </a:t>
            </a:r>
            <a:r>
              <a:rPr lang="en-US" sz="2400" dirty="0" err="1"/>
              <a:t>O</a:t>
            </a:r>
            <a:r>
              <a:rPr lang="en-US" sz="2400" dirty="0" err="1" smtClean="0"/>
              <a:t>bservability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28600"/>
            <a:ext cx="8077200" cy="1295400"/>
          </a:xfrm>
        </p:spPr>
        <p:txBody>
          <a:bodyPr/>
          <a:lstStyle/>
          <a:p>
            <a:r>
              <a:rPr lang="en-US" sz="3600" dirty="0" smtClean="0"/>
              <a:t>Timing </a:t>
            </a:r>
            <a:r>
              <a:rPr lang="en-US" sz="3600" dirty="0" smtClean="0"/>
              <a:t>Results (Modified Monroe)</a:t>
            </a:r>
            <a:endParaRPr lang="en-US" sz="3600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828800" y="2362200"/>
          <a:ext cx="4064000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/>
                <a:gridCol w="2032000"/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Modified</a:t>
                      </a:r>
                      <a:r>
                        <a:rPr lang="en-US" baseline="0" dirty="0" smtClean="0"/>
                        <a:t>-Monroe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MLN</a:t>
                      </a:r>
                      <a:r>
                        <a:rPr lang="en-US" baseline="0" dirty="0" smtClean="0"/>
                        <a:t> (PC)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252.13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MLN</a:t>
                      </a:r>
                      <a:r>
                        <a:rPr lang="en-US" baseline="0" dirty="0" smtClean="0"/>
                        <a:t> (HC)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aseline="0" dirty="0" smtClean="0"/>
                        <a:t> </a:t>
                      </a:r>
                      <a:r>
                        <a:rPr lang="en-US" dirty="0" smtClean="0"/>
                        <a:t>91.06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MLN (HCAM)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aseline="0" dirty="0" smtClean="0"/>
                        <a:t>   2.27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371600" y="4114800"/>
            <a:ext cx="536621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Average Inference Time in Seconds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	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Motivation</a:t>
            </a:r>
          </a:p>
          <a:p>
            <a:r>
              <a:rPr lang="en-US" smtClean="0"/>
              <a:t>Background</a:t>
            </a:r>
            <a:endParaRPr lang="en-US" dirty="0" smtClean="0"/>
          </a:p>
          <a:p>
            <a:r>
              <a:rPr lang="en-US" dirty="0" smtClean="0"/>
              <a:t>Markov Logic for Abduction</a:t>
            </a:r>
          </a:p>
          <a:p>
            <a:r>
              <a:rPr lang="en-US" dirty="0" smtClean="0"/>
              <a:t>Experiments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Conclusion &amp; Future Work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Plan Recognition – an </a:t>
            </a:r>
            <a:r>
              <a:rPr lang="en-US" dirty="0" err="1" smtClean="0"/>
              <a:t>abductive</a:t>
            </a:r>
            <a:r>
              <a:rPr lang="en-US" dirty="0" smtClean="0"/>
              <a:t> reasoning problem</a:t>
            </a:r>
          </a:p>
          <a:p>
            <a:r>
              <a:rPr lang="en-US" dirty="0" smtClean="0"/>
              <a:t>A comprehensive solution based on Markov logic theory</a:t>
            </a:r>
          </a:p>
          <a:p>
            <a:r>
              <a:rPr lang="en-US" dirty="0" smtClean="0"/>
              <a:t>Key contributions</a:t>
            </a:r>
          </a:p>
          <a:p>
            <a:pPr lvl="1"/>
            <a:r>
              <a:rPr lang="en-US" dirty="0" smtClean="0"/>
              <a:t>Reverse implications through hidden causes</a:t>
            </a:r>
          </a:p>
          <a:p>
            <a:pPr lvl="1"/>
            <a:r>
              <a:rPr lang="en-US" dirty="0" err="1" smtClean="0"/>
              <a:t>Abductive</a:t>
            </a:r>
            <a:r>
              <a:rPr lang="en-US" dirty="0" smtClean="0"/>
              <a:t> model construction</a:t>
            </a:r>
          </a:p>
          <a:p>
            <a:r>
              <a:rPr lang="en-US" dirty="0" smtClean="0"/>
              <a:t>Beats other approaches on plan recognition datasets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Future Work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Experimenting with other domains/tasks</a:t>
            </a:r>
          </a:p>
          <a:p>
            <a:r>
              <a:rPr lang="en-US" dirty="0" smtClean="0"/>
              <a:t>Online learning in presence of partial </a:t>
            </a:r>
            <a:r>
              <a:rPr lang="en-US" dirty="0" err="1" smtClean="0"/>
              <a:t>observability</a:t>
            </a:r>
            <a:endParaRPr lang="en-US" dirty="0" smtClean="0"/>
          </a:p>
          <a:p>
            <a:r>
              <a:rPr lang="en-US" dirty="0" smtClean="0"/>
              <a:t>Learning </a:t>
            </a:r>
            <a:r>
              <a:rPr lang="en-US" dirty="0" err="1" smtClean="0"/>
              <a:t>abductive</a:t>
            </a:r>
            <a:r>
              <a:rPr lang="en-US" dirty="0" smtClean="0"/>
              <a:t> rules from data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Abduction			</a:t>
            </a:r>
          </a:p>
        </p:txBody>
      </p:sp>
      <p:sp>
        <p:nvSpPr>
          <p:cNvPr id="55299" name="Content Placeholder 2"/>
          <p:cNvSpPr>
            <a:spLocks noGrp="1"/>
          </p:cNvSpPr>
          <p:nvPr>
            <p:ph idx="1"/>
          </p:nvPr>
        </p:nvSpPr>
        <p:spPr>
          <a:xfrm>
            <a:off x="381000" y="1676400"/>
            <a:ext cx="8229600" cy="4876800"/>
          </a:xfrm>
        </p:spPr>
        <p:txBody>
          <a:bodyPr/>
          <a:lstStyle/>
          <a:p>
            <a:r>
              <a:rPr lang="en-US" dirty="0" smtClean="0"/>
              <a:t>Given: </a:t>
            </a:r>
          </a:p>
          <a:p>
            <a:pPr lvl="1"/>
            <a:r>
              <a:rPr lang="en-US" dirty="0" smtClean="0"/>
              <a:t>Background knowledge</a:t>
            </a:r>
          </a:p>
          <a:p>
            <a:pPr lvl="1"/>
            <a:r>
              <a:rPr lang="en-US" dirty="0" smtClean="0"/>
              <a:t>A set of observations</a:t>
            </a:r>
          </a:p>
          <a:p>
            <a:r>
              <a:rPr lang="en-US" dirty="0" smtClean="0"/>
              <a:t>To Find:</a:t>
            </a:r>
          </a:p>
          <a:p>
            <a:pPr lvl="1"/>
            <a:r>
              <a:rPr lang="en-US" dirty="0" smtClean="0"/>
              <a:t>Best set of explanations given the background knowledge and the observations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Previous Approaches</a:t>
            </a:r>
          </a:p>
        </p:txBody>
      </p:sp>
      <p:sp>
        <p:nvSpPr>
          <p:cNvPr id="5939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Purely logic based approaches </a:t>
            </a:r>
            <a:r>
              <a:rPr lang="en-US" sz="2400" dirty="0" smtClean="0"/>
              <a:t>[</a:t>
            </a:r>
            <a:r>
              <a:rPr lang="en-US" sz="2400" dirty="0" err="1" smtClean="0"/>
              <a:t>Pople</a:t>
            </a:r>
            <a:r>
              <a:rPr lang="en-US" sz="2400" dirty="0" smtClean="0"/>
              <a:t> 1973]</a:t>
            </a:r>
          </a:p>
          <a:p>
            <a:pPr lvl="1"/>
            <a:r>
              <a:rPr lang="en-US" sz="2800" dirty="0" smtClean="0"/>
              <a:t>Perform backward “logical” reasoning</a:t>
            </a:r>
          </a:p>
          <a:p>
            <a:pPr lvl="1"/>
            <a:r>
              <a:rPr lang="en-US" sz="2800" dirty="0" smtClean="0"/>
              <a:t>Can not handle uncertainty</a:t>
            </a:r>
          </a:p>
          <a:p>
            <a:r>
              <a:rPr lang="en-US" dirty="0" smtClean="0"/>
              <a:t>Purely probabilistic approaches </a:t>
            </a:r>
            <a:r>
              <a:rPr lang="en-US" sz="2400" dirty="0" smtClean="0"/>
              <a:t>[Pearl 1988]</a:t>
            </a:r>
          </a:p>
          <a:p>
            <a:pPr lvl="1"/>
            <a:r>
              <a:rPr lang="en-US" sz="2800" dirty="0" smtClean="0"/>
              <a:t>Can not handle structured representations</a:t>
            </a:r>
          </a:p>
          <a:p>
            <a:r>
              <a:rPr lang="en-US" dirty="0" smtClean="0"/>
              <a:t>Recent Approaches</a:t>
            </a:r>
          </a:p>
          <a:p>
            <a:pPr lvl="1"/>
            <a:r>
              <a:rPr lang="en-US" sz="2800" dirty="0" smtClean="0"/>
              <a:t>Bayesian </a:t>
            </a:r>
            <a:r>
              <a:rPr lang="en-US" sz="2800" dirty="0" err="1" smtClean="0"/>
              <a:t>Abductive</a:t>
            </a:r>
            <a:r>
              <a:rPr lang="en-US" sz="2800" dirty="0" smtClean="0"/>
              <a:t> Logic Programs (BALP) </a:t>
            </a:r>
            <a:r>
              <a:rPr lang="en-US" sz="2400" dirty="0" smtClean="0"/>
              <a:t>[</a:t>
            </a:r>
            <a:r>
              <a:rPr lang="en-US" sz="2400" dirty="0" err="1" smtClean="0"/>
              <a:t>Raghavan</a:t>
            </a:r>
            <a:r>
              <a:rPr lang="en-US" sz="2400" dirty="0" smtClean="0"/>
              <a:t> &amp; Mooney, 2010]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 Important Problem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variety of applications</a:t>
            </a:r>
          </a:p>
          <a:p>
            <a:pPr lvl="1"/>
            <a:r>
              <a:rPr lang="en-US" dirty="0" smtClean="0"/>
              <a:t>Plan Recognition</a:t>
            </a:r>
          </a:p>
          <a:p>
            <a:pPr lvl="1"/>
            <a:r>
              <a:rPr lang="en-US" dirty="0" smtClean="0"/>
              <a:t>Intent Recognition</a:t>
            </a:r>
          </a:p>
          <a:p>
            <a:pPr lvl="1"/>
            <a:r>
              <a:rPr lang="en-US" dirty="0" smtClean="0"/>
              <a:t>Medical Diagnosis</a:t>
            </a:r>
          </a:p>
          <a:p>
            <a:pPr lvl="1"/>
            <a:r>
              <a:rPr lang="en-US" dirty="0" smtClean="0"/>
              <a:t>Fault Diagnosis</a:t>
            </a:r>
          </a:p>
          <a:p>
            <a:pPr lvl="1"/>
            <a:r>
              <a:rPr lang="en-US" dirty="0" smtClean="0"/>
              <a:t>More..</a:t>
            </a:r>
          </a:p>
          <a:p>
            <a:r>
              <a:rPr lang="en-US" dirty="0" smtClean="0"/>
              <a:t>Plan Recognition</a:t>
            </a:r>
          </a:p>
          <a:p>
            <a:pPr lvl="1"/>
            <a:r>
              <a:rPr lang="en-US" dirty="0" smtClean="0"/>
              <a:t>Given planning knowledge and a set of low-level actions, identify the top level plan</a:t>
            </a:r>
          </a:p>
          <a:p>
            <a:pPr lvl="1"/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	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Motivation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Background</a:t>
            </a:r>
          </a:p>
          <a:p>
            <a:r>
              <a:rPr lang="en-US" dirty="0" smtClean="0"/>
              <a:t>Markov Logic for Abduction</a:t>
            </a:r>
          </a:p>
          <a:p>
            <a:r>
              <a:rPr lang="en-US" dirty="0" smtClean="0"/>
              <a:t>Experiments</a:t>
            </a:r>
          </a:p>
          <a:p>
            <a:r>
              <a:rPr lang="en-US" dirty="0" smtClean="0"/>
              <a:t>Conclusion &amp; Future Work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Markov Logic </a:t>
            </a:r>
            <a:br>
              <a:rPr lang="en-US" smtClean="0"/>
            </a:br>
            <a:r>
              <a:rPr lang="en-US" sz="2800" smtClean="0"/>
              <a:t>[Richardson &amp; Domingos 06]</a:t>
            </a:r>
          </a:p>
        </p:txBody>
      </p:sp>
      <p:sp>
        <p:nvSpPr>
          <p:cNvPr id="307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 logical KB is a set of </a:t>
            </a:r>
            <a:r>
              <a:rPr lang="en-US" b="1" smtClean="0"/>
              <a:t>hard constraints</a:t>
            </a:r>
            <a:r>
              <a:rPr lang="en-US" smtClean="0"/>
              <a:t/>
            </a:r>
            <a:br>
              <a:rPr lang="en-US" smtClean="0"/>
            </a:br>
            <a:r>
              <a:rPr lang="en-US" smtClean="0"/>
              <a:t>on the set of possible worlds</a:t>
            </a:r>
          </a:p>
          <a:p>
            <a:pPr eaLnBrk="1" hangingPunct="1"/>
            <a:r>
              <a:rPr lang="en-US" smtClean="0"/>
              <a:t>Let’s make them </a:t>
            </a:r>
            <a:r>
              <a:rPr lang="en-US" b="1" smtClean="0"/>
              <a:t>soft constraints</a:t>
            </a:r>
            <a:r>
              <a:rPr lang="en-US" smtClean="0"/>
              <a:t>:</a:t>
            </a:r>
            <a:br>
              <a:rPr lang="en-US" smtClean="0"/>
            </a:br>
            <a:r>
              <a:rPr lang="en-US" smtClean="0"/>
              <a:t>When a world violates a formula,</a:t>
            </a:r>
            <a:br>
              <a:rPr lang="en-US" smtClean="0"/>
            </a:br>
            <a:r>
              <a:rPr lang="en-US" smtClean="0"/>
              <a:t>It becomes less probable, not impossible</a:t>
            </a:r>
          </a:p>
          <a:p>
            <a:pPr eaLnBrk="1" hangingPunct="1"/>
            <a:r>
              <a:rPr lang="en-US" smtClean="0"/>
              <a:t>Give each formula a </a:t>
            </a:r>
            <a:r>
              <a:rPr lang="en-US" b="1" smtClean="0"/>
              <a:t>weight</a:t>
            </a:r>
            <a:br>
              <a:rPr lang="en-US" b="1" smtClean="0"/>
            </a:br>
            <a:r>
              <a:rPr lang="en-US" smtClean="0"/>
              <a:t>(Higher weight  </a:t>
            </a:r>
            <a:r>
              <a:rPr lang="en-US" b="1" smtClean="0">
                <a:sym typeface="Symbol" pitchFamily="18" charset="2"/>
              </a:rPr>
              <a:t></a:t>
            </a:r>
            <a:r>
              <a:rPr lang="en-US" smtClean="0"/>
              <a:t>  Stronger constraint)</a:t>
            </a:r>
          </a:p>
          <a:p>
            <a:pPr eaLnBrk="1" hangingPunct="1"/>
            <a:endParaRPr lang="en-US" smtClean="0"/>
          </a:p>
        </p:txBody>
      </p:sp>
      <p:graphicFrame>
        <p:nvGraphicFramePr>
          <p:cNvPr id="3074" name="Object 4"/>
          <p:cNvGraphicFramePr>
            <a:graphicFrameLocks noChangeAspect="1"/>
          </p:cNvGraphicFramePr>
          <p:nvPr/>
        </p:nvGraphicFramePr>
        <p:xfrm>
          <a:off x="582613" y="5334000"/>
          <a:ext cx="7978775" cy="654050"/>
        </p:xfrm>
        <a:graphic>
          <a:graphicData uri="http://schemas.openxmlformats.org/presentationml/2006/ole">
            <p:oleObj spid="_x0000_s159746" name="Equation" r:id="rId3" imgW="3098520" imgH="2538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Network">
  <a:themeElements>
    <a:clrScheme name="1_Network 10">
      <a:dk1>
        <a:srgbClr val="000000"/>
      </a:dk1>
      <a:lt1>
        <a:srgbClr val="FFFFFF"/>
      </a:lt1>
      <a:dk2>
        <a:srgbClr val="330066"/>
      </a:dk2>
      <a:lt2>
        <a:srgbClr val="808080"/>
      </a:lt2>
      <a:accent1>
        <a:srgbClr val="CCCC00"/>
      </a:accent1>
      <a:accent2>
        <a:srgbClr val="669999"/>
      </a:accent2>
      <a:accent3>
        <a:srgbClr val="FFFFFF"/>
      </a:accent3>
      <a:accent4>
        <a:srgbClr val="000000"/>
      </a:accent4>
      <a:accent5>
        <a:srgbClr val="E2E2AA"/>
      </a:accent5>
      <a:accent6>
        <a:srgbClr val="5C8A8A"/>
      </a:accent6>
      <a:hlink>
        <a:srgbClr val="7E9CE8"/>
      </a:hlink>
      <a:folHlink>
        <a:srgbClr val="D8D8EC"/>
      </a:folHlink>
    </a:clrScheme>
    <a:fontScheme name="1_Network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b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500" b="1" i="0" u="none" strike="noStrike" cap="none" normalizeH="0" baseline="0" smtClean="0">
            <a:ln>
              <a:noFill/>
            </a:ln>
            <a:solidFill>
              <a:schemeClr val="tx2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b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500" b="1" i="0" u="none" strike="noStrike" cap="none" normalizeH="0" baseline="0" smtClean="0">
            <a:ln>
              <a:noFill/>
            </a:ln>
            <a:solidFill>
              <a:schemeClr val="tx2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1_Network 1">
        <a:dk1>
          <a:srgbClr val="4F747B"/>
        </a:dk1>
        <a:lt1>
          <a:srgbClr val="FFFFFF"/>
        </a:lt1>
        <a:dk2>
          <a:srgbClr val="000000"/>
        </a:dk2>
        <a:lt2>
          <a:srgbClr val="C0C0C0"/>
        </a:lt2>
        <a:accent1>
          <a:srgbClr val="859868"/>
        </a:accent1>
        <a:accent2>
          <a:srgbClr val="5F5F5F"/>
        </a:accent2>
        <a:accent3>
          <a:srgbClr val="AAAAAA"/>
        </a:accent3>
        <a:accent4>
          <a:srgbClr val="DADADA"/>
        </a:accent4>
        <a:accent5>
          <a:srgbClr val="C2CAB9"/>
        </a:accent5>
        <a:accent6>
          <a:srgbClr val="555555"/>
        </a:accent6>
        <a:hlink>
          <a:srgbClr val="5F5F5F"/>
        </a:hlink>
        <a:folHlink>
          <a:srgbClr val="BA121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Network 2">
        <a:dk1>
          <a:srgbClr val="3C0000"/>
        </a:dk1>
        <a:lt1>
          <a:srgbClr val="FFFFFF"/>
        </a:lt1>
        <a:dk2>
          <a:srgbClr val="4D0B0B"/>
        </a:dk2>
        <a:lt2>
          <a:srgbClr val="FFFFFF"/>
        </a:lt2>
        <a:accent1>
          <a:srgbClr val="666633"/>
        </a:accent1>
        <a:accent2>
          <a:srgbClr val="CC3300"/>
        </a:accent2>
        <a:accent3>
          <a:srgbClr val="B2AAAA"/>
        </a:accent3>
        <a:accent4>
          <a:srgbClr val="DADADA"/>
        </a:accent4>
        <a:accent5>
          <a:srgbClr val="B8B8AD"/>
        </a:accent5>
        <a:accent6>
          <a:srgbClr val="B92D00"/>
        </a:accent6>
        <a:hlink>
          <a:srgbClr val="CC9900"/>
        </a:hlink>
        <a:folHlink>
          <a:srgbClr val="CCCC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Network 3">
        <a:dk1>
          <a:srgbClr val="666699"/>
        </a:dk1>
        <a:lt1>
          <a:srgbClr val="FFFFFF"/>
        </a:lt1>
        <a:dk2>
          <a:srgbClr val="15192B"/>
        </a:dk2>
        <a:lt2>
          <a:srgbClr val="CCCCFF"/>
        </a:lt2>
        <a:accent1>
          <a:srgbClr val="4F893D"/>
        </a:accent1>
        <a:accent2>
          <a:srgbClr val="666699"/>
        </a:accent2>
        <a:accent3>
          <a:srgbClr val="AAABAC"/>
        </a:accent3>
        <a:accent4>
          <a:srgbClr val="DADADA"/>
        </a:accent4>
        <a:accent5>
          <a:srgbClr val="B2C4AF"/>
        </a:accent5>
        <a:accent6>
          <a:srgbClr val="5C5C8A"/>
        </a:accent6>
        <a:hlink>
          <a:srgbClr val="CC9900"/>
        </a:hlink>
        <a:folHlink>
          <a:srgbClr val="4837C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Network 4">
        <a:dk1>
          <a:srgbClr val="666699"/>
        </a:dk1>
        <a:lt1>
          <a:srgbClr val="FFFFFF"/>
        </a:lt1>
        <a:dk2>
          <a:srgbClr val="86001A"/>
        </a:dk2>
        <a:lt2>
          <a:srgbClr val="CCCC66"/>
        </a:lt2>
        <a:accent1>
          <a:srgbClr val="FF3300"/>
        </a:accent1>
        <a:accent2>
          <a:srgbClr val="FF6600"/>
        </a:accent2>
        <a:accent3>
          <a:srgbClr val="C3AAAB"/>
        </a:accent3>
        <a:accent4>
          <a:srgbClr val="DADADA"/>
        </a:accent4>
        <a:accent5>
          <a:srgbClr val="FFADAA"/>
        </a:accent5>
        <a:accent6>
          <a:srgbClr val="E75C00"/>
        </a:accent6>
        <a:hlink>
          <a:srgbClr val="CC9900"/>
        </a:hlink>
        <a:folHlink>
          <a:srgbClr val="FF0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Network 5">
        <a:dk1>
          <a:srgbClr val="666699"/>
        </a:dk1>
        <a:lt1>
          <a:srgbClr val="FFFFFF"/>
        </a:lt1>
        <a:dk2>
          <a:srgbClr val="000054"/>
        </a:dk2>
        <a:lt2>
          <a:srgbClr val="FFFFFF"/>
        </a:lt2>
        <a:accent1>
          <a:srgbClr val="3333FF"/>
        </a:accent1>
        <a:accent2>
          <a:srgbClr val="006699"/>
        </a:accent2>
        <a:accent3>
          <a:srgbClr val="AAAAB3"/>
        </a:accent3>
        <a:accent4>
          <a:srgbClr val="DADADA"/>
        </a:accent4>
        <a:accent5>
          <a:srgbClr val="ADADFF"/>
        </a:accent5>
        <a:accent6>
          <a:srgbClr val="005C8A"/>
        </a:accent6>
        <a:hlink>
          <a:srgbClr val="669900"/>
        </a:hlink>
        <a:folHlink>
          <a:srgbClr val="0000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Network 6">
        <a:dk1>
          <a:srgbClr val="808080"/>
        </a:dk1>
        <a:lt1>
          <a:srgbClr val="FFFFFF"/>
        </a:lt1>
        <a:dk2>
          <a:srgbClr val="30054B"/>
        </a:dk2>
        <a:lt2>
          <a:srgbClr val="FFFFFF"/>
        </a:lt2>
        <a:accent1>
          <a:srgbClr val="797B9B"/>
        </a:accent1>
        <a:accent2>
          <a:srgbClr val="6B4FB1"/>
        </a:accent2>
        <a:accent3>
          <a:srgbClr val="ADAAB1"/>
        </a:accent3>
        <a:accent4>
          <a:srgbClr val="DADADA"/>
        </a:accent4>
        <a:accent5>
          <a:srgbClr val="BEBFCB"/>
        </a:accent5>
        <a:accent6>
          <a:srgbClr val="6047A0"/>
        </a:accent6>
        <a:hlink>
          <a:srgbClr val="7AACCE"/>
        </a:hlink>
        <a:folHlink>
          <a:srgbClr val="D8D8E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Network 7">
        <a:dk1>
          <a:srgbClr val="808080"/>
        </a:dk1>
        <a:lt1>
          <a:srgbClr val="FFFFCC"/>
        </a:lt1>
        <a:dk2>
          <a:srgbClr val="29527B"/>
        </a:dk2>
        <a:lt2>
          <a:srgbClr val="FFFFFF"/>
        </a:lt2>
        <a:accent1>
          <a:srgbClr val="CCCC00"/>
        </a:accent1>
        <a:accent2>
          <a:srgbClr val="669999"/>
        </a:accent2>
        <a:accent3>
          <a:srgbClr val="ACB3BF"/>
        </a:accent3>
        <a:accent4>
          <a:srgbClr val="DADAAE"/>
        </a:accent4>
        <a:accent5>
          <a:srgbClr val="E2E2AA"/>
        </a:accent5>
        <a:accent6>
          <a:srgbClr val="5C8A8A"/>
        </a:accent6>
        <a:hlink>
          <a:srgbClr val="D8D8EC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Network 8">
        <a:dk1>
          <a:srgbClr val="666699"/>
        </a:dk1>
        <a:lt1>
          <a:srgbClr val="FFFFFF"/>
        </a:lt1>
        <a:dk2>
          <a:srgbClr val="476949"/>
        </a:dk2>
        <a:lt2>
          <a:srgbClr val="FFFFFF"/>
        </a:lt2>
        <a:accent1>
          <a:srgbClr val="CC6600"/>
        </a:accent1>
        <a:accent2>
          <a:srgbClr val="CC9900"/>
        </a:accent2>
        <a:accent3>
          <a:srgbClr val="B1B9B1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669900"/>
        </a:hlink>
        <a:folHlink>
          <a:srgbClr val="A45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Network 9">
        <a:dk1>
          <a:srgbClr val="000000"/>
        </a:dk1>
        <a:lt1>
          <a:srgbClr val="FFFFFF"/>
        </a:lt1>
        <a:dk2>
          <a:srgbClr val="7C1302"/>
        </a:dk2>
        <a:lt2>
          <a:srgbClr val="CC9900"/>
        </a:lt2>
        <a:accent1>
          <a:srgbClr val="CC9900"/>
        </a:accent1>
        <a:accent2>
          <a:srgbClr val="CC3300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B92D00"/>
        </a:accent6>
        <a:hlink>
          <a:srgbClr val="808080"/>
        </a:hlink>
        <a:folHlink>
          <a:srgbClr val="CC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Network 10">
        <a:dk1>
          <a:srgbClr val="000000"/>
        </a:dk1>
        <a:lt1>
          <a:srgbClr val="FFFFFF"/>
        </a:lt1>
        <a:dk2>
          <a:srgbClr val="330066"/>
        </a:dk2>
        <a:lt2>
          <a:srgbClr val="808080"/>
        </a:lt2>
        <a:accent1>
          <a:srgbClr val="CCCC00"/>
        </a:accent1>
        <a:accent2>
          <a:srgbClr val="669999"/>
        </a:accent2>
        <a:accent3>
          <a:srgbClr val="FFFFFF"/>
        </a:accent3>
        <a:accent4>
          <a:srgbClr val="000000"/>
        </a:accent4>
        <a:accent5>
          <a:srgbClr val="E2E2AA"/>
        </a:accent5>
        <a:accent6>
          <a:srgbClr val="5C8A8A"/>
        </a:accent6>
        <a:hlink>
          <a:srgbClr val="7E9CE8"/>
        </a:hlink>
        <a:folHlink>
          <a:srgbClr val="D8D8E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Network</Template>
  <TotalTime>12657</TotalTime>
  <Words>1720</Words>
  <Application>Microsoft Office PowerPoint</Application>
  <PresentationFormat>On-screen Show (4:3)</PresentationFormat>
  <Paragraphs>447</Paragraphs>
  <Slides>49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49</vt:i4>
      </vt:variant>
    </vt:vector>
  </HeadingPairs>
  <TitlesOfParts>
    <vt:vector size="51" baseType="lpstr">
      <vt:lpstr>1_Network</vt:lpstr>
      <vt:lpstr>Equation</vt:lpstr>
      <vt:lpstr>Adbuctive Markov Logic for Plan Recognition</vt:lpstr>
      <vt:lpstr>Motivation [ Blaylock &amp; Allen 2005] </vt:lpstr>
      <vt:lpstr>Motivation [ Blaylock &amp; Allen 2005] </vt:lpstr>
      <vt:lpstr>Motivation [ Blaylock &amp; Allen 2005] </vt:lpstr>
      <vt:lpstr>Abduction   </vt:lpstr>
      <vt:lpstr>Previous Approaches</vt:lpstr>
      <vt:lpstr>An Important Problem</vt:lpstr>
      <vt:lpstr>Outline  </vt:lpstr>
      <vt:lpstr>Markov Logic  [Richardson &amp; Domingos 06]</vt:lpstr>
      <vt:lpstr>Definition</vt:lpstr>
      <vt:lpstr>Definition</vt:lpstr>
      <vt:lpstr>Definition</vt:lpstr>
      <vt:lpstr>Outline  </vt:lpstr>
      <vt:lpstr>Abduction using Markov logic</vt:lpstr>
      <vt:lpstr>Abduction using Markov logic</vt:lpstr>
      <vt:lpstr>Abduction using Markov logic</vt:lpstr>
      <vt:lpstr>Introducing Hidden Cause</vt:lpstr>
      <vt:lpstr>Introducing Hidden Cause</vt:lpstr>
      <vt:lpstr>Introducing Hidden Cause</vt:lpstr>
      <vt:lpstr>Introducing Reverse Implication</vt:lpstr>
      <vt:lpstr>Introducing Reverse Implication</vt:lpstr>
      <vt:lpstr>Low-Prior on Hidden Causes</vt:lpstr>
      <vt:lpstr>Avoiding the Blow-up</vt:lpstr>
      <vt:lpstr>Avoiding the Blow-up</vt:lpstr>
      <vt:lpstr>Constructing Abductive MLN</vt:lpstr>
      <vt:lpstr>Constructing Abductive MLN</vt:lpstr>
      <vt:lpstr>Constructing Abductive MLN</vt:lpstr>
      <vt:lpstr>Constructing Abductive MLN</vt:lpstr>
      <vt:lpstr>Constructing Abductive MLN</vt:lpstr>
      <vt:lpstr>Constructing Abductive MLN</vt:lpstr>
      <vt:lpstr>Constructing Abductive MLN</vt:lpstr>
      <vt:lpstr>Adbuctive Model Construction</vt:lpstr>
      <vt:lpstr>Abductive Model Construction</vt:lpstr>
      <vt:lpstr>Abductive Model Construction</vt:lpstr>
      <vt:lpstr>Abductive Model Construction</vt:lpstr>
      <vt:lpstr>Abductive Model Construction</vt:lpstr>
      <vt:lpstr>Abductive Model Construction</vt:lpstr>
      <vt:lpstr>Abductive Model Construction</vt:lpstr>
      <vt:lpstr>Abductive Model Construction</vt:lpstr>
      <vt:lpstr>Outline  </vt:lpstr>
      <vt:lpstr>Story Understanding</vt:lpstr>
      <vt:lpstr>Monroe and Linux  [Blaylock and Allen 2005]</vt:lpstr>
      <vt:lpstr>Models Compared</vt:lpstr>
      <vt:lpstr>Results (Monroe &amp; Linux)</vt:lpstr>
      <vt:lpstr>Results (Modified Monroe)</vt:lpstr>
      <vt:lpstr>Timing Results (Modified Monroe)</vt:lpstr>
      <vt:lpstr>Outline  </vt:lpstr>
      <vt:lpstr>Conclusion</vt:lpstr>
      <vt:lpstr>Future Work </vt:lpstr>
    </vt:vector>
  </TitlesOfParts>
  <Company>none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Learning, Logic, and Probability: A Unified View</dc:title>
  <dc:creator>Pedro Domingos</dc:creator>
  <cp:lastModifiedBy>Parag</cp:lastModifiedBy>
  <cp:revision>1928</cp:revision>
  <dcterms:created xsi:type="dcterms:W3CDTF">2003-03-05T07:43:43Z</dcterms:created>
  <dcterms:modified xsi:type="dcterms:W3CDTF">2011-08-09T16:17:11Z</dcterms:modified>
</cp:coreProperties>
</file>