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4" r:id="rId1"/>
  </p:sldMasterIdLst>
  <p:notesMasterIdLst>
    <p:notesMasterId r:id="rId36"/>
  </p:notesMasterIdLst>
  <p:handoutMasterIdLst>
    <p:handoutMasterId r:id="rId37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3" r:id="rId28"/>
    <p:sldId id="282" r:id="rId29"/>
    <p:sldId id="284" r:id="rId30"/>
    <p:sldId id="286" r:id="rId31"/>
    <p:sldId id="287" r:id="rId32"/>
    <p:sldId id="285" r:id="rId33"/>
    <p:sldId id="288" r:id="rId34"/>
    <p:sldId id="289" r:id="rId35"/>
  </p:sldIdLst>
  <p:sldSz cx="9144000" cy="6858000" type="screen4x3"/>
  <p:notesSz cx="6858000" cy="9117013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C00000"/>
    <a:srgbClr val="008000"/>
    <a:srgbClr val="66CCFF"/>
    <a:srgbClr val="FF99CC"/>
    <a:srgbClr val="FF66FF"/>
    <a:srgbClr val="FF99FF"/>
    <a:srgbClr val="99CCFF"/>
    <a:srgbClr val="00D7D2"/>
    <a:srgbClr val="FFFF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19" autoAdjust="0"/>
    <p:restoredTop sz="94660" autoAdjust="0"/>
  </p:normalViewPr>
  <p:slideViewPr>
    <p:cSldViewPr snapToGrid="0">
      <p:cViewPr varScale="1">
        <p:scale>
          <a:sx n="111" d="100"/>
          <a:sy n="111" d="100"/>
        </p:scale>
        <p:origin x="-83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6101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6140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6140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5C283BF-0BA9-4AAD-8D3F-07F4DAFC450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512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0938" y="684213"/>
            <a:ext cx="4557712" cy="34178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30700"/>
            <a:ext cx="5029200" cy="410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12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6140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12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6140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F67BD4D-13A7-44ED-BF04-327BA14DA82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DCFB756-5E79-44D0-A3FD-07662386315B}" type="slidenum">
              <a:rPr lang="en-US"/>
              <a:pPr/>
              <a:t>‹#›</a:t>
            </a:fld>
            <a:endParaRPr lang="en-US">
              <a:latin typeface="+mn-lt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3325C0B-7B47-4DF2-8096-963C405FE387}" type="slidenum">
              <a:rPr lang="en-US"/>
              <a:pPr/>
              <a:t>‹#›</a:t>
            </a:fld>
            <a:endParaRPr lang="en-US">
              <a:latin typeface="+mn-lt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30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83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CCFE872-8072-4992-BC76-188BD8071DD1}" type="slidenum">
              <a:rPr lang="en-US"/>
              <a:pPr/>
              <a:t>‹#›</a:t>
            </a:fld>
            <a:endParaRPr lang="en-US">
              <a:latin typeface="+mn-lt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990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371600"/>
            <a:ext cx="3810000" cy="46878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3810000" cy="46878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2860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93420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58339569-C54D-41F6-8779-E9FE5F1AC6BA}" type="slidenum">
              <a:rPr lang="en-US"/>
              <a:pPr/>
              <a:t>‹#›</a:t>
            </a:fld>
            <a:endParaRPr lang="en-US">
              <a:latin typeface="+mn-lt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>
          <a:xfrm>
            <a:off x="3124200" y="64008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D553280-E9B5-4529-AC08-074397BE5D29}" type="slidenum">
              <a:rPr lang="en-US"/>
              <a:pPr/>
              <a:t>‹#›</a:t>
            </a:fld>
            <a:endParaRPr lang="en-US">
              <a:latin typeface="+mn-lt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F1B43E3-6828-462B-A15E-90E214CFFFD1}" type="slidenum">
              <a:rPr lang="en-US"/>
              <a:pPr/>
              <a:t>‹#›</a:t>
            </a:fld>
            <a:endParaRPr lang="en-US">
              <a:latin typeface="+mn-lt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371600"/>
            <a:ext cx="3810000" cy="46878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3810000" cy="46878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544A158-2169-4D94-9858-9E3332431911}" type="slidenum">
              <a:rPr lang="en-US"/>
              <a:pPr/>
              <a:t>‹#›</a:t>
            </a:fld>
            <a:endParaRPr lang="en-US">
              <a:latin typeface="+mn-lt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AAA8203-8749-4A79-B31A-A8EB4DF19DA6}" type="slidenum">
              <a:rPr lang="en-US"/>
              <a:pPr/>
              <a:t>‹#›</a:t>
            </a:fld>
            <a:endParaRPr lang="en-US">
              <a:latin typeface="+mn-lt"/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DB2DA28-B224-47BD-AC28-682D73341F0A}" type="slidenum">
              <a:rPr lang="en-US"/>
              <a:pPr/>
              <a:t>‹#›</a:t>
            </a:fld>
            <a:endParaRPr lang="en-US">
              <a:latin typeface="+mn-lt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25FC62D-7238-4053-B612-C122DAB0DA0A}" type="slidenum">
              <a:rPr lang="en-US"/>
              <a:pPr/>
              <a:t>‹#›</a:t>
            </a:fld>
            <a:endParaRPr lang="en-US">
              <a:latin typeface="+mn-lt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23E7AF9-1FD7-46D0-9163-7E020B0992D4}" type="slidenum">
              <a:rPr lang="en-US"/>
              <a:pPr/>
              <a:t>‹#›</a:t>
            </a:fld>
            <a:endParaRPr lang="en-US">
              <a:latin typeface="+mn-lt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91DBD43-AF5F-4F4E-B379-1EED6B54EA0A}" type="slidenum">
              <a:rPr lang="en-US"/>
              <a:pPr/>
              <a:t>‹#›</a:t>
            </a:fld>
            <a:endParaRPr lang="en-US">
              <a:latin typeface="+mn-lt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371600"/>
            <a:ext cx="7772400" cy="4687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level Second 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55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286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FF9933"/>
                </a:solidFill>
              </a:defRPr>
            </a:lvl1pPr>
          </a:lstStyle>
          <a:p>
            <a:endParaRPr lang="en-US"/>
          </a:p>
        </p:txBody>
      </p:sp>
      <p:sp>
        <p:nvSpPr>
          <p:cNvPr id="65541" name="Line 5"/>
          <p:cNvSpPr>
            <a:spLocks noChangeShapeType="1"/>
          </p:cNvSpPr>
          <p:nvPr/>
        </p:nvSpPr>
        <p:spPr bwMode="auto">
          <a:xfrm>
            <a:off x="533400" y="1295400"/>
            <a:ext cx="8077200" cy="0"/>
          </a:xfrm>
          <a:prstGeom prst="line">
            <a:avLst/>
          </a:prstGeom>
          <a:noFill/>
          <a:ln w="76200">
            <a:solidFill>
              <a:srgbClr val="FF505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55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Helvetica" pitchFamily="34" charset="0"/>
              </a:defRPr>
            </a:lvl1pPr>
          </a:lstStyle>
          <a:p>
            <a:fld id="{A16937E3-2D37-4145-B280-18E522600F41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5543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008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buClr>
                <a:srgbClr val="FF0000"/>
              </a:buClr>
              <a:buFontTx/>
              <a:buChar char="•"/>
              <a:defRPr sz="1400">
                <a:solidFill>
                  <a:srgbClr val="CC6600"/>
                </a:solidFill>
              </a:defRPr>
            </a:lvl1pPr>
          </a:lstStyle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FF0000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00CC00"/>
        </a:buClr>
        <a:buChar char="–"/>
        <a:defRPr sz="2800">
          <a:solidFill>
            <a:srgbClr val="333399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3333CC"/>
        </a:buClr>
        <a:buChar char="•"/>
        <a:defRPr sz="2400">
          <a:solidFill>
            <a:srgbClr val="006600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rgbClr val="3333CC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rgbClr val="3333CC"/>
        </a:buClr>
        <a:buChar char="»"/>
        <a:defRPr sz="2000">
          <a:solidFill>
            <a:srgbClr val="0000CC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3333CC"/>
        </a:buClr>
        <a:buChar char="»"/>
        <a:defRPr sz="2000">
          <a:solidFill>
            <a:srgbClr val="0000CC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3333CC"/>
        </a:buClr>
        <a:buChar char="»"/>
        <a:defRPr sz="2000">
          <a:solidFill>
            <a:srgbClr val="0000CC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3333CC"/>
        </a:buClr>
        <a:buChar char="»"/>
        <a:defRPr sz="2000">
          <a:solidFill>
            <a:srgbClr val="0000CC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3333CC"/>
        </a:buClr>
        <a:buChar char="»"/>
        <a:defRPr sz="2000">
          <a:solidFill>
            <a:srgbClr val="0000CC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991FD97-0BC1-4F46-A8BD-4732B4B14019}" type="slidenum">
              <a:rPr lang="en-US"/>
              <a:pPr/>
              <a:t>1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90116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CS 388: Natural Language Processing:</a:t>
            </a:r>
            <a:br>
              <a:rPr lang="en-US" b="1" dirty="0"/>
            </a:br>
            <a:r>
              <a:rPr lang="en-US" b="1" dirty="0">
                <a:solidFill>
                  <a:srgbClr val="006600"/>
                </a:solidFill>
              </a:rPr>
              <a:t>Neural Shift-Reduce </a:t>
            </a:r>
            <a:br>
              <a:rPr lang="en-US" b="1" dirty="0">
                <a:solidFill>
                  <a:srgbClr val="006600"/>
                </a:solidFill>
              </a:rPr>
            </a:br>
            <a:r>
              <a:rPr lang="en-US" b="1" dirty="0">
                <a:solidFill>
                  <a:srgbClr val="006600"/>
                </a:solidFill>
              </a:rPr>
              <a:t>Dependency Parsing</a:t>
            </a:r>
          </a:p>
        </p:txBody>
      </p:sp>
      <p:sp>
        <p:nvSpPr>
          <p:cNvPr id="90119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685800" y="4171950"/>
            <a:ext cx="8242720" cy="1752600"/>
          </a:xfrm>
        </p:spPr>
        <p:txBody>
          <a:bodyPr/>
          <a:lstStyle/>
          <a:p>
            <a:r>
              <a:rPr lang="en-US" sz="3600" dirty="0">
                <a:solidFill>
                  <a:srgbClr val="FF0000"/>
                </a:solidFill>
              </a:rPr>
              <a:t>Raymond J. Mooney</a:t>
            </a:r>
          </a:p>
          <a:p>
            <a:r>
              <a:rPr lang="en-US" dirty="0"/>
              <a:t>University of Texas at Austin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Sample Parse of</a:t>
            </a:r>
            <a:br>
              <a:rPr lang="en-US" dirty="0"/>
            </a:br>
            <a:r>
              <a:rPr lang="en-US" dirty="0"/>
              <a:t>“Bob eats pasta”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553280-E9B5-4529-AC08-074397BE5D29}" type="slidenum">
              <a:rPr lang="en-US" smtClean="0"/>
              <a:pPr/>
              <a:t>10</a:t>
            </a:fld>
            <a:endParaRPr lang="en-US"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83795" y="2518300"/>
            <a:ext cx="13051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Buffer: 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6199587" y="2518300"/>
            <a:ext cx="9813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Stack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3048560" y="1634232"/>
            <a:ext cx="51544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Action: </a:t>
            </a:r>
            <a:r>
              <a:rPr lang="en-US" sz="2800" dirty="0">
                <a:solidFill>
                  <a:srgbClr val="006600"/>
                </a:solidFill>
              </a:rPr>
              <a:t>Reduce(VB NP </a:t>
            </a:r>
            <a:r>
              <a:rPr lang="en-US" sz="2800" dirty="0">
                <a:solidFill>
                  <a:srgbClr val="006600"/>
                </a:solidFill>
                <a:sym typeface="Symbol" panose="05050102010706020507" pitchFamily="18" charset="2"/>
              </a:rPr>
              <a:t> VP</a:t>
            </a:r>
            <a:r>
              <a:rPr lang="en-US" sz="2800" dirty="0">
                <a:solidFill>
                  <a:srgbClr val="006600"/>
                </a:solidFill>
              </a:rPr>
              <a:t>)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endParaRPr lang="en-US" sz="2800" dirty="0">
              <a:solidFill>
                <a:srgbClr val="0066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811787" y="3564740"/>
            <a:ext cx="16492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/>
              <a:t>(NP Bob)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661890" y="3041520"/>
            <a:ext cx="394909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 (VP (VB eats)(NP pasta))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2836425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Sample Parse of</a:t>
            </a:r>
            <a:br>
              <a:rPr lang="en-US" dirty="0"/>
            </a:br>
            <a:r>
              <a:rPr lang="en-US" dirty="0"/>
              <a:t>“Bob eats pasta”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553280-E9B5-4529-AC08-074397BE5D29}" type="slidenum">
              <a:rPr lang="en-US" smtClean="0"/>
              <a:pPr/>
              <a:t>11</a:t>
            </a:fld>
            <a:endParaRPr lang="en-US"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84075" y="2518300"/>
            <a:ext cx="13051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Buffer: 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6199587" y="2518300"/>
            <a:ext cx="9813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Stack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3048560" y="1634232"/>
            <a:ext cx="51544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Action: </a:t>
            </a:r>
            <a:r>
              <a:rPr lang="en-US" sz="2800" dirty="0">
                <a:solidFill>
                  <a:srgbClr val="006600"/>
                </a:solidFill>
              </a:rPr>
              <a:t>Reduce(S </a:t>
            </a:r>
            <a:r>
              <a:rPr lang="en-US" sz="2800" dirty="0">
                <a:solidFill>
                  <a:srgbClr val="006600"/>
                </a:solidFill>
                <a:sym typeface="Symbol" panose="05050102010706020507" pitchFamily="18" charset="2"/>
              </a:rPr>
              <a:t> NP VP</a:t>
            </a:r>
            <a:r>
              <a:rPr lang="en-US" sz="2800" dirty="0">
                <a:solidFill>
                  <a:srgbClr val="006600"/>
                </a:solidFill>
              </a:rPr>
              <a:t>)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endParaRPr lang="en-US" sz="2800" dirty="0">
              <a:solidFill>
                <a:srgbClr val="0066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340245" y="2957182"/>
            <a:ext cx="594432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 (S (NP Bob) (VP (VB eats)(NP pasta)))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1950513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Shift Reduce Parsing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Must use “look ahead” to use next words in the buffer to pick the correct action.</a:t>
            </a:r>
          </a:p>
          <a:p>
            <a:r>
              <a:rPr lang="en-US" dirty="0"/>
              <a:t>Originally introduced to parse programming languages which are DCFLs.</a:t>
            </a:r>
          </a:p>
          <a:p>
            <a:r>
              <a:rPr lang="en-US" dirty="0"/>
              <a:t>Use for NLP requires heuristics to pick an action at each step which (due to ambiguity) could be wrong, resulting in a “garden path.”</a:t>
            </a:r>
          </a:p>
          <a:p>
            <a:r>
              <a:rPr lang="en-US" dirty="0"/>
              <a:t>Can perform backup when an impasse is reached in order to search for a parse.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553280-E9B5-4529-AC08-074397BE5D29}" type="slidenum">
              <a:rPr lang="en-US" smtClean="0"/>
              <a:pPr/>
              <a:t>12</a:t>
            </a:fld>
            <a:endParaRPr 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0130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Shift-Reduce Dependency Parser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Easily adapted to dependency parsing by using reduce operators that introduce dependency arcs.</a:t>
            </a:r>
          </a:p>
          <a:p>
            <a:r>
              <a:rPr lang="en-US" dirty="0"/>
              <a:t>In addition to a stack and buffer, maintain a set of dependency arcs created.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553280-E9B5-4529-AC08-074397BE5D29}" type="slidenum">
              <a:rPr lang="en-US" smtClean="0"/>
              <a:pPr/>
              <a:t>13</a:t>
            </a:fld>
            <a:endParaRPr lang="en-US">
              <a:latin typeface="+mn-lt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90640" y="3974623"/>
            <a:ext cx="6458210" cy="2630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792204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Arc-Standard System</a:t>
            </a:r>
            <a:br>
              <a:rPr lang="en-US" dirty="0"/>
            </a:br>
            <a:r>
              <a:rPr lang="en-US" sz="3200" dirty="0">
                <a:solidFill>
                  <a:srgbClr val="006600"/>
                </a:solidFill>
              </a:rPr>
              <a:t>(</a:t>
            </a:r>
            <a:r>
              <a:rPr lang="en-US" sz="3200" dirty="0" err="1">
                <a:solidFill>
                  <a:srgbClr val="006600"/>
                </a:solidFill>
              </a:rPr>
              <a:t>Nivre</a:t>
            </a:r>
            <a:r>
              <a:rPr lang="en-US" sz="3200" dirty="0">
                <a:solidFill>
                  <a:srgbClr val="006600"/>
                </a:solidFill>
              </a:rPr>
              <a:t>, 2004)</a:t>
            </a:r>
            <a:endParaRPr lang="en-US" dirty="0">
              <a:solidFill>
                <a:srgbClr val="0066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53339"/>
            <a:ext cx="8138604" cy="4687888"/>
          </a:xfrm>
        </p:spPr>
        <p:txBody>
          <a:bodyPr/>
          <a:lstStyle/>
          <a:p>
            <a:r>
              <a:rPr lang="en-US" dirty="0">
                <a:solidFill>
                  <a:srgbClr val="006600"/>
                </a:solidFill>
              </a:rPr>
              <a:t>Buffer</a:t>
            </a:r>
            <a:r>
              <a:rPr lang="en-US" dirty="0"/>
              <a:t> </a:t>
            </a:r>
            <a:r>
              <a:rPr lang="en-US" i="1" dirty="0"/>
              <a:t>b</a:t>
            </a:r>
            <a:r>
              <a:rPr lang="en-US" dirty="0"/>
              <a:t> = [</a:t>
            </a:r>
            <a:r>
              <a:rPr lang="en-US" i="1" dirty="0"/>
              <a:t>b</a:t>
            </a:r>
            <a:r>
              <a:rPr lang="en-US" i="1" baseline="-25000" dirty="0"/>
              <a:t>1</a:t>
            </a:r>
            <a:r>
              <a:rPr lang="en-US" i="1" dirty="0"/>
              <a:t>, b</a:t>
            </a:r>
            <a:r>
              <a:rPr lang="en-US" i="1" baseline="-25000" dirty="0"/>
              <a:t>2</a:t>
            </a:r>
            <a:r>
              <a:rPr lang="en-US" i="1" dirty="0"/>
              <a:t>,… </a:t>
            </a:r>
            <a:r>
              <a:rPr lang="en-US" i="1" dirty="0" err="1"/>
              <a:t>b</a:t>
            </a:r>
            <a:r>
              <a:rPr lang="en-US" i="1" baseline="-25000" dirty="0" err="1"/>
              <a:t>n</a:t>
            </a:r>
            <a:r>
              <a:rPr lang="en-US" dirty="0"/>
              <a:t>]</a:t>
            </a:r>
            <a:endParaRPr lang="en-US" baseline="-25000" dirty="0"/>
          </a:p>
          <a:p>
            <a:r>
              <a:rPr lang="en-US" dirty="0">
                <a:solidFill>
                  <a:srgbClr val="006600"/>
                </a:solidFill>
              </a:rPr>
              <a:t>Stack </a:t>
            </a:r>
            <a:r>
              <a:rPr lang="en-US" i="1" dirty="0"/>
              <a:t>s</a:t>
            </a:r>
            <a:r>
              <a:rPr lang="en-US" dirty="0"/>
              <a:t> = [</a:t>
            </a:r>
            <a:r>
              <a:rPr lang="en-US" i="1" dirty="0"/>
              <a:t>s</a:t>
            </a:r>
            <a:r>
              <a:rPr lang="en-US" i="1" baseline="-25000" dirty="0"/>
              <a:t>1</a:t>
            </a:r>
            <a:r>
              <a:rPr lang="en-US" i="1" dirty="0"/>
              <a:t>, s</a:t>
            </a:r>
            <a:r>
              <a:rPr lang="en-US" i="1" baseline="-25000" dirty="0"/>
              <a:t>2</a:t>
            </a:r>
            <a:r>
              <a:rPr lang="en-US" i="1" dirty="0"/>
              <a:t>,… </a:t>
            </a:r>
            <a:r>
              <a:rPr lang="en-US" i="1" dirty="0" err="1"/>
              <a:t>s</a:t>
            </a:r>
            <a:r>
              <a:rPr lang="en-US" i="1" baseline="-25000" dirty="0" err="1"/>
              <a:t>m</a:t>
            </a:r>
            <a:r>
              <a:rPr lang="en-US" dirty="0"/>
              <a:t>]</a:t>
            </a:r>
          </a:p>
          <a:p>
            <a:r>
              <a:rPr lang="en-US" dirty="0">
                <a:solidFill>
                  <a:srgbClr val="006600"/>
                </a:solidFill>
              </a:rPr>
              <a:t>Arcs</a:t>
            </a:r>
            <a:r>
              <a:rPr lang="en-US" dirty="0"/>
              <a:t> </a:t>
            </a:r>
            <a:r>
              <a:rPr lang="en-US" i="1" dirty="0"/>
              <a:t>A</a:t>
            </a:r>
            <a:r>
              <a:rPr lang="en-US" dirty="0"/>
              <a:t> = {</a:t>
            </a:r>
            <a:r>
              <a:rPr lang="en-US" i="1" dirty="0"/>
              <a:t>label</a:t>
            </a:r>
            <a:r>
              <a:rPr lang="en-US" dirty="0"/>
              <a:t>(</a:t>
            </a:r>
            <a:r>
              <a:rPr lang="en-US" i="1" dirty="0" err="1"/>
              <a:t>w</a:t>
            </a:r>
            <a:r>
              <a:rPr lang="en-US" i="1" baseline="-25000" dirty="0" err="1"/>
              <a:t>i</a:t>
            </a:r>
            <a:r>
              <a:rPr lang="en-US" i="1" dirty="0"/>
              <a:t>, </a:t>
            </a:r>
            <a:r>
              <a:rPr lang="en-US" i="1" dirty="0" err="1"/>
              <a:t>w</a:t>
            </a:r>
            <a:r>
              <a:rPr lang="en-US" i="1" baseline="-25000" dirty="0" err="1"/>
              <a:t>j</a:t>
            </a:r>
            <a:r>
              <a:rPr lang="en-US" dirty="0"/>
              <a:t>)</a:t>
            </a:r>
            <a:r>
              <a:rPr lang="en-US" i="1" dirty="0"/>
              <a:t>, </a:t>
            </a:r>
            <a:r>
              <a:rPr lang="en-US" dirty="0"/>
              <a:t>…}</a:t>
            </a:r>
            <a:endParaRPr lang="en-US" baseline="-25000" dirty="0"/>
          </a:p>
          <a:p>
            <a:r>
              <a:rPr lang="en-US" dirty="0">
                <a:solidFill>
                  <a:srgbClr val="006600"/>
                </a:solidFill>
              </a:rPr>
              <a:t>Configuration</a:t>
            </a:r>
            <a:r>
              <a:rPr lang="en-US" dirty="0"/>
              <a:t> </a:t>
            </a:r>
            <a:r>
              <a:rPr lang="en-US" i="1" dirty="0"/>
              <a:t>c</a:t>
            </a:r>
            <a:r>
              <a:rPr lang="en-US" dirty="0"/>
              <a:t> = (</a:t>
            </a:r>
            <a:r>
              <a:rPr lang="en-US" i="1" dirty="0"/>
              <a:t>s, b, A</a:t>
            </a:r>
            <a:r>
              <a:rPr lang="en-US" dirty="0"/>
              <a:t>)</a:t>
            </a:r>
          </a:p>
          <a:p>
            <a:r>
              <a:rPr lang="en-US" dirty="0">
                <a:solidFill>
                  <a:srgbClr val="006600"/>
                </a:solidFill>
              </a:rPr>
              <a:t>Initial Config: </a:t>
            </a:r>
            <a:r>
              <a:rPr lang="en-US" dirty="0"/>
              <a:t>([ROOT], [</a:t>
            </a:r>
            <a:r>
              <a:rPr lang="en-US" i="1" dirty="0"/>
              <a:t>w</a:t>
            </a:r>
            <a:r>
              <a:rPr lang="en-US" i="1" baseline="-25000" dirty="0"/>
              <a:t>1</a:t>
            </a:r>
            <a:r>
              <a:rPr lang="en-US" i="1" dirty="0"/>
              <a:t>, w</a:t>
            </a:r>
            <a:r>
              <a:rPr lang="en-US" i="1" baseline="-25000" dirty="0"/>
              <a:t>2</a:t>
            </a:r>
            <a:r>
              <a:rPr lang="en-US" i="1" dirty="0"/>
              <a:t>, … </a:t>
            </a:r>
            <a:r>
              <a:rPr lang="en-US" i="1" dirty="0" err="1"/>
              <a:t>w</a:t>
            </a:r>
            <a:r>
              <a:rPr lang="en-US" i="1" baseline="-25000" dirty="0" err="1"/>
              <a:t>n</a:t>
            </a:r>
            <a:r>
              <a:rPr lang="en-US" dirty="0"/>
              <a:t>], {})</a:t>
            </a:r>
          </a:p>
          <a:p>
            <a:r>
              <a:rPr lang="en-US" dirty="0">
                <a:solidFill>
                  <a:srgbClr val="006600"/>
                </a:solidFill>
              </a:rPr>
              <a:t>Final Config: </a:t>
            </a:r>
            <a:r>
              <a:rPr lang="en-US" dirty="0"/>
              <a:t>([ROOT], [],</a:t>
            </a:r>
            <a:r>
              <a:rPr lang="en-US" i="1" dirty="0"/>
              <a:t> </a:t>
            </a:r>
            <a:r>
              <a:rPr lang="en-US" dirty="0"/>
              <a:t>{</a:t>
            </a:r>
            <a:r>
              <a:rPr lang="en-US" i="1" dirty="0"/>
              <a:t>label</a:t>
            </a:r>
            <a:r>
              <a:rPr lang="en-US" dirty="0"/>
              <a:t>(</a:t>
            </a:r>
            <a:r>
              <a:rPr lang="en-US" i="1" dirty="0" err="1"/>
              <a:t>w</a:t>
            </a:r>
            <a:r>
              <a:rPr lang="en-US" i="1" baseline="-25000" dirty="0" err="1"/>
              <a:t>i</a:t>
            </a:r>
            <a:r>
              <a:rPr lang="en-US" i="1" dirty="0"/>
              <a:t>, </a:t>
            </a:r>
            <a:r>
              <a:rPr lang="en-US" i="1" dirty="0" err="1"/>
              <a:t>w</a:t>
            </a:r>
            <a:r>
              <a:rPr lang="en-US" i="1" baseline="-25000" dirty="0" err="1"/>
              <a:t>j</a:t>
            </a:r>
            <a:r>
              <a:rPr lang="en-US" dirty="0"/>
              <a:t>)</a:t>
            </a:r>
            <a:r>
              <a:rPr lang="en-US" i="1" dirty="0"/>
              <a:t>, </a:t>
            </a:r>
            <a:r>
              <a:rPr lang="en-US" dirty="0"/>
              <a:t>…})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553280-E9B5-4529-AC08-074397BE5D29}" type="slidenum">
              <a:rPr lang="en-US" smtClean="0"/>
              <a:pPr/>
              <a:t>14</a:t>
            </a:fld>
            <a:endParaRPr 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2604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Arc Standard Actions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553280-E9B5-4529-AC08-074397BE5D29}" type="slidenum">
              <a:rPr lang="en-US" smtClean="0"/>
              <a:pPr/>
              <a:t>15</a:t>
            </a:fld>
            <a:endParaRPr lang="en-US">
              <a:latin typeface="+mn-lt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80084" y="1661901"/>
            <a:ext cx="7378116" cy="4490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225042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Sample Parse of</a:t>
            </a:r>
            <a:br>
              <a:rPr lang="en-US" dirty="0"/>
            </a:br>
            <a:r>
              <a:rPr lang="en-US" dirty="0"/>
              <a:t>“He has good control”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553280-E9B5-4529-AC08-074397BE5D29}" type="slidenum">
              <a:rPr lang="en-US" smtClean="0"/>
              <a:pPr/>
              <a:t>16</a:t>
            </a:fld>
            <a:endParaRPr lang="en-US"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2984940"/>
            <a:ext cx="47675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Buffer: </a:t>
            </a:r>
            <a:r>
              <a:rPr lang="en-US" sz="2800" dirty="0"/>
              <a:t>[He, has, good, control]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894568" y="2513861"/>
            <a:ext cx="9813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Stack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7512128" y="2513861"/>
            <a:ext cx="8627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Arcs</a:t>
            </a:r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4803999" y="2984940"/>
            <a:ext cx="11624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ROOT</a:t>
            </a:r>
          </a:p>
        </p:txBody>
      </p:sp>
    </p:spTree>
    <p:extLst>
      <p:ext uri="{BB962C8B-B14F-4D97-AF65-F5344CB8AC3E}">
        <p14:creationId xmlns:p14="http://schemas.microsoft.com/office/powerpoint/2010/main" xmlns="" val="3231400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Sample Parse of</a:t>
            </a:r>
            <a:br>
              <a:rPr lang="en-US" dirty="0"/>
            </a:br>
            <a:r>
              <a:rPr lang="en-US" dirty="0"/>
              <a:t>“He has good control”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553280-E9B5-4529-AC08-074397BE5D29}" type="slidenum">
              <a:rPr lang="en-US" smtClean="0"/>
              <a:pPr/>
              <a:t>17</a:t>
            </a:fld>
            <a:endParaRPr lang="en-US"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2942211"/>
            <a:ext cx="41167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Buffer: </a:t>
            </a:r>
            <a:r>
              <a:rPr lang="en-US" sz="2800" dirty="0"/>
              <a:t>[has, good, control]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894568" y="2513861"/>
            <a:ext cx="9813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Stack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7512128" y="2513861"/>
            <a:ext cx="8627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Arcs</a:t>
            </a:r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4857265" y="3415685"/>
            <a:ext cx="11624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ROOT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03245" y="1604920"/>
            <a:ext cx="45309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Action: </a:t>
            </a:r>
            <a:r>
              <a:rPr lang="en-US" sz="2800" dirty="0">
                <a:solidFill>
                  <a:srgbClr val="006600"/>
                </a:solidFill>
              </a:rPr>
              <a:t>Shift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endParaRPr lang="en-US" sz="2800" dirty="0">
              <a:solidFill>
                <a:srgbClr val="0066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136988" y="2964773"/>
            <a:ext cx="6030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He</a:t>
            </a:r>
          </a:p>
        </p:txBody>
      </p:sp>
    </p:spTree>
    <p:extLst>
      <p:ext uri="{BB962C8B-B14F-4D97-AF65-F5344CB8AC3E}">
        <p14:creationId xmlns:p14="http://schemas.microsoft.com/office/powerpoint/2010/main" xmlns="" val="2128282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Sample Parse of</a:t>
            </a:r>
            <a:br>
              <a:rPr lang="en-US" dirty="0"/>
            </a:br>
            <a:r>
              <a:rPr lang="en-US" dirty="0"/>
              <a:t>“He has good control”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553280-E9B5-4529-AC08-074397BE5D29}" type="slidenum">
              <a:rPr lang="en-US" smtClean="0"/>
              <a:pPr/>
              <a:t>18</a:t>
            </a:fld>
            <a:endParaRPr lang="en-US"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71" y="2967185"/>
            <a:ext cx="34595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Buffer: </a:t>
            </a:r>
            <a:r>
              <a:rPr lang="en-US" sz="2800" dirty="0"/>
              <a:t>[good, control]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894568" y="2513861"/>
            <a:ext cx="9813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Stack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7512128" y="2513861"/>
            <a:ext cx="8627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Arcs</a:t>
            </a:r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4894568" y="4090388"/>
            <a:ext cx="11624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ROOT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03245" y="1604920"/>
            <a:ext cx="45309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Action: </a:t>
            </a:r>
            <a:r>
              <a:rPr lang="en-US" sz="2800" dirty="0">
                <a:solidFill>
                  <a:srgbClr val="006600"/>
                </a:solidFill>
              </a:rPr>
              <a:t>Shift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endParaRPr lang="en-US" sz="2800" dirty="0">
              <a:solidFill>
                <a:srgbClr val="0066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083722" y="3567168"/>
            <a:ext cx="6030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He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054067" y="3048845"/>
            <a:ext cx="6623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has</a:t>
            </a:r>
          </a:p>
        </p:txBody>
      </p:sp>
    </p:spTree>
    <p:extLst>
      <p:ext uri="{BB962C8B-B14F-4D97-AF65-F5344CB8AC3E}">
        <p14:creationId xmlns:p14="http://schemas.microsoft.com/office/powerpoint/2010/main" xmlns="" val="3298031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Sample Parse of</a:t>
            </a:r>
            <a:br>
              <a:rPr lang="en-US" dirty="0"/>
            </a:br>
            <a:r>
              <a:rPr lang="en-US" dirty="0"/>
              <a:t>“He has good control”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553280-E9B5-4529-AC08-074397BE5D29}" type="slidenum">
              <a:rPr lang="en-US" smtClean="0"/>
              <a:pPr/>
              <a:t>19</a:t>
            </a:fld>
            <a:endParaRPr lang="en-US"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455" y="2983743"/>
            <a:ext cx="34595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Buffer: </a:t>
            </a:r>
            <a:r>
              <a:rPr lang="en-US" sz="2800" dirty="0"/>
              <a:t>[good, control]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894568" y="2513861"/>
            <a:ext cx="9813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Stack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7512128" y="2513861"/>
            <a:ext cx="8627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Arcs</a:t>
            </a:r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4845741" y="3583829"/>
            <a:ext cx="11624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ROOT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03245" y="1604920"/>
            <a:ext cx="45309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Action: </a:t>
            </a:r>
            <a:r>
              <a:rPr lang="en-US" sz="2800" dirty="0" err="1">
                <a:solidFill>
                  <a:srgbClr val="006600"/>
                </a:solidFill>
              </a:rPr>
              <a:t>LeftArc</a:t>
            </a:r>
            <a:r>
              <a:rPr lang="en-US" sz="2800" dirty="0">
                <a:solidFill>
                  <a:srgbClr val="006600"/>
                </a:solidFill>
              </a:rPr>
              <a:t>(</a:t>
            </a:r>
            <a:r>
              <a:rPr lang="en-US" sz="2800" dirty="0" err="1">
                <a:solidFill>
                  <a:srgbClr val="006600"/>
                </a:solidFill>
              </a:rPr>
              <a:t>nsubj</a:t>
            </a:r>
            <a:r>
              <a:rPr lang="en-US" sz="2800" dirty="0">
                <a:solidFill>
                  <a:srgbClr val="006600"/>
                </a:solidFill>
              </a:rPr>
              <a:t>)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endParaRPr lang="en-US" sz="2800" dirty="0">
              <a:solidFill>
                <a:srgbClr val="0066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054067" y="3048845"/>
            <a:ext cx="6623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has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49288" y="2983743"/>
            <a:ext cx="21884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/>
              <a:t>nsubj</a:t>
            </a:r>
            <a:r>
              <a:rPr lang="en-US" sz="2800" dirty="0"/>
              <a:t>(</a:t>
            </a:r>
            <a:r>
              <a:rPr lang="en-US" sz="2800" dirty="0" err="1"/>
              <a:t>has,He</a:t>
            </a:r>
            <a:r>
              <a:rPr lang="en-US" sz="28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xmlns="" val="4031205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Shift Reduce Parser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Deterministically builds a parse incrementally, bottom up, and left to right, without backtracking.</a:t>
            </a:r>
          </a:p>
          <a:p>
            <a:r>
              <a:rPr lang="en-US" dirty="0"/>
              <a:t>Maintains buffer of input words and a stack of constructed constituents.</a:t>
            </a:r>
          </a:p>
          <a:p>
            <a:r>
              <a:rPr lang="en-US" dirty="0"/>
              <a:t>Perform sequence of operations/actions:</a:t>
            </a:r>
          </a:p>
          <a:p>
            <a:pPr lvl="1"/>
            <a:r>
              <a:rPr lang="en-US" b="1" dirty="0">
                <a:solidFill>
                  <a:srgbClr val="C00000"/>
                </a:solidFill>
              </a:rPr>
              <a:t>Shift</a:t>
            </a:r>
            <a:r>
              <a:rPr lang="en-US" dirty="0"/>
              <a:t>: Push the next word in the buffer onto the stack.</a:t>
            </a:r>
          </a:p>
          <a:p>
            <a:pPr lvl="1"/>
            <a:r>
              <a:rPr lang="en-US" b="1" dirty="0">
                <a:solidFill>
                  <a:srgbClr val="C00000"/>
                </a:solidFill>
              </a:rPr>
              <a:t>Reduce</a:t>
            </a:r>
            <a:r>
              <a:rPr lang="en-US" dirty="0"/>
              <a:t>: Replace a set of the top elements on the stack with a constituent composed of them.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553280-E9B5-4529-AC08-074397BE5D29}" type="slidenum">
              <a:rPr lang="en-US" smtClean="0"/>
              <a:pPr/>
              <a:t>2</a:t>
            </a:fld>
            <a:endParaRPr 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95641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Sample Parse of</a:t>
            </a:r>
            <a:br>
              <a:rPr lang="en-US" dirty="0"/>
            </a:br>
            <a:r>
              <a:rPr lang="en-US" dirty="0"/>
              <a:t>“He has good control”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553280-E9B5-4529-AC08-074397BE5D29}" type="slidenum">
              <a:rPr lang="en-US" smtClean="0"/>
              <a:pPr/>
              <a:t>20</a:t>
            </a:fld>
            <a:endParaRPr lang="en-US"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0678" y="2997343"/>
            <a:ext cx="25618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Buffer: </a:t>
            </a:r>
            <a:r>
              <a:rPr lang="en-US" sz="2800" dirty="0"/>
              <a:t>[control]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894568" y="2513861"/>
            <a:ext cx="9813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Stack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7512128" y="2513861"/>
            <a:ext cx="8627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Arcs</a:t>
            </a:r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4832425" y="3957786"/>
            <a:ext cx="11624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ROOT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03245" y="1604920"/>
            <a:ext cx="45309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Action: </a:t>
            </a:r>
            <a:r>
              <a:rPr lang="en-US" sz="2800" dirty="0">
                <a:solidFill>
                  <a:srgbClr val="006600"/>
                </a:solidFill>
              </a:rPr>
              <a:t>Shift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endParaRPr lang="en-US" sz="2800" dirty="0">
              <a:solidFill>
                <a:srgbClr val="0066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040751" y="3422802"/>
            <a:ext cx="6623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has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49288" y="2983743"/>
            <a:ext cx="21884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/>
              <a:t>nsubj</a:t>
            </a:r>
            <a:r>
              <a:rPr lang="en-US" sz="2800" dirty="0"/>
              <a:t>(</a:t>
            </a:r>
            <a:r>
              <a:rPr lang="en-US" sz="2800" dirty="0" err="1"/>
              <a:t>has,He</a:t>
            </a:r>
            <a:r>
              <a:rPr lang="en-US" sz="2800" dirty="0"/>
              <a:t>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917422" y="2944483"/>
            <a:ext cx="9028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good</a:t>
            </a:r>
          </a:p>
        </p:txBody>
      </p:sp>
    </p:spTree>
    <p:extLst>
      <p:ext uri="{BB962C8B-B14F-4D97-AF65-F5344CB8AC3E}">
        <p14:creationId xmlns:p14="http://schemas.microsoft.com/office/powerpoint/2010/main" xmlns="" val="1395133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Sample Parse of</a:t>
            </a:r>
            <a:br>
              <a:rPr lang="en-US" dirty="0"/>
            </a:br>
            <a:r>
              <a:rPr lang="en-US" dirty="0"/>
              <a:t>“He has good control”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553280-E9B5-4529-AC08-074397BE5D29}" type="slidenum">
              <a:rPr lang="en-US" smtClean="0"/>
              <a:pPr/>
              <a:t>21</a:t>
            </a:fld>
            <a:endParaRPr lang="en-US"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2752" y="2983743"/>
            <a:ext cx="15455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Buffer: </a:t>
            </a:r>
            <a:r>
              <a:rPr lang="en-US" sz="2800" dirty="0"/>
              <a:t>[]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894568" y="2513861"/>
            <a:ext cx="9813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Stack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7512128" y="2513861"/>
            <a:ext cx="8627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Arcs</a:t>
            </a:r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4888119" y="4436105"/>
            <a:ext cx="11624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ROOT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03245" y="1604920"/>
            <a:ext cx="45309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Action: </a:t>
            </a:r>
            <a:r>
              <a:rPr lang="en-US" sz="2800" dirty="0">
                <a:solidFill>
                  <a:srgbClr val="006600"/>
                </a:solidFill>
              </a:rPr>
              <a:t>Shift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endParaRPr lang="en-US" sz="2800" dirty="0">
              <a:solidFill>
                <a:srgbClr val="0066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096445" y="3901121"/>
            <a:ext cx="6623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has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49288" y="2983743"/>
            <a:ext cx="21884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/>
              <a:t>nsubj</a:t>
            </a:r>
            <a:r>
              <a:rPr lang="en-US" sz="2800" dirty="0"/>
              <a:t>(</a:t>
            </a:r>
            <a:r>
              <a:rPr lang="en-US" sz="2800" dirty="0" err="1"/>
              <a:t>has,He</a:t>
            </a:r>
            <a:r>
              <a:rPr lang="en-US" sz="2800" dirty="0"/>
              <a:t>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973116" y="3422802"/>
            <a:ext cx="9028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good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768343" y="2992180"/>
            <a:ext cx="12009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control</a:t>
            </a:r>
          </a:p>
        </p:txBody>
      </p:sp>
    </p:spTree>
    <p:extLst>
      <p:ext uri="{BB962C8B-B14F-4D97-AF65-F5344CB8AC3E}">
        <p14:creationId xmlns:p14="http://schemas.microsoft.com/office/powerpoint/2010/main" xmlns="" val="1111750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Sample Parse of</a:t>
            </a:r>
            <a:br>
              <a:rPr lang="en-US" dirty="0"/>
            </a:br>
            <a:r>
              <a:rPr lang="en-US" dirty="0"/>
              <a:t>“He has good control”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553280-E9B5-4529-AC08-074397BE5D29}" type="slidenum">
              <a:rPr lang="en-US" smtClean="0"/>
              <a:pPr/>
              <a:t>22</a:t>
            </a:fld>
            <a:endParaRPr lang="en-US"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2752" y="2983743"/>
            <a:ext cx="15455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Buffer: </a:t>
            </a:r>
            <a:r>
              <a:rPr lang="en-US" sz="2800" dirty="0"/>
              <a:t>[]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894568" y="2513861"/>
            <a:ext cx="9813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Stack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7512128" y="2513861"/>
            <a:ext cx="8627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Arcs</a:t>
            </a:r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4843730" y="3932046"/>
            <a:ext cx="11624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ROOT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03245" y="1604920"/>
            <a:ext cx="45309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Action: </a:t>
            </a:r>
            <a:r>
              <a:rPr lang="en-US" sz="2800" dirty="0" err="1">
                <a:solidFill>
                  <a:srgbClr val="006600"/>
                </a:solidFill>
              </a:rPr>
              <a:t>LeftArc</a:t>
            </a:r>
            <a:r>
              <a:rPr lang="en-US" sz="2800" dirty="0">
                <a:solidFill>
                  <a:srgbClr val="006600"/>
                </a:solidFill>
              </a:rPr>
              <a:t>(</a:t>
            </a:r>
            <a:r>
              <a:rPr lang="en-US" sz="2800" dirty="0" err="1">
                <a:solidFill>
                  <a:srgbClr val="006600"/>
                </a:solidFill>
              </a:rPr>
              <a:t>amod</a:t>
            </a:r>
            <a:r>
              <a:rPr lang="en-US" sz="2800" dirty="0">
                <a:solidFill>
                  <a:srgbClr val="006600"/>
                </a:solidFill>
              </a:rPr>
              <a:t>)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endParaRPr lang="en-US" sz="2800" dirty="0">
              <a:solidFill>
                <a:srgbClr val="0066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054066" y="3452532"/>
            <a:ext cx="6623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has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49288" y="2983743"/>
            <a:ext cx="21884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/>
              <a:t>nsubj</a:t>
            </a:r>
            <a:r>
              <a:rPr lang="en-US" sz="2800" dirty="0"/>
              <a:t>(</a:t>
            </a:r>
            <a:r>
              <a:rPr lang="en-US" sz="2800" dirty="0" err="1"/>
              <a:t>has,He</a:t>
            </a:r>
            <a:r>
              <a:rPr lang="en-US" sz="2800" dirty="0"/>
              <a:t>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768343" y="2992180"/>
            <a:ext cx="12009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control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174086" y="3377901"/>
            <a:ext cx="30460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/>
              <a:t>amod</a:t>
            </a:r>
            <a:r>
              <a:rPr lang="en-US" sz="2800" dirty="0"/>
              <a:t>(</a:t>
            </a:r>
            <a:r>
              <a:rPr lang="en-US" sz="2800" dirty="0" err="1"/>
              <a:t>control,good</a:t>
            </a:r>
            <a:r>
              <a:rPr lang="en-US" sz="28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xmlns="" val="3790721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Sample Parse of</a:t>
            </a:r>
            <a:br>
              <a:rPr lang="en-US" dirty="0"/>
            </a:br>
            <a:r>
              <a:rPr lang="en-US" dirty="0"/>
              <a:t>“He has good control”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553280-E9B5-4529-AC08-074397BE5D29}" type="slidenum">
              <a:rPr lang="en-US" smtClean="0"/>
              <a:pPr/>
              <a:t>23</a:t>
            </a:fld>
            <a:endParaRPr lang="en-US"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2752" y="2983743"/>
            <a:ext cx="15455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Buffer: </a:t>
            </a:r>
            <a:r>
              <a:rPr lang="en-US" sz="2800" dirty="0"/>
              <a:t>[]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894568" y="2513861"/>
            <a:ext cx="9813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Stack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7512128" y="2513861"/>
            <a:ext cx="8627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Arcs</a:t>
            </a:r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4868690" y="3458203"/>
            <a:ext cx="11624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ROOT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03245" y="1604920"/>
            <a:ext cx="45309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Action: </a:t>
            </a:r>
            <a:r>
              <a:rPr lang="en-US" sz="2800" dirty="0" err="1">
                <a:solidFill>
                  <a:srgbClr val="006600"/>
                </a:solidFill>
              </a:rPr>
              <a:t>RightArc</a:t>
            </a:r>
            <a:r>
              <a:rPr lang="en-US" sz="2800" dirty="0">
                <a:solidFill>
                  <a:srgbClr val="006600"/>
                </a:solidFill>
              </a:rPr>
              <a:t>(</a:t>
            </a:r>
            <a:r>
              <a:rPr lang="en-US" sz="2800" dirty="0" err="1">
                <a:solidFill>
                  <a:srgbClr val="006600"/>
                </a:solidFill>
              </a:rPr>
              <a:t>dobj</a:t>
            </a:r>
            <a:r>
              <a:rPr lang="en-US" sz="2800" dirty="0">
                <a:solidFill>
                  <a:srgbClr val="006600"/>
                </a:solidFill>
              </a:rPr>
              <a:t>)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endParaRPr lang="en-US" sz="2800" dirty="0">
              <a:solidFill>
                <a:srgbClr val="0066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079026" y="2978689"/>
            <a:ext cx="6623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has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49288" y="2983743"/>
            <a:ext cx="21884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/>
              <a:t>nsubj</a:t>
            </a:r>
            <a:r>
              <a:rPr lang="en-US" sz="2800" dirty="0"/>
              <a:t>(</a:t>
            </a:r>
            <a:r>
              <a:rPr lang="en-US" sz="2800" dirty="0" err="1"/>
              <a:t>has,He</a:t>
            </a:r>
            <a:r>
              <a:rPr lang="en-US" sz="2800" dirty="0"/>
              <a:t>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174086" y="3377901"/>
            <a:ext cx="30460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/>
              <a:t>amod</a:t>
            </a:r>
            <a:r>
              <a:rPr lang="en-US" sz="2800" dirty="0"/>
              <a:t>(</a:t>
            </a:r>
            <a:r>
              <a:rPr lang="en-US" sz="2800" dirty="0" err="1"/>
              <a:t>control,good</a:t>
            </a:r>
            <a:r>
              <a:rPr lang="en-US" sz="2800" dirty="0"/>
              <a:t>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97122" y="3816327"/>
            <a:ext cx="26468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/>
              <a:t>dobj</a:t>
            </a:r>
            <a:r>
              <a:rPr lang="en-US" sz="2800" dirty="0"/>
              <a:t>(</a:t>
            </a:r>
            <a:r>
              <a:rPr lang="en-US" sz="2800" dirty="0" err="1"/>
              <a:t>has,control</a:t>
            </a:r>
            <a:r>
              <a:rPr lang="en-US" sz="28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xmlns="" val="3001027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Sample Parse of</a:t>
            </a:r>
            <a:br>
              <a:rPr lang="en-US" dirty="0"/>
            </a:br>
            <a:r>
              <a:rPr lang="en-US" dirty="0"/>
              <a:t>“He has good control”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553280-E9B5-4529-AC08-074397BE5D29}" type="slidenum">
              <a:rPr lang="en-US" smtClean="0"/>
              <a:pPr/>
              <a:t>24</a:t>
            </a:fld>
            <a:endParaRPr lang="en-US"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2752" y="2983743"/>
            <a:ext cx="15455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Buffer: </a:t>
            </a:r>
            <a:r>
              <a:rPr lang="en-US" sz="2800" dirty="0"/>
              <a:t>[]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894568" y="2513861"/>
            <a:ext cx="9813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Stack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7512128" y="2513861"/>
            <a:ext cx="8627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Arcs</a:t>
            </a:r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4894568" y="3037081"/>
            <a:ext cx="11624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ROOT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03245" y="1604920"/>
            <a:ext cx="45309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Action: </a:t>
            </a:r>
            <a:r>
              <a:rPr lang="en-US" sz="2800" dirty="0" err="1">
                <a:solidFill>
                  <a:srgbClr val="006600"/>
                </a:solidFill>
              </a:rPr>
              <a:t>RightArc</a:t>
            </a:r>
            <a:r>
              <a:rPr lang="en-US" sz="2800" dirty="0">
                <a:solidFill>
                  <a:srgbClr val="006600"/>
                </a:solidFill>
              </a:rPr>
              <a:t>(root)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endParaRPr lang="en-US" sz="2800" dirty="0">
              <a:solidFill>
                <a:srgbClr val="0066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849288" y="2983743"/>
            <a:ext cx="21884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/>
              <a:t>nsubj</a:t>
            </a:r>
            <a:r>
              <a:rPr lang="en-US" sz="2800" dirty="0"/>
              <a:t>(</a:t>
            </a:r>
            <a:r>
              <a:rPr lang="en-US" sz="2800" dirty="0" err="1"/>
              <a:t>has,He</a:t>
            </a:r>
            <a:r>
              <a:rPr lang="en-US" sz="2800" dirty="0"/>
              <a:t>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174086" y="3377901"/>
            <a:ext cx="30460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/>
              <a:t>amod</a:t>
            </a:r>
            <a:r>
              <a:rPr lang="en-US" sz="2800" dirty="0"/>
              <a:t>(</a:t>
            </a:r>
            <a:r>
              <a:rPr lang="en-US" sz="2800" dirty="0" err="1"/>
              <a:t>control,good</a:t>
            </a:r>
            <a:r>
              <a:rPr lang="en-US" sz="2800" dirty="0"/>
              <a:t>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97122" y="3816327"/>
            <a:ext cx="26468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/>
              <a:t>dobj</a:t>
            </a:r>
            <a:r>
              <a:rPr lang="en-US" sz="2800" dirty="0"/>
              <a:t>(</a:t>
            </a:r>
            <a:r>
              <a:rPr lang="en-US" sz="2800" dirty="0" err="1"/>
              <a:t>has,control</a:t>
            </a:r>
            <a:r>
              <a:rPr lang="en-US" sz="2800" dirty="0"/>
              <a:t>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625489" y="4233504"/>
            <a:ext cx="25224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root(</a:t>
            </a:r>
            <a:r>
              <a:rPr lang="en-US" sz="2800" dirty="0" err="1"/>
              <a:t>ROOT,has</a:t>
            </a:r>
            <a:r>
              <a:rPr lang="en-US" sz="28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xmlns="" val="57910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6897" y="175334"/>
            <a:ext cx="7772400" cy="990600"/>
          </a:xfrm>
        </p:spPr>
        <p:txBody>
          <a:bodyPr/>
          <a:lstStyle/>
          <a:p>
            <a:r>
              <a:rPr lang="en-US" dirty="0"/>
              <a:t>Stanford Neural Dependency Parser</a:t>
            </a:r>
            <a:br>
              <a:rPr lang="en-US" dirty="0"/>
            </a:br>
            <a:r>
              <a:rPr lang="en-US" sz="3200" dirty="0">
                <a:solidFill>
                  <a:srgbClr val="006600"/>
                </a:solidFill>
              </a:rPr>
              <a:t>(Chen and Manning, 2014)</a:t>
            </a:r>
            <a:endParaRPr lang="en-US" dirty="0">
              <a:solidFill>
                <a:srgbClr val="0066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2660" y="1439423"/>
            <a:ext cx="8149701" cy="4687888"/>
          </a:xfrm>
        </p:spPr>
        <p:txBody>
          <a:bodyPr/>
          <a:lstStyle/>
          <a:p>
            <a:r>
              <a:rPr lang="en-US" dirty="0"/>
              <a:t>Train a neural net to choose the best shift-reduce parser action to take at each step.</a:t>
            </a:r>
          </a:p>
          <a:p>
            <a:r>
              <a:rPr lang="en-US" dirty="0"/>
              <a:t>Uses features (words, POS tags, arc labels) extracted from the current stack, buffer, and arcs as context.</a:t>
            </a:r>
          </a:p>
          <a:p>
            <a:r>
              <a:rPr lang="en-US" dirty="0"/>
              <a:t>History (thru citation trail):</a:t>
            </a:r>
          </a:p>
          <a:p>
            <a:pPr lvl="1"/>
            <a:r>
              <a:rPr lang="en-US" sz="2400" dirty="0"/>
              <a:t>Neural shift-reduce parser </a:t>
            </a:r>
            <a:r>
              <a:rPr lang="en-US" sz="2000" dirty="0">
                <a:solidFill>
                  <a:srgbClr val="006600"/>
                </a:solidFill>
              </a:rPr>
              <a:t>(Mayberry &amp; </a:t>
            </a:r>
            <a:r>
              <a:rPr lang="en-US" sz="2000" dirty="0" err="1">
                <a:solidFill>
                  <a:srgbClr val="006600"/>
                </a:solidFill>
              </a:rPr>
              <a:t>Miikkulainen</a:t>
            </a:r>
            <a:r>
              <a:rPr lang="en-US" sz="2000" dirty="0">
                <a:solidFill>
                  <a:srgbClr val="006600"/>
                </a:solidFill>
              </a:rPr>
              <a:t>, 1999)</a:t>
            </a:r>
          </a:p>
          <a:p>
            <a:pPr lvl="1"/>
            <a:r>
              <a:rPr lang="en-US" sz="2400" dirty="0"/>
              <a:t>Decision-tree shift-reduce parser </a:t>
            </a:r>
            <a:r>
              <a:rPr lang="en-US" sz="2000" dirty="0">
                <a:solidFill>
                  <a:srgbClr val="006600"/>
                </a:solidFill>
              </a:rPr>
              <a:t>(</a:t>
            </a:r>
            <a:r>
              <a:rPr lang="en-US" sz="2000" dirty="0" err="1">
                <a:solidFill>
                  <a:srgbClr val="006600"/>
                </a:solidFill>
              </a:rPr>
              <a:t>Hermjakob</a:t>
            </a:r>
            <a:r>
              <a:rPr lang="en-US" sz="2000" dirty="0">
                <a:solidFill>
                  <a:srgbClr val="006600"/>
                </a:solidFill>
              </a:rPr>
              <a:t> &amp; Mooney, 1997)</a:t>
            </a:r>
          </a:p>
          <a:p>
            <a:pPr lvl="1"/>
            <a:r>
              <a:rPr lang="en-US" sz="2400" dirty="0"/>
              <a:t>Simple learned shift-reduce parser </a:t>
            </a:r>
            <a:r>
              <a:rPr lang="en-US" sz="2000" dirty="0">
                <a:solidFill>
                  <a:srgbClr val="006600"/>
                </a:solidFill>
              </a:rPr>
              <a:t>(Simmons &amp; Yu, 1992)</a:t>
            </a:r>
          </a:p>
          <a:p>
            <a:pPr lvl="1"/>
            <a:endParaRPr lang="en-US" sz="2400" dirty="0">
              <a:solidFill>
                <a:srgbClr val="006600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553280-E9B5-4529-AC08-074397BE5D29}" type="slidenum">
              <a:rPr lang="en-US" smtClean="0"/>
              <a:pPr/>
              <a:t>25</a:t>
            </a:fld>
            <a:endParaRPr 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48772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Neural Architecture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-62143" y="1845906"/>
            <a:ext cx="9165866" cy="3906824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553280-E9B5-4529-AC08-074397BE5D29}" type="slidenum">
              <a:rPr lang="en-US" smtClean="0"/>
              <a:pPr/>
              <a:t>26</a:t>
            </a:fld>
            <a:endParaRPr lang="en-US">
              <a:latin typeface="+mn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30771" y="1826671"/>
            <a:ext cx="29995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Parse action classification</a:t>
            </a:r>
          </a:p>
        </p:txBody>
      </p:sp>
    </p:spTree>
    <p:extLst>
      <p:ext uri="{BB962C8B-B14F-4D97-AF65-F5344CB8AC3E}">
        <p14:creationId xmlns:p14="http://schemas.microsoft.com/office/powerpoint/2010/main" xmlns="" val="864098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Context Features Used</a:t>
            </a:r>
            <a:br>
              <a:rPr lang="en-US" dirty="0"/>
            </a:br>
            <a:r>
              <a:rPr lang="en-US" sz="3200" dirty="0">
                <a:solidFill>
                  <a:srgbClr val="006600"/>
                </a:solidFill>
              </a:rPr>
              <a:t>(</a:t>
            </a:r>
            <a:r>
              <a:rPr lang="en-US" sz="3200" dirty="0" err="1">
                <a:solidFill>
                  <a:srgbClr val="006600"/>
                </a:solidFill>
              </a:rPr>
              <a:t>rc</a:t>
            </a:r>
            <a:r>
              <a:rPr lang="en-US" sz="3200" dirty="0">
                <a:solidFill>
                  <a:srgbClr val="006600"/>
                </a:solidFill>
              </a:rPr>
              <a:t> = right-child, </a:t>
            </a:r>
            <a:r>
              <a:rPr lang="en-US" sz="3200" dirty="0" err="1">
                <a:solidFill>
                  <a:srgbClr val="006600"/>
                </a:solidFill>
              </a:rPr>
              <a:t>lc</a:t>
            </a:r>
            <a:r>
              <a:rPr lang="en-US" sz="3200" dirty="0">
                <a:solidFill>
                  <a:srgbClr val="006600"/>
                </a:solidFill>
              </a:rPr>
              <a:t>=left-child)</a:t>
            </a:r>
            <a:endParaRPr lang="en-US" dirty="0">
              <a:solidFill>
                <a:srgbClr val="0066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7894468" cy="4687888"/>
          </a:xfrm>
        </p:spPr>
        <p:txBody>
          <a:bodyPr/>
          <a:lstStyle/>
          <a:p>
            <a:r>
              <a:rPr lang="en-US" dirty="0"/>
              <a:t>The top 3 words on the stack and buffer: s</a:t>
            </a:r>
            <a:r>
              <a:rPr lang="en-US" baseline="-25000" dirty="0"/>
              <a:t>1</a:t>
            </a:r>
            <a:r>
              <a:rPr lang="en-US" dirty="0"/>
              <a:t>; s</a:t>
            </a:r>
            <a:r>
              <a:rPr lang="en-US" baseline="-25000" dirty="0"/>
              <a:t>2</a:t>
            </a:r>
            <a:r>
              <a:rPr lang="en-US" dirty="0"/>
              <a:t>; s</a:t>
            </a:r>
            <a:r>
              <a:rPr lang="en-US" baseline="-25000" dirty="0"/>
              <a:t>3</a:t>
            </a:r>
            <a:r>
              <a:rPr lang="en-US" dirty="0"/>
              <a:t>; b</a:t>
            </a:r>
            <a:r>
              <a:rPr lang="en-US" baseline="-25000" dirty="0"/>
              <a:t>1</a:t>
            </a:r>
            <a:r>
              <a:rPr lang="en-US" dirty="0"/>
              <a:t>; b</a:t>
            </a:r>
            <a:r>
              <a:rPr lang="en-US" baseline="-25000" dirty="0"/>
              <a:t>2</a:t>
            </a:r>
            <a:r>
              <a:rPr lang="en-US" dirty="0"/>
              <a:t>; b</a:t>
            </a:r>
            <a:r>
              <a:rPr lang="en-US" baseline="-25000" dirty="0"/>
              <a:t>3</a:t>
            </a:r>
            <a:r>
              <a:rPr lang="en-US" dirty="0"/>
              <a:t>;</a:t>
            </a:r>
          </a:p>
          <a:p>
            <a:r>
              <a:rPr lang="en-US" dirty="0"/>
              <a:t>The first and second leftmost / rightmost children of the top two words on the stack: </a:t>
            </a:r>
            <a:r>
              <a:rPr lang="it-IT" dirty="0"/>
              <a:t>lc</a:t>
            </a:r>
            <a:r>
              <a:rPr lang="it-IT" baseline="-25000" dirty="0"/>
              <a:t>1</a:t>
            </a:r>
            <a:r>
              <a:rPr lang="it-IT" dirty="0"/>
              <a:t>(s</a:t>
            </a:r>
            <a:r>
              <a:rPr lang="it-IT" baseline="-25000" dirty="0"/>
              <a:t>i</a:t>
            </a:r>
            <a:r>
              <a:rPr lang="it-IT" dirty="0"/>
              <a:t>); rc</a:t>
            </a:r>
            <a:r>
              <a:rPr lang="it-IT" baseline="-25000" dirty="0"/>
              <a:t>1</a:t>
            </a:r>
            <a:r>
              <a:rPr lang="it-IT" dirty="0"/>
              <a:t>(s</a:t>
            </a:r>
            <a:r>
              <a:rPr lang="it-IT" baseline="-25000" dirty="0"/>
              <a:t>i</a:t>
            </a:r>
            <a:r>
              <a:rPr lang="it-IT" dirty="0"/>
              <a:t>); lc</a:t>
            </a:r>
            <a:r>
              <a:rPr lang="it-IT" baseline="-25000" dirty="0"/>
              <a:t>2</a:t>
            </a:r>
            <a:r>
              <a:rPr lang="it-IT" dirty="0"/>
              <a:t>(s</a:t>
            </a:r>
            <a:r>
              <a:rPr lang="it-IT" baseline="-25000" dirty="0"/>
              <a:t>i</a:t>
            </a:r>
            <a:r>
              <a:rPr lang="it-IT" dirty="0"/>
              <a:t>); rc</a:t>
            </a:r>
            <a:r>
              <a:rPr lang="it-IT" baseline="-25000" dirty="0"/>
              <a:t>2 </a:t>
            </a:r>
            <a:r>
              <a:rPr lang="it-IT" dirty="0"/>
              <a:t>(s</a:t>
            </a:r>
            <a:r>
              <a:rPr lang="it-IT" baseline="-25000" dirty="0"/>
              <a:t>i</a:t>
            </a:r>
            <a:r>
              <a:rPr lang="it-IT" dirty="0"/>
              <a:t>), i = 1; 2. </a:t>
            </a:r>
          </a:p>
          <a:p>
            <a:r>
              <a:rPr lang="en-US" dirty="0"/>
              <a:t>The leftmost-of-leftmost and rightmost-of-rightmost children of the top two words on the stack: </a:t>
            </a:r>
            <a:r>
              <a:rPr lang="it-IT" dirty="0"/>
              <a:t>lc</a:t>
            </a:r>
            <a:r>
              <a:rPr lang="it-IT" baseline="-25000" dirty="0"/>
              <a:t>1</a:t>
            </a:r>
            <a:r>
              <a:rPr lang="it-IT" dirty="0"/>
              <a:t>(lc</a:t>
            </a:r>
            <a:r>
              <a:rPr lang="it-IT" baseline="-25000" dirty="0"/>
              <a:t>1</a:t>
            </a:r>
            <a:r>
              <a:rPr lang="it-IT" dirty="0"/>
              <a:t>(s</a:t>
            </a:r>
            <a:r>
              <a:rPr lang="it-IT" baseline="-25000" dirty="0"/>
              <a:t>i</a:t>
            </a:r>
            <a:r>
              <a:rPr lang="it-IT" dirty="0"/>
              <a:t>)); rc</a:t>
            </a:r>
            <a:r>
              <a:rPr lang="it-IT" baseline="-25000" dirty="0"/>
              <a:t>1</a:t>
            </a:r>
            <a:r>
              <a:rPr lang="it-IT" dirty="0"/>
              <a:t>(rc</a:t>
            </a:r>
            <a:r>
              <a:rPr lang="it-IT" baseline="-25000" dirty="0"/>
              <a:t>1</a:t>
            </a:r>
            <a:r>
              <a:rPr lang="it-IT" dirty="0"/>
              <a:t>(s</a:t>
            </a:r>
            <a:r>
              <a:rPr lang="it-IT" baseline="-25000" dirty="0"/>
              <a:t>i</a:t>
            </a:r>
            <a:r>
              <a:rPr lang="it-IT" dirty="0"/>
              <a:t>)), i = 1; 2.</a:t>
            </a:r>
          </a:p>
          <a:p>
            <a:r>
              <a:rPr lang="it-IT" dirty="0"/>
              <a:t>Also include the POS tag and parent arc label (where available) for these same items.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553280-E9B5-4529-AC08-074397BE5D29}" type="slidenum">
              <a:rPr lang="en-US" smtClean="0"/>
              <a:pPr/>
              <a:t>27</a:t>
            </a:fld>
            <a:endParaRPr 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60513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Input </a:t>
            </a:r>
            <a:r>
              <a:rPr lang="en-US" dirty="0" err="1"/>
              <a:t>Embeddings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Instead of using one-hot input encodings, words and POS tags are “embedded” in a 50 dimensional set of input features.</a:t>
            </a:r>
          </a:p>
          <a:p>
            <a:r>
              <a:rPr lang="en-US" dirty="0"/>
              <a:t>Embedding POS tags is unusual since there are relatively few; however, it allows similar tags (e.g. NN and NNS) to have similar </a:t>
            </a:r>
            <a:r>
              <a:rPr lang="en-US" dirty="0" err="1"/>
              <a:t>embeddings</a:t>
            </a:r>
            <a:r>
              <a:rPr lang="en-US" dirty="0"/>
              <a:t> and thereby behave similarly.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553280-E9B5-4529-AC08-074397BE5D29}" type="slidenum">
              <a:rPr lang="en-US" smtClean="0"/>
              <a:pPr/>
              <a:t>28</a:t>
            </a:fld>
            <a:endParaRPr 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6285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Cube Activation Function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Alternative non-linear output function instead of sigmoid (</a:t>
            </a:r>
            <a:r>
              <a:rPr lang="en-US" dirty="0" err="1"/>
              <a:t>softmax</a:t>
            </a:r>
            <a:r>
              <a:rPr lang="en-US" dirty="0"/>
              <a:t>) or tanh.</a:t>
            </a:r>
          </a:p>
          <a:p>
            <a:r>
              <a:rPr lang="en-US" dirty="0"/>
              <a:t>Allows modeling the product terms of </a:t>
            </a:r>
            <a:r>
              <a:rPr lang="en-US" i="1" dirty="0" err="1"/>
              <a:t>x</a:t>
            </a:r>
            <a:r>
              <a:rPr lang="en-US" i="1" baseline="-25000" dirty="0" err="1"/>
              <a:t>i</a:t>
            </a:r>
            <a:r>
              <a:rPr lang="en-US" i="1" dirty="0" err="1"/>
              <a:t>x</a:t>
            </a:r>
            <a:r>
              <a:rPr lang="en-US" i="1" baseline="-25000" dirty="0" err="1"/>
              <a:t>j</a:t>
            </a:r>
            <a:r>
              <a:rPr lang="en-US" i="1" dirty="0" err="1"/>
              <a:t>x</a:t>
            </a:r>
            <a:r>
              <a:rPr lang="en-US" i="1" baseline="-25000" dirty="0" err="1"/>
              <a:t>k</a:t>
            </a:r>
            <a:r>
              <a:rPr lang="en-US" dirty="0"/>
              <a:t> for any three different input elements.</a:t>
            </a:r>
          </a:p>
          <a:p>
            <a:r>
              <a:rPr lang="en-US" dirty="0"/>
              <a:t>Based on previous empirical results, capturing interactions of three elements seems important for shift-reduce dependency parsing.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553280-E9B5-4529-AC08-074397BE5D29}" type="slidenum">
              <a:rPr lang="en-US" smtClean="0"/>
              <a:pPr/>
              <a:t>29</a:t>
            </a:fld>
            <a:endParaRPr 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44432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Sample Parse of</a:t>
            </a:r>
            <a:br>
              <a:rPr lang="en-US" dirty="0"/>
            </a:br>
            <a:r>
              <a:rPr lang="en-US" dirty="0"/>
              <a:t>“Bob eats pasta”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553280-E9B5-4529-AC08-074397BE5D29}" type="slidenum">
              <a:rPr lang="en-US" smtClean="0"/>
              <a:pPr/>
              <a:t>3</a:t>
            </a:fld>
            <a:endParaRPr lang="en-US"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54328" y="2518300"/>
            <a:ext cx="33745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Buffer: </a:t>
            </a:r>
            <a:r>
              <a:rPr lang="en-US" sz="2800" dirty="0"/>
              <a:t>Bob eats pasta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199587" y="2518300"/>
            <a:ext cx="9813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Stack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2381176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Training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Automatically construct dependency parses from treebank phrase-structure parse trees.</a:t>
            </a:r>
          </a:p>
          <a:p>
            <a:r>
              <a:rPr lang="en-US" dirty="0"/>
              <a:t>Compute correct sequence of “oracle” shift-reduce parse actions (transitions, </a:t>
            </a:r>
            <a:r>
              <a:rPr lang="en-US" i="1" dirty="0" err="1"/>
              <a:t>t</a:t>
            </a:r>
            <a:r>
              <a:rPr lang="en-US" i="1" baseline="-25000" dirty="0" err="1"/>
              <a:t>i</a:t>
            </a:r>
            <a:r>
              <a:rPr lang="en-US" dirty="0"/>
              <a:t>) at each step from gold-standard parse trees.</a:t>
            </a:r>
          </a:p>
          <a:p>
            <a:r>
              <a:rPr lang="en-US" dirty="0"/>
              <a:t>Determine correct parse sequence by using a “shortest stack” oracle which always prefers </a:t>
            </a:r>
            <a:r>
              <a:rPr lang="en-US" dirty="0" err="1"/>
              <a:t>LeftArc</a:t>
            </a:r>
            <a:r>
              <a:rPr lang="en-US" dirty="0"/>
              <a:t> over Shift.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553280-E9B5-4529-AC08-074397BE5D29}" type="slidenum">
              <a:rPr lang="en-US" smtClean="0"/>
              <a:pPr/>
              <a:t>30</a:t>
            </a:fld>
            <a:endParaRPr 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0393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Training Algorithm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7772400" cy="5029200"/>
          </a:xfrm>
        </p:spPr>
        <p:txBody>
          <a:bodyPr/>
          <a:lstStyle/>
          <a:p>
            <a:r>
              <a:rPr lang="en-US" dirty="0"/>
              <a:t>Training objective is to minimize the cross-entropy loss, plus a L2-regularization term: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Initialize word </a:t>
            </a:r>
            <a:r>
              <a:rPr lang="en-US" dirty="0" err="1"/>
              <a:t>embeddings</a:t>
            </a:r>
            <a:r>
              <a:rPr lang="en-US" dirty="0"/>
              <a:t> to precomputed values such as Word2Vec.</a:t>
            </a:r>
          </a:p>
          <a:p>
            <a:r>
              <a:rPr lang="en-US" dirty="0"/>
              <a:t>Use </a:t>
            </a:r>
            <a:r>
              <a:rPr lang="en-US" dirty="0" err="1"/>
              <a:t>AdaGrad</a:t>
            </a:r>
            <a:r>
              <a:rPr lang="en-US" dirty="0"/>
              <a:t> with dropout to compute model parameters that approximately minimize this objective.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553280-E9B5-4529-AC08-074397BE5D29}" type="slidenum">
              <a:rPr lang="en-US" smtClean="0"/>
              <a:pPr/>
              <a:t>31</a:t>
            </a:fld>
            <a:endParaRPr lang="en-US">
              <a:latin typeface="+mn-lt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59405" y="2388093"/>
            <a:ext cx="5449553" cy="1239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860562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Evaluation Metrics </a:t>
            </a:r>
            <a:br>
              <a:rPr lang="en-US" dirty="0"/>
            </a:br>
            <a:r>
              <a:rPr lang="en-US" dirty="0"/>
              <a:t>for Dependency Parsing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006600"/>
                </a:solidFill>
              </a:rPr>
              <a:t>Unlabeled </a:t>
            </a:r>
            <a:r>
              <a:rPr lang="en-US" b="1" dirty="0" err="1">
                <a:solidFill>
                  <a:srgbClr val="006600"/>
                </a:solidFill>
              </a:rPr>
              <a:t>Atachment</a:t>
            </a:r>
            <a:r>
              <a:rPr lang="en-US" b="1" dirty="0">
                <a:solidFill>
                  <a:srgbClr val="006600"/>
                </a:solidFill>
              </a:rPr>
              <a:t> Score (UAS): </a:t>
            </a:r>
            <a:r>
              <a:rPr lang="en-US" dirty="0"/>
              <a:t>% of tokens for which a system has predicted the correct parent.</a:t>
            </a:r>
          </a:p>
          <a:p>
            <a:r>
              <a:rPr lang="en-US" b="1" dirty="0">
                <a:solidFill>
                  <a:srgbClr val="006600"/>
                </a:solidFill>
              </a:rPr>
              <a:t>Labeled </a:t>
            </a:r>
            <a:r>
              <a:rPr lang="en-US" b="1" dirty="0" err="1">
                <a:solidFill>
                  <a:srgbClr val="006600"/>
                </a:solidFill>
              </a:rPr>
              <a:t>Atachment</a:t>
            </a:r>
            <a:r>
              <a:rPr lang="en-US" b="1" dirty="0">
                <a:solidFill>
                  <a:srgbClr val="006600"/>
                </a:solidFill>
              </a:rPr>
              <a:t> Score (LAS): </a:t>
            </a:r>
            <a:r>
              <a:rPr lang="en-US" dirty="0"/>
              <a:t>% of tokens for which a system has predicted the correct parent with the correct arc label.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553280-E9B5-4529-AC08-074397BE5D29}" type="slidenum">
              <a:rPr lang="en-US" smtClean="0"/>
              <a:pPr/>
              <a:t>32</a:t>
            </a:fld>
            <a:endParaRPr 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33279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Sample Results on Penn WSJ Treebank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553280-E9B5-4529-AC08-074397BE5D29}" type="slidenum">
              <a:rPr lang="en-US" smtClean="0"/>
              <a:pPr/>
              <a:t>33</a:t>
            </a:fld>
            <a:endParaRPr lang="en-US">
              <a:latin typeface="+mn-lt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19026" y="1951645"/>
            <a:ext cx="6416508" cy="3445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65402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3783" y="1371600"/>
            <a:ext cx="8083117" cy="4687888"/>
          </a:xfrm>
        </p:spPr>
        <p:txBody>
          <a:bodyPr/>
          <a:lstStyle/>
          <a:p>
            <a:r>
              <a:rPr lang="en-US" dirty="0"/>
              <a:t>Shift-reduce parsing is an efficient and effective alternative to standard PCFG parsing.</a:t>
            </a:r>
          </a:p>
          <a:p>
            <a:r>
              <a:rPr lang="en-US" dirty="0"/>
              <a:t>Particularly effective for dependency parsing.</a:t>
            </a:r>
          </a:p>
          <a:p>
            <a:r>
              <a:rPr lang="en-US" dirty="0"/>
              <a:t>Models deterministic, left-to-right parsing that seems to characterize human parsing (therefore subject to garden paths).</a:t>
            </a:r>
          </a:p>
          <a:p>
            <a:r>
              <a:rPr lang="en-US" dirty="0"/>
              <a:t>Neural methods to select parse </a:t>
            </a:r>
            <a:r>
              <a:rPr lang="en-US"/>
              <a:t>operations give </a:t>
            </a:r>
            <a:r>
              <a:rPr lang="en-US" dirty="0"/>
              <a:t>state-of-the-art results.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553280-E9B5-4529-AC08-074397BE5D29}" type="slidenum">
              <a:rPr lang="en-US" smtClean="0"/>
              <a:pPr/>
              <a:t>34</a:t>
            </a:fld>
            <a:endParaRPr 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80269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Sample Parse of</a:t>
            </a:r>
            <a:br>
              <a:rPr lang="en-US" dirty="0"/>
            </a:br>
            <a:r>
              <a:rPr lang="en-US" dirty="0"/>
              <a:t>“Bob eats pasta”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553280-E9B5-4529-AC08-074397BE5D29}" type="slidenum">
              <a:rPr lang="en-US" smtClean="0"/>
              <a:pPr/>
              <a:t>4</a:t>
            </a:fld>
            <a:endParaRPr lang="en-US"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8626" y="2518300"/>
            <a:ext cx="26868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Buffer: </a:t>
            </a:r>
            <a:r>
              <a:rPr lang="en-US" sz="2800" dirty="0"/>
              <a:t>eats pasta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199587" y="2518300"/>
            <a:ext cx="9813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Stack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3585061" y="1607140"/>
            <a:ext cx="20489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Action: </a:t>
            </a:r>
            <a:r>
              <a:rPr lang="en-US" sz="2800" dirty="0">
                <a:solidFill>
                  <a:srgbClr val="006600"/>
                </a:solidFill>
              </a:rPr>
              <a:t>Shift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254088" y="3041520"/>
            <a:ext cx="8723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/>
              <a:t>Bob</a:t>
            </a:r>
          </a:p>
        </p:txBody>
      </p:sp>
    </p:spTree>
    <p:extLst>
      <p:ext uri="{BB962C8B-B14F-4D97-AF65-F5344CB8AC3E}">
        <p14:creationId xmlns:p14="http://schemas.microsoft.com/office/powerpoint/2010/main" xmlns="" val="1143771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Sample Parse of</a:t>
            </a:r>
            <a:br>
              <a:rPr lang="en-US" dirty="0"/>
            </a:br>
            <a:r>
              <a:rPr lang="en-US" dirty="0"/>
              <a:t>“Bob eats pasta”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553280-E9B5-4529-AC08-074397BE5D29}" type="slidenum">
              <a:rPr lang="en-US" smtClean="0"/>
              <a:pPr/>
              <a:t>5</a:t>
            </a:fld>
            <a:endParaRPr lang="en-US"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69408" y="2482457"/>
            <a:ext cx="26868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Buffer: </a:t>
            </a:r>
            <a:r>
              <a:rPr lang="en-US" sz="2800" dirty="0" smtClean="0"/>
              <a:t>eats pasta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6199587" y="2518300"/>
            <a:ext cx="9813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Stack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2917409" y="1607140"/>
            <a:ext cx="48194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Action: </a:t>
            </a:r>
            <a:r>
              <a:rPr lang="en-US" sz="2800" dirty="0">
                <a:solidFill>
                  <a:srgbClr val="006600"/>
                </a:solidFill>
              </a:rPr>
              <a:t>Reduce(Bob </a:t>
            </a:r>
            <a:r>
              <a:rPr lang="en-US" sz="2800" dirty="0">
                <a:solidFill>
                  <a:srgbClr val="006600"/>
                </a:solidFill>
                <a:sym typeface="Symbol" panose="05050102010706020507" pitchFamily="18" charset="2"/>
              </a:rPr>
              <a:t></a:t>
            </a:r>
            <a:r>
              <a:rPr lang="en-US" sz="2800" dirty="0">
                <a:solidFill>
                  <a:srgbClr val="006600"/>
                </a:solidFill>
              </a:rPr>
              <a:t> NP)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787199" y="3091826"/>
            <a:ext cx="16492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/>
              <a:t>(NP Bob)</a:t>
            </a:r>
          </a:p>
        </p:txBody>
      </p:sp>
    </p:spTree>
    <p:extLst>
      <p:ext uri="{BB962C8B-B14F-4D97-AF65-F5344CB8AC3E}">
        <p14:creationId xmlns:p14="http://schemas.microsoft.com/office/powerpoint/2010/main" xmlns="" val="3776034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Sample Parse of</a:t>
            </a:r>
            <a:br>
              <a:rPr lang="en-US" dirty="0"/>
            </a:br>
            <a:r>
              <a:rPr lang="en-US" dirty="0"/>
              <a:t>“Bob eats pasta”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553280-E9B5-4529-AC08-074397BE5D29}" type="slidenum">
              <a:rPr lang="en-US" smtClean="0"/>
              <a:pPr/>
              <a:t>6</a:t>
            </a:fld>
            <a:endParaRPr lang="en-US"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55351" y="2447278"/>
            <a:ext cx="20408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Buffer: </a:t>
            </a:r>
            <a:r>
              <a:rPr lang="en-US" sz="2800" dirty="0"/>
              <a:t>pasta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199587" y="2518300"/>
            <a:ext cx="9813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Stack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2917410" y="1607140"/>
            <a:ext cx="3384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Action: </a:t>
            </a:r>
            <a:r>
              <a:rPr lang="en-US" sz="2800" dirty="0">
                <a:solidFill>
                  <a:srgbClr val="006600"/>
                </a:solidFill>
              </a:rPr>
              <a:t>Shift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274928" y="3041520"/>
            <a:ext cx="8306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 eats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898170" y="3478005"/>
            <a:ext cx="16492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/>
              <a:t>(NP Bob)</a:t>
            </a:r>
          </a:p>
        </p:txBody>
      </p:sp>
    </p:spTree>
    <p:extLst>
      <p:ext uri="{BB962C8B-B14F-4D97-AF65-F5344CB8AC3E}">
        <p14:creationId xmlns:p14="http://schemas.microsoft.com/office/powerpoint/2010/main" xmlns="" val="1088309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Sample Parse of</a:t>
            </a:r>
            <a:br>
              <a:rPr lang="en-US" dirty="0"/>
            </a:br>
            <a:r>
              <a:rPr lang="en-US" dirty="0"/>
              <a:t>“Bob eats pasta”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553280-E9B5-4529-AC08-074397BE5D29}" type="slidenum">
              <a:rPr lang="en-US" smtClean="0"/>
              <a:pPr/>
              <a:t>7</a:t>
            </a:fld>
            <a:endParaRPr lang="en-US"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15402" y="2518300"/>
            <a:ext cx="20408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Buffer: </a:t>
            </a:r>
            <a:r>
              <a:rPr lang="en-US" sz="2800" dirty="0"/>
              <a:t>pasta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199587" y="2518300"/>
            <a:ext cx="9813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Stack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2917410" y="1607140"/>
            <a:ext cx="45309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Action: </a:t>
            </a:r>
            <a:r>
              <a:rPr lang="en-US" sz="2800" dirty="0">
                <a:solidFill>
                  <a:srgbClr val="006600"/>
                </a:solidFill>
              </a:rPr>
              <a:t>Reduce(eats </a:t>
            </a:r>
            <a:r>
              <a:rPr lang="en-US" sz="2800" dirty="0">
                <a:solidFill>
                  <a:srgbClr val="006600"/>
                </a:solidFill>
                <a:sym typeface="Symbol" panose="05050102010706020507" pitchFamily="18" charset="2"/>
              </a:rPr>
              <a:t></a:t>
            </a:r>
            <a:r>
              <a:rPr lang="en-US" sz="2800" dirty="0">
                <a:solidFill>
                  <a:srgbClr val="006600"/>
                </a:solidFill>
              </a:rPr>
              <a:t>VB)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860554" y="3041520"/>
            <a:ext cx="16594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 (VB eats)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898170" y="3478005"/>
            <a:ext cx="16492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/>
              <a:t>(NP Bob)</a:t>
            </a:r>
          </a:p>
        </p:txBody>
      </p:sp>
    </p:spTree>
    <p:extLst>
      <p:ext uri="{BB962C8B-B14F-4D97-AF65-F5344CB8AC3E}">
        <p14:creationId xmlns:p14="http://schemas.microsoft.com/office/powerpoint/2010/main" xmlns="" val="2411079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Sample Parse of</a:t>
            </a:r>
            <a:br>
              <a:rPr lang="en-US" dirty="0"/>
            </a:br>
            <a:r>
              <a:rPr lang="en-US" dirty="0"/>
              <a:t>“Bob eats pasta”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553280-E9B5-4529-AC08-074397BE5D29}" type="slidenum">
              <a:rPr lang="en-US" smtClean="0"/>
              <a:pPr/>
              <a:t>8</a:t>
            </a:fld>
            <a:endParaRPr lang="en-US"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43593" y="2447279"/>
            <a:ext cx="13051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Buffer: 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6199587" y="2518300"/>
            <a:ext cx="9813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Stack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2306522" y="1615737"/>
            <a:ext cx="45309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Action: </a:t>
            </a:r>
            <a:r>
              <a:rPr lang="en-US" sz="2800" dirty="0">
                <a:solidFill>
                  <a:srgbClr val="006600"/>
                </a:solidFill>
              </a:rPr>
              <a:t>Shift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811727" y="3510557"/>
            <a:ext cx="16594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 (VB eats)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849343" y="3947042"/>
            <a:ext cx="16492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/>
              <a:t>(NP Bob)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131328" y="3041520"/>
            <a:ext cx="10102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 pasta</a:t>
            </a:r>
          </a:p>
        </p:txBody>
      </p:sp>
    </p:spTree>
    <p:extLst>
      <p:ext uri="{BB962C8B-B14F-4D97-AF65-F5344CB8AC3E}">
        <p14:creationId xmlns:p14="http://schemas.microsoft.com/office/powerpoint/2010/main" xmlns="" val="1390979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Sample Parse of</a:t>
            </a:r>
            <a:br>
              <a:rPr lang="en-US" dirty="0"/>
            </a:br>
            <a:r>
              <a:rPr lang="en-US" dirty="0"/>
              <a:t>“Bob eats pasta”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553280-E9B5-4529-AC08-074397BE5D29}" type="slidenum">
              <a:rPr lang="en-US" smtClean="0"/>
              <a:pPr/>
              <a:t>9</a:t>
            </a:fld>
            <a:endParaRPr lang="en-US"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3644" y="2518300"/>
            <a:ext cx="13051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Buffer: 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6199587" y="2518300"/>
            <a:ext cx="9813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Stack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3243869" y="1626627"/>
            <a:ext cx="45309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Action: </a:t>
            </a:r>
            <a:r>
              <a:rPr lang="en-US" sz="2800" dirty="0">
                <a:solidFill>
                  <a:srgbClr val="006600"/>
                </a:solidFill>
              </a:rPr>
              <a:t>Reduce(pasta </a:t>
            </a:r>
            <a:r>
              <a:rPr lang="en-US" sz="2800" dirty="0">
                <a:solidFill>
                  <a:srgbClr val="006600"/>
                </a:solidFill>
                <a:sym typeface="Symbol" panose="05050102010706020507" pitchFamily="18" charset="2"/>
              </a:rPr>
              <a:t> NP</a:t>
            </a:r>
            <a:r>
              <a:rPr lang="en-US" sz="2800" dirty="0">
                <a:solidFill>
                  <a:srgbClr val="006600"/>
                </a:solidFill>
              </a:rPr>
              <a:t>)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endParaRPr lang="en-US" sz="2800" dirty="0">
              <a:solidFill>
                <a:srgbClr val="0066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811727" y="3510557"/>
            <a:ext cx="16594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 (VB eats)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849343" y="3947042"/>
            <a:ext cx="16492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/>
              <a:t>(NP Bob)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742857" y="3041520"/>
            <a:ext cx="17871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 (NP pasta)</a:t>
            </a:r>
          </a:p>
        </p:txBody>
      </p:sp>
    </p:spTree>
    <p:extLst>
      <p:ext uri="{BB962C8B-B14F-4D97-AF65-F5344CB8AC3E}">
        <p14:creationId xmlns:p14="http://schemas.microsoft.com/office/powerpoint/2010/main" xmlns="" val="3077427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s">
  <a:themeElements>
    <a:clrScheme name="">
      <a:dk1>
        <a:srgbClr val="000000"/>
      </a:dk1>
      <a:lt1>
        <a:srgbClr val="FFFFFF"/>
      </a:lt1>
      <a:dk2>
        <a:srgbClr val="3333FF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3366"/>
      </a:hlink>
      <a:folHlink>
        <a:srgbClr val="B2B2B2"/>
      </a:folHlink>
    </a:clrScheme>
    <a:fontScheme name="model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models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s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s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s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C:\My Documents\Powerpoint\IR Course\models.ppt</Template>
  <TotalTime>14852</TotalTime>
  <Words>1143</Words>
  <Application>Microsoft Office PowerPoint</Application>
  <PresentationFormat>On-screen Show (4:3)</PresentationFormat>
  <Paragraphs>226</Paragraphs>
  <Slides>34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models</vt:lpstr>
      <vt:lpstr>CS 388: Natural Language Processing: Neural Shift-Reduce  Dependency Parsing</vt:lpstr>
      <vt:lpstr>Shift Reduce Parser</vt:lpstr>
      <vt:lpstr>Sample Parse of “Bob eats pasta”</vt:lpstr>
      <vt:lpstr>Sample Parse of “Bob eats pasta”</vt:lpstr>
      <vt:lpstr>Sample Parse of “Bob eats pasta”</vt:lpstr>
      <vt:lpstr>Sample Parse of “Bob eats pasta”</vt:lpstr>
      <vt:lpstr>Sample Parse of “Bob eats pasta”</vt:lpstr>
      <vt:lpstr>Sample Parse of “Bob eats pasta”</vt:lpstr>
      <vt:lpstr>Sample Parse of “Bob eats pasta”</vt:lpstr>
      <vt:lpstr>Sample Parse of “Bob eats pasta”</vt:lpstr>
      <vt:lpstr>Sample Parse of “Bob eats pasta”</vt:lpstr>
      <vt:lpstr>Shift Reduce Parsing</vt:lpstr>
      <vt:lpstr>Shift-Reduce Dependency Parser</vt:lpstr>
      <vt:lpstr>Arc-Standard System (Nivre, 2004)</vt:lpstr>
      <vt:lpstr>Arc Standard Actions</vt:lpstr>
      <vt:lpstr>Sample Parse of “He has good control”</vt:lpstr>
      <vt:lpstr>Sample Parse of “He has good control”</vt:lpstr>
      <vt:lpstr>Sample Parse of “He has good control”</vt:lpstr>
      <vt:lpstr>Sample Parse of “He has good control”</vt:lpstr>
      <vt:lpstr>Sample Parse of “He has good control”</vt:lpstr>
      <vt:lpstr>Sample Parse of “He has good control”</vt:lpstr>
      <vt:lpstr>Sample Parse of “He has good control”</vt:lpstr>
      <vt:lpstr>Sample Parse of “He has good control”</vt:lpstr>
      <vt:lpstr>Sample Parse of “He has good control”</vt:lpstr>
      <vt:lpstr>Stanford Neural Dependency Parser (Chen and Manning, 2014)</vt:lpstr>
      <vt:lpstr>Neural Architecture</vt:lpstr>
      <vt:lpstr>Context Features Used (rc = right-child, lc=left-child)</vt:lpstr>
      <vt:lpstr>Input Embeddings</vt:lpstr>
      <vt:lpstr>Cube Activation Function</vt:lpstr>
      <vt:lpstr>Training Data</vt:lpstr>
      <vt:lpstr>Training Algorithm</vt:lpstr>
      <vt:lpstr>Evaluation Metrics  for Dependency Parsing</vt:lpstr>
      <vt:lpstr>Sample Results on Penn WSJ Treebank </vt:lpstr>
      <vt:lpstr>Conclusions</vt:lpstr>
    </vt:vector>
  </TitlesOfParts>
  <Company>University of Texas at Austin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Intelligent Information Retrieval and Web Search</dc:title>
  <dc:creator>Raymond Mooney</dc:creator>
  <cp:lastModifiedBy>mooney</cp:lastModifiedBy>
  <cp:revision>368</cp:revision>
  <cp:lastPrinted>1601-01-01T00:00:00Z</cp:lastPrinted>
  <dcterms:created xsi:type="dcterms:W3CDTF">2001-05-20T22:11:52Z</dcterms:created>
  <dcterms:modified xsi:type="dcterms:W3CDTF">2017-03-17T18:52:50Z</dcterms:modified>
</cp:coreProperties>
</file>