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4029" r:id="rId2"/>
    <p:sldMasterId id="2147484221" r:id="rId3"/>
    <p:sldMasterId id="2147484324" r:id="rId4"/>
    <p:sldMasterId id="2147485323" r:id="rId5"/>
    <p:sldMasterId id="2147485335" r:id="rId6"/>
  </p:sldMasterIdLst>
  <p:notesMasterIdLst>
    <p:notesMasterId r:id="rId56"/>
  </p:notesMasterIdLst>
  <p:handoutMasterIdLst>
    <p:handoutMasterId r:id="rId57"/>
  </p:handoutMasterIdLst>
  <p:sldIdLst>
    <p:sldId id="256" r:id="rId7"/>
    <p:sldId id="632" r:id="rId8"/>
    <p:sldId id="575" r:id="rId9"/>
    <p:sldId id="633" r:id="rId10"/>
    <p:sldId id="381" r:id="rId11"/>
    <p:sldId id="623" r:id="rId12"/>
    <p:sldId id="634" r:id="rId13"/>
    <p:sldId id="383" r:id="rId14"/>
    <p:sldId id="579" r:id="rId15"/>
    <p:sldId id="491" r:id="rId16"/>
    <p:sldId id="635" r:id="rId17"/>
    <p:sldId id="636" r:id="rId18"/>
    <p:sldId id="339" r:id="rId19"/>
    <p:sldId id="345" r:id="rId20"/>
    <p:sldId id="528" r:id="rId21"/>
    <p:sldId id="494" r:id="rId22"/>
    <p:sldId id="495" r:id="rId23"/>
    <p:sldId id="496" r:id="rId24"/>
    <p:sldId id="497" r:id="rId25"/>
    <p:sldId id="580" r:id="rId26"/>
    <p:sldId id="561" r:id="rId27"/>
    <p:sldId id="562" r:id="rId28"/>
    <p:sldId id="502" r:id="rId29"/>
    <p:sldId id="608" r:id="rId30"/>
    <p:sldId id="566" r:id="rId31"/>
    <p:sldId id="638" r:id="rId32"/>
    <p:sldId id="504" r:id="rId33"/>
    <p:sldId id="505" r:id="rId34"/>
    <p:sldId id="506" r:id="rId35"/>
    <p:sldId id="581" r:id="rId36"/>
    <p:sldId id="582" r:id="rId37"/>
    <p:sldId id="584" r:id="rId38"/>
    <p:sldId id="585" r:id="rId39"/>
    <p:sldId id="613" r:id="rId40"/>
    <p:sldId id="588" r:id="rId41"/>
    <p:sldId id="625" r:id="rId42"/>
    <p:sldId id="626" r:id="rId43"/>
    <p:sldId id="627" r:id="rId44"/>
    <p:sldId id="628" r:id="rId45"/>
    <p:sldId id="629" r:id="rId46"/>
    <p:sldId id="630" r:id="rId47"/>
    <p:sldId id="631" r:id="rId48"/>
    <p:sldId id="600" r:id="rId49"/>
    <p:sldId id="605" r:id="rId50"/>
    <p:sldId id="624" r:id="rId51"/>
    <p:sldId id="607" r:id="rId52"/>
    <p:sldId id="573" r:id="rId53"/>
    <p:sldId id="574" r:id="rId54"/>
    <p:sldId id="567" r:id="rId55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00FF"/>
    <a:srgbClr val="333399"/>
    <a:srgbClr val="336699"/>
    <a:srgbClr val="006600"/>
    <a:srgbClr val="008000"/>
    <a:srgbClr val="3333CC"/>
    <a:srgbClr val="FF0000"/>
    <a:srgbClr val="00FF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5" autoAdjust="0"/>
    <p:restoredTop sz="94667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B89AAF-DABA-45AE-B0B1-60A6C5329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71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8645B4-F310-447F-AC89-A58A8E930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59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1F435B-DFA8-4802-8E88-4D6063F43163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2580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1C402BB-529F-481B-9FED-6FBC7BA0DAEB}" type="slidenum">
              <a:rPr lang="en-US" sz="1200"/>
              <a:pPr algn="r"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3604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59F7F20-9935-4F0C-A595-59D769D604C8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BEB990F-BBB7-432C-B6BD-5E961E9B396F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48693A-31B9-4F80-9DFB-C0BC7483ABAB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9DB22F-E7FF-49CD-BE87-11F02960FE4F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784E38-D29B-46D7-BC86-909C46977B05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F81BD"/>
              </a:buClr>
            </a:pPr>
            <a:fld id="{5B431DA4-4C57-4158-86B3-0CB12FB2B9DC}" type="slidenum">
              <a:rPr lang="en-US" sz="1200" smtClean="0">
                <a:solidFill>
                  <a:srgbClr val="000000"/>
                </a:solidFill>
              </a:rPr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4F81BD"/>
                </a:buClr>
              </a:pPr>
              <a:t>16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792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179204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9205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AB0D362B-D5AF-4004-A275-971A77C15670}" type="slidenum">
              <a:rPr lang="en-US" sz="1200">
                <a:solidFill>
                  <a:srgbClr val="000000"/>
                </a:solidFill>
              </a:rPr>
              <a:pPr algn="r" eaLnBrk="1" hangingPunct="1"/>
              <a:t>16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F81BD"/>
              </a:buClr>
            </a:pPr>
            <a:fld id="{34B89DE9-336B-45E1-841C-C2E26A163FDD}" type="slidenum">
              <a:rPr lang="en-US" sz="1200" smtClean="0">
                <a:solidFill>
                  <a:srgbClr val="000000"/>
                </a:solidFill>
              </a:rPr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4F81BD"/>
                </a:buClr>
              </a:pPr>
              <a:t>17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02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180228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0229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6D86DC3-D633-4350-A2E3-ED16B72553BF}" type="slidenum">
              <a:rPr lang="en-US" sz="1200">
                <a:solidFill>
                  <a:srgbClr val="000000"/>
                </a:solidFill>
              </a:rPr>
              <a:pPr algn="r" eaLnBrk="1" hangingPunct="1"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F81BD"/>
              </a:buClr>
            </a:pPr>
            <a:fld id="{211AEB0D-8AA8-48DE-BBB5-3C1650BBA64F}" type="slidenum">
              <a:rPr lang="en-US" sz="1200" smtClean="0">
                <a:solidFill>
                  <a:srgbClr val="000000"/>
                </a:solidFill>
              </a:rPr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4F81BD"/>
                </a:buClr>
              </a:pPr>
              <a:t>18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1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181252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1253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326ECDC1-9174-4EF4-A346-476953B71FD4}" type="slidenum">
              <a:rPr lang="en-US" sz="1200">
                <a:solidFill>
                  <a:srgbClr val="000000"/>
                </a:solidFill>
              </a:rPr>
              <a:pPr algn="r" eaLnBrk="1" hangingPunct="1"/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F81BD"/>
              </a:buClr>
            </a:pPr>
            <a:fld id="{88B3E6C0-3AF8-4B52-8FC3-26DECB376005}" type="slidenum">
              <a:rPr lang="en-US" sz="1200" smtClean="0">
                <a:solidFill>
                  <a:srgbClr val="000000"/>
                </a:solidFill>
              </a:rPr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4F81BD"/>
                </a:buClr>
              </a:pPr>
              <a:t>19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22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182276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2277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29A418F8-57E0-4E23-9757-F75CD2FC6DD8}" type="slidenum">
              <a:rPr lang="en-US" sz="1200">
                <a:solidFill>
                  <a:srgbClr val="000000"/>
                </a:solidFill>
              </a:rPr>
              <a:pPr algn="r" eaLnBrk="1" hangingPunct="1"/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FE65EC-0ED4-4991-92FB-399E3A86F199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ACCD531-547B-4021-84F9-123231B9D36D}" type="slidenum">
              <a:rPr lang="en-US" sz="1200" smtClean="0">
                <a:solidFill>
                  <a:srgbClr val="000000"/>
                </a:solidFill>
              </a:rPr>
              <a:pPr eaLnBrk="1" hangingPunct="1"/>
              <a:t>20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5647A4-EAC9-43AC-A8FC-379466F07DF2}" type="slidenum">
              <a:rPr lang="en-US" sz="1200" smtClean="0">
                <a:solidFill>
                  <a:srgbClr val="000000"/>
                </a:solidFill>
              </a:rPr>
              <a:pPr eaLnBrk="1" hangingPunct="1"/>
              <a:t>21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D7908E4-0A70-4266-98A9-84A83D0825F0}" type="slidenum">
              <a:rPr lang="en-US" sz="1200" smtClean="0">
                <a:solidFill>
                  <a:srgbClr val="000000"/>
                </a:solidFill>
              </a:rPr>
              <a:pPr eaLnBrk="1" hangingPunct="1"/>
              <a:t>22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Mention Korean data collected by JooHyun, but results not shown</a:t>
            </a:r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39ACBF-EC46-4464-874F-0E3C5F950522}" type="slidenum">
              <a:rPr lang="en-US" sz="1200" smtClean="0">
                <a:solidFill>
                  <a:srgbClr val="000000"/>
                </a:solidFill>
              </a:rPr>
              <a:pPr eaLnBrk="1" hangingPunct="1"/>
              <a:t>23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72B33B-BF0D-4518-960D-3F85E0DA1863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445675-6551-4422-A3D9-16A167337193}" type="slidenum">
              <a:rPr lang="en-US" sz="1200" smtClean="0">
                <a:solidFill>
                  <a:srgbClr val="000000"/>
                </a:solidFill>
              </a:rPr>
              <a:pPr eaLnBrk="1" hangingPunct="1"/>
              <a:t>26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E54ADB-3B4C-47DB-8569-1C91EF855053}" type="slidenum">
              <a:rPr lang="en-US" sz="1200" smtClean="0">
                <a:solidFill>
                  <a:srgbClr val="000000"/>
                </a:solidFill>
              </a:rPr>
              <a:pPr eaLnBrk="1" hangingPunct="1"/>
              <a:t>27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11788A-6807-4A2D-88FD-8138BE79E974}" type="slidenum">
              <a:rPr lang="en-US" sz="1200" smtClean="0">
                <a:solidFill>
                  <a:srgbClr val="000000"/>
                </a:solidFill>
              </a:rPr>
              <a:pPr eaLnBrk="1" hangingPunct="1"/>
              <a:t>28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048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204804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05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2F8009CD-80D9-49E0-97A7-FC1FB9F9AA8B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28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BB36A9-53E2-4408-BE5D-1258AE6E74F0}" type="slidenum">
              <a:rPr lang="en-US" sz="1200" smtClean="0">
                <a:solidFill>
                  <a:srgbClr val="000000"/>
                </a:solidFill>
              </a:rPr>
              <a:pPr eaLnBrk="1" hangingPunct="1"/>
              <a:t>29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058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2525" y="684213"/>
            <a:ext cx="4556125" cy="3417887"/>
          </a:xfrm>
          <a:solidFill>
            <a:srgbClr val="FFFFFF"/>
          </a:solidFill>
          <a:ln/>
        </p:spPr>
      </p:sp>
      <p:sp>
        <p:nvSpPr>
          <p:cNvPr id="205828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5829" name="Slide Number Placeholder 3"/>
          <p:cNvSpPr txBox="1">
            <a:spLocks noGrp="1"/>
          </p:cNvSpPr>
          <p:nvPr/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CC4A755D-C4A1-40E7-9FB5-1207DDBC338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29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103A4C-F71A-45F0-AB55-9342EEB99496}" type="slidenum">
              <a:rPr lang="en-US" sz="1200">
                <a:solidFill>
                  <a:prstClr val="black"/>
                </a:solidFill>
              </a:rPr>
              <a:pPr eaLnBrk="1" hangingPunct="1"/>
              <a:t>30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325F29-E6A6-4A35-BF66-E8534BA0E5BC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8ED329-4CC9-41BA-8E2E-E7815BE77D12}" type="slidenum">
              <a:rPr lang="en-US" sz="1200" smtClean="0"/>
              <a:pPr eaLnBrk="1" hangingPunct="1"/>
              <a:t>47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FEE4CA-BDE2-4426-9F3D-56F3992820F1}" type="slidenum">
              <a:rPr lang="en-US" sz="1200" smtClean="0"/>
              <a:pPr eaLnBrk="1" hangingPunct="1"/>
              <a:t>48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D724DB-5C05-484B-83D3-2CDCB3264899}" type="slidenum">
              <a:rPr lang="en-US" sz="1200" smtClean="0"/>
              <a:pPr eaLnBrk="1" hangingPunct="1"/>
              <a:t>49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9E5763-99F0-40E1-87EC-BE5AAEF8EDB2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A9E91E-058F-40B3-8062-AC2A128B9FE6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BFD9EB5-83E9-4C41-8CF1-FA4607C95F62}" type="slidenum">
              <a:rPr lang="zh-CN" altLang="en-US" sz="1200" smtClean="0"/>
              <a:pPr eaLnBrk="1" hangingPunct="1"/>
              <a:t>6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C2D93D-5E9C-48F9-A8F5-9476F31D8270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4213"/>
            <a:ext cx="4559300" cy="3419475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0700"/>
            <a:ext cx="5026025" cy="410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602E39-4B45-4B30-99C2-03DA72342357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EDB0E38-FEE9-4CFF-A487-315A5B450492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9762-7227-4317-ACAF-B8242FC47A42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5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E07C-D9EB-41A1-8C3B-9537943AD448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DF3F8-0B78-4F80-BB72-B35EA17E596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53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15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37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1768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7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0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81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602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01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5FFA-2973-43B1-99F6-C66376BCE238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46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317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41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6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ACB82AD-DA75-48D4-98EE-DF71A38A425E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24AEB6F-3645-4AFB-9111-02B86DE47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33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E67CB64-4250-45FF-B6CF-7A76596BC9E9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133FB67-4B0D-43A0-9CFF-ECF1F2233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34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C3E2011-C26B-4E52-9FA1-D1A1AB123EA3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747D0C0-FFA8-4A83-AFCA-CD9CF0DA7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189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851580-E0AB-4919-AA41-3D0D33803A72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86EB813-901D-49C9-857C-AD9CA5D82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82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295DC2B-5835-49CD-9ECA-CABEB5A291AF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4E10E3A-5BB9-417D-8B27-D41F346EA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3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4AE1980-FF1A-4FE1-8BB1-B49C50EDC79E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8675CAE-217F-4FE1-AA79-EBFA57FC1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55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CDDFF39-CD45-43BF-9B4E-EB0A9BE291C0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B2C07EF-D6A9-432E-8A7D-B8ECD5499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3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E6818-A678-422B-B24C-44992E28DC2C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79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843B667-C202-4B26-AC02-C62EFF9AEE5C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B4E020F-4AED-4D0D-B0B7-4FDBA38EF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612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B8D8C3-535E-4B80-9449-5DD77070AE84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7D4BBE5-E88F-40CF-BF5C-61F939417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48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C0517F6-0DE8-406B-868E-D41ED43CED77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168CF82-3374-4586-B858-E4D2E4705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323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68677A-ED0D-4766-B2B4-E7DBFC6D8614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E27065B-0F0B-45F4-99AC-A114B12F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425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14B1B-FFB0-4EC2-9AAC-3B828664A735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44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F3162-66FD-4DA7-8BCD-514CD3591984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529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EE207-7CCF-4AE0-BEE3-E33FAFA91848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70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800B3-318C-496D-95C7-6D88BA870DDB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10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2518-95A7-4AC2-9275-8D21CBB2AFCB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961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D0E8-C937-4304-933C-CD4FA1C42589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0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39C2-0D92-4D67-8C75-97EC644DEF75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18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440F-0AF0-474B-A89D-6481339A9DB3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76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523FB-B95F-4FA8-8528-FC1995D69D8A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196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B1AF-734B-4BE9-814A-80B15066497D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66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DE07-2071-4186-B8D3-D52B4F5E792E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80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894D-950D-437E-B1CA-A3105C2E3325}" type="slidenum">
              <a:rPr lang="en-US"/>
              <a:pPr>
                <a:defRPr/>
              </a:pPr>
              <a:t>‹#›</a:t>
            </a:fld>
            <a:endParaRPr lang="en-US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038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17F3-5124-4703-87E2-F1D79BA8E3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803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C1D7-E123-428A-A5C9-E042E5FE02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564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6E34-B080-4F0F-A513-800282399E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009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6294D-DAA1-46A3-A884-ED2AE4EC12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127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035CD-D959-4B66-AFB0-B5DAF6C6B4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8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2E97-04AA-4FF9-A338-7DD425B076A6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593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F8EC7-B108-4D68-B675-59277E63F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112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C364D-F3ED-4CFA-96A0-7DCB4741AA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673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B5B1B-EEDD-4A0B-B8C4-9D2BB73CE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586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C7D0E-D5C7-468B-925A-E78C37658B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948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04A27-51F4-4C4A-BB46-C3CAC176A8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804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AAF2-B3DC-4F4F-A93D-1079CDE0D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701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0445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4852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7276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2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6482D-BFE6-49D9-9FE0-B1CE4F731524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792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4119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25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9457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3171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855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000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5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0F05-BF48-4E94-892E-09CC1C68E9F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4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E9E0-72B7-4A22-A546-76EC5885A66A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8140-AB5C-49BE-B6BA-08616D96AF63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2A363C02-735E-4499-9605-CEC3D9DD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268" r:id="rId2"/>
    <p:sldLayoutId id="2147485269" r:id="rId3"/>
    <p:sldLayoutId id="2147485270" r:id="rId4"/>
    <p:sldLayoutId id="2147485271" r:id="rId5"/>
    <p:sldLayoutId id="2147485272" r:id="rId6"/>
    <p:sldLayoutId id="2147485273" r:id="rId7"/>
    <p:sldLayoutId id="2147485274" r:id="rId8"/>
    <p:sldLayoutId id="2147485275" r:id="rId9"/>
    <p:sldLayoutId id="2147485276" r:id="rId10"/>
    <p:sldLayoutId id="21474852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962400" y="63246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6BEA57F9-1964-40D0-B96F-9E6ADC33798D}" type="slidenum">
              <a:rPr lang="en-US">
                <a:solidFill>
                  <a:srgbClr val="000000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5" r:id="rId1"/>
    <p:sldLayoutId id="2147485246" r:id="rId2"/>
    <p:sldLayoutId id="2147485247" r:id="rId3"/>
    <p:sldLayoutId id="2147485248" r:id="rId4"/>
    <p:sldLayoutId id="2147485249" r:id="rId5"/>
    <p:sldLayoutId id="2147485250" r:id="rId6"/>
    <p:sldLayoutId id="2147485251" r:id="rId7"/>
    <p:sldLayoutId id="2147485252" r:id="rId8"/>
    <p:sldLayoutId id="2147485253" r:id="rId9"/>
    <p:sldLayoutId id="2147485254" r:id="rId10"/>
    <p:sldLayoutId id="21474852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99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608BDD7-8BDC-48D3-BFB0-B84A5793D3F5}" type="datetime1">
              <a:rPr lang="en-US"/>
              <a:pPr>
                <a:defRPr/>
              </a:pPr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http://www.hcrc.ed.ac.uk/maptask/index.html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CEB0D8A-EA06-40A0-B29D-0B51F9038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9" r:id="rId1"/>
    <p:sldLayoutId id="2147485280" r:id="rId2"/>
    <p:sldLayoutId id="2147485281" r:id="rId3"/>
    <p:sldLayoutId id="2147485282" r:id="rId4"/>
    <p:sldLayoutId id="2147485283" r:id="rId5"/>
    <p:sldLayoutId id="2147485284" r:id="rId6"/>
    <p:sldLayoutId id="2147485285" r:id="rId7"/>
    <p:sldLayoutId id="2147485286" r:id="rId8"/>
    <p:sldLayoutId id="2147485287" r:id="rId9"/>
    <p:sldLayoutId id="2147485288" r:id="rId10"/>
    <p:sldLayoutId id="214748528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64F27475-41B4-4360-BCB1-16A45BD76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2" r:id="rId1"/>
    <p:sldLayoutId id="2147485313" r:id="rId2"/>
    <p:sldLayoutId id="2147485314" r:id="rId3"/>
    <p:sldLayoutId id="2147485315" r:id="rId4"/>
    <p:sldLayoutId id="2147485316" r:id="rId5"/>
    <p:sldLayoutId id="2147485317" r:id="rId6"/>
    <p:sldLayoutId id="2147485318" r:id="rId7"/>
    <p:sldLayoutId id="2147485319" r:id="rId8"/>
    <p:sldLayoutId id="2147485320" r:id="rId9"/>
    <p:sldLayoutId id="2147485321" r:id="rId10"/>
    <p:sldLayoutId id="21474853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ECCDB6F2-9977-4F98-8018-AACF332980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9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24" r:id="rId1"/>
    <p:sldLayoutId id="2147485325" r:id="rId2"/>
    <p:sldLayoutId id="2147485326" r:id="rId3"/>
    <p:sldLayoutId id="2147485327" r:id="rId4"/>
    <p:sldLayoutId id="2147485328" r:id="rId5"/>
    <p:sldLayoutId id="2147485329" r:id="rId6"/>
    <p:sldLayoutId id="2147485330" r:id="rId7"/>
    <p:sldLayoutId id="2147485331" r:id="rId8"/>
    <p:sldLayoutId id="2147485332" r:id="rId9"/>
    <p:sldLayoutId id="2147485333" r:id="rId10"/>
    <p:sldLayoutId id="21474853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681BD5C-49AA-E944-B368-A37B7D5B66C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12/8/2011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82D4C3D-52AE-464C-9A48-1D4B9F38785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652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36" r:id="rId1"/>
    <p:sldLayoutId id="2147485337" r:id="rId2"/>
    <p:sldLayoutId id="2147485338" r:id="rId3"/>
    <p:sldLayoutId id="2147485339" r:id="rId4"/>
    <p:sldLayoutId id="2147485340" r:id="rId5"/>
    <p:sldLayoutId id="2147485341" r:id="rId6"/>
    <p:sldLayoutId id="2147485342" r:id="rId7"/>
    <p:sldLayoutId id="2147485343" r:id="rId8"/>
    <p:sldLayoutId id="2147485344" r:id="rId9"/>
    <p:sldLayoutId id="2147485345" r:id="rId10"/>
    <p:sldLayoutId id="214748534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Ray%20Mooney\Documents\Powerpoint\clamp\Korean-2001-human.WMV" TargetMode="Externa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9.xml"/><Relationship Id="rId1" Type="http://schemas.openxmlformats.org/officeDocument/2006/relationships/video" Target="file:///C:\Users\Ray%20Mooney\Documents\Powerpoint\clamp\English-2003-machine(wasper-gen).WMV" TargetMode="Externa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gif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12.gif"/><Relationship Id="rId11" Type="http://schemas.openxmlformats.org/officeDocument/2006/relationships/image" Target="../media/image17.jpeg"/><Relationship Id="rId5" Type="http://schemas.openxmlformats.org/officeDocument/2006/relationships/image" Target="../media/image11.gif"/><Relationship Id="rId10" Type="http://schemas.openxmlformats.org/officeDocument/2006/relationships/image" Target="../media/image16.jpeg"/><Relationship Id="rId4" Type="http://schemas.openxmlformats.org/officeDocument/2006/relationships/image" Target="../media/image10.gif"/><Relationship Id="rId9" Type="http://schemas.openxmlformats.org/officeDocument/2006/relationships/image" Target="../media/image1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0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0.gi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texas.edu/~dlcc/demo/demoProjector.jnlp" TargetMode="External"/><Relationship Id="rId1" Type="http://schemas.openxmlformats.org/officeDocument/2006/relationships/slideLayout" Target="../slideLayouts/slideLayout5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71EE4A-87AA-4170-8941-75D6CE3E01B6}" type="slidenum">
              <a:rPr lang="en-US" sz="1200" smtClean="0">
                <a:latin typeface="Helvetica" pitchFamily="34" charset="0"/>
              </a:rPr>
              <a:pPr eaLnBrk="1" hangingPunct="1"/>
              <a:t>1</a:t>
            </a:fld>
            <a:endParaRPr lang="en-US" sz="1200" smtClean="0"/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Learning Natural Language from its Perceptual Context</a:t>
            </a:r>
            <a:endParaRPr lang="en-US" sz="3200" dirty="0" smtClean="0"/>
          </a:p>
        </p:txBody>
      </p:sp>
      <p:sp>
        <p:nvSpPr>
          <p:cNvPr id="6656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Ray Mooney</a:t>
            </a:r>
          </a:p>
          <a:p>
            <a:pPr eaLnBrk="1" hangingPunct="1"/>
            <a:r>
              <a:rPr lang="en-US" sz="2800" smtClean="0">
                <a:solidFill>
                  <a:srgbClr val="006600"/>
                </a:solidFill>
              </a:rPr>
              <a:t>Department of Computer Science</a:t>
            </a:r>
          </a:p>
          <a:p>
            <a:pPr eaLnBrk="1" hangingPunct="1"/>
            <a:r>
              <a:rPr lang="en-US" sz="2800" smtClean="0">
                <a:solidFill>
                  <a:srgbClr val="006600"/>
                </a:solidFill>
              </a:rPr>
              <a:t>University of Texas at Austin</a:t>
            </a:r>
          </a:p>
          <a:p>
            <a:pPr eaLnBrk="1" hangingPunct="1"/>
            <a:endParaRPr lang="en-US" sz="2800" smtClean="0">
              <a:solidFill>
                <a:srgbClr val="006600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371600" y="48006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800" kern="0" dirty="0">
                <a:solidFill>
                  <a:srgbClr val="C00000"/>
                </a:solidFill>
                <a:latin typeface="+mn-lt"/>
              </a:rPr>
              <a:t>Joint work with</a:t>
            </a:r>
          </a:p>
          <a:p>
            <a:pPr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800" kern="0" dirty="0">
                <a:latin typeface="+mn-lt"/>
              </a:rPr>
              <a:t>David Chen</a:t>
            </a:r>
          </a:p>
          <a:p>
            <a:pPr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800" kern="0" dirty="0" err="1">
                <a:latin typeface="+mn-lt"/>
              </a:rPr>
              <a:t>Joohyun</a:t>
            </a:r>
            <a:r>
              <a:rPr lang="en-US" sz="2800" kern="0" dirty="0">
                <a:latin typeface="+mn-lt"/>
              </a:rPr>
              <a:t> </a:t>
            </a:r>
            <a:r>
              <a:rPr lang="en-US" sz="2800" kern="0" dirty="0" smtClean="0">
                <a:latin typeface="+mn-lt"/>
              </a:rPr>
              <a:t>Kim</a:t>
            </a:r>
            <a:endParaRPr lang="en-US" sz="2400" kern="0" dirty="0">
              <a:latin typeface="+mn-lt"/>
            </a:endParaRPr>
          </a:p>
          <a:p>
            <a:pPr>
              <a:spcBef>
                <a:spcPct val="20000"/>
              </a:spcBef>
              <a:buClr>
                <a:srgbClr val="FF0000"/>
              </a:buClr>
              <a:defRPr/>
            </a:pPr>
            <a:endParaRPr lang="en-US" sz="2400" kern="0" dirty="0">
              <a:solidFill>
                <a:srgbClr val="00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4"/>
          <p:cNvSpPr txBox="1">
            <a:spLocks noGrp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D7E8F343-E238-4622-885D-4E716448ED25}" type="slidenum">
              <a:rPr lang="en-US" sz="1200">
                <a:latin typeface="Helvetica" pitchFamily="34" charset="0"/>
              </a:rPr>
              <a:pPr algn="r" eaLnBrk="1" hangingPunct="1"/>
              <a:t>10</a:t>
            </a:fld>
            <a:endParaRPr lang="en-US" sz="120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Language from </a:t>
            </a:r>
            <a:br>
              <a:rPr lang="en-US" smtClean="0"/>
            </a:br>
            <a:r>
              <a:rPr lang="en-US" smtClean="0"/>
              <a:t>Perceptual Context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371600"/>
            <a:ext cx="8458200" cy="468788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Children do not learn language from annotated corpora.</a:t>
            </a:r>
          </a:p>
          <a:p>
            <a:pPr eaLnBrk="1" hangingPunct="1"/>
            <a:r>
              <a:rPr lang="en-US" sz="2800" dirty="0" smtClean="0"/>
              <a:t>Neither do they learn language from just reading the newspaper, surfing the web, or listening to the radio.</a:t>
            </a:r>
          </a:p>
          <a:p>
            <a:pPr lvl="1" eaLnBrk="1" hangingPunct="1"/>
            <a:r>
              <a:rPr lang="en-US" sz="2400" dirty="0" smtClean="0"/>
              <a:t>Unsupervised language learning is difficult and not an adequate solution since much of the requisite information is not in the linguistic signal.</a:t>
            </a:r>
          </a:p>
          <a:p>
            <a:pPr eaLnBrk="1" hangingPunct="1"/>
            <a:r>
              <a:rPr lang="en-US" sz="2800" dirty="0" smtClean="0"/>
              <a:t>The natural way to learn language is to perceive language in the context of its use in the physical and social world.</a:t>
            </a:r>
          </a:p>
          <a:p>
            <a:pPr eaLnBrk="1" hangingPunct="1"/>
            <a:r>
              <a:rPr lang="en-US" sz="2800" dirty="0" smtClean="0"/>
              <a:t>This requires inferring the meaning of utterances from their perceptual context.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4"/>
          <p:cNvSpPr txBox="1">
            <a:spLocks noGrp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A6B5E3F-7F5E-4F0C-92D6-C59AE1024881}" type="slidenum">
              <a:rPr lang="en-US" sz="1200">
                <a:latin typeface="Helvetica" pitchFamily="34" charset="0"/>
              </a:rPr>
              <a:pPr algn="r" eaLnBrk="1" hangingPunct="1"/>
              <a:t>11</a:t>
            </a:fld>
            <a:endParaRPr lang="en-US" sz="120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 Grounding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305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meanings of many words are grounded in our perception of the physical world: red, ball, cup, run, hit, fall,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Symbol Grounding: Harnad (1990)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Even many abstract words and meanings are metaphorical abstractions of terms grounded in the physical world: up, down, over, in,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Lakoff and Johnson’s </a:t>
            </a:r>
            <a:r>
              <a:rPr lang="en-US" sz="2400" i="1" smtClean="0"/>
              <a:t>Metaphors We Live By</a:t>
            </a:r>
            <a:r>
              <a:rPr lang="en-US" sz="24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Its difficult to put my ideas into words.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Most NLP work represents meaning without any connection to perception; circularly defining the meanings of words in terms of other words or meaningless symbols with no firm foundation.</a:t>
            </a:r>
          </a:p>
        </p:txBody>
      </p:sp>
    </p:spTree>
    <p:extLst>
      <p:ext uri="{BB962C8B-B14F-4D97-AF65-F5344CB8AC3E}">
        <p14:creationId xmlns:p14="http://schemas.microsoft.com/office/powerpoint/2010/main" val="18951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Circular Definitions</a:t>
            </a:r>
            <a:br>
              <a:rPr lang="en-US" smtClean="0"/>
            </a:br>
            <a:r>
              <a:rPr lang="en-US" smtClean="0"/>
              <a:t>from WordNet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sleep (v)</a:t>
            </a:r>
          </a:p>
          <a:p>
            <a:pPr lvl="1"/>
            <a:r>
              <a:rPr lang="en-US" smtClean="0"/>
              <a:t>“be asleep”</a:t>
            </a:r>
          </a:p>
          <a:p>
            <a:r>
              <a:rPr lang="en-US" smtClean="0"/>
              <a:t>asleep (adj)</a:t>
            </a:r>
          </a:p>
          <a:p>
            <a:pPr lvl="1"/>
            <a:r>
              <a:rPr lang="en-US" smtClean="0"/>
              <a:t>“in a state of sleep”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56A041-A8B5-40EC-919A-9E90A07CE6EE}" type="slidenum">
              <a:rPr lang="en-US" smtClean="0"/>
              <a:pPr>
                <a:defRPr/>
              </a:pPr>
              <a:t>12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38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2ECFBD-CF3F-4F80-B6A3-65D83EB673BC}" type="slidenum">
              <a:rPr lang="en-US" sz="1200" smtClean="0">
                <a:latin typeface="Helvetica" pitchFamily="34" charset="0"/>
              </a:rPr>
              <a:pPr eaLnBrk="1" hangingPunct="1"/>
              <a:t>13</a:t>
            </a:fld>
            <a:endParaRPr lang="en-US" sz="1200" smtClean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Initial Challenge Problem:</a:t>
            </a:r>
            <a:br>
              <a:rPr lang="en-US" dirty="0" smtClean="0"/>
            </a:br>
            <a:r>
              <a:rPr lang="en-US" dirty="0" smtClean="0"/>
              <a:t>Learn to Be a Sportscaster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FF0000"/>
                </a:solidFill>
              </a:rPr>
              <a:t>Goal</a:t>
            </a:r>
            <a:r>
              <a:rPr lang="en-US" smtClean="0"/>
              <a:t>: Learn from realistic data of natural language used in a representative context while avoiding difficult issues in computer perception (i.e. speech and vision).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FF0000"/>
                </a:solidFill>
              </a:rPr>
              <a:t>Solution</a:t>
            </a:r>
            <a:r>
              <a:rPr lang="en-US" smtClean="0"/>
              <a:t>: Learn from textually annotated traces of activity in a simulated environment.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FF0000"/>
                </a:solidFill>
              </a:rPr>
              <a:t>Example</a:t>
            </a:r>
            <a:r>
              <a:rPr lang="en-US" smtClean="0"/>
              <a:t>: Traces of games in the Robocup simulator paired with textual sportscaster commentary.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C6C46D-6187-4672-BBD5-F69772153853}" type="slidenum">
              <a:rPr lang="en-US" sz="1200" smtClean="0">
                <a:latin typeface="Helvetica" pitchFamily="34" charset="0"/>
              </a:rPr>
              <a:pPr eaLnBrk="1" hangingPunct="1"/>
              <a:t>14</a:t>
            </a:fld>
            <a:endParaRPr lang="en-US" sz="1200" smtClean="0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Grounded Language Learning </a:t>
            </a:r>
            <a:br>
              <a:rPr lang="en-US" smtClean="0"/>
            </a:br>
            <a:r>
              <a:rPr lang="en-US" smtClean="0"/>
              <a:t>in Robocup </a:t>
            </a:r>
          </a:p>
        </p:txBody>
      </p:sp>
      <p:pic>
        <p:nvPicPr>
          <p:cNvPr id="101380" name="Picture 4" descr="soccer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245745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919163" y="1524000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333399"/>
                </a:solidFill>
              </a:rPr>
              <a:t>Robocup Simulator</a:t>
            </a:r>
          </a:p>
        </p:txBody>
      </p:sp>
      <p:pic>
        <p:nvPicPr>
          <p:cNvPr id="101382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12604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3" name="Text Box 10"/>
          <p:cNvSpPr txBox="1">
            <a:spLocks noChangeArrowheads="1"/>
          </p:cNvSpPr>
          <p:nvPr/>
        </p:nvSpPr>
        <p:spPr bwMode="auto">
          <a:xfrm>
            <a:off x="1270000" y="4295775"/>
            <a:ext cx="153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333399"/>
                </a:solidFill>
              </a:rPr>
              <a:t>Sportscaster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3352800" y="2514600"/>
            <a:ext cx="2895600" cy="914400"/>
            <a:chOff x="2112" y="1584"/>
            <a:chExt cx="1824" cy="576"/>
          </a:xfrm>
        </p:grpSpPr>
        <p:grpSp>
          <p:nvGrpSpPr>
            <p:cNvPr id="101408" name="Group 12"/>
            <p:cNvGrpSpPr>
              <a:grpSpLocks/>
            </p:cNvGrpSpPr>
            <p:nvPr/>
          </p:nvGrpSpPr>
          <p:grpSpPr bwMode="auto">
            <a:xfrm>
              <a:off x="2688" y="1584"/>
              <a:ext cx="1248" cy="576"/>
              <a:chOff x="2688" y="1584"/>
              <a:chExt cx="1248" cy="576"/>
            </a:xfrm>
          </p:grpSpPr>
          <p:sp>
            <p:nvSpPr>
              <p:cNvPr id="101410" name="Rectangle 6"/>
              <p:cNvSpPr>
                <a:spLocks noChangeArrowheads="1"/>
              </p:cNvSpPr>
              <p:nvPr/>
            </p:nvSpPr>
            <p:spPr bwMode="auto">
              <a:xfrm>
                <a:off x="2688" y="1584"/>
                <a:ext cx="1248" cy="576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1" name="Text Box 8"/>
              <p:cNvSpPr txBox="1">
                <a:spLocks noChangeArrowheads="1"/>
              </p:cNvSpPr>
              <p:nvPr/>
            </p:nvSpPr>
            <p:spPr bwMode="auto">
              <a:xfrm>
                <a:off x="2939" y="1647"/>
                <a:ext cx="77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800" b="1"/>
                  <a:t>Simulated </a:t>
                </a:r>
              </a:p>
              <a:p>
                <a:pPr eaLnBrk="1" hangingPunct="1"/>
                <a:r>
                  <a:rPr lang="en-US" sz="1800" b="1"/>
                  <a:t>Perception</a:t>
                </a:r>
              </a:p>
            </p:txBody>
          </p:sp>
        </p:grpSp>
        <p:sp>
          <p:nvSpPr>
            <p:cNvPr id="101409" name="Line 25"/>
            <p:cNvSpPr>
              <a:spLocks noChangeShapeType="1"/>
            </p:cNvSpPr>
            <p:nvPr/>
          </p:nvSpPr>
          <p:spPr bwMode="auto">
            <a:xfrm>
              <a:off x="2112" y="1824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248400" y="2514600"/>
            <a:ext cx="2590800" cy="762000"/>
            <a:chOff x="3936" y="1584"/>
            <a:chExt cx="1632" cy="480"/>
          </a:xfrm>
        </p:grpSpPr>
        <p:grpSp>
          <p:nvGrpSpPr>
            <p:cNvPr id="101404" name="Group 27"/>
            <p:cNvGrpSpPr>
              <a:grpSpLocks/>
            </p:cNvGrpSpPr>
            <p:nvPr/>
          </p:nvGrpSpPr>
          <p:grpSpPr bwMode="auto">
            <a:xfrm>
              <a:off x="4368" y="1584"/>
              <a:ext cx="1200" cy="480"/>
              <a:chOff x="4368" y="1632"/>
              <a:chExt cx="1200" cy="480"/>
            </a:xfrm>
          </p:grpSpPr>
          <p:sp>
            <p:nvSpPr>
              <p:cNvPr id="101406" name="Oval 23"/>
              <p:cNvSpPr>
                <a:spLocks noChangeArrowheads="1"/>
              </p:cNvSpPr>
              <p:nvPr/>
            </p:nvSpPr>
            <p:spPr bwMode="auto">
              <a:xfrm>
                <a:off x="4368" y="1632"/>
                <a:ext cx="1200" cy="480"/>
              </a:xfrm>
              <a:prstGeom prst="ellipse">
                <a:avLst/>
              </a:prstGeom>
              <a:solidFill>
                <a:srgbClr val="FF505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07" name="Text Box 24"/>
              <p:cNvSpPr txBox="1">
                <a:spLocks noChangeArrowheads="1"/>
              </p:cNvSpPr>
              <p:nvPr/>
            </p:nvSpPr>
            <p:spPr bwMode="auto">
              <a:xfrm>
                <a:off x="4464" y="1728"/>
                <a:ext cx="107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800" b="1"/>
                  <a:t>Perceived Facts</a:t>
                </a:r>
              </a:p>
            </p:txBody>
          </p:sp>
        </p:grpSp>
        <p:sp>
          <p:nvSpPr>
            <p:cNvPr id="101405" name="Line 26"/>
            <p:cNvSpPr>
              <a:spLocks noChangeShapeType="1"/>
            </p:cNvSpPr>
            <p:nvPr/>
          </p:nvSpPr>
          <p:spPr bwMode="auto">
            <a:xfrm>
              <a:off x="3936" y="1824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35531" name="AutoShape 11"/>
          <p:cNvSpPr>
            <a:spLocks noChangeArrowheads="1"/>
          </p:cNvSpPr>
          <p:nvPr/>
        </p:nvSpPr>
        <p:spPr bwMode="auto">
          <a:xfrm>
            <a:off x="2590800" y="4648200"/>
            <a:ext cx="1524000" cy="457200"/>
          </a:xfrm>
          <a:prstGeom prst="wedgeEllipseCallout">
            <a:avLst>
              <a:gd name="adj1" fmla="val -89065"/>
              <a:gd name="adj2" fmla="val 85069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r>
              <a:rPr lang="en-US"/>
              <a:t>Score!!!!</a:t>
            </a:r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4114800" y="3276600"/>
            <a:ext cx="3733800" cy="2133600"/>
            <a:chOff x="2592" y="2064"/>
            <a:chExt cx="2352" cy="1344"/>
          </a:xfrm>
        </p:grpSpPr>
        <p:grpSp>
          <p:nvGrpSpPr>
            <p:cNvPr id="101399" name="Group 31"/>
            <p:cNvGrpSpPr>
              <a:grpSpLocks/>
            </p:cNvGrpSpPr>
            <p:nvPr/>
          </p:nvGrpSpPr>
          <p:grpSpPr bwMode="auto">
            <a:xfrm>
              <a:off x="2928" y="2832"/>
              <a:ext cx="1298" cy="576"/>
              <a:chOff x="3120" y="2832"/>
              <a:chExt cx="1298" cy="576"/>
            </a:xfrm>
          </p:grpSpPr>
          <p:sp>
            <p:nvSpPr>
              <p:cNvPr id="101402" name="Rectangle 20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1248" cy="576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03" name="Text Box 21"/>
              <p:cNvSpPr txBox="1">
                <a:spLocks noChangeArrowheads="1"/>
              </p:cNvSpPr>
              <p:nvPr/>
            </p:nvSpPr>
            <p:spPr bwMode="auto">
              <a:xfrm>
                <a:off x="3120" y="2880"/>
                <a:ext cx="129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800" b="1"/>
                  <a:t>Grounded</a:t>
                </a:r>
              </a:p>
              <a:p>
                <a:pPr eaLnBrk="1" hangingPunct="1"/>
                <a:r>
                  <a:rPr lang="en-US" sz="1800" b="1"/>
                  <a:t> Language Learner</a:t>
                </a:r>
              </a:p>
            </p:txBody>
          </p:sp>
        </p:grpSp>
        <p:sp>
          <p:nvSpPr>
            <p:cNvPr id="101400" name="Line 28"/>
            <p:cNvSpPr>
              <a:spLocks noChangeShapeType="1"/>
            </p:cNvSpPr>
            <p:nvPr/>
          </p:nvSpPr>
          <p:spPr bwMode="auto">
            <a:xfrm flipH="1">
              <a:off x="3792" y="2064"/>
              <a:ext cx="1152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401" name="Line 30"/>
            <p:cNvSpPr>
              <a:spLocks noChangeShapeType="1"/>
            </p:cNvSpPr>
            <p:nvPr/>
          </p:nvSpPr>
          <p:spPr bwMode="auto">
            <a:xfrm>
              <a:off x="2592" y="3072"/>
              <a:ext cx="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5181600" y="4648200"/>
            <a:ext cx="3419475" cy="1949450"/>
            <a:chOff x="3264" y="2928"/>
            <a:chExt cx="2154" cy="1228"/>
          </a:xfrm>
        </p:grpSpPr>
        <p:sp>
          <p:nvSpPr>
            <p:cNvPr id="101391" name="Rectangle 32"/>
            <p:cNvSpPr>
              <a:spLocks noChangeArrowheads="1"/>
            </p:cNvSpPr>
            <p:nvPr/>
          </p:nvSpPr>
          <p:spPr bwMode="auto">
            <a:xfrm>
              <a:off x="4656" y="2928"/>
              <a:ext cx="762" cy="412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sz="1800" b="1"/>
                <a:t>Language</a:t>
              </a:r>
            </a:p>
            <a:p>
              <a:r>
                <a:rPr lang="en-US" sz="1800" b="1"/>
                <a:t>Generator</a:t>
              </a:r>
            </a:p>
          </p:txBody>
        </p:sp>
        <p:sp>
          <p:nvSpPr>
            <p:cNvPr id="101392" name="Rectangle 33"/>
            <p:cNvSpPr>
              <a:spLocks noChangeArrowheads="1"/>
            </p:cNvSpPr>
            <p:nvPr/>
          </p:nvSpPr>
          <p:spPr bwMode="auto">
            <a:xfrm>
              <a:off x="3264" y="3744"/>
              <a:ext cx="690" cy="412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sz="1800" b="1"/>
                <a:t>Semantic</a:t>
              </a:r>
            </a:p>
            <a:p>
              <a:r>
                <a:rPr lang="en-US" sz="1800" b="1"/>
                <a:t>Parser</a:t>
              </a:r>
            </a:p>
          </p:txBody>
        </p:sp>
        <p:sp>
          <p:nvSpPr>
            <p:cNvPr id="101393" name="Line 34"/>
            <p:cNvSpPr>
              <a:spLocks noChangeShapeType="1"/>
            </p:cNvSpPr>
            <p:nvPr/>
          </p:nvSpPr>
          <p:spPr bwMode="auto">
            <a:xfrm>
              <a:off x="3552" y="3408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394" name="Line 35"/>
            <p:cNvSpPr>
              <a:spLocks noChangeShapeType="1"/>
            </p:cNvSpPr>
            <p:nvPr/>
          </p:nvSpPr>
          <p:spPr bwMode="auto">
            <a:xfrm>
              <a:off x="4224" y="3120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395" name="Line 40"/>
            <p:cNvSpPr>
              <a:spLocks noChangeShapeType="1"/>
            </p:cNvSpPr>
            <p:nvPr/>
          </p:nvSpPr>
          <p:spPr bwMode="auto">
            <a:xfrm>
              <a:off x="4224" y="3408"/>
              <a:ext cx="144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396" name="Line 42"/>
            <p:cNvSpPr>
              <a:spLocks noChangeShapeType="1"/>
            </p:cNvSpPr>
            <p:nvPr/>
          </p:nvSpPr>
          <p:spPr bwMode="auto">
            <a:xfrm flipV="1">
              <a:off x="4572" y="3333"/>
              <a:ext cx="267" cy="25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397" name="Line 43"/>
            <p:cNvSpPr>
              <a:spLocks noChangeShapeType="1"/>
            </p:cNvSpPr>
            <p:nvPr/>
          </p:nvSpPr>
          <p:spPr bwMode="auto">
            <a:xfrm flipH="1">
              <a:off x="3954" y="3783"/>
              <a:ext cx="258" cy="1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01398" name="Oval 37"/>
            <p:cNvSpPr>
              <a:spLocks noChangeArrowheads="1"/>
            </p:cNvSpPr>
            <p:nvPr/>
          </p:nvSpPr>
          <p:spPr bwMode="auto">
            <a:xfrm>
              <a:off x="4128" y="3552"/>
              <a:ext cx="720" cy="302"/>
            </a:xfrm>
            <a:prstGeom prst="ellipse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b="1"/>
                <a:t>SCFG</a:t>
              </a:r>
            </a:p>
          </p:txBody>
        </p:sp>
      </p:grpSp>
      <p:sp>
        <p:nvSpPr>
          <p:cNvPr id="235564" name="Line 44"/>
          <p:cNvSpPr>
            <a:spLocks noChangeShapeType="1"/>
          </p:cNvSpPr>
          <p:nvPr/>
        </p:nvSpPr>
        <p:spPr bwMode="auto">
          <a:xfrm flipH="1">
            <a:off x="7924800" y="3276600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5565" name="AutoShape 45"/>
          <p:cNvSpPr>
            <a:spLocks noChangeArrowheads="1"/>
          </p:cNvSpPr>
          <p:nvPr/>
        </p:nvSpPr>
        <p:spPr bwMode="auto">
          <a:xfrm>
            <a:off x="7772400" y="5715000"/>
            <a:ext cx="1371600" cy="381000"/>
          </a:xfrm>
          <a:prstGeom prst="wedgeEllipseCallout">
            <a:avLst>
              <a:gd name="adj1" fmla="val -26736"/>
              <a:gd name="adj2" fmla="val -161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r>
              <a:rPr lang="en-US"/>
              <a:t>Score!!!!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1" grpId="0" animBg="1"/>
      <p:bldP spid="235564" grpId="0" animBg="1"/>
      <p:bldP spid="2355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990600"/>
          </a:xfrm>
        </p:spPr>
        <p:txBody>
          <a:bodyPr/>
          <a:lstStyle/>
          <a:p>
            <a:r>
              <a:rPr lang="en-US" smtClean="0"/>
              <a:t>Sample Human Sportscast in Korean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11C488-B0D7-4FE6-912C-EAA4495E852F}" type="slidenum">
              <a:rPr lang="en-US" smtClean="0"/>
              <a:pPr>
                <a:defRPr/>
              </a:pPr>
              <a:t>15</a:t>
            </a:fld>
            <a:endParaRPr lang="en-US">
              <a:latin typeface="+mn-lt"/>
            </a:endParaRPr>
          </a:p>
        </p:txBody>
      </p:sp>
      <p:pic>
        <p:nvPicPr>
          <p:cNvPr id="4" name="Korean-2001-human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96900"/>
            <a:ext cx="8702675" cy="620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CC"/>
                </a:solidFill>
                <a:ea typeface="PMingLiU" pitchFamily="18" charset="-120"/>
              </a:rPr>
              <a:t>Robocup Sportscaster Trace</a:t>
            </a:r>
          </a:p>
        </p:txBody>
      </p:sp>
      <p:sp>
        <p:nvSpPr>
          <p:cNvPr id="103427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3963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Natural Language Commentary</a:t>
            </a:r>
          </a:p>
        </p:txBody>
      </p:sp>
      <p:sp>
        <p:nvSpPr>
          <p:cNvPr id="103428" name="Text Box 6"/>
          <p:cNvSpPr txBox="1">
            <a:spLocks noChangeArrowheads="1"/>
          </p:cNvSpPr>
          <p:nvPr/>
        </p:nvSpPr>
        <p:spPr bwMode="auto">
          <a:xfrm>
            <a:off x="5334000" y="170021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Meaning Representation</a:t>
            </a:r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0" name="Rectangle 3"/>
          <p:cNvSpPr>
            <a:spLocks noChangeArrowheads="1"/>
          </p:cNvSpPr>
          <p:nvPr/>
        </p:nvSpPr>
        <p:spPr bwMode="auto">
          <a:xfrm>
            <a:off x="685800" y="2667000"/>
            <a:ext cx="426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goalie turns the ball over to Pink8</a:t>
            </a:r>
          </a:p>
        </p:txBody>
      </p:sp>
      <p:sp>
        <p:nvSpPr>
          <p:cNvPr id="103431" name="Rectangle 4"/>
          <p:cNvSpPr>
            <a:spLocks noChangeArrowheads="1"/>
          </p:cNvSpPr>
          <p:nvPr/>
        </p:nvSpPr>
        <p:spPr bwMode="auto">
          <a:xfrm>
            <a:off x="5638800" y="21336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badPass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32" name="Rectangle 3"/>
          <p:cNvSpPr>
            <a:spLocks noChangeArrowheads="1"/>
          </p:cNvSpPr>
          <p:nvPr/>
        </p:nvSpPr>
        <p:spPr bwMode="auto">
          <a:xfrm>
            <a:off x="685800" y="42672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looks around for a teammate</a:t>
            </a:r>
          </a:p>
        </p:txBody>
      </p:sp>
      <p:sp>
        <p:nvSpPr>
          <p:cNvPr id="103433" name="Rectangle 3"/>
          <p:cNvSpPr>
            <a:spLocks noChangeArrowheads="1"/>
          </p:cNvSpPr>
          <p:nvPr/>
        </p:nvSpPr>
        <p:spPr bwMode="auto">
          <a:xfrm>
            <a:off x="685800" y="3581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the ball to Pink11</a:t>
            </a:r>
          </a:p>
        </p:txBody>
      </p:sp>
      <p:sp>
        <p:nvSpPr>
          <p:cNvPr id="103434" name="Rectangle 3"/>
          <p:cNvSpPr>
            <a:spLocks noChangeArrowheads="1"/>
          </p:cNvSpPr>
          <p:nvPr/>
        </p:nvSpPr>
        <p:spPr bwMode="auto">
          <a:xfrm>
            <a:off x="685800" y="3276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team is very sloppy today</a:t>
            </a:r>
          </a:p>
        </p:txBody>
      </p:sp>
      <p:sp>
        <p:nvSpPr>
          <p:cNvPr id="103435" name="Rectangle 3"/>
          <p:cNvSpPr>
            <a:spLocks noChangeArrowheads="1"/>
          </p:cNvSpPr>
          <p:nvPr/>
        </p:nvSpPr>
        <p:spPr bwMode="auto">
          <a:xfrm>
            <a:off x="685800" y="5105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makes a long pass to Pink8</a:t>
            </a:r>
          </a:p>
        </p:txBody>
      </p:sp>
      <p:sp>
        <p:nvSpPr>
          <p:cNvPr id="103436" name="Rectangle 3"/>
          <p:cNvSpPr>
            <a:spLocks noChangeArrowheads="1"/>
          </p:cNvSpPr>
          <p:nvPr/>
        </p:nvSpPr>
        <p:spPr bwMode="auto">
          <a:xfrm>
            <a:off x="685800" y="5943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back to Pink11</a:t>
            </a:r>
          </a:p>
        </p:txBody>
      </p:sp>
      <p:sp>
        <p:nvSpPr>
          <p:cNvPr id="103437" name="Rectangle 4"/>
          <p:cNvSpPr>
            <a:spLocks noChangeArrowheads="1"/>
          </p:cNvSpPr>
          <p:nvPr/>
        </p:nvSpPr>
        <p:spPr bwMode="auto">
          <a:xfrm>
            <a:off x="5638800" y="2438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turnover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38" name="Rectangle 4"/>
          <p:cNvSpPr>
            <a:spLocks noChangeArrowheads="1"/>
          </p:cNvSpPr>
          <p:nvPr/>
        </p:nvSpPr>
        <p:spPr bwMode="auto">
          <a:xfrm>
            <a:off x="5638800" y="5257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Pink11,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39" name="Rectangle 4"/>
          <p:cNvSpPr>
            <a:spLocks noChangeArrowheads="1"/>
          </p:cNvSpPr>
          <p:nvPr/>
        </p:nvSpPr>
        <p:spPr bwMode="auto">
          <a:xfrm>
            <a:off x="5638800" y="5715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0" name="Rectangle 4"/>
          <p:cNvSpPr>
            <a:spLocks noChangeArrowheads="1"/>
          </p:cNvSpPr>
          <p:nvPr/>
        </p:nvSpPr>
        <p:spPr bwMode="auto">
          <a:xfrm>
            <a:off x="5638800" y="4572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ballstopped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1" name="Rectangle 4"/>
          <p:cNvSpPr>
            <a:spLocks noChangeArrowheads="1"/>
          </p:cNvSpPr>
          <p:nvPr/>
        </p:nvSpPr>
        <p:spPr bwMode="auto">
          <a:xfrm>
            <a:off x="5638800" y="3048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2" name="Rectangle 4"/>
          <p:cNvSpPr>
            <a:spLocks noChangeArrowheads="1"/>
          </p:cNvSpPr>
          <p:nvPr/>
        </p:nvSpPr>
        <p:spPr bwMode="auto">
          <a:xfrm>
            <a:off x="5638800" y="4267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3" name="Rectangle 4"/>
          <p:cNvSpPr>
            <a:spLocks noChangeArrowheads="1"/>
          </p:cNvSpPr>
          <p:nvPr/>
        </p:nvSpPr>
        <p:spPr bwMode="auto">
          <a:xfrm>
            <a:off x="5638800" y="2743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4" name="Rectangle 4"/>
          <p:cNvSpPr>
            <a:spLocks noChangeArrowheads="1"/>
          </p:cNvSpPr>
          <p:nvPr/>
        </p:nvSpPr>
        <p:spPr bwMode="auto">
          <a:xfrm>
            <a:off x="5638800" y="3352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5" name="Rectangle 4"/>
          <p:cNvSpPr>
            <a:spLocks noChangeArrowheads="1"/>
          </p:cNvSpPr>
          <p:nvPr/>
        </p:nvSpPr>
        <p:spPr bwMode="auto">
          <a:xfrm>
            <a:off x="5638800" y="4953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3446" name="Rectangle 4"/>
          <p:cNvSpPr>
            <a:spLocks noChangeArrowheads="1"/>
          </p:cNvSpPr>
          <p:nvPr/>
        </p:nvSpPr>
        <p:spPr bwMode="auto">
          <a:xfrm>
            <a:off x="5638800" y="5486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CC"/>
                </a:solidFill>
                <a:ea typeface="PMingLiU" pitchFamily="18" charset="-120"/>
              </a:rPr>
              <a:t>Robocup Sportscaster Trace</a:t>
            </a:r>
          </a:p>
        </p:txBody>
      </p:sp>
      <p:sp>
        <p:nvSpPr>
          <p:cNvPr id="104451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3963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Natural Language Commentary</a:t>
            </a:r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5334000" y="170021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Meaning Representation</a:t>
            </a:r>
          </a:p>
        </p:txBody>
      </p:sp>
      <p:sp>
        <p:nvSpPr>
          <p:cNvPr id="104453" name="Line 7"/>
          <p:cNvSpPr>
            <a:spLocks noChangeShapeType="1"/>
          </p:cNvSpPr>
          <p:nvPr/>
        </p:nvSpPr>
        <p:spPr bwMode="auto">
          <a:xfrm flipH="1">
            <a:off x="4724400" y="24384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4" name="Line 8"/>
          <p:cNvSpPr>
            <a:spLocks noChangeShapeType="1"/>
          </p:cNvSpPr>
          <p:nvPr/>
        </p:nvSpPr>
        <p:spPr bwMode="auto">
          <a:xfrm flipH="1">
            <a:off x="4724400" y="2743200"/>
            <a:ext cx="9906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5" name="Line 9"/>
          <p:cNvSpPr>
            <a:spLocks noChangeShapeType="1"/>
          </p:cNvSpPr>
          <p:nvPr/>
        </p:nvSpPr>
        <p:spPr bwMode="auto">
          <a:xfrm flipH="1">
            <a:off x="4114800" y="2743200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Line 10"/>
          <p:cNvSpPr>
            <a:spLocks noChangeShapeType="1"/>
          </p:cNvSpPr>
          <p:nvPr/>
        </p:nvSpPr>
        <p:spPr bwMode="auto">
          <a:xfrm flipH="1">
            <a:off x="4114800" y="3048000"/>
            <a:ext cx="16002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7" name="Line 11"/>
          <p:cNvSpPr>
            <a:spLocks noChangeShapeType="1"/>
          </p:cNvSpPr>
          <p:nvPr/>
        </p:nvSpPr>
        <p:spPr bwMode="auto">
          <a:xfrm flipH="1">
            <a:off x="4114800" y="3352800"/>
            <a:ext cx="15240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8" name="Line 12"/>
          <p:cNvSpPr>
            <a:spLocks noChangeShapeType="1"/>
          </p:cNvSpPr>
          <p:nvPr/>
        </p:nvSpPr>
        <p:spPr bwMode="auto">
          <a:xfrm flipH="1">
            <a:off x="3810000" y="3352800"/>
            <a:ext cx="18288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9" name="Line 13"/>
          <p:cNvSpPr>
            <a:spLocks noChangeShapeType="1"/>
          </p:cNvSpPr>
          <p:nvPr/>
        </p:nvSpPr>
        <p:spPr bwMode="auto">
          <a:xfrm flipH="1">
            <a:off x="3810000" y="3657600"/>
            <a:ext cx="18288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0" name="Line 14"/>
          <p:cNvSpPr>
            <a:spLocks noChangeShapeType="1"/>
          </p:cNvSpPr>
          <p:nvPr/>
        </p:nvSpPr>
        <p:spPr bwMode="auto">
          <a:xfrm flipH="1">
            <a:off x="4267200" y="4572000"/>
            <a:ext cx="13716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1" name="Line 15"/>
          <p:cNvSpPr>
            <a:spLocks noChangeShapeType="1"/>
          </p:cNvSpPr>
          <p:nvPr/>
        </p:nvSpPr>
        <p:spPr bwMode="auto">
          <a:xfrm flipH="1">
            <a:off x="4267200" y="4876800"/>
            <a:ext cx="1371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2" name="Line 16"/>
          <p:cNvSpPr>
            <a:spLocks noChangeShapeType="1"/>
          </p:cNvSpPr>
          <p:nvPr/>
        </p:nvSpPr>
        <p:spPr bwMode="auto">
          <a:xfrm flipH="1">
            <a:off x="4267200" y="5181600"/>
            <a:ext cx="13716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3" name="Line 17"/>
          <p:cNvSpPr>
            <a:spLocks noChangeShapeType="1"/>
          </p:cNvSpPr>
          <p:nvPr/>
        </p:nvSpPr>
        <p:spPr bwMode="auto">
          <a:xfrm flipH="1">
            <a:off x="3581400" y="5791200"/>
            <a:ext cx="20574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4" name="Line 20"/>
          <p:cNvSpPr>
            <a:spLocks noChangeShapeType="1"/>
          </p:cNvSpPr>
          <p:nvPr/>
        </p:nvSpPr>
        <p:spPr bwMode="auto">
          <a:xfrm flipH="1">
            <a:off x="3581400" y="6019800"/>
            <a:ext cx="2057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5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6" name="Rectangle 3"/>
          <p:cNvSpPr>
            <a:spLocks noChangeArrowheads="1"/>
          </p:cNvSpPr>
          <p:nvPr/>
        </p:nvSpPr>
        <p:spPr bwMode="auto">
          <a:xfrm>
            <a:off x="685800" y="2667000"/>
            <a:ext cx="426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goalie turns the ball over to Pink8</a:t>
            </a:r>
          </a:p>
        </p:txBody>
      </p:sp>
      <p:sp>
        <p:nvSpPr>
          <p:cNvPr id="104467" name="Rectangle 4"/>
          <p:cNvSpPr>
            <a:spLocks noChangeArrowheads="1"/>
          </p:cNvSpPr>
          <p:nvPr/>
        </p:nvSpPr>
        <p:spPr bwMode="auto">
          <a:xfrm>
            <a:off x="5638800" y="21336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badPass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68" name="Rectangle 3"/>
          <p:cNvSpPr>
            <a:spLocks noChangeArrowheads="1"/>
          </p:cNvSpPr>
          <p:nvPr/>
        </p:nvSpPr>
        <p:spPr bwMode="auto">
          <a:xfrm>
            <a:off x="685800" y="42672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looks around for a teammate</a:t>
            </a:r>
          </a:p>
        </p:txBody>
      </p:sp>
      <p:sp>
        <p:nvSpPr>
          <p:cNvPr id="104469" name="Rectangle 3"/>
          <p:cNvSpPr>
            <a:spLocks noChangeArrowheads="1"/>
          </p:cNvSpPr>
          <p:nvPr/>
        </p:nvSpPr>
        <p:spPr bwMode="auto">
          <a:xfrm>
            <a:off x="685800" y="3581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the ball to Pink11</a:t>
            </a:r>
          </a:p>
        </p:txBody>
      </p:sp>
      <p:sp>
        <p:nvSpPr>
          <p:cNvPr id="104470" name="Rectangle 3"/>
          <p:cNvSpPr>
            <a:spLocks noChangeArrowheads="1"/>
          </p:cNvSpPr>
          <p:nvPr/>
        </p:nvSpPr>
        <p:spPr bwMode="auto">
          <a:xfrm>
            <a:off x="685800" y="3276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team is very sloppy today</a:t>
            </a:r>
          </a:p>
        </p:txBody>
      </p:sp>
      <p:sp>
        <p:nvSpPr>
          <p:cNvPr id="104471" name="Rectangle 3"/>
          <p:cNvSpPr>
            <a:spLocks noChangeArrowheads="1"/>
          </p:cNvSpPr>
          <p:nvPr/>
        </p:nvSpPr>
        <p:spPr bwMode="auto">
          <a:xfrm>
            <a:off x="685800" y="5105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makes a long pass to Pink8</a:t>
            </a:r>
          </a:p>
        </p:txBody>
      </p:sp>
      <p:sp>
        <p:nvSpPr>
          <p:cNvPr id="104472" name="Rectangle 3"/>
          <p:cNvSpPr>
            <a:spLocks noChangeArrowheads="1"/>
          </p:cNvSpPr>
          <p:nvPr/>
        </p:nvSpPr>
        <p:spPr bwMode="auto">
          <a:xfrm>
            <a:off x="685800" y="5943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back to Pink11</a:t>
            </a:r>
          </a:p>
        </p:txBody>
      </p:sp>
      <p:sp>
        <p:nvSpPr>
          <p:cNvPr id="104473" name="Rectangle 4"/>
          <p:cNvSpPr>
            <a:spLocks noChangeArrowheads="1"/>
          </p:cNvSpPr>
          <p:nvPr/>
        </p:nvSpPr>
        <p:spPr bwMode="auto">
          <a:xfrm>
            <a:off x="5638800" y="2438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turnover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4" name="Rectangle 4"/>
          <p:cNvSpPr>
            <a:spLocks noChangeArrowheads="1"/>
          </p:cNvSpPr>
          <p:nvPr/>
        </p:nvSpPr>
        <p:spPr bwMode="auto">
          <a:xfrm>
            <a:off x="5638800" y="5257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Pink11,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5" name="Rectangle 4"/>
          <p:cNvSpPr>
            <a:spLocks noChangeArrowheads="1"/>
          </p:cNvSpPr>
          <p:nvPr/>
        </p:nvSpPr>
        <p:spPr bwMode="auto">
          <a:xfrm>
            <a:off x="5638800" y="5715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6" name="Rectangle 4"/>
          <p:cNvSpPr>
            <a:spLocks noChangeArrowheads="1"/>
          </p:cNvSpPr>
          <p:nvPr/>
        </p:nvSpPr>
        <p:spPr bwMode="auto">
          <a:xfrm>
            <a:off x="5638800" y="4572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ballstopped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7" name="Rectangle 4"/>
          <p:cNvSpPr>
            <a:spLocks noChangeArrowheads="1"/>
          </p:cNvSpPr>
          <p:nvPr/>
        </p:nvSpPr>
        <p:spPr bwMode="auto">
          <a:xfrm>
            <a:off x="5638800" y="3048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8" name="Rectangle 4"/>
          <p:cNvSpPr>
            <a:spLocks noChangeArrowheads="1"/>
          </p:cNvSpPr>
          <p:nvPr/>
        </p:nvSpPr>
        <p:spPr bwMode="auto">
          <a:xfrm>
            <a:off x="5638800" y="4267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79" name="Rectangle 4"/>
          <p:cNvSpPr>
            <a:spLocks noChangeArrowheads="1"/>
          </p:cNvSpPr>
          <p:nvPr/>
        </p:nvSpPr>
        <p:spPr bwMode="auto">
          <a:xfrm>
            <a:off x="5638800" y="2743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80" name="Rectangle 4"/>
          <p:cNvSpPr>
            <a:spLocks noChangeArrowheads="1"/>
          </p:cNvSpPr>
          <p:nvPr/>
        </p:nvSpPr>
        <p:spPr bwMode="auto">
          <a:xfrm>
            <a:off x="5638800" y="3352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81" name="Rectangle 4"/>
          <p:cNvSpPr>
            <a:spLocks noChangeArrowheads="1"/>
          </p:cNvSpPr>
          <p:nvPr/>
        </p:nvSpPr>
        <p:spPr bwMode="auto">
          <a:xfrm>
            <a:off x="5638800" y="4953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82" name="Rectangle 4"/>
          <p:cNvSpPr>
            <a:spLocks noChangeArrowheads="1"/>
          </p:cNvSpPr>
          <p:nvPr/>
        </p:nvSpPr>
        <p:spPr bwMode="auto">
          <a:xfrm>
            <a:off x="5638800" y="5486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483" name="Line 12"/>
          <p:cNvSpPr>
            <a:spLocks noChangeShapeType="1"/>
          </p:cNvSpPr>
          <p:nvPr/>
        </p:nvSpPr>
        <p:spPr bwMode="auto">
          <a:xfrm flipH="1">
            <a:off x="3810000" y="3048000"/>
            <a:ext cx="19050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CC"/>
                </a:solidFill>
                <a:ea typeface="PMingLiU" pitchFamily="18" charset="-120"/>
              </a:rPr>
              <a:t>Robocup Sportscaster Trace</a:t>
            </a:r>
          </a:p>
        </p:txBody>
      </p:sp>
      <p:sp>
        <p:nvSpPr>
          <p:cNvPr id="105475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3963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Natural Language Commentary</a:t>
            </a:r>
          </a:p>
        </p:txBody>
      </p:sp>
      <p:sp>
        <p:nvSpPr>
          <p:cNvPr id="105476" name="Text Box 6"/>
          <p:cNvSpPr txBox="1">
            <a:spLocks noChangeArrowheads="1"/>
          </p:cNvSpPr>
          <p:nvPr/>
        </p:nvSpPr>
        <p:spPr bwMode="auto">
          <a:xfrm>
            <a:off x="5334000" y="170021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Meaning Representation</a:t>
            </a:r>
          </a:p>
        </p:txBody>
      </p:sp>
      <p:sp>
        <p:nvSpPr>
          <p:cNvPr id="105477" name="Line 7"/>
          <p:cNvSpPr>
            <a:spLocks noChangeShapeType="1"/>
          </p:cNvSpPr>
          <p:nvPr/>
        </p:nvSpPr>
        <p:spPr bwMode="auto">
          <a:xfrm flipH="1">
            <a:off x="4724400" y="24384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8" name="Line 8"/>
          <p:cNvSpPr>
            <a:spLocks noChangeShapeType="1"/>
          </p:cNvSpPr>
          <p:nvPr/>
        </p:nvSpPr>
        <p:spPr bwMode="auto">
          <a:xfrm flipH="1">
            <a:off x="4724400" y="2743200"/>
            <a:ext cx="9906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9" name="Line 9"/>
          <p:cNvSpPr>
            <a:spLocks noChangeShapeType="1"/>
          </p:cNvSpPr>
          <p:nvPr/>
        </p:nvSpPr>
        <p:spPr bwMode="auto">
          <a:xfrm flipH="1">
            <a:off x="4114800" y="2743200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0" name="Line 10"/>
          <p:cNvSpPr>
            <a:spLocks noChangeShapeType="1"/>
          </p:cNvSpPr>
          <p:nvPr/>
        </p:nvSpPr>
        <p:spPr bwMode="auto">
          <a:xfrm flipH="1">
            <a:off x="4114800" y="3048000"/>
            <a:ext cx="16002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1" name="Line 11"/>
          <p:cNvSpPr>
            <a:spLocks noChangeShapeType="1"/>
          </p:cNvSpPr>
          <p:nvPr/>
        </p:nvSpPr>
        <p:spPr bwMode="auto">
          <a:xfrm flipH="1">
            <a:off x="4114800" y="3352800"/>
            <a:ext cx="15240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2" name="Line 12"/>
          <p:cNvSpPr>
            <a:spLocks noChangeShapeType="1"/>
          </p:cNvSpPr>
          <p:nvPr/>
        </p:nvSpPr>
        <p:spPr bwMode="auto">
          <a:xfrm flipH="1">
            <a:off x="3810000" y="3352800"/>
            <a:ext cx="18288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3"/>
          <p:cNvSpPr>
            <a:spLocks noChangeShapeType="1"/>
          </p:cNvSpPr>
          <p:nvPr/>
        </p:nvSpPr>
        <p:spPr bwMode="auto">
          <a:xfrm flipH="1">
            <a:off x="3810000" y="3657600"/>
            <a:ext cx="18288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4" name="Line 14"/>
          <p:cNvSpPr>
            <a:spLocks noChangeShapeType="1"/>
          </p:cNvSpPr>
          <p:nvPr/>
        </p:nvSpPr>
        <p:spPr bwMode="auto">
          <a:xfrm flipH="1">
            <a:off x="4267200" y="4572000"/>
            <a:ext cx="13716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5" name="Line 15"/>
          <p:cNvSpPr>
            <a:spLocks noChangeShapeType="1"/>
          </p:cNvSpPr>
          <p:nvPr/>
        </p:nvSpPr>
        <p:spPr bwMode="auto">
          <a:xfrm flipH="1">
            <a:off x="4267200" y="4876800"/>
            <a:ext cx="1371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6" name="Line 16"/>
          <p:cNvSpPr>
            <a:spLocks noChangeShapeType="1"/>
          </p:cNvSpPr>
          <p:nvPr/>
        </p:nvSpPr>
        <p:spPr bwMode="auto">
          <a:xfrm flipH="1">
            <a:off x="4267200" y="5181600"/>
            <a:ext cx="13716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7" name="Line 17"/>
          <p:cNvSpPr>
            <a:spLocks noChangeShapeType="1"/>
          </p:cNvSpPr>
          <p:nvPr/>
        </p:nvSpPr>
        <p:spPr bwMode="auto">
          <a:xfrm flipH="1">
            <a:off x="3581400" y="5791200"/>
            <a:ext cx="20574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8" name="Line 20"/>
          <p:cNvSpPr>
            <a:spLocks noChangeShapeType="1"/>
          </p:cNvSpPr>
          <p:nvPr/>
        </p:nvSpPr>
        <p:spPr bwMode="auto">
          <a:xfrm flipH="1">
            <a:off x="3581400" y="6019800"/>
            <a:ext cx="20574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9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0" name="Rectangle 3"/>
          <p:cNvSpPr>
            <a:spLocks noChangeArrowheads="1"/>
          </p:cNvSpPr>
          <p:nvPr/>
        </p:nvSpPr>
        <p:spPr bwMode="auto">
          <a:xfrm>
            <a:off x="685800" y="2667000"/>
            <a:ext cx="426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goalie turns the ball over to Pink8</a:t>
            </a:r>
          </a:p>
        </p:txBody>
      </p:sp>
      <p:sp>
        <p:nvSpPr>
          <p:cNvPr id="105491" name="Rectangle 4"/>
          <p:cNvSpPr>
            <a:spLocks noChangeArrowheads="1"/>
          </p:cNvSpPr>
          <p:nvPr/>
        </p:nvSpPr>
        <p:spPr bwMode="auto">
          <a:xfrm>
            <a:off x="5638800" y="21336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badPass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492" name="Rectangle 3"/>
          <p:cNvSpPr>
            <a:spLocks noChangeArrowheads="1"/>
          </p:cNvSpPr>
          <p:nvPr/>
        </p:nvSpPr>
        <p:spPr bwMode="auto">
          <a:xfrm>
            <a:off x="685800" y="42672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looks around for a teammate</a:t>
            </a:r>
          </a:p>
        </p:txBody>
      </p:sp>
      <p:sp>
        <p:nvSpPr>
          <p:cNvPr id="105493" name="Rectangle 3"/>
          <p:cNvSpPr>
            <a:spLocks noChangeArrowheads="1"/>
          </p:cNvSpPr>
          <p:nvPr/>
        </p:nvSpPr>
        <p:spPr bwMode="auto">
          <a:xfrm>
            <a:off x="685800" y="3581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the ball to Pink11</a:t>
            </a:r>
          </a:p>
        </p:txBody>
      </p:sp>
      <p:sp>
        <p:nvSpPr>
          <p:cNvPr id="105494" name="Rectangle 3"/>
          <p:cNvSpPr>
            <a:spLocks noChangeArrowheads="1"/>
          </p:cNvSpPr>
          <p:nvPr/>
        </p:nvSpPr>
        <p:spPr bwMode="auto">
          <a:xfrm>
            <a:off x="685800" y="3276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team is very sloppy today</a:t>
            </a:r>
          </a:p>
        </p:txBody>
      </p:sp>
      <p:sp>
        <p:nvSpPr>
          <p:cNvPr id="105495" name="Rectangle 3"/>
          <p:cNvSpPr>
            <a:spLocks noChangeArrowheads="1"/>
          </p:cNvSpPr>
          <p:nvPr/>
        </p:nvSpPr>
        <p:spPr bwMode="auto">
          <a:xfrm>
            <a:off x="685800" y="5105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makes a long pass to Pink8</a:t>
            </a:r>
          </a:p>
        </p:txBody>
      </p:sp>
      <p:sp>
        <p:nvSpPr>
          <p:cNvPr id="105496" name="Rectangle 3"/>
          <p:cNvSpPr>
            <a:spLocks noChangeArrowheads="1"/>
          </p:cNvSpPr>
          <p:nvPr/>
        </p:nvSpPr>
        <p:spPr bwMode="auto">
          <a:xfrm>
            <a:off x="685800" y="5943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back to Pink11</a:t>
            </a:r>
          </a:p>
        </p:txBody>
      </p:sp>
      <p:sp>
        <p:nvSpPr>
          <p:cNvPr id="105497" name="Rectangle 4"/>
          <p:cNvSpPr>
            <a:spLocks noChangeArrowheads="1"/>
          </p:cNvSpPr>
          <p:nvPr/>
        </p:nvSpPr>
        <p:spPr bwMode="auto">
          <a:xfrm>
            <a:off x="5638800" y="2438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turnover ( Purple1,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498" name="Rectangle 4"/>
          <p:cNvSpPr>
            <a:spLocks noChangeArrowheads="1"/>
          </p:cNvSpPr>
          <p:nvPr/>
        </p:nvSpPr>
        <p:spPr bwMode="auto">
          <a:xfrm>
            <a:off x="5638800" y="5257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Pink11,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499" name="Rectangle 4"/>
          <p:cNvSpPr>
            <a:spLocks noChangeArrowheads="1"/>
          </p:cNvSpPr>
          <p:nvPr/>
        </p:nvSpPr>
        <p:spPr bwMode="auto">
          <a:xfrm>
            <a:off x="5638800" y="5715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0" name="Rectangle 4"/>
          <p:cNvSpPr>
            <a:spLocks noChangeArrowheads="1"/>
          </p:cNvSpPr>
          <p:nvPr/>
        </p:nvSpPr>
        <p:spPr bwMode="auto">
          <a:xfrm>
            <a:off x="5638800" y="4572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ballstopped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1" name="Rectangle 4"/>
          <p:cNvSpPr>
            <a:spLocks noChangeArrowheads="1"/>
          </p:cNvSpPr>
          <p:nvPr/>
        </p:nvSpPr>
        <p:spPr bwMode="auto">
          <a:xfrm>
            <a:off x="5638800" y="3048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pass ( Pink8,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2" name="Rectangle 4"/>
          <p:cNvSpPr>
            <a:spLocks noChangeArrowheads="1"/>
          </p:cNvSpPr>
          <p:nvPr/>
        </p:nvSpPr>
        <p:spPr bwMode="auto">
          <a:xfrm>
            <a:off x="5638800" y="4267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3" name="Rectangle 4"/>
          <p:cNvSpPr>
            <a:spLocks noChangeArrowheads="1"/>
          </p:cNvSpPr>
          <p:nvPr/>
        </p:nvSpPr>
        <p:spPr bwMode="auto">
          <a:xfrm>
            <a:off x="5638800" y="2743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4" name="Rectangle 4"/>
          <p:cNvSpPr>
            <a:spLocks noChangeArrowheads="1"/>
          </p:cNvSpPr>
          <p:nvPr/>
        </p:nvSpPr>
        <p:spPr bwMode="auto">
          <a:xfrm>
            <a:off x="5638800" y="3352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5" name="Rectangle 4"/>
          <p:cNvSpPr>
            <a:spLocks noChangeArrowheads="1"/>
          </p:cNvSpPr>
          <p:nvPr/>
        </p:nvSpPr>
        <p:spPr bwMode="auto">
          <a:xfrm>
            <a:off x="5638800" y="4953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Pink11 )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6" name="Rectangle 4"/>
          <p:cNvSpPr>
            <a:spLocks noChangeArrowheads="1"/>
          </p:cNvSpPr>
          <p:nvPr/>
        </p:nvSpPr>
        <p:spPr bwMode="auto">
          <a:xfrm>
            <a:off x="5638800" y="5486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kick ( Pink8 )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5507" name="Line 12"/>
          <p:cNvSpPr>
            <a:spLocks noChangeShapeType="1"/>
          </p:cNvSpPr>
          <p:nvPr/>
        </p:nvSpPr>
        <p:spPr bwMode="auto">
          <a:xfrm flipH="1">
            <a:off x="3810000" y="3048000"/>
            <a:ext cx="19050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CC"/>
                </a:solidFill>
                <a:ea typeface="PMingLiU" pitchFamily="18" charset="-120"/>
              </a:rPr>
              <a:t>Robocup Sportscaster Trace</a:t>
            </a:r>
          </a:p>
        </p:txBody>
      </p:sp>
      <p:sp>
        <p:nvSpPr>
          <p:cNvPr id="106499" name="Text Box 5"/>
          <p:cNvSpPr txBox="1">
            <a:spLocks noChangeArrowheads="1"/>
          </p:cNvSpPr>
          <p:nvPr/>
        </p:nvSpPr>
        <p:spPr bwMode="auto">
          <a:xfrm>
            <a:off x="684213" y="1700213"/>
            <a:ext cx="3963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Natural Language Commentary</a:t>
            </a:r>
          </a:p>
        </p:txBody>
      </p:sp>
      <p:sp>
        <p:nvSpPr>
          <p:cNvPr id="106500" name="Text Box 6"/>
          <p:cNvSpPr txBox="1">
            <a:spLocks noChangeArrowheads="1"/>
          </p:cNvSpPr>
          <p:nvPr/>
        </p:nvSpPr>
        <p:spPr bwMode="auto">
          <a:xfrm>
            <a:off x="5334000" y="170021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TW" sz="2000">
                <a:solidFill>
                  <a:srgbClr val="FF0000"/>
                </a:solidFill>
                <a:latin typeface="Arial" pitchFamily="34" charset="0"/>
                <a:ea typeface="PMingLiU" pitchFamily="18" charset="-120"/>
              </a:rPr>
              <a:t>Meaning Representation</a:t>
            </a:r>
          </a:p>
        </p:txBody>
      </p:sp>
      <p:sp>
        <p:nvSpPr>
          <p:cNvPr id="106501" name="Line 7"/>
          <p:cNvSpPr>
            <a:spLocks noChangeShapeType="1"/>
          </p:cNvSpPr>
          <p:nvPr/>
        </p:nvSpPr>
        <p:spPr bwMode="auto">
          <a:xfrm flipH="1">
            <a:off x="4724400" y="24384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2" name="Line 8"/>
          <p:cNvSpPr>
            <a:spLocks noChangeShapeType="1"/>
          </p:cNvSpPr>
          <p:nvPr/>
        </p:nvSpPr>
        <p:spPr bwMode="auto">
          <a:xfrm flipH="1">
            <a:off x="4724400" y="2743200"/>
            <a:ext cx="9906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3" name="Line 9"/>
          <p:cNvSpPr>
            <a:spLocks noChangeShapeType="1"/>
          </p:cNvSpPr>
          <p:nvPr/>
        </p:nvSpPr>
        <p:spPr bwMode="auto">
          <a:xfrm flipH="1">
            <a:off x="4114800" y="2743200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4" name="Line 10"/>
          <p:cNvSpPr>
            <a:spLocks noChangeShapeType="1"/>
          </p:cNvSpPr>
          <p:nvPr/>
        </p:nvSpPr>
        <p:spPr bwMode="auto">
          <a:xfrm flipH="1">
            <a:off x="4114800" y="3048000"/>
            <a:ext cx="16002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5" name="Line 11"/>
          <p:cNvSpPr>
            <a:spLocks noChangeShapeType="1"/>
          </p:cNvSpPr>
          <p:nvPr/>
        </p:nvSpPr>
        <p:spPr bwMode="auto">
          <a:xfrm flipH="1">
            <a:off x="4114800" y="3352800"/>
            <a:ext cx="15240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6" name="Line 12"/>
          <p:cNvSpPr>
            <a:spLocks noChangeShapeType="1"/>
          </p:cNvSpPr>
          <p:nvPr/>
        </p:nvSpPr>
        <p:spPr bwMode="auto">
          <a:xfrm flipH="1">
            <a:off x="3810000" y="3352800"/>
            <a:ext cx="18288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7" name="Line 13"/>
          <p:cNvSpPr>
            <a:spLocks noChangeShapeType="1"/>
          </p:cNvSpPr>
          <p:nvPr/>
        </p:nvSpPr>
        <p:spPr bwMode="auto">
          <a:xfrm flipH="1">
            <a:off x="3810000" y="3657600"/>
            <a:ext cx="18288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8" name="Line 14"/>
          <p:cNvSpPr>
            <a:spLocks noChangeShapeType="1"/>
          </p:cNvSpPr>
          <p:nvPr/>
        </p:nvSpPr>
        <p:spPr bwMode="auto">
          <a:xfrm flipH="1">
            <a:off x="4267200" y="4572000"/>
            <a:ext cx="13716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9" name="Line 15"/>
          <p:cNvSpPr>
            <a:spLocks noChangeShapeType="1"/>
          </p:cNvSpPr>
          <p:nvPr/>
        </p:nvSpPr>
        <p:spPr bwMode="auto">
          <a:xfrm flipH="1">
            <a:off x="4267200" y="4876800"/>
            <a:ext cx="13716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0" name="Line 16"/>
          <p:cNvSpPr>
            <a:spLocks noChangeShapeType="1"/>
          </p:cNvSpPr>
          <p:nvPr/>
        </p:nvSpPr>
        <p:spPr bwMode="auto">
          <a:xfrm flipH="1">
            <a:off x="4267200" y="5181600"/>
            <a:ext cx="13716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1" name="Line 17"/>
          <p:cNvSpPr>
            <a:spLocks noChangeShapeType="1"/>
          </p:cNvSpPr>
          <p:nvPr/>
        </p:nvSpPr>
        <p:spPr bwMode="auto">
          <a:xfrm flipH="1">
            <a:off x="3581400" y="5791200"/>
            <a:ext cx="20574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2" name="Line 20"/>
          <p:cNvSpPr>
            <a:spLocks noChangeShapeType="1"/>
          </p:cNvSpPr>
          <p:nvPr/>
        </p:nvSpPr>
        <p:spPr bwMode="auto">
          <a:xfrm flipH="1">
            <a:off x="3581400" y="6019800"/>
            <a:ext cx="20574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3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4" name="Rectangle 3"/>
          <p:cNvSpPr>
            <a:spLocks noChangeArrowheads="1"/>
          </p:cNvSpPr>
          <p:nvPr/>
        </p:nvSpPr>
        <p:spPr bwMode="auto">
          <a:xfrm>
            <a:off x="685800" y="2667000"/>
            <a:ext cx="426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goalie turns the ball over to Pink8</a:t>
            </a:r>
          </a:p>
        </p:txBody>
      </p:sp>
      <p:sp>
        <p:nvSpPr>
          <p:cNvPr id="106515" name="Rectangle 4"/>
          <p:cNvSpPr>
            <a:spLocks noChangeArrowheads="1"/>
          </p:cNvSpPr>
          <p:nvPr/>
        </p:nvSpPr>
        <p:spPr bwMode="auto">
          <a:xfrm>
            <a:off x="5638800" y="21336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P6 ( C1, C19 )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16" name="Rectangle 3"/>
          <p:cNvSpPr>
            <a:spLocks noChangeArrowheads="1"/>
          </p:cNvSpPr>
          <p:nvPr/>
        </p:nvSpPr>
        <p:spPr bwMode="auto">
          <a:xfrm>
            <a:off x="685800" y="42672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looks around for a teammate</a:t>
            </a:r>
          </a:p>
        </p:txBody>
      </p:sp>
      <p:sp>
        <p:nvSpPr>
          <p:cNvPr id="106517" name="Rectangle 3"/>
          <p:cNvSpPr>
            <a:spLocks noChangeArrowheads="1"/>
          </p:cNvSpPr>
          <p:nvPr/>
        </p:nvSpPr>
        <p:spPr bwMode="auto">
          <a:xfrm>
            <a:off x="685800" y="3581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the ball to Pink11</a:t>
            </a:r>
          </a:p>
        </p:txBody>
      </p:sp>
      <p:sp>
        <p:nvSpPr>
          <p:cNvPr id="106518" name="Rectangle 3"/>
          <p:cNvSpPr>
            <a:spLocks noChangeArrowheads="1"/>
          </p:cNvSpPr>
          <p:nvPr/>
        </p:nvSpPr>
        <p:spPr bwMode="auto">
          <a:xfrm>
            <a:off x="685800" y="3276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Purple team is very sloppy today</a:t>
            </a:r>
          </a:p>
        </p:txBody>
      </p:sp>
      <p:sp>
        <p:nvSpPr>
          <p:cNvPr id="106519" name="Rectangle 3"/>
          <p:cNvSpPr>
            <a:spLocks noChangeArrowheads="1"/>
          </p:cNvSpPr>
          <p:nvPr/>
        </p:nvSpPr>
        <p:spPr bwMode="auto">
          <a:xfrm>
            <a:off x="685800" y="51054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Pink11 makes a long pass to Pink8</a:t>
            </a:r>
          </a:p>
        </p:txBody>
      </p:sp>
      <p:sp>
        <p:nvSpPr>
          <p:cNvPr id="106520" name="Rectangle 3"/>
          <p:cNvSpPr>
            <a:spLocks noChangeArrowheads="1"/>
          </p:cNvSpPr>
          <p:nvPr/>
        </p:nvSpPr>
        <p:spPr bwMode="auto">
          <a:xfrm>
            <a:off x="685800" y="5943600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00CC99"/>
              </a:buClr>
            </a:pPr>
            <a:r>
              <a:rPr lang="en-US" altLang="zh-TW" b="1">
                <a:solidFill>
                  <a:srgbClr val="0099FF"/>
                </a:solidFill>
                <a:latin typeface="Arial" pitchFamily="34" charset="0"/>
                <a:ea typeface="PMingLiU" pitchFamily="18" charset="-120"/>
              </a:rPr>
              <a:t>Pink8 passes back to Pink11</a:t>
            </a:r>
          </a:p>
        </p:txBody>
      </p:sp>
      <p:sp>
        <p:nvSpPr>
          <p:cNvPr id="106521" name="Rectangle 4"/>
          <p:cNvSpPr>
            <a:spLocks noChangeArrowheads="1"/>
          </p:cNvSpPr>
          <p:nvPr/>
        </p:nvSpPr>
        <p:spPr bwMode="auto">
          <a:xfrm>
            <a:off x="5638800" y="2438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P5 ( C1, C19 )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2" name="Rectangle 4"/>
          <p:cNvSpPr>
            <a:spLocks noChangeArrowheads="1"/>
          </p:cNvSpPr>
          <p:nvPr/>
        </p:nvSpPr>
        <p:spPr bwMode="auto">
          <a:xfrm>
            <a:off x="5638800" y="5257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P2 ( C22, C19 )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3" name="Rectangle 4"/>
          <p:cNvSpPr>
            <a:spLocks noChangeArrowheads="1"/>
          </p:cNvSpPr>
          <p:nvPr/>
        </p:nvSpPr>
        <p:spPr bwMode="auto">
          <a:xfrm>
            <a:off x="5638800" y="5715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P2 ( C19, C22 )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4" name="Rectangle 4"/>
          <p:cNvSpPr>
            <a:spLocks noChangeArrowheads="1"/>
          </p:cNvSpPr>
          <p:nvPr/>
        </p:nvSpPr>
        <p:spPr bwMode="auto">
          <a:xfrm>
            <a:off x="5638800" y="4572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P0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5" name="Rectangle 4"/>
          <p:cNvSpPr>
            <a:spLocks noChangeArrowheads="1"/>
          </p:cNvSpPr>
          <p:nvPr/>
        </p:nvSpPr>
        <p:spPr bwMode="auto">
          <a:xfrm>
            <a:off x="5638800" y="3048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P2 ( C19, C22 )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6" name="Rectangle 4"/>
          <p:cNvSpPr>
            <a:spLocks noChangeArrowheads="1"/>
          </p:cNvSpPr>
          <p:nvPr/>
        </p:nvSpPr>
        <p:spPr bwMode="auto">
          <a:xfrm>
            <a:off x="5638800" y="4267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P1 ( C22 )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7" name="Rectangle 4"/>
          <p:cNvSpPr>
            <a:spLocks noChangeArrowheads="1"/>
          </p:cNvSpPr>
          <p:nvPr/>
        </p:nvSpPr>
        <p:spPr bwMode="auto">
          <a:xfrm>
            <a:off x="5638800" y="27432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P1( C19 )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8" name="Rectangle 4"/>
          <p:cNvSpPr>
            <a:spLocks noChangeArrowheads="1"/>
          </p:cNvSpPr>
          <p:nvPr/>
        </p:nvSpPr>
        <p:spPr bwMode="auto">
          <a:xfrm>
            <a:off x="5638800" y="33528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P1 ( C22 )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29" name="Rectangle 4"/>
          <p:cNvSpPr>
            <a:spLocks noChangeArrowheads="1"/>
          </p:cNvSpPr>
          <p:nvPr/>
        </p:nvSpPr>
        <p:spPr bwMode="auto">
          <a:xfrm>
            <a:off x="5638800" y="49530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P1 ( C22 )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30" name="Rectangle 4"/>
          <p:cNvSpPr>
            <a:spLocks noChangeArrowheads="1"/>
          </p:cNvSpPr>
          <p:nvPr/>
        </p:nvSpPr>
        <p:spPr bwMode="auto">
          <a:xfrm>
            <a:off x="5638800" y="5486400"/>
            <a:ext cx="307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</a:rPr>
              <a:t>P1 ( C19 )</a:t>
            </a:r>
            <a:endParaRPr kumimoji="1" lang="pt-BR" altLang="en-US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6531" name="Line 12"/>
          <p:cNvSpPr>
            <a:spLocks noChangeShapeType="1"/>
          </p:cNvSpPr>
          <p:nvPr/>
        </p:nvSpPr>
        <p:spPr bwMode="auto">
          <a:xfrm flipH="1">
            <a:off x="3810000" y="3048000"/>
            <a:ext cx="19050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Natural Language Processing (NLP)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87888"/>
          </a:xfrm>
        </p:spPr>
        <p:txBody>
          <a:bodyPr/>
          <a:lstStyle/>
          <a:p>
            <a:r>
              <a:rPr lang="en-US" dirty="0" smtClean="0"/>
              <a:t>Manual software development of robust NLP systems was found to be very difficult and time-consuming.</a:t>
            </a:r>
          </a:p>
          <a:p>
            <a:r>
              <a:rPr lang="en-US" dirty="0" smtClean="0"/>
              <a:t>Most current state-of-the-art NLP systems are constructed by using machine learning methods trained on large supervised corpora.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EFE05C-A7C0-45C9-A228-6029C26881E8}" type="slidenum">
              <a:rPr lang="en-US" smtClean="0"/>
              <a:pPr>
                <a:defRPr/>
              </a:pPr>
              <a:t>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068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Strategic Generation</a:t>
            </a:r>
            <a:br>
              <a:rPr lang="en-US" dirty="0" smtClean="0"/>
            </a:br>
            <a:r>
              <a:rPr lang="en-US" sz="4000" dirty="0" smtClean="0"/>
              <a:t>(Content Selection)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Generation requires not only knowing </a:t>
            </a:r>
            <a:r>
              <a:rPr lang="en-US" b="1" i="1" smtClean="0">
                <a:solidFill>
                  <a:srgbClr val="FF0000"/>
                </a:solidFill>
              </a:rPr>
              <a:t>how</a:t>
            </a:r>
            <a:r>
              <a:rPr lang="en-US" smtClean="0"/>
              <a:t> to say something (</a:t>
            </a:r>
            <a:r>
              <a:rPr lang="en-US" b="1" i="1" smtClean="0"/>
              <a:t>tactical generation</a:t>
            </a:r>
            <a:r>
              <a:rPr lang="en-US" smtClean="0"/>
              <a:t>) but also </a:t>
            </a:r>
            <a:r>
              <a:rPr lang="en-US" b="1" i="1" smtClean="0">
                <a:solidFill>
                  <a:srgbClr val="FF0000"/>
                </a:solidFill>
              </a:rPr>
              <a:t>what </a:t>
            </a:r>
            <a:r>
              <a:rPr lang="en-US" smtClean="0"/>
              <a:t>to say (</a:t>
            </a:r>
            <a:r>
              <a:rPr lang="en-US" b="1" i="1" smtClean="0"/>
              <a:t>strategic generation</a:t>
            </a:r>
            <a:r>
              <a:rPr lang="en-US" smtClean="0"/>
              <a:t>).</a:t>
            </a:r>
          </a:p>
          <a:p>
            <a:pPr eaLnBrk="1" hangingPunct="1"/>
            <a:r>
              <a:rPr lang="en-US" smtClean="0"/>
              <a:t>For automated sportscasting, one must be able to effectively choose which events to describe. </a:t>
            </a:r>
          </a:p>
          <a:p>
            <a:pPr eaLnBrk="1" hangingPunct="1"/>
            <a:endParaRPr lang="en-US" smtClean="0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 defTabSz="457200" eaLnBrk="0" hangingPunct="0"/>
            <a:endParaRPr lang="en-US" sz="3600">
              <a:solidFill>
                <a:srgbClr val="1F497D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7525" name="Line 5"/>
          <p:cNvSpPr>
            <a:spLocks noChangeShapeType="1"/>
          </p:cNvSpPr>
          <p:nvPr/>
        </p:nvSpPr>
        <p:spPr bwMode="auto">
          <a:xfrm>
            <a:off x="533400" y="16764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Strategic Generation</a:t>
            </a:r>
          </a:p>
        </p:txBody>
      </p:sp>
      <p:sp>
        <p:nvSpPr>
          <p:cNvPr id="108547" name="Rectangle 4"/>
          <p:cNvSpPr>
            <a:spLocks noChangeArrowheads="1"/>
          </p:cNvSpPr>
          <p:nvPr/>
        </p:nvSpPr>
        <p:spPr bwMode="auto">
          <a:xfrm>
            <a:off x="2819400" y="2057400"/>
            <a:ext cx="2895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purple7 , purple6 )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ballstopped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purple6 )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purple6 , purple2 )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ballstopped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purple2 )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purple2 , purple3 )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purple3 )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badPass ( purple3 , pink9 )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pt-BR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turnover ( purple3 , pink9 )</a:t>
            </a:r>
          </a:p>
        </p:txBody>
      </p:sp>
      <p:sp>
        <p:nvSpPr>
          <p:cNvPr id="108548" name="Line 5"/>
          <p:cNvSpPr>
            <a:spLocks noChangeShapeType="1"/>
          </p:cNvSpPr>
          <p:nvPr/>
        </p:nvSpPr>
        <p:spPr bwMode="auto">
          <a:xfrm>
            <a:off x="533400" y="19050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Strategic Generation</a:t>
            </a:r>
          </a:p>
        </p:txBody>
      </p:sp>
      <p:sp>
        <p:nvSpPr>
          <p:cNvPr id="109571" name="Rectangle 4"/>
          <p:cNvSpPr>
            <a:spLocks noChangeArrowheads="1"/>
          </p:cNvSpPr>
          <p:nvPr/>
        </p:nvSpPr>
        <p:spPr bwMode="auto">
          <a:xfrm>
            <a:off x="2819400" y="2057400"/>
            <a:ext cx="3071813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purple7 , purple6 )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ballstopped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purple6)</a:t>
            </a:r>
            <a:r>
              <a:rPr kumimoji="1" lang="en-US" altLang="zh-TW" b="1">
                <a:solidFill>
                  <a:srgbClr val="0066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purple6 , purple2 )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ballstopped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purple2)</a:t>
            </a:r>
            <a:r>
              <a:rPr kumimoji="1" lang="en-US" altLang="zh-TW" b="1">
                <a:solidFill>
                  <a:srgbClr val="0066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pass ( purple2 , purple3 )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kick ( purple3 )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en-US" altLang="zh-TW" b="1">
                <a:solidFill>
                  <a:srgbClr val="FF99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badPass ( purple3 , pink9 )</a:t>
            </a:r>
            <a:r>
              <a:rPr kumimoji="1" lang="en-US" altLang="zh-TW" b="1">
                <a:solidFill>
                  <a:srgbClr val="0066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 </a:t>
            </a:r>
          </a:p>
          <a:p>
            <a:pPr marL="342900" indent="-342900" algn="l" defTabSz="457200">
              <a:lnSpc>
                <a:spcPct val="150000"/>
              </a:lnSpc>
            </a:pPr>
            <a:r>
              <a:rPr kumimoji="1" lang="pt-BR" b="1">
                <a:solidFill>
                  <a:srgbClr val="FF00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turnover ( purple3 , pink9 )</a:t>
            </a:r>
          </a:p>
        </p:txBody>
      </p:sp>
      <p:sp>
        <p:nvSpPr>
          <p:cNvPr id="109572" name="Line 5"/>
          <p:cNvSpPr>
            <a:spLocks noChangeShapeType="1"/>
          </p:cNvSpPr>
          <p:nvPr/>
        </p:nvSpPr>
        <p:spPr bwMode="auto">
          <a:xfrm>
            <a:off x="533400" y="19050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mtClean="0"/>
              <a:t>Robocup Data</a:t>
            </a:r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Collected human textual commentary for the 4 </a:t>
            </a:r>
            <a:r>
              <a:rPr lang="en-US" sz="2800" dirty="0" err="1" smtClean="0"/>
              <a:t>Robocup</a:t>
            </a:r>
            <a:r>
              <a:rPr lang="en-US" sz="2800" dirty="0" smtClean="0"/>
              <a:t> championship games from 2001-2004.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solidFill>
                  <a:srgbClr val="008000"/>
                </a:solidFill>
                <a:latin typeface="Arial" pitchFamily="34" charset="0"/>
              </a:rPr>
              <a:t>Avg</a:t>
            </a:r>
            <a:r>
              <a:rPr lang="en-US" sz="2400" dirty="0" smtClean="0">
                <a:solidFill>
                  <a:srgbClr val="008000"/>
                </a:solidFill>
                <a:latin typeface="Arial" pitchFamily="34" charset="0"/>
              </a:rPr>
              <a:t> # events/game = 2,613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solidFill>
                  <a:srgbClr val="008000"/>
                </a:solidFill>
                <a:latin typeface="Arial" pitchFamily="34" charset="0"/>
              </a:rPr>
              <a:t>Avg</a:t>
            </a:r>
            <a:r>
              <a:rPr lang="en-US" sz="2400" dirty="0" smtClean="0">
                <a:solidFill>
                  <a:srgbClr val="008000"/>
                </a:solidFill>
                <a:latin typeface="Arial" pitchFamily="34" charset="0"/>
              </a:rPr>
              <a:t> # English sentences/game = 509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solidFill>
                  <a:srgbClr val="008000"/>
                </a:solidFill>
                <a:latin typeface="Arial" pitchFamily="34" charset="0"/>
              </a:rPr>
              <a:t>Avg</a:t>
            </a:r>
            <a:r>
              <a:rPr lang="en-US" sz="2400" dirty="0" smtClean="0">
                <a:solidFill>
                  <a:srgbClr val="008000"/>
                </a:solidFill>
                <a:latin typeface="Arial" pitchFamily="34" charset="0"/>
              </a:rPr>
              <a:t> # Korean sentences/game = 499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Each sentence matched to all events within previous 5 seconds.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solidFill>
                  <a:srgbClr val="008000"/>
                </a:solidFill>
                <a:latin typeface="Arial" pitchFamily="34" charset="0"/>
              </a:rPr>
              <a:t>Avg</a:t>
            </a:r>
            <a:r>
              <a:rPr lang="en-US" sz="2400" dirty="0" smtClean="0">
                <a:solidFill>
                  <a:srgbClr val="008000"/>
                </a:solidFill>
                <a:latin typeface="Arial" pitchFamily="34" charset="0"/>
              </a:rPr>
              <a:t> # MRs/sentence =  2.5 (min 1, max 12)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10596" name="Rectangle 1028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 defTabSz="457200" eaLnBrk="0" hangingPunct="0"/>
            <a:endParaRPr lang="en-US" sz="3600">
              <a:solidFill>
                <a:srgbClr val="1F497D"/>
              </a:solidFill>
              <a:latin typeface="Calibri" pitchFamily="34" charset="0"/>
            </a:endParaRPr>
          </a:p>
        </p:txBody>
      </p:sp>
      <p:sp>
        <p:nvSpPr>
          <p:cNvPr id="11059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12420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>
                <a:srgbClr val="FF0000"/>
              </a:buClr>
              <a:buFontTx/>
              <a:buChar char="•"/>
            </a:pPr>
            <a:fld id="{8FB38350-AF26-4737-9626-8BAB4810979B}" type="slidenum">
              <a:rPr lang="en-US" sz="1400" smtClean="0">
                <a:solidFill>
                  <a:srgbClr val="898989"/>
                </a:solidFill>
              </a:rPr>
              <a:pPr algn="ctr" eaLnBrk="1" hangingPunct="1">
                <a:buClr>
                  <a:srgbClr val="FF0000"/>
                </a:buClr>
                <a:buFontTx/>
                <a:buChar char="•"/>
              </a:pPr>
              <a:t>23</a:t>
            </a:fld>
            <a:endParaRPr lang="en-US" sz="1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dirty="0" smtClean="0"/>
              <a:t>Use EM-like iterative retraining with an existing supervised semantic-parser learner to resolve the ambiguous training data.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See journal paper for </a:t>
            </a:r>
            <a:r>
              <a:rPr lang="en-US" dirty="0" smtClean="0"/>
              <a:t>details:</a:t>
            </a:r>
          </a:p>
          <a:p>
            <a:pPr lvl="1"/>
            <a:r>
              <a:rPr lang="en-US" dirty="0" smtClean="0"/>
              <a:t>Chen, Kim, &amp; Mooney (JAIR, 2010)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24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369" y="3048000"/>
            <a:ext cx="7696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Let each possible NL-MR pair be a (noisy) positive training ex. </a:t>
            </a:r>
          </a:p>
          <a:p>
            <a:pPr algn="l"/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Until parser converges do:</a:t>
            </a:r>
          </a:p>
          <a:p>
            <a:pPr algn="l"/>
            <a:r>
              <a:rPr lang="en-US" sz="2400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       Train supervised parser on current (noisy) training </a:t>
            </a:r>
            <a:r>
              <a:rPr lang="en-US" sz="2400" dirty="0" err="1" smtClean="0">
                <a:solidFill>
                  <a:srgbClr val="006600"/>
                </a:solidFill>
                <a:latin typeface="Arial Narrow" pitchFamily="34" charset="0"/>
              </a:rPr>
              <a:t>exs</a:t>
            </a:r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.</a:t>
            </a:r>
          </a:p>
          <a:p>
            <a:pPr algn="l"/>
            <a:r>
              <a:rPr lang="en-US" sz="2400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        Use current trained parser to pick the best MR for each NL.</a:t>
            </a:r>
          </a:p>
          <a:p>
            <a:pPr algn="l"/>
            <a:r>
              <a:rPr lang="en-US" sz="2400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        Create new training </a:t>
            </a:r>
            <a:r>
              <a:rPr lang="en-US" sz="2400" dirty="0" err="1" smtClean="0">
                <a:solidFill>
                  <a:srgbClr val="006600"/>
                </a:solidFill>
                <a:latin typeface="Arial Narrow" pitchFamily="34" charset="0"/>
              </a:rPr>
              <a:t>exs</a:t>
            </a:r>
            <a:r>
              <a:rPr lang="en-US" sz="2400" dirty="0" smtClean="0">
                <a:solidFill>
                  <a:srgbClr val="006600"/>
                </a:solidFill>
                <a:latin typeface="Arial Narrow" pitchFamily="34" charset="0"/>
              </a:rPr>
              <a:t> based on these assignments.</a:t>
            </a:r>
            <a:endParaRPr lang="en-US" sz="28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990600"/>
          </a:xfrm>
        </p:spPr>
        <p:txBody>
          <a:bodyPr/>
          <a:lstStyle/>
          <a:p>
            <a:r>
              <a:rPr lang="en-US" smtClean="0"/>
              <a:t>Machine Sportscast in English</a:t>
            </a:r>
          </a:p>
        </p:txBody>
      </p:sp>
      <p:sp>
        <p:nvSpPr>
          <p:cNvPr id="11776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DC987F-B8B9-42B2-90F3-3A78649BE129}" type="slidenum">
              <a:rPr lang="en-US" sz="1200" smtClean="0">
                <a:solidFill>
                  <a:srgbClr val="000000"/>
                </a:solidFill>
                <a:latin typeface="Helvetica" pitchFamily="34" charset="0"/>
              </a:rPr>
              <a:pPr eaLnBrk="1" hangingPunct="1"/>
              <a:t>25</a:t>
            </a:fld>
            <a:endParaRPr lang="en-US" sz="1200" smtClean="0">
              <a:solidFill>
                <a:srgbClr val="000000"/>
              </a:solidFill>
            </a:endParaRPr>
          </a:p>
        </p:txBody>
      </p:sp>
      <p:pic>
        <p:nvPicPr>
          <p:cNvPr id="4" name="English-2003-machine(wasper-gen)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84200"/>
            <a:ext cx="8686800" cy="61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</a:p>
        </p:txBody>
      </p:sp>
      <p:sp>
        <p:nvSpPr>
          <p:cNvPr id="118787" name="Content Placeholder 3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Evaluated ability of the system to accurately:</a:t>
            </a:r>
          </a:p>
          <a:p>
            <a:pPr lvl="1"/>
            <a:r>
              <a:rPr lang="en-US" dirty="0" smtClean="0"/>
              <a:t>Match sentences to their correct meanings</a:t>
            </a:r>
          </a:p>
          <a:p>
            <a:pPr lvl="1"/>
            <a:r>
              <a:rPr lang="en-US" dirty="0" smtClean="0"/>
              <a:t>Parse sentences into formal meanings</a:t>
            </a:r>
          </a:p>
          <a:p>
            <a:pPr lvl="1"/>
            <a:r>
              <a:rPr lang="en-US" dirty="0" smtClean="0"/>
              <a:t>Generate sentences from formal meanings</a:t>
            </a:r>
          </a:p>
          <a:p>
            <a:pPr lvl="1"/>
            <a:r>
              <a:rPr lang="en-US" dirty="0" smtClean="0"/>
              <a:t>Pick which events are worth talking about</a:t>
            </a:r>
          </a:p>
          <a:p>
            <a:r>
              <a:rPr lang="en-US" dirty="0" smtClean="0"/>
              <a:t>See journal paper for details:</a:t>
            </a:r>
          </a:p>
          <a:p>
            <a:pPr lvl="1"/>
            <a:r>
              <a:rPr lang="en-US" dirty="0"/>
              <a:t>Chen, Kim, &amp; Mooney (JAIR, 2010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8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 Amazon’s Mechanical Turk to recruit human judges (36 English, 7 Korean judges per video)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commented game clips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minute clips randomly selected from each of the 4 games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clip commented once by a human, and once by the machine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Judges were not told which ones were human or machine generated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28003" name="Line 5"/>
          <p:cNvSpPr>
            <a:spLocks noChangeShapeType="1"/>
          </p:cNvSpPr>
          <p:nvPr/>
        </p:nvSpPr>
        <p:spPr bwMode="auto">
          <a:xfrm>
            <a:off x="533400" y="16764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3D8153-84C8-48E1-8701-3DF9D5DD1F47}" type="slidenum">
              <a:rPr lang="en-US" sz="1200" smtClean="0">
                <a:solidFill>
                  <a:srgbClr val="898989"/>
                </a:solidFill>
              </a:rPr>
              <a:pPr eaLnBrk="1" hangingPunct="1"/>
              <a:t>27</a:t>
            </a:fld>
            <a:endParaRPr lang="en-US" sz="1200" smtClean="0">
              <a:solidFill>
                <a:srgbClr val="898989"/>
              </a:solidFill>
            </a:endParaRPr>
          </a:p>
        </p:txBody>
      </p:sp>
      <p:sp>
        <p:nvSpPr>
          <p:cNvPr id="128005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 Evaluation of Sportscasts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“Pseudo Turing Test”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Human Evaluation Metrics</a:t>
            </a:r>
          </a:p>
        </p:txBody>
      </p:sp>
      <p:sp>
        <p:nvSpPr>
          <p:cNvPr id="129027" name="Line 5"/>
          <p:cNvSpPr>
            <a:spLocks noChangeShapeType="1"/>
          </p:cNvSpPr>
          <p:nvPr/>
        </p:nvSpPr>
        <p:spPr bwMode="auto">
          <a:xfrm>
            <a:off x="533400" y="19050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" name="Group 11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958731"/>
              </p:ext>
            </p:extLst>
          </p:nvPr>
        </p:nvGraphicFramePr>
        <p:xfrm>
          <a:off x="685800" y="2286000"/>
          <a:ext cx="7772400" cy="246888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</a:rPr>
                        <a:t>Score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</a:rPr>
                        <a:t>English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</a:rPr>
                        <a:t>Fluency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</a:rPr>
                        <a:t>Semantic Correctness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</a:rPr>
                        <a:t>Sportscasting 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Flawless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Excellent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Usually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Non-native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Average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Disfluent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Rarely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Gibberish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Terrible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129065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FF1BCD-A063-4DDE-89F9-3CFFE6E20656}" type="slidenum">
              <a:rPr lang="en-US" sz="1200" smtClean="0">
                <a:solidFill>
                  <a:srgbClr val="898989"/>
                </a:solidFill>
              </a:rPr>
              <a:pPr eaLnBrk="1" hangingPunct="1"/>
              <a:t>28</a:t>
            </a:fld>
            <a:endParaRPr lang="en-US" sz="1200" smtClean="0">
              <a:solidFill>
                <a:srgbClr val="898989"/>
              </a:solidFill>
            </a:endParaRPr>
          </a:p>
        </p:txBody>
      </p:sp>
      <p:sp>
        <p:nvSpPr>
          <p:cNvPr id="129066" name="TextBox 6"/>
          <p:cNvSpPr txBox="1">
            <a:spLocks noChangeArrowheads="1"/>
          </p:cNvSpPr>
          <p:nvPr/>
        </p:nvSpPr>
        <p:spPr bwMode="auto">
          <a:xfrm>
            <a:off x="228600" y="5029200"/>
            <a:ext cx="86534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333399"/>
                </a:solidFill>
              </a:rPr>
              <a:t>Human?</a:t>
            </a:r>
          </a:p>
          <a:p>
            <a:pPr eaLnBrk="1" hangingPunct="1"/>
            <a:r>
              <a:rPr lang="en-US" sz="2400">
                <a:solidFill>
                  <a:srgbClr val="006600"/>
                </a:solidFill>
              </a:rPr>
              <a:t>Also asked human judge to predict if a human or machine generated </a:t>
            </a:r>
          </a:p>
          <a:p>
            <a:pPr eaLnBrk="1" hangingPunct="1"/>
            <a:r>
              <a:rPr lang="en-US" sz="2400">
                <a:solidFill>
                  <a:srgbClr val="006600"/>
                </a:solidFill>
              </a:rPr>
              <a:t>the sportscast, knowing there was some of each in the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Pseudo-Turing-Test Results</a:t>
            </a:r>
          </a:p>
        </p:txBody>
      </p:sp>
      <p:sp>
        <p:nvSpPr>
          <p:cNvPr id="13005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D2BF83-591E-470D-8AF2-E5844AF5CFE0}" type="slidenum">
              <a:rPr lang="en-US" sz="1200" smtClean="0">
                <a:solidFill>
                  <a:srgbClr val="898989"/>
                </a:solidFill>
              </a:rPr>
              <a:pPr eaLnBrk="1" hangingPunct="1"/>
              <a:t>29</a:t>
            </a:fld>
            <a:endParaRPr 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78340"/>
              </p:ext>
            </p:extLst>
          </p:nvPr>
        </p:nvGraphicFramePr>
        <p:xfrm>
          <a:off x="266699" y="2237113"/>
          <a:ext cx="8610601" cy="1676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20239"/>
                <a:gridCol w="1188721"/>
                <a:gridCol w="1645920"/>
                <a:gridCol w="2133601"/>
                <a:gridCol w="1722120"/>
              </a:tblGrid>
              <a:tr h="7396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Commentator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Fluency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Semantic</a:t>
                      </a:r>
                    </a:p>
                    <a:p>
                      <a:pPr algn="ctr"/>
                      <a:r>
                        <a:rPr lang="en-US" sz="2000" dirty="0" smtClean="0"/>
                        <a:t>Correctness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Sportscasting</a:t>
                      </a: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Ability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Human?</a:t>
                      </a:r>
                      <a:endParaRPr lang="en-US" sz="2000" dirty="0"/>
                    </a:p>
                  </a:txBody>
                  <a:tcPr/>
                </a:tc>
              </a:tr>
              <a:tr h="4683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3.86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4.03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3.34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24.31%</a:t>
                      </a:r>
                      <a:endParaRPr lang="en-US" sz="2400" dirty="0"/>
                    </a:p>
                  </a:txBody>
                  <a:tcPr/>
                </a:tc>
              </a:tr>
              <a:tr h="4683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Machine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4.03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26.76%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97570" y="1590782"/>
            <a:ext cx="1672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English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5815" y="4038600"/>
            <a:ext cx="166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Korean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11796"/>
              </p:ext>
            </p:extLst>
          </p:nvPr>
        </p:nvGraphicFramePr>
        <p:xfrm>
          <a:off x="266699" y="4684931"/>
          <a:ext cx="8610601" cy="1676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20239"/>
                <a:gridCol w="1188721"/>
                <a:gridCol w="1645920"/>
                <a:gridCol w="2133601"/>
                <a:gridCol w="1722120"/>
              </a:tblGrid>
              <a:tr h="7396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Commentator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Fluency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Semantic</a:t>
                      </a:r>
                    </a:p>
                    <a:p>
                      <a:pPr algn="ctr"/>
                      <a:r>
                        <a:rPr lang="en-US" sz="2000" dirty="0" smtClean="0"/>
                        <a:t>Correctness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Sportscasting</a:t>
                      </a: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Ability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Human?</a:t>
                      </a:r>
                      <a:endParaRPr lang="en-US" sz="2000" dirty="0"/>
                    </a:p>
                  </a:txBody>
                  <a:tcPr/>
                </a:tc>
              </a:tr>
              <a:tr h="4683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4.10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3.76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62.07%</a:t>
                      </a:r>
                      <a:endParaRPr lang="en-US" sz="2400" dirty="0"/>
                    </a:p>
                  </a:txBody>
                  <a:tcPr/>
                </a:tc>
              </a:tr>
              <a:tr h="4683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Machine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2.93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2.97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31.03%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Syntactic Parsing of Natural Language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Produce the correct syntactic parse tree for a sentence.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Train and test on Penn Treebank with tens of thousands of manually parsed sentences.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2565400"/>
            <a:ext cx="8821737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F2CA1A-F642-4F82-AC31-20BCBBD4A997}" type="slidenum">
              <a:rPr lang="en-US" sz="1200" smtClean="0">
                <a:solidFill>
                  <a:srgbClr val="000000"/>
                </a:solidFill>
                <a:latin typeface="Helvetica" pitchFamily="34" charset="0"/>
              </a:rPr>
              <a:pPr eaLnBrk="1" hangingPunct="1"/>
              <a:t>30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9067800" cy="990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Challenge Problem #2: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sz="3200" dirty="0" smtClean="0">
                <a:ea typeface="宋体" pitchFamily="2" charset="-122"/>
              </a:rPr>
              <a:t>Learning to Follow Directions in a Virtual World</a:t>
            </a:r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Learn to interpret navigation instructions in a virtual environment by simply observing humans giving and following such directions </a:t>
            </a:r>
            <a:r>
              <a:rPr lang="en-US" altLang="zh-CN" sz="2800" dirty="0" smtClean="0">
                <a:solidFill>
                  <a:srgbClr val="009999"/>
                </a:solidFill>
                <a:ea typeface="宋体" pitchFamily="2" charset="-122"/>
              </a:rPr>
              <a:t>(Chen &amp; Mooney, AAAI-11)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zh-CN" dirty="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>
                <a:solidFill>
                  <a:srgbClr val="FF0000"/>
                </a:solidFill>
                <a:ea typeface="宋体" pitchFamily="2" charset="-122"/>
              </a:rPr>
              <a:t>Eventual goal: </a:t>
            </a:r>
            <a:r>
              <a:rPr lang="en-US" altLang="zh-CN" dirty="0" smtClean="0">
                <a:ea typeface="宋体" pitchFamily="2" charset="-122"/>
              </a:rPr>
              <a:t>Virtual agents in video games and educational software that automatically learn to take and give instructions in natural language.</a:t>
            </a:r>
          </a:p>
        </p:txBody>
      </p:sp>
    </p:spTree>
    <p:extLst>
      <p:ext uri="{BB962C8B-B14F-4D97-AF65-F5344CB8AC3E}">
        <p14:creationId xmlns:p14="http://schemas.microsoft.com/office/powerpoint/2010/main" val="14412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945953" y="1659090"/>
            <a:ext cx="5532716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4364" y="3372205"/>
            <a:ext cx="173492" cy="350564"/>
          </a:xfrm>
          <a:prstGeom prst="rect">
            <a:avLst/>
          </a:prstGeom>
        </p:spPr>
      </p:pic>
      <p:pic>
        <p:nvPicPr>
          <p:cNvPr id="36" name="Picture 35" descr="floral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3523122" y="3572455"/>
            <a:ext cx="136932" cy="444164"/>
          </a:xfrm>
          <a:prstGeom prst="rect">
            <a:avLst/>
          </a:prstGeom>
        </p:spPr>
      </p:pic>
      <p:pic>
        <p:nvPicPr>
          <p:cNvPr id="37" name="Picture 36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901292" y="5532320"/>
            <a:ext cx="136933" cy="444164"/>
          </a:xfrm>
          <a:prstGeom prst="rect">
            <a:avLst/>
          </a:prstGeom>
        </p:spPr>
      </p:pic>
      <p:pic>
        <p:nvPicPr>
          <p:cNvPr id="38" name="Picture 37" descr="rock1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8358" y="4357972"/>
            <a:ext cx="173492" cy="3505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38869" y="176583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32" name="Picture 31" descr="grass1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8869" y="1906058"/>
            <a:ext cx="177667" cy="350566"/>
          </a:xfrm>
          <a:prstGeom prst="rect">
            <a:avLst/>
          </a:prstGeom>
        </p:spPr>
      </p:pic>
      <p:pic>
        <p:nvPicPr>
          <p:cNvPr id="50" name="Picture 49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1668505" y="1613862"/>
            <a:ext cx="140226" cy="444165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1338869" y="225662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52" name="Picture 51" descr="grass1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8869" y="2396851"/>
            <a:ext cx="177667" cy="350566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1338869" y="274741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54" name="Picture 53" descr="grass1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8869" y="2887644"/>
            <a:ext cx="177667" cy="350566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1338869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56" name="Picture 55" descr="grass1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8869" y="3372208"/>
            <a:ext cx="177667" cy="35056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1338869" y="372277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58" name="Picture 57" descr="grass1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8869" y="3863001"/>
            <a:ext cx="177667" cy="350566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1338869" y="4213567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1" name="Picture 60" descr="Cement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60700" y="1906059"/>
            <a:ext cx="177666" cy="350564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1960700" y="176583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3" name="Picture 62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290336" y="2104654"/>
            <a:ext cx="140226" cy="444165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1960700" y="225662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82532" y="225662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6" name="Picture 65" descr="wood01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86707" y="2396850"/>
            <a:ext cx="173492" cy="350564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2578358" y="274119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8" name="Picture 67" descr="wood01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82532" y="2881417"/>
            <a:ext cx="173492" cy="350564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582532" y="323198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70" name="Picture 69" descr="wood01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86707" y="3372210"/>
            <a:ext cx="173492" cy="350564"/>
          </a:xfrm>
          <a:prstGeom prst="rect">
            <a:avLst/>
          </a:prstGeom>
        </p:spPr>
      </p:pic>
      <p:sp>
        <p:nvSpPr>
          <p:cNvPr id="71" name="Rectangle 70"/>
          <p:cNvSpPr/>
          <p:nvPr/>
        </p:nvSpPr>
        <p:spPr>
          <a:xfrm>
            <a:off x="2578358" y="372277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64874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73" name="Picture 72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294511" y="3080011"/>
            <a:ext cx="140226" cy="444165"/>
          </a:xfrm>
          <a:prstGeom prst="rect">
            <a:avLst/>
          </a:prstGeom>
        </p:spPr>
      </p:pic>
      <p:pic>
        <p:nvPicPr>
          <p:cNvPr id="74" name="Picture 73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920519" y="3080014"/>
            <a:ext cx="140226" cy="444165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3204364" y="3231981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76" name="Picture 75" descr="brick0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964875" y="3372210"/>
            <a:ext cx="177666" cy="350564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1960699" y="3722770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78" name="Picture 77" descr="brick0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960700" y="3863000"/>
            <a:ext cx="177666" cy="350564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1960698" y="421356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80" name="Picture 79" descr="brick0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960699" y="4353793"/>
            <a:ext cx="177666" cy="350564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1960698" y="470435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82" name="Picture 81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1672678" y="3570806"/>
            <a:ext cx="140226" cy="444165"/>
          </a:xfrm>
          <a:prstGeom prst="rect">
            <a:avLst/>
          </a:prstGeom>
        </p:spPr>
      </p:pic>
      <p:pic>
        <p:nvPicPr>
          <p:cNvPr id="86" name="Picture 85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189" y="3863002"/>
            <a:ext cx="173492" cy="350564"/>
          </a:xfrm>
          <a:prstGeom prst="rect">
            <a:avLst/>
          </a:prstGeom>
        </p:spPr>
      </p:pic>
      <p:sp>
        <p:nvSpPr>
          <p:cNvPr id="87" name="Rectangle 86"/>
          <p:cNvSpPr/>
          <p:nvPr/>
        </p:nvSpPr>
        <p:spPr>
          <a:xfrm>
            <a:off x="3200189" y="372277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88" name="Picture 87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2713" y="4357963"/>
            <a:ext cx="173492" cy="350564"/>
          </a:xfrm>
          <a:prstGeom prst="rect">
            <a:avLst/>
          </a:prstGeom>
        </p:spPr>
      </p:pic>
      <p:sp>
        <p:nvSpPr>
          <p:cNvPr id="89" name="Rectangle 88"/>
          <p:cNvSpPr/>
          <p:nvPr/>
        </p:nvSpPr>
        <p:spPr>
          <a:xfrm>
            <a:off x="3212713" y="421773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0" name="Picture 89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8539" y="4848761"/>
            <a:ext cx="173492" cy="350564"/>
          </a:xfrm>
          <a:prstGeom prst="rect">
            <a:avLst/>
          </a:prstGeom>
        </p:spPr>
      </p:pic>
      <p:sp>
        <p:nvSpPr>
          <p:cNvPr id="91" name="Rectangle 90"/>
          <p:cNvSpPr/>
          <p:nvPr/>
        </p:nvSpPr>
        <p:spPr>
          <a:xfrm>
            <a:off x="3208539" y="470853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2" name="Picture 91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189" y="5339549"/>
            <a:ext cx="173492" cy="350564"/>
          </a:xfrm>
          <a:prstGeom prst="rect">
            <a:avLst/>
          </a:prstGeom>
        </p:spPr>
      </p:pic>
      <p:sp>
        <p:nvSpPr>
          <p:cNvPr id="93" name="Rectangle 92"/>
          <p:cNvSpPr/>
          <p:nvPr/>
        </p:nvSpPr>
        <p:spPr>
          <a:xfrm>
            <a:off x="3200189" y="519932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4" name="Picture 93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96015" y="5830347"/>
            <a:ext cx="173492" cy="350564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3196015" y="569012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191841" y="618091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7" name="Picture 96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294511" y="4065769"/>
            <a:ext cx="140226" cy="444165"/>
          </a:xfrm>
          <a:prstGeom prst="rect">
            <a:avLst/>
          </a:prstGeom>
        </p:spPr>
      </p:pic>
      <p:sp>
        <p:nvSpPr>
          <p:cNvPr id="98" name="Rectangle 97"/>
          <p:cNvSpPr/>
          <p:nvPr/>
        </p:nvSpPr>
        <p:spPr>
          <a:xfrm>
            <a:off x="2590883" y="421356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9" name="Picture 98" descr="rock1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8357" y="4852061"/>
            <a:ext cx="173492" cy="350564"/>
          </a:xfrm>
          <a:prstGeom prst="rect">
            <a:avLst/>
          </a:prstGeom>
        </p:spPr>
      </p:pic>
      <p:sp>
        <p:nvSpPr>
          <p:cNvPr id="100" name="Rectangle 99"/>
          <p:cNvSpPr/>
          <p:nvPr/>
        </p:nvSpPr>
        <p:spPr>
          <a:xfrm>
            <a:off x="2590883" y="4711835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1" name="Picture 100" descr="rock1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4183" y="5335372"/>
            <a:ext cx="173492" cy="350564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>
          <a:xfrm>
            <a:off x="2590883" y="5202626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78357" y="569012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4" name="Picture 103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543995" y="5539799"/>
            <a:ext cx="136933" cy="444164"/>
          </a:xfrm>
          <a:prstGeom prst="rect">
            <a:avLst/>
          </a:prstGeom>
        </p:spPr>
      </p:pic>
      <p:sp>
        <p:nvSpPr>
          <p:cNvPr id="105" name="Rectangle 104"/>
          <p:cNvSpPr/>
          <p:nvPr/>
        </p:nvSpPr>
        <p:spPr>
          <a:xfrm>
            <a:off x="3838719" y="5697603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6" name="Picture 105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174177" y="5547278"/>
            <a:ext cx="136933" cy="444164"/>
          </a:xfrm>
          <a:prstGeom prst="rect">
            <a:avLst/>
          </a:prstGeom>
        </p:spPr>
      </p:pic>
      <p:sp>
        <p:nvSpPr>
          <p:cNvPr id="107" name="Rectangle 106"/>
          <p:cNvSpPr/>
          <p:nvPr/>
        </p:nvSpPr>
        <p:spPr>
          <a:xfrm>
            <a:off x="4464726" y="5700894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8" name="Picture 107" descr="Cement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42895" y="5841120"/>
            <a:ext cx="177666" cy="350564"/>
          </a:xfrm>
          <a:prstGeom prst="rect">
            <a:avLst/>
          </a:prstGeom>
        </p:spPr>
      </p:pic>
      <p:pic>
        <p:nvPicPr>
          <p:cNvPr id="110" name="Picture 109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4172531" y="6039714"/>
            <a:ext cx="140226" cy="444165"/>
          </a:xfrm>
          <a:prstGeom prst="rect">
            <a:avLst/>
          </a:prstGeom>
        </p:spPr>
      </p:pic>
      <p:sp>
        <p:nvSpPr>
          <p:cNvPr id="111" name="Rectangle 110"/>
          <p:cNvSpPr/>
          <p:nvPr/>
        </p:nvSpPr>
        <p:spPr>
          <a:xfrm>
            <a:off x="3842895" y="619168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464727" y="6191682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13" name="Picture 112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3546524" y="4559865"/>
            <a:ext cx="140226" cy="444165"/>
          </a:xfrm>
          <a:prstGeom prst="rect">
            <a:avLst/>
          </a:prstGeom>
        </p:spPr>
      </p:pic>
      <p:pic>
        <p:nvPicPr>
          <p:cNvPr id="114" name="Picture 113" descr="Cement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38719" y="4852063"/>
            <a:ext cx="177666" cy="350564"/>
          </a:xfrm>
          <a:prstGeom prst="rect">
            <a:avLst/>
          </a:prstGeom>
        </p:spPr>
      </p:pic>
      <p:sp>
        <p:nvSpPr>
          <p:cNvPr id="115" name="Rectangle 114"/>
          <p:cNvSpPr/>
          <p:nvPr/>
        </p:nvSpPr>
        <p:spPr>
          <a:xfrm>
            <a:off x="3838719" y="4711838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838719" y="5202627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17" name="Picture 116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3550700" y="5050658"/>
            <a:ext cx="140226" cy="444165"/>
          </a:xfrm>
          <a:prstGeom prst="rect">
            <a:avLst/>
          </a:prstGeom>
        </p:spPr>
      </p:pic>
      <p:pic>
        <p:nvPicPr>
          <p:cNvPr id="118" name="Picture 117" descr="Cement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42896" y="3862995"/>
            <a:ext cx="177666" cy="350564"/>
          </a:xfrm>
          <a:prstGeom prst="rect">
            <a:avLst/>
          </a:prstGeom>
        </p:spPr>
      </p:pic>
      <p:sp>
        <p:nvSpPr>
          <p:cNvPr id="119" name="Rectangle 118"/>
          <p:cNvSpPr/>
          <p:nvPr/>
        </p:nvSpPr>
        <p:spPr>
          <a:xfrm>
            <a:off x="3842896" y="372276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842896" y="421355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21" name="Picture 120" descr="floral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74179" y="3572446"/>
            <a:ext cx="136932" cy="444164"/>
          </a:xfrm>
          <a:prstGeom prst="rect">
            <a:avLst/>
          </a:prstGeom>
        </p:spPr>
      </p:pic>
      <p:sp>
        <p:nvSpPr>
          <p:cNvPr id="122" name="Rectangle 121"/>
          <p:cNvSpPr/>
          <p:nvPr/>
        </p:nvSpPr>
        <p:spPr>
          <a:xfrm>
            <a:off x="4493953" y="3722760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23" name="Picture 122" descr="floral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825237" y="3569145"/>
            <a:ext cx="136932" cy="444164"/>
          </a:xfrm>
          <a:prstGeom prst="rect">
            <a:avLst/>
          </a:prstGeom>
        </p:spPr>
      </p:pic>
      <p:sp>
        <p:nvSpPr>
          <p:cNvPr id="124" name="Rectangle 123"/>
          <p:cNvSpPr/>
          <p:nvPr/>
        </p:nvSpPr>
        <p:spPr>
          <a:xfrm>
            <a:off x="5145010" y="3719459"/>
            <a:ext cx="177667" cy="14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25" name="Picture 124" descr="fish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27462" y="5383052"/>
            <a:ext cx="1253491" cy="879635"/>
          </a:xfrm>
          <a:prstGeom prst="rect">
            <a:avLst/>
          </a:prstGeom>
        </p:spPr>
      </p:pic>
      <p:pic>
        <p:nvPicPr>
          <p:cNvPr id="126" name="Picture 125" descr="eiffel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400518" y="3165169"/>
            <a:ext cx="954387" cy="1121803"/>
          </a:xfrm>
          <a:prstGeom prst="rect">
            <a:avLst/>
          </a:prstGeom>
        </p:spPr>
      </p:pic>
      <p:pic>
        <p:nvPicPr>
          <p:cNvPr id="127" name="Picture 126" descr="butterfly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983597" y="1765832"/>
            <a:ext cx="1481128" cy="828654"/>
          </a:xfrm>
          <a:prstGeom prst="rect">
            <a:avLst/>
          </a:prstGeom>
        </p:spPr>
      </p:pic>
      <p:cxnSp>
        <p:nvCxnSpPr>
          <p:cNvPr id="128" name="Straight Connector 127"/>
          <p:cNvCxnSpPr/>
          <p:nvPr/>
        </p:nvCxnSpPr>
        <p:spPr>
          <a:xfrm>
            <a:off x="945953" y="6507467"/>
            <a:ext cx="5532716" cy="33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-1479359" y="4082153"/>
            <a:ext cx="4850625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4053355" y="4082153"/>
            <a:ext cx="4850625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945952" y="4852063"/>
            <a:ext cx="2245889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386206" y="4711838"/>
            <a:ext cx="3092463" cy="11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V="1">
            <a:off x="3191841" y="4704358"/>
            <a:ext cx="206890" cy="14882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3212714" y="2888768"/>
            <a:ext cx="3278479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1765952" y="2888768"/>
            <a:ext cx="1446761" cy="11411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5400000" flipH="1" flipV="1">
            <a:off x="1357191" y="4436532"/>
            <a:ext cx="814676" cy="14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9" name="Picture 168" descr="Cement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920520" y="4552387"/>
            <a:ext cx="140226" cy="444165"/>
          </a:xfrm>
          <a:prstGeom prst="rect">
            <a:avLst/>
          </a:prstGeom>
        </p:spPr>
      </p:pic>
      <p:sp>
        <p:nvSpPr>
          <p:cNvPr id="171" name="TextBox 170"/>
          <p:cNvSpPr txBox="1"/>
          <p:nvPr/>
        </p:nvSpPr>
        <p:spPr>
          <a:xfrm>
            <a:off x="1050292" y="166021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H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050292" y="356874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C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765952" y="2099295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L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1763817" y="4043314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S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459099" y="3972315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S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380953" y="4555632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B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983597" y="439830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C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2983597" y="5386236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H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380953" y="292355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E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669382" y="602358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L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83044" y="3411413"/>
            <a:ext cx="288577" cy="314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/>
              </a:rPr>
              <a:t>E</a:t>
            </a:r>
            <a:endParaRPr lang="en-US" sz="20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Sample Environment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sz="4000" dirty="0" smtClean="0">
                <a:solidFill>
                  <a:srgbClr val="0000FF"/>
                </a:solidFill>
              </a:rPr>
              <a:t>(</a:t>
            </a:r>
            <a:r>
              <a:rPr lang="en-US" sz="4000" dirty="0" err="1" smtClean="0">
                <a:solidFill>
                  <a:srgbClr val="0000FF"/>
                </a:solidFill>
              </a:rPr>
              <a:t>MacMahon</a:t>
            </a:r>
            <a:r>
              <a:rPr lang="en-US" sz="4000" dirty="0" smtClean="0">
                <a:solidFill>
                  <a:srgbClr val="0000FF"/>
                </a:solidFill>
              </a:rPr>
              <a:t>, </a:t>
            </a:r>
            <a:r>
              <a:rPr lang="en-US" sz="4000" i="1" dirty="0" smtClean="0">
                <a:solidFill>
                  <a:srgbClr val="0000FF"/>
                </a:solidFill>
              </a:rPr>
              <a:t>et al. </a:t>
            </a:r>
            <a:r>
              <a:rPr lang="en-US" sz="4000" dirty="0" smtClean="0">
                <a:solidFill>
                  <a:srgbClr val="0000FF"/>
                </a:solidFill>
              </a:rPr>
              <a:t>AAAI-06)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781800" y="1671125"/>
            <a:ext cx="1905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H – Hat Rack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L – Lamp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E – Easel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S – Sofa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B – Barstool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C - Chair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Slide Number Placehold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Sample Instructions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19600" y="1417638"/>
            <a:ext cx="4495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Take your first left.  Go all the way down until you hit a dead end.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 Go towards the coat hanger and turn left at it.  Go straight down the hallway and the dead end is position 4.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Walk to the hat rack.  Turn left.  The carpet should have green octagons.  Go to the end of this alley. This is p-4.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Walk forward once.  Turn left.   Walk forward twice.</a:t>
            </a:r>
          </a:p>
        </p:txBody>
      </p:sp>
      <p:sp>
        <p:nvSpPr>
          <p:cNvPr id="53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400" y="3088479"/>
            <a:ext cx="10452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00"/>
                </a:solidFill>
                <a:latin typeface="Calibri"/>
              </a:rPr>
              <a:t>Start</a:t>
            </a:r>
            <a:endParaRPr lang="en-US" sz="3200" dirty="0">
              <a:solidFill>
                <a:srgbClr val="008000"/>
              </a:solidFill>
              <a:latin typeface="Calibri"/>
            </a:endParaRPr>
          </a:p>
        </p:txBody>
      </p:sp>
      <p:pic>
        <p:nvPicPr>
          <p:cNvPr id="58" name="Picture 57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2256376"/>
            <a:ext cx="447592" cy="904440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1481522" y="3160816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60" name="Picture 59" descr="Cemen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055555" y="3034375"/>
            <a:ext cx="440102" cy="692984"/>
          </a:xfrm>
          <a:prstGeom prst="rect">
            <a:avLst/>
          </a:prstGeom>
        </p:spPr>
      </p:pic>
      <p:pic>
        <p:nvPicPr>
          <p:cNvPr id="61" name="Picture 60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3600918"/>
            <a:ext cx="447592" cy="904440"/>
          </a:xfrm>
          <a:prstGeom prst="rect">
            <a:avLst/>
          </a:prstGeom>
        </p:spPr>
      </p:pic>
      <p:pic>
        <p:nvPicPr>
          <p:cNvPr id="62" name="Picture 61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4953414"/>
            <a:ext cx="447592" cy="904440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1461480" y="4513312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</a:rPr>
              <a:t>H</a:t>
            </a:r>
          </a:p>
        </p:txBody>
      </p:sp>
      <p:pic>
        <p:nvPicPr>
          <p:cNvPr id="64" name="Picture 63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051579" y="4382430"/>
            <a:ext cx="448056" cy="678003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>
          <a:xfrm>
            <a:off x="3740205" y="4497403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66" name="Picture 65" descr="Cemen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2614609" y="4953412"/>
            <a:ext cx="455082" cy="904442"/>
          </a:xfrm>
          <a:prstGeom prst="rect">
            <a:avLst/>
          </a:prstGeom>
        </p:spPr>
      </p:pic>
      <p:pic>
        <p:nvPicPr>
          <p:cNvPr id="67" name="Picture 66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918494" y="4382430"/>
            <a:ext cx="448056" cy="678003"/>
          </a:xfrm>
          <a:prstGeom prst="rect">
            <a:avLst/>
          </a:prstGeom>
        </p:spPr>
      </p:pic>
      <p:pic>
        <p:nvPicPr>
          <p:cNvPr id="68" name="Picture 67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177175" y="4382430"/>
            <a:ext cx="448056" cy="678003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622098" y="4497403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9335" y="3959895"/>
            <a:ext cx="929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00"/>
                </a:solidFill>
                <a:latin typeface="Calibri"/>
              </a:rPr>
              <a:t>End</a:t>
            </a:r>
            <a:endParaRPr lang="en-US" sz="3200" dirty="0">
              <a:solidFill>
                <a:srgbClr val="008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62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Sample Instructions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6" name="Picture 5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2256376"/>
            <a:ext cx="447592" cy="9044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481522" y="3160816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</a:rPr>
              <a:t>3</a:t>
            </a:r>
          </a:p>
        </p:txBody>
      </p:sp>
      <p:pic>
        <p:nvPicPr>
          <p:cNvPr id="30" name="Picture 29" descr="Cemen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055555" y="3034375"/>
            <a:ext cx="440102" cy="692984"/>
          </a:xfrm>
          <a:prstGeom prst="rect">
            <a:avLst/>
          </a:prstGeom>
        </p:spPr>
      </p:pic>
      <p:pic>
        <p:nvPicPr>
          <p:cNvPr id="43" name="Picture 42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3600918"/>
            <a:ext cx="447592" cy="904440"/>
          </a:xfrm>
          <a:prstGeom prst="rect">
            <a:avLst/>
          </a:prstGeom>
        </p:spPr>
      </p:pic>
      <p:pic>
        <p:nvPicPr>
          <p:cNvPr id="45" name="Picture 44" descr="bluet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1523" y="4953414"/>
            <a:ext cx="447592" cy="904440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1461480" y="4513312"/>
            <a:ext cx="447593" cy="440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</a:rPr>
              <a:t>H</a:t>
            </a:r>
          </a:p>
        </p:txBody>
      </p:sp>
      <p:pic>
        <p:nvPicPr>
          <p:cNvPr id="47" name="Picture 46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051579" y="4382430"/>
            <a:ext cx="448056" cy="678003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740205" y="4497403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51" name="Picture 50" descr="Cemen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2614609" y="4953412"/>
            <a:ext cx="455082" cy="904442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4419600" y="1417638"/>
            <a:ext cx="4495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Take your first left.  Go all the way down until you hit a dead end.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 Go towards the coat hanger and turn left at it.  Go straight down the hallway and the dead end is position 4.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Walk to the hat rack.  Turn left.  The carpet should have green octagons.  Go to the end of this alley. This is p-4.</a:t>
            </a:r>
          </a:p>
          <a:p>
            <a:pPr algn="l" defTabSz="457200" fontAlgn="auto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Walk forward once.  Turn left.   Walk forward twice.</a:t>
            </a:r>
          </a:p>
        </p:txBody>
      </p:sp>
      <p:sp>
        <p:nvSpPr>
          <p:cNvPr id="53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4" name="Picture 53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918494" y="4382430"/>
            <a:ext cx="448056" cy="678003"/>
          </a:xfrm>
          <a:prstGeom prst="rect">
            <a:avLst/>
          </a:prstGeom>
        </p:spPr>
      </p:pic>
      <p:pic>
        <p:nvPicPr>
          <p:cNvPr id="55" name="Picture 54" descr="honeyco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177175" y="4382430"/>
            <a:ext cx="448056" cy="678003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2622098" y="4497403"/>
            <a:ext cx="447593" cy="4321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481524" y="3600918"/>
            <a:ext cx="297870" cy="75523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Bent-Up Arrow 18"/>
          <p:cNvSpPr/>
          <p:nvPr/>
        </p:nvSpPr>
        <p:spPr>
          <a:xfrm rot="5400000">
            <a:off x="1573947" y="4397229"/>
            <a:ext cx="573402" cy="538972"/>
          </a:xfrm>
          <a:prstGeom prst="bentUpArrow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ight Arrow 19"/>
          <p:cNvSpPr/>
          <p:nvPr/>
        </p:nvSpPr>
        <p:spPr>
          <a:xfrm>
            <a:off x="2250990" y="4687235"/>
            <a:ext cx="727237" cy="24231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3009771" y="4703144"/>
            <a:ext cx="727237" cy="24231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2981" y="5857854"/>
            <a:ext cx="35348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Observed primitive actions: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Forward, Left, Forward, Forward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008F-DED3-AF42-8D0B-0C000CBDDB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" y="3088479"/>
            <a:ext cx="10452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00"/>
                </a:solidFill>
                <a:latin typeface="Calibri"/>
              </a:rPr>
              <a:t>Start</a:t>
            </a:r>
            <a:endParaRPr lang="en-US" sz="3200" dirty="0">
              <a:solidFill>
                <a:srgbClr val="008000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9335" y="3959895"/>
            <a:ext cx="929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00"/>
                </a:solidFill>
                <a:latin typeface="Calibri"/>
              </a:rPr>
              <a:t>End</a:t>
            </a:r>
            <a:endParaRPr lang="en-US" sz="3200" dirty="0">
              <a:solidFill>
                <a:srgbClr val="008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8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Instruction Following Demo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2971800"/>
            <a:ext cx="507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hlinkClick r:id="rId2"/>
              </a:rPr>
              <a:t>Navigation Demo Applet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61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Formal Problem Definition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Given:</a:t>
            </a:r>
          </a:p>
          <a:p>
            <a:pPr>
              <a:buNone/>
            </a:pPr>
            <a:r>
              <a:rPr lang="en-US" dirty="0" smtClean="0"/>
              <a:t>		{ (</a:t>
            </a:r>
            <a:r>
              <a:rPr lang="en-US" i="1" dirty="0" smtClean="0"/>
              <a:t>e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i="1" baseline="-25000" dirty="0" smtClean="0"/>
              <a:t>1</a:t>
            </a:r>
            <a:r>
              <a:rPr lang="en-US" dirty="0" smtClean="0"/>
              <a:t>), (</a:t>
            </a:r>
            <a:r>
              <a:rPr lang="en-US" i="1" dirty="0" smtClean="0"/>
              <a:t>e</a:t>
            </a:r>
            <a:r>
              <a:rPr lang="en-US" i="1" baseline="-25000" dirty="0"/>
              <a:t>2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i="1" baseline="-25000" dirty="0"/>
              <a:t>2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i="1" baseline="-25000" dirty="0"/>
              <a:t>2</a:t>
            </a:r>
            <a:r>
              <a:rPr lang="en-US" dirty="0" smtClean="0"/>
              <a:t>), … , (</a:t>
            </a:r>
            <a:r>
              <a:rPr lang="en-US" i="1" dirty="0" smtClean="0"/>
              <a:t>e</a:t>
            </a:r>
            <a:r>
              <a:rPr lang="en-US" i="1" baseline="-25000" dirty="0"/>
              <a:t>n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i="1" baseline="-25000" dirty="0"/>
              <a:t>n</a:t>
            </a:r>
            <a:r>
              <a:rPr lang="en-US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/>
              <a:t>n</a:t>
            </a:r>
            <a:r>
              <a:rPr lang="en-US" dirty="0" smtClean="0"/>
              <a:t>) }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– A natural language instruction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– An observed action sequence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/>
              <a:t>– A </a:t>
            </a:r>
            <a:r>
              <a:rPr lang="en-US" dirty="0" smtClean="0"/>
              <a:t>world state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Goal:</a:t>
            </a:r>
          </a:p>
          <a:p>
            <a:pPr>
              <a:buNone/>
            </a:pPr>
            <a:r>
              <a:rPr lang="en-US" dirty="0" smtClean="0"/>
              <a:t>	Build a system that produces the correct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dirty="0" smtClean="0"/>
              <a:t>   given a previously unseen (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j</a:t>
            </a:r>
            <a:r>
              <a:rPr lang="en-US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j</a:t>
            </a:r>
            <a:r>
              <a:rPr lang="en-US" dirty="0" smtClean="0"/>
              <a:t>).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541317"/>
            <a:ext cx="8153400" cy="3528642"/>
            <a:chOff x="228600" y="533400"/>
            <a:chExt cx="8153400" cy="3354388"/>
          </a:xfrm>
        </p:grpSpPr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56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2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5" idx="0"/>
            </p:cNvCxnSpPr>
            <p:nvPr/>
          </p:nvCxnSpPr>
          <p:spPr>
            <a:xfrm rot="5400000">
              <a:off x="5448300" y="2590761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72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49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A939B6-C6C1-4311-B167-4F7AEC46EB7A}" type="slidenum">
              <a:rPr lang="en-US" sz="1200" smtClean="0">
                <a:latin typeface="Helvetica" pitchFamily="34" charset="0"/>
              </a:rPr>
              <a:pPr eaLnBrk="1" hangingPunct="1"/>
              <a:t>4</a:t>
            </a:fld>
            <a:endParaRPr lang="en-US" sz="1200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Word Sense Disambiguation (WSD)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87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Determine the proper dictionary sense of a word from its sentential context.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Ellen has a strong </a:t>
            </a:r>
            <a:r>
              <a:rPr lang="en-US" smtClean="0">
                <a:solidFill>
                  <a:srgbClr val="FF0000"/>
                </a:solidFill>
              </a:rPr>
              <a:t>interest</a:t>
            </a:r>
            <a:r>
              <a:rPr lang="en-US" baseline="-25000" smtClean="0">
                <a:solidFill>
                  <a:srgbClr val="009999"/>
                </a:solidFill>
              </a:rPr>
              <a:t>sense1</a:t>
            </a:r>
            <a:r>
              <a:rPr lang="en-US" smtClean="0"/>
              <a:t> in computational linguistics.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Ellen pays a large amount of </a:t>
            </a:r>
            <a:r>
              <a:rPr lang="en-US" smtClean="0">
                <a:solidFill>
                  <a:srgbClr val="FF0000"/>
                </a:solidFill>
              </a:rPr>
              <a:t>interest</a:t>
            </a:r>
            <a:r>
              <a:rPr lang="en-US" baseline="-25000" smtClean="0">
                <a:solidFill>
                  <a:srgbClr val="009999"/>
                </a:solidFill>
              </a:rPr>
              <a:t>sense4</a:t>
            </a:r>
            <a:r>
              <a:rPr lang="en-US" smtClean="0"/>
              <a:t> on her credit card.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Train and test on Senseval corpora containing hundreds of disambiguated instances of each target word.</a:t>
            </a:r>
          </a:p>
        </p:txBody>
      </p:sp>
    </p:spTree>
    <p:extLst>
      <p:ext uri="{BB962C8B-B14F-4D97-AF65-F5344CB8AC3E}">
        <p14:creationId xmlns:p14="http://schemas.microsoft.com/office/powerpoint/2010/main" val="1105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51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267200" y="4495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45" idx="2"/>
              <a:endCxn id="147" idx="0"/>
            </p:cNvCxnSpPr>
            <p:nvPr/>
          </p:nvCxnSpPr>
          <p:spPr>
            <a:xfrm rot="5400000">
              <a:off x="5753101" y="4114800"/>
              <a:ext cx="762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28" idx="3"/>
              <a:endCxn id="147" idx="1"/>
            </p:cNvCxnSpPr>
            <p:nvPr/>
          </p:nvCxnSpPr>
          <p:spPr>
            <a:xfrm>
              <a:off x="2971800" y="47244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24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95300" y="381000"/>
            <a:ext cx="8153400" cy="6172200"/>
            <a:chOff x="228600" y="381000"/>
            <a:chExt cx="8153400" cy="5867400"/>
          </a:xfrm>
        </p:grpSpPr>
        <p:sp>
          <p:nvSpPr>
            <p:cNvPr id="9" name="Rounded Rectangle 8"/>
            <p:cNvSpPr/>
            <p:nvPr/>
          </p:nvSpPr>
          <p:spPr>
            <a:xfrm>
              <a:off x="3962400" y="381000"/>
              <a:ext cx="4267200" cy="5867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Learning system for parsing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navigation instructions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90600" y="533400"/>
              <a:ext cx="2133600" cy="2590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Observation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143000" y="23622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143000" y="1143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267200" y="53340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Execution Module (MARCO)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143000" y="44958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Instruction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143000" y="51054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World State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228600" y="3886200"/>
              <a:ext cx="81534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90" name="TextBox 5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3716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Training</a:t>
              </a:r>
            </a:p>
          </p:txBody>
        </p:sp>
        <p:sp>
          <p:nvSpPr>
            <p:cNvPr id="20491" name="TextBox 56"/>
            <p:cNvSpPr txBox="1">
              <a:spLocks noChangeArrowheads="1"/>
            </p:cNvSpPr>
            <p:nvPr/>
          </p:nvSpPr>
          <p:spPr bwMode="auto">
            <a:xfrm>
              <a:off x="228600" y="3886200"/>
              <a:ext cx="1219200" cy="43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Testing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43000" y="17526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4267200" y="1447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Navigation Plan Constructor</a:t>
              </a:r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4267200" y="32766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 Learner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4267200" y="23622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Plan Refinement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4267200" y="4495800"/>
              <a:ext cx="3733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>
                  <a:solidFill>
                    <a:schemeClr val="tx1"/>
                  </a:solidFill>
                  <a:ea typeface="Arial" charset="0"/>
                  <a:cs typeface="Arial" charset="0"/>
                </a:rPr>
                <a:t>Semantic Parser</a:t>
              </a:r>
            </a:p>
          </p:txBody>
        </p:sp>
        <p:cxnSp>
          <p:nvCxnSpPr>
            <p:cNvPr id="154" name="Straight Arrow Connector 153"/>
            <p:cNvCxnSpPr>
              <a:stCxn id="31" idx="3"/>
            </p:cNvCxnSpPr>
            <p:nvPr/>
          </p:nvCxnSpPr>
          <p:spPr>
            <a:xfrm flipV="1">
              <a:off x="2971800" y="1828800"/>
              <a:ext cx="1295400" cy="152400"/>
            </a:xfrm>
            <a:prstGeom prst="straightConnector1">
              <a:avLst/>
            </a:prstGeom>
            <a:ln w="38100" cap="flat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2971800" y="1371600"/>
              <a:ext cx="1295400" cy="304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3" idx="3"/>
              <a:endCxn id="146" idx="1"/>
            </p:cNvCxnSpPr>
            <p:nvPr/>
          </p:nvCxnSpPr>
          <p:spPr>
            <a:xfrm>
              <a:off x="2971800" y="25908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144" idx="2"/>
              <a:endCxn id="146" idx="0"/>
            </p:cNvCxnSpPr>
            <p:nvPr/>
          </p:nvCxnSpPr>
          <p:spPr>
            <a:xfrm rot="5400000">
              <a:off x="5905501" y="21336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>
              <a:stCxn id="146" idx="2"/>
              <a:endCxn id="145" idx="0"/>
            </p:cNvCxnSpPr>
            <p:nvPr/>
          </p:nvCxnSpPr>
          <p:spPr>
            <a:xfrm rot="5400000">
              <a:off x="5905501" y="3048000"/>
              <a:ext cx="4572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45" idx="2"/>
              <a:endCxn id="147" idx="0"/>
            </p:cNvCxnSpPr>
            <p:nvPr/>
          </p:nvCxnSpPr>
          <p:spPr>
            <a:xfrm rot="5400000">
              <a:off x="5753101" y="4114800"/>
              <a:ext cx="762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28" idx="3"/>
              <a:endCxn id="147" idx="1"/>
            </p:cNvCxnSpPr>
            <p:nvPr/>
          </p:nvCxnSpPr>
          <p:spPr>
            <a:xfrm>
              <a:off x="2971800" y="4724400"/>
              <a:ext cx="1295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>
              <a:stCxn id="41" idx="3"/>
              <a:endCxn id="11" idx="1"/>
            </p:cNvCxnSpPr>
            <p:nvPr/>
          </p:nvCxnSpPr>
          <p:spPr>
            <a:xfrm>
              <a:off x="2971800" y="5334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>
              <a:stCxn id="147" idx="2"/>
              <a:endCxn id="11" idx="0"/>
            </p:cNvCxnSpPr>
            <p:nvPr/>
          </p:nvCxnSpPr>
          <p:spPr>
            <a:xfrm rot="5400000">
              <a:off x="5943601" y="5143500"/>
              <a:ext cx="381000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1143000" y="5715000"/>
              <a:ext cx="1828800" cy="457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tx1"/>
                  </a:solidFill>
                  <a:ea typeface="Arial" charset="0"/>
                  <a:cs typeface="Arial" charset="0"/>
                </a:rPr>
                <a:t>Action Trace</a:t>
              </a:r>
            </a:p>
          </p:txBody>
        </p:sp>
        <p:cxnSp>
          <p:nvCxnSpPr>
            <p:cNvPr id="29" name="Straight Arrow Connector 28"/>
            <p:cNvCxnSpPr>
              <a:endCxn id="26" idx="3"/>
            </p:cNvCxnSpPr>
            <p:nvPr/>
          </p:nvCxnSpPr>
          <p:spPr>
            <a:xfrm rot="10800000" flipV="1">
              <a:off x="2971800" y="5715000"/>
              <a:ext cx="1295400" cy="228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" idx="3"/>
              <a:endCxn id="145" idx="1"/>
            </p:cNvCxnSpPr>
            <p:nvPr/>
          </p:nvCxnSpPr>
          <p:spPr>
            <a:xfrm>
              <a:off x="2971800" y="2590800"/>
              <a:ext cx="1295400" cy="914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974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Evaluation Data Statistics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3 maps, 6 instructors, 1-15 followers/direction</a:t>
            </a:r>
          </a:p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Hand-segmented into single sentence steps</a:t>
            </a:r>
          </a:p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3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3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3200" dirty="0" smtClean="0">
              <a:solidFill>
                <a:prstClr val="black"/>
              </a:solidFill>
              <a:latin typeface="Calibri"/>
            </a:endParaRPr>
          </a:p>
          <a:p>
            <a:pPr algn="l" defTabSz="4572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l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778058"/>
              </p:ext>
            </p:extLst>
          </p:nvPr>
        </p:nvGraphicFramePr>
        <p:xfrm>
          <a:off x="520521" y="3110249"/>
          <a:ext cx="8077200" cy="255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5105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Paragraph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Single-Sentence</a:t>
                      </a:r>
                      <a:endParaRPr lang="en-US" sz="2400" dirty="0"/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 Instructions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3236</a:t>
                      </a:r>
                      <a:endParaRPr lang="en-US" sz="2400" dirty="0"/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sentences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 (±2.8)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 (±0)</a:t>
                      </a:r>
                      <a:endParaRPr lang="en-US" sz="2400" dirty="0"/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words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37.6 (±21.1)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7.8 (±5.1)</a:t>
                      </a: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Avg. # actions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10.4 (±5.7)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 (±2.4)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3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 Evaluation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/>
              <a:t>Test how well the system follows novel directions.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/>
              <a:t>Leave-one-map-out cross-validation.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333399"/>
                </a:solidFill>
              </a:rPr>
              <a:t>Strict metric</a:t>
            </a:r>
            <a:r>
              <a:rPr lang="en-US" dirty="0" smtClean="0">
                <a:solidFill>
                  <a:srgbClr val="336699"/>
                </a:solidFill>
              </a:rPr>
              <a:t>: </a:t>
            </a:r>
            <a:r>
              <a:rPr lang="en-US" dirty="0" smtClean="0"/>
              <a:t>Only correct if the final position exactly matches goal location.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333399"/>
                </a:solidFill>
              </a:rPr>
              <a:t>Lower baseline</a:t>
            </a:r>
            <a:r>
              <a:rPr lang="en-US" dirty="0" smtClean="0"/>
              <a:t>: Simple probabilistic generative model of executed plans w/o language.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333399"/>
                </a:solidFill>
              </a:rPr>
              <a:t>Upper baselines</a:t>
            </a:r>
            <a:r>
              <a:rPr lang="en-US" dirty="0" smtClean="0"/>
              <a:t>: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Semantic parser trained on human annotated plans</a:t>
            </a:r>
          </a:p>
          <a:p>
            <a:pPr lvl="1"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Human followers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 smtClean="0"/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911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End-to-End Execution Accuracy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600200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10013"/>
              </p:ext>
            </p:extLst>
          </p:nvPr>
        </p:nvGraphicFramePr>
        <p:xfrm>
          <a:off x="533400" y="2057400"/>
          <a:ext cx="80009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/>
                <a:gridCol w="23622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Single-Sentence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Complete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Simple Generative Model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11.08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2.15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2.66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Refined Landmarks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54.40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16.18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Annotated Plans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58.29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26.15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Human Followers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69.64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19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Sample Successful Parse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417638"/>
            <a:ext cx="8077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7" name="表格 4"/>
          <p:cNvGraphicFramePr>
            <a:graphicFrameLocks noGrp="1"/>
          </p:cNvGraphicFramePr>
          <p:nvPr/>
        </p:nvGraphicFramePr>
        <p:xfrm>
          <a:off x="609600" y="1600200"/>
          <a:ext cx="8001000" cy="4754880"/>
        </p:xfrm>
        <a:graphic>
          <a:graphicData uri="http://schemas.openxmlformats.org/drawingml/2006/table">
            <a:tbl>
              <a:tblPr/>
              <a:tblGrid>
                <a:gridCol w="1543754"/>
                <a:gridCol w="6457246"/>
              </a:tblGrid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Instruction: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“Place your back against the wall of the ‘T’ intersection.  Turn left.  Go forward along the pink-flowered carpet hall two segments to the intersection with the brick hall.  This intersection contains 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hatrack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.  Turn left.  Go forward three segments to an intersection with a bare concrete hall, passing a lamp.  This is Position 5.”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Parse: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back: WALL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LEFT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Travel (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side: BRICK HALLWAY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Turn ( LEFT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Travel ( steps: 3 ),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Verify ( side: CONCRETE HALLWAY 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22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Future Challenge Area:</a:t>
            </a:r>
            <a:br>
              <a:rPr lang="en-US" dirty="0" smtClean="0"/>
            </a:br>
            <a:r>
              <a:rPr lang="en-US" dirty="0" smtClean="0"/>
              <a:t>Learning for Language and Vision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Natural Language Processing (NLP) and Computer Vision (CV) are both very challenging problems.</a:t>
            </a:r>
          </a:p>
          <a:p>
            <a:pPr>
              <a:lnSpc>
                <a:spcPct val="90000"/>
              </a:lnSpc>
            </a:pPr>
            <a:r>
              <a:rPr lang="en-US" smtClean="0"/>
              <a:t>Machine Learning (ML) is now extensively used to automate the construction of both effective NLP and CV systems.</a:t>
            </a:r>
          </a:p>
          <a:p>
            <a:pPr>
              <a:lnSpc>
                <a:spcPct val="90000"/>
              </a:lnSpc>
            </a:pPr>
            <a:r>
              <a:rPr lang="en-US" smtClean="0"/>
              <a:t>Generally uses supervised ML and requires difficult and expensive human annotation of large text or image/video corpora for training. 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Cross-Supervision of </a:t>
            </a:r>
            <a:br>
              <a:rPr lang="en-US" smtClean="0"/>
            </a:br>
            <a:r>
              <a:rPr lang="en-US" smtClean="0"/>
              <a:t>Language and Vision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2209800"/>
          </a:xfrm>
        </p:spPr>
        <p:txBody>
          <a:bodyPr/>
          <a:lstStyle/>
          <a:p>
            <a:r>
              <a:rPr lang="en-US" smtClean="0"/>
              <a:t>Use naturally co-occurring perceptual input to supervise language learning.</a:t>
            </a:r>
          </a:p>
          <a:p>
            <a:r>
              <a:rPr lang="en-US" smtClean="0"/>
              <a:t>Use naturally co-occurring linguistic input to supervise visual learning.</a:t>
            </a: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2514600" y="5410200"/>
            <a:ext cx="448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Blue cylinder on top of  a red cube.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962400" y="3505200"/>
            <a:ext cx="1219200" cy="1905000"/>
            <a:chOff x="2496" y="2208"/>
            <a:chExt cx="768" cy="1200"/>
          </a:xfrm>
        </p:grpSpPr>
        <p:sp>
          <p:nvSpPr>
            <p:cNvPr id="136216" name="AutoShape 5"/>
            <p:cNvSpPr>
              <a:spLocks noChangeArrowheads="1"/>
            </p:cNvSpPr>
            <p:nvPr/>
          </p:nvSpPr>
          <p:spPr bwMode="auto">
            <a:xfrm>
              <a:off x="2496" y="2784"/>
              <a:ext cx="768" cy="624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36217" name="AutoShape 6"/>
            <p:cNvSpPr>
              <a:spLocks noChangeArrowheads="1"/>
            </p:cNvSpPr>
            <p:nvPr/>
          </p:nvSpPr>
          <p:spPr bwMode="auto">
            <a:xfrm>
              <a:off x="2640" y="2208"/>
              <a:ext cx="432" cy="768"/>
            </a:xfrm>
            <a:prstGeom prst="can">
              <a:avLst>
                <a:gd name="adj" fmla="val 44444"/>
              </a:avLst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09600" y="3581400"/>
            <a:ext cx="3352800" cy="2057400"/>
            <a:chOff x="384" y="2256"/>
            <a:chExt cx="2112" cy="1296"/>
          </a:xfrm>
        </p:grpSpPr>
        <p:sp>
          <p:nvSpPr>
            <p:cNvPr id="136208" name="Rectangle 7"/>
            <p:cNvSpPr>
              <a:spLocks noChangeArrowheads="1"/>
            </p:cNvSpPr>
            <p:nvPr/>
          </p:nvSpPr>
          <p:spPr bwMode="auto">
            <a:xfrm>
              <a:off x="384" y="2640"/>
              <a:ext cx="856" cy="412"/>
            </a:xfrm>
            <a:prstGeom prst="rect">
              <a:avLst/>
            </a:prstGeom>
            <a:solidFill>
              <a:srgbClr val="99FF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sz="1800" b="1"/>
                <a:t>Language </a:t>
              </a:r>
            </a:p>
            <a:p>
              <a:r>
                <a:rPr lang="en-US" sz="1800" b="1"/>
                <a:t>Learner</a:t>
              </a:r>
            </a:p>
          </p:txBody>
        </p:sp>
        <p:sp>
          <p:nvSpPr>
            <p:cNvPr id="136209" name="Line 10"/>
            <p:cNvSpPr>
              <a:spLocks noChangeShapeType="1"/>
            </p:cNvSpPr>
            <p:nvPr/>
          </p:nvSpPr>
          <p:spPr bwMode="auto">
            <a:xfrm flipH="1" flipV="1">
              <a:off x="1200" y="3072"/>
              <a:ext cx="432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6210" name="Text Box 11"/>
            <p:cNvSpPr txBox="1">
              <a:spLocks noChangeArrowheads="1"/>
            </p:cNvSpPr>
            <p:nvPr/>
          </p:nvSpPr>
          <p:spPr bwMode="auto">
            <a:xfrm rot="2996236">
              <a:off x="1287" y="3120"/>
              <a:ext cx="4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/>
                <a:t>Input</a:t>
              </a:r>
            </a:p>
          </p:txBody>
        </p:sp>
        <p:sp>
          <p:nvSpPr>
            <p:cNvPr id="136211" name="Text Box 13"/>
            <p:cNvSpPr txBox="1">
              <a:spLocks noChangeArrowheads="1"/>
            </p:cNvSpPr>
            <p:nvPr/>
          </p:nvSpPr>
          <p:spPr bwMode="auto">
            <a:xfrm>
              <a:off x="1344" y="2496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/>
                <a:t>Supervision</a:t>
              </a:r>
            </a:p>
          </p:txBody>
        </p:sp>
        <p:grpSp>
          <p:nvGrpSpPr>
            <p:cNvPr id="136212" name="Group 17"/>
            <p:cNvGrpSpPr>
              <a:grpSpLocks/>
            </p:cNvGrpSpPr>
            <p:nvPr/>
          </p:nvGrpSpPr>
          <p:grpSpPr bwMode="auto">
            <a:xfrm>
              <a:off x="1248" y="2256"/>
              <a:ext cx="1248" cy="1152"/>
              <a:chOff x="1248" y="2256"/>
              <a:chExt cx="1248" cy="1152"/>
            </a:xfrm>
          </p:grpSpPr>
          <p:sp>
            <p:nvSpPr>
              <p:cNvPr id="136213" name="Line 14"/>
              <p:cNvSpPr>
                <a:spLocks noChangeShapeType="1"/>
              </p:cNvSpPr>
              <p:nvPr/>
            </p:nvSpPr>
            <p:spPr bwMode="auto">
              <a:xfrm flipH="1" flipV="1">
                <a:off x="1248" y="2784"/>
                <a:ext cx="96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214" name="Line 15"/>
              <p:cNvSpPr>
                <a:spLocks noChangeShapeType="1"/>
              </p:cNvSpPr>
              <p:nvPr/>
            </p:nvSpPr>
            <p:spPr bwMode="auto">
              <a:xfrm flipV="1">
                <a:off x="2208" y="2256"/>
                <a:ext cx="288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215" name="Line 16"/>
              <p:cNvSpPr>
                <a:spLocks noChangeShapeType="1"/>
              </p:cNvSpPr>
              <p:nvPr/>
            </p:nvSpPr>
            <p:spPr bwMode="auto">
              <a:xfrm>
                <a:off x="2208" y="2784"/>
                <a:ext cx="192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181600" y="3581400"/>
            <a:ext cx="3340100" cy="2530475"/>
            <a:chOff x="3264" y="2256"/>
            <a:chExt cx="2104" cy="1594"/>
          </a:xfrm>
        </p:grpSpPr>
        <p:grpSp>
          <p:nvGrpSpPr>
            <p:cNvPr id="136200" name="Group 18"/>
            <p:cNvGrpSpPr>
              <a:grpSpLocks/>
            </p:cNvGrpSpPr>
            <p:nvPr/>
          </p:nvGrpSpPr>
          <p:grpSpPr bwMode="auto">
            <a:xfrm flipH="1">
              <a:off x="3264" y="2256"/>
              <a:ext cx="1248" cy="1152"/>
              <a:chOff x="1248" y="2256"/>
              <a:chExt cx="1248" cy="1152"/>
            </a:xfrm>
          </p:grpSpPr>
          <p:sp>
            <p:nvSpPr>
              <p:cNvPr id="136205" name="Line 19"/>
              <p:cNvSpPr>
                <a:spLocks noChangeShapeType="1"/>
              </p:cNvSpPr>
              <p:nvPr/>
            </p:nvSpPr>
            <p:spPr bwMode="auto">
              <a:xfrm flipH="1" flipV="1">
                <a:off x="1248" y="2784"/>
                <a:ext cx="96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206" name="Line 20"/>
              <p:cNvSpPr>
                <a:spLocks noChangeShapeType="1"/>
              </p:cNvSpPr>
              <p:nvPr/>
            </p:nvSpPr>
            <p:spPr bwMode="auto">
              <a:xfrm flipV="1">
                <a:off x="2208" y="2256"/>
                <a:ext cx="288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6207" name="Line 21"/>
              <p:cNvSpPr>
                <a:spLocks noChangeShapeType="1"/>
              </p:cNvSpPr>
              <p:nvPr/>
            </p:nvSpPr>
            <p:spPr bwMode="auto">
              <a:xfrm>
                <a:off x="2208" y="2784"/>
                <a:ext cx="192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6201" name="Rectangle 22"/>
            <p:cNvSpPr>
              <a:spLocks noChangeArrowheads="1"/>
            </p:cNvSpPr>
            <p:nvPr/>
          </p:nvSpPr>
          <p:spPr bwMode="auto">
            <a:xfrm>
              <a:off x="4512" y="2592"/>
              <a:ext cx="856" cy="412"/>
            </a:xfrm>
            <a:prstGeom prst="rect">
              <a:avLst/>
            </a:prstGeom>
            <a:solidFill>
              <a:srgbClr val="99FF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sz="1800" b="1"/>
                <a:t>Vision </a:t>
              </a:r>
            </a:p>
            <a:p>
              <a:r>
                <a:rPr lang="en-US" sz="1800" b="1"/>
                <a:t>Learner</a:t>
              </a:r>
            </a:p>
          </p:txBody>
        </p:sp>
        <p:sp>
          <p:nvSpPr>
            <p:cNvPr id="136202" name="Line 23"/>
            <p:cNvSpPr>
              <a:spLocks noChangeShapeType="1"/>
            </p:cNvSpPr>
            <p:nvPr/>
          </p:nvSpPr>
          <p:spPr bwMode="auto">
            <a:xfrm flipV="1">
              <a:off x="4320" y="3024"/>
              <a:ext cx="384" cy="48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6203" name="Text Box 24"/>
            <p:cNvSpPr txBox="1">
              <a:spLocks noChangeArrowheads="1"/>
            </p:cNvSpPr>
            <p:nvPr/>
          </p:nvSpPr>
          <p:spPr bwMode="auto">
            <a:xfrm>
              <a:off x="3696" y="2496"/>
              <a:ext cx="4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/>
                <a:t>Input</a:t>
              </a:r>
            </a:p>
          </p:txBody>
        </p:sp>
        <p:sp>
          <p:nvSpPr>
            <p:cNvPr id="136204" name="Text Box 25"/>
            <p:cNvSpPr txBox="1">
              <a:spLocks noChangeArrowheads="1"/>
            </p:cNvSpPr>
            <p:nvPr/>
          </p:nvSpPr>
          <p:spPr bwMode="auto">
            <a:xfrm rot="-3073130">
              <a:off x="4128" y="3264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/>
                <a:t>Supervision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AE8CE4-7F07-4009-87E0-78E84354A828}" type="slidenum">
              <a:rPr lang="en-US" sz="1200" smtClean="0">
                <a:latin typeface="Helvetica" pitchFamily="34" charset="0"/>
              </a:rPr>
              <a:pPr eaLnBrk="1" hangingPunct="1"/>
              <a:t>49</a:t>
            </a:fld>
            <a:endParaRPr lang="en-US" sz="1200" smtClean="0"/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Conclusions</a:t>
            </a:r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Current language-learning approaches uses expensive, unrealistic training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We have developed language-learning systems that learn from sentences paired with an ambiguous, naturally-occurring perceptual environment.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We have explored 2 challenge 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Learning to sportscast simulated </a:t>
            </a:r>
            <a:r>
              <a:rPr lang="en-US" altLang="zh-CN" dirty="0" err="1" smtClean="0">
                <a:ea typeface="宋体" pitchFamily="2" charset="-122"/>
              </a:rPr>
              <a:t>Robocup</a:t>
            </a:r>
            <a:r>
              <a:rPr lang="en-US" altLang="zh-CN" dirty="0" smtClean="0">
                <a:ea typeface="宋体" pitchFamily="2" charset="-122"/>
              </a:rPr>
              <a:t> games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Able to commentate games about as well as humans.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Learning to follow navigation directions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Able to accurately follow 55% of instructional sentences for a novel environment.</a:t>
            </a:r>
          </a:p>
          <a:p>
            <a:pPr lvl="2" eaLnBrk="1" hangingPunct="1">
              <a:lnSpc>
                <a:spcPct val="90000"/>
              </a:lnSpc>
            </a:pPr>
            <a:endParaRPr lang="en-US" altLang="zh-CN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681813-E45F-4167-8EA3-467F02629F1F}" type="slidenum">
              <a:rPr lang="en-US" sz="1200" smtClean="0">
                <a:latin typeface="Helvetica" pitchFamily="34" charset="0"/>
              </a:rPr>
              <a:pPr eaLnBrk="1" hangingPunct="1"/>
              <a:t>5</a:t>
            </a:fld>
            <a:endParaRPr lang="en-US" sz="1200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Semantic Parsing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87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ea typeface="宋体" pitchFamily="2" charset="-122"/>
              </a:rPr>
              <a:t>A </a:t>
            </a:r>
            <a:r>
              <a:rPr lang="en-US" altLang="zh-CN" sz="2800" b="1" i="1" smtClean="0">
                <a:solidFill>
                  <a:srgbClr val="FF0000"/>
                </a:solidFill>
                <a:ea typeface="宋体" pitchFamily="2" charset="-122"/>
              </a:rPr>
              <a:t>semantic parser</a:t>
            </a:r>
            <a:r>
              <a:rPr lang="en-US" altLang="zh-CN" sz="2800" smtClean="0">
                <a:ea typeface="宋体" pitchFamily="2" charset="-122"/>
              </a:rPr>
              <a:t> maps a natural-language (</a:t>
            </a:r>
            <a:r>
              <a:rPr lang="en-US" altLang="zh-CN" sz="2800" b="1" i="1" smtClean="0">
                <a:solidFill>
                  <a:srgbClr val="FF0000"/>
                </a:solidFill>
                <a:ea typeface="宋体" pitchFamily="2" charset="-122"/>
              </a:rPr>
              <a:t>NL</a:t>
            </a:r>
            <a:r>
              <a:rPr lang="en-US" altLang="zh-CN" sz="2800" smtClean="0">
                <a:ea typeface="宋体" pitchFamily="2" charset="-122"/>
              </a:rPr>
              <a:t>) sentence to a complete, detailed formal semantic representation: </a:t>
            </a:r>
            <a:r>
              <a:rPr lang="en-US" altLang="zh-CN" sz="2800" b="1" i="1" smtClean="0">
                <a:solidFill>
                  <a:srgbClr val="FF0000"/>
                </a:solidFill>
                <a:ea typeface="宋体" pitchFamily="2" charset="-122"/>
              </a:rPr>
              <a:t>logical form </a:t>
            </a:r>
            <a:r>
              <a:rPr lang="en-US" altLang="zh-CN" sz="2800" smtClean="0">
                <a:ea typeface="宋体" pitchFamily="2" charset="-122"/>
              </a:rPr>
              <a:t>or</a:t>
            </a:r>
            <a:r>
              <a:rPr lang="en-US" altLang="zh-CN" sz="2800" b="1" smtClean="0">
                <a:ea typeface="宋体" pitchFamily="2" charset="-122"/>
              </a:rPr>
              <a:t> </a:t>
            </a:r>
            <a:r>
              <a:rPr lang="en-US" altLang="zh-CN" sz="2800" b="1" i="1" smtClean="0">
                <a:solidFill>
                  <a:srgbClr val="FF0000"/>
                </a:solidFill>
                <a:ea typeface="宋体" pitchFamily="2" charset="-122"/>
              </a:rPr>
              <a:t>meaning representation </a:t>
            </a:r>
            <a:r>
              <a:rPr lang="en-US" altLang="zh-CN" sz="2800" smtClean="0">
                <a:ea typeface="宋体" pitchFamily="2" charset="-122"/>
              </a:rPr>
              <a:t>(</a:t>
            </a:r>
            <a:r>
              <a:rPr lang="en-US" altLang="zh-CN" sz="2800" b="1" i="1" smtClean="0">
                <a:solidFill>
                  <a:srgbClr val="FF0000"/>
                </a:solidFill>
                <a:ea typeface="宋体" pitchFamily="2" charset="-122"/>
              </a:rPr>
              <a:t>MR</a:t>
            </a:r>
            <a:r>
              <a:rPr lang="en-US" altLang="zh-CN" sz="2800" smtClean="0">
                <a:ea typeface="宋体" pitchFamily="2" charset="-122"/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ea typeface="宋体" pitchFamily="2" charset="-122"/>
              </a:rPr>
              <a:t>For many applications, the desired output is computer language that is immediately executable by another program.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zh-CN" altLang="en-US" sz="1200" smtClean="0">
              <a:latin typeface="Helvetica" pitchFamily="34" charset="0"/>
              <a:ea typeface="宋体" pitchFamily="2" charset="-122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Database Query Application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Query application for U.S. geography database </a:t>
            </a:r>
            <a:r>
              <a:rPr lang="en-US" altLang="zh-CN" sz="2400" smtClean="0">
                <a:ea typeface="宋体" pitchFamily="2" charset="-122"/>
              </a:rPr>
              <a:t>[Zelle &amp; Mooney, 1996]</a:t>
            </a:r>
            <a:r>
              <a:rPr lang="en-US" altLang="zh-CN" smtClean="0">
                <a:ea typeface="宋体" pitchFamily="2" charset="-122"/>
              </a:rPr>
              <a:t> </a:t>
            </a:r>
          </a:p>
          <a:p>
            <a:pPr eaLnBrk="1" hangingPunct="1"/>
            <a:endParaRPr lang="en-US" altLang="zh-CN" smtClean="0">
              <a:ea typeface="宋体" pitchFamily="2" charset="-122"/>
            </a:endParaRPr>
          </a:p>
          <a:p>
            <a:pPr eaLnBrk="1" hangingPunct="1"/>
            <a:endParaRPr lang="zh-CN" altLang="en-US" smtClean="0">
              <a:ea typeface="宋体" pitchFamily="2" charset="-122"/>
            </a:endParaRPr>
          </a:p>
        </p:txBody>
      </p:sp>
      <p:pic>
        <p:nvPicPr>
          <p:cNvPr id="7168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36576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149725" y="2362200"/>
            <a:ext cx="4079875" cy="1524000"/>
            <a:chOff x="4149725" y="2362200"/>
            <a:chExt cx="4079875" cy="1524000"/>
          </a:xfrm>
        </p:grpSpPr>
        <p:sp>
          <p:nvSpPr>
            <p:cNvPr id="71698" name="Text Box 5"/>
            <p:cNvSpPr txBox="1">
              <a:spLocks noChangeArrowheads="1"/>
            </p:cNvSpPr>
            <p:nvPr/>
          </p:nvSpPr>
          <p:spPr bwMode="auto">
            <a:xfrm>
              <a:off x="4149725" y="2852738"/>
              <a:ext cx="720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zh-CN" sz="2000">
                  <a:solidFill>
                    <a:schemeClr val="accent2"/>
                  </a:solidFill>
                  <a:latin typeface="Arial" pitchFamily="34" charset="0"/>
                  <a:ea typeface="宋体" pitchFamily="2" charset="-122"/>
                </a:rPr>
                <a:t>User</a:t>
              </a:r>
            </a:p>
          </p:txBody>
        </p:sp>
        <p:sp>
          <p:nvSpPr>
            <p:cNvPr id="71699" name="AutoShape 6"/>
            <p:cNvSpPr>
              <a:spLocks noChangeArrowheads="1"/>
            </p:cNvSpPr>
            <p:nvPr/>
          </p:nvSpPr>
          <p:spPr bwMode="auto">
            <a:xfrm>
              <a:off x="5340350" y="2362200"/>
              <a:ext cx="2889250" cy="1524000"/>
            </a:xfrm>
            <a:prstGeom prst="wedgeEllipseCallout">
              <a:avLst>
                <a:gd name="adj1" fmla="val -66648"/>
                <a:gd name="adj2" fmla="val -2602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altLang="zh-CN" sz="2000" b="1">
                  <a:ea typeface="宋体" pitchFamily="2" charset="-122"/>
                </a:rPr>
                <a:t>How many states does the Mississippi run through?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962400" y="4432300"/>
            <a:ext cx="4876800" cy="1625600"/>
            <a:chOff x="3962400" y="4432300"/>
            <a:chExt cx="4876800" cy="1625600"/>
          </a:xfrm>
        </p:grpSpPr>
        <p:sp>
          <p:nvSpPr>
            <p:cNvPr id="71696" name="Text Box 7"/>
            <p:cNvSpPr txBox="1">
              <a:spLocks noChangeArrowheads="1"/>
            </p:cNvSpPr>
            <p:nvPr/>
          </p:nvSpPr>
          <p:spPr bwMode="auto">
            <a:xfrm>
              <a:off x="3962400" y="4495800"/>
              <a:ext cx="8747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zh-CN" sz="2000">
                  <a:solidFill>
                    <a:schemeClr val="accent2"/>
                  </a:solidFill>
                  <a:latin typeface="Arial" pitchFamily="34" charset="0"/>
                  <a:ea typeface="宋体" pitchFamily="2" charset="-122"/>
                </a:rPr>
                <a:t>Query</a:t>
              </a:r>
            </a:p>
          </p:txBody>
        </p:sp>
        <p:sp>
          <p:nvSpPr>
            <p:cNvPr id="71697" name="Text Box 8"/>
            <p:cNvSpPr txBox="1">
              <a:spLocks noChangeArrowheads="1"/>
            </p:cNvSpPr>
            <p:nvPr/>
          </p:nvSpPr>
          <p:spPr bwMode="auto">
            <a:xfrm>
              <a:off x="4876800" y="4432300"/>
              <a:ext cx="3962400" cy="16256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zh-CN" sz="2000">
                  <a:ea typeface="宋体" pitchFamily="2" charset="-122"/>
                </a:rPr>
                <a:t>answer(A, count(B,</a:t>
              </a:r>
            </a:p>
            <a:p>
              <a:pPr algn="l" eaLnBrk="1" hangingPunct="1"/>
              <a:r>
                <a:rPr lang="en-US" altLang="zh-CN" sz="2000">
                  <a:ea typeface="宋体" pitchFamily="2" charset="-122"/>
                </a:rPr>
                <a:t>                     (state(B),</a:t>
              </a:r>
            </a:p>
            <a:p>
              <a:pPr algn="l" eaLnBrk="1" hangingPunct="1"/>
              <a:r>
                <a:rPr lang="en-US" altLang="zh-CN" sz="2000">
                  <a:ea typeface="宋体" pitchFamily="2" charset="-122"/>
                </a:rPr>
                <a:t>                       C=riverid(mississippi),</a:t>
              </a:r>
            </a:p>
            <a:p>
              <a:pPr algn="l" eaLnBrk="1" hangingPunct="1"/>
              <a:r>
                <a:rPr lang="en-US" altLang="zh-CN" sz="2000">
                  <a:ea typeface="宋体" pitchFamily="2" charset="-122"/>
                </a:rPr>
                <a:t>                       traverse(C,B)),</a:t>
              </a:r>
            </a:p>
            <a:p>
              <a:pPr algn="l" eaLnBrk="1" hangingPunct="1"/>
              <a:r>
                <a:rPr lang="en-US" altLang="zh-CN" sz="2000">
                  <a:ea typeface="宋体" pitchFamily="2" charset="-122"/>
                </a:rPr>
                <a:t>                    A))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610100" y="3775075"/>
            <a:ext cx="2247900" cy="644525"/>
            <a:chOff x="4610100" y="3775075"/>
            <a:chExt cx="2247900" cy="644525"/>
          </a:xfrm>
        </p:grpSpPr>
        <p:sp>
          <p:nvSpPr>
            <p:cNvPr id="71694" name="Line 9"/>
            <p:cNvSpPr>
              <a:spLocks noChangeShapeType="1"/>
            </p:cNvSpPr>
            <p:nvPr/>
          </p:nvSpPr>
          <p:spPr bwMode="auto">
            <a:xfrm>
              <a:off x="6858000" y="3886200"/>
              <a:ext cx="0" cy="53340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695" name="Text Box 10"/>
            <p:cNvSpPr txBox="1">
              <a:spLocks noChangeArrowheads="1"/>
            </p:cNvSpPr>
            <p:nvPr/>
          </p:nvSpPr>
          <p:spPr bwMode="auto">
            <a:xfrm>
              <a:off x="4610100" y="3775075"/>
              <a:ext cx="2174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zh-CN" sz="2000" dirty="0">
                  <a:solidFill>
                    <a:srgbClr val="FF6600"/>
                  </a:solidFill>
                  <a:latin typeface="Arial" pitchFamily="34" charset="0"/>
                  <a:ea typeface="宋体" pitchFamily="2" charset="-122"/>
                </a:rPr>
                <a:t>Semantic Parsing</a:t>
              </a:r>
            </a:p>
          </p:txBody>
        </p:sp>
      </p:grpSp>
      <p:sp>
        <p:nvSpPr>
          <p:cNvPr id="251915" name="Line 11"/>
          <p:cNvSpPr>
            <a:spLocks noChangeShapeType="1"/>
          </p:cNvSpPr>
          <p:nvPr/>
        </p:nvSpPr>
        <p:spPr bwMode="auto">
          <a:xfrm flipH="1" flipV="1">
            <a:off x="3962400" y="5410200"/>
            <a:ext cx="914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690" name="Flowchart: Magnetic Disk 19"/>
          <p:cNvSpPr>
            <a:spLocks noChangeArrowheads="1"/>
          </p:cNvSpPr>
          <p:nvPr/>
        </p:nvSpPr>
        <p:spPr bwMode="auto">
          <a:xfrm>
            <a:off x="2667000" y="4800600"/>
            <a:ext cx="1360488" cy="1655763"/>
          </a:xfrm>
          <a:prstGeom prst="flowChartMagneticDisk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altLang="zh-CN">
                <a:ea typeface="宋体" pitchFamily="2" charset="-122"/>
              </a:rPr>
              <a:t>DataBase</a:t>
            </a:r>
          </a:p>
          <a:p>
            <a:endParaRPr lang="zh-CN" altLang="en-US">
              <a:ea typeface="宋体" pitchFamily="2" charset="-122"/>
            </a:endParaRP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219200" y="5334000"/>
            <a:ext cx="1447800" cy="461963"/>
            <a:chOff x="1219200" y="5334000"/>
            <a:chExt cx="1447800" cy="461665"/>
          </a:xfrm>
        </p:grpSpPr>
        <p:sp>
          <p:nvSpPr>
            <p:cNvPr id="71692" name="TextBox 17"/>
            <p:cNvSpPr txBox="1">
              <a:spLocks noChangeArrowheads="1"/>
            </p:cNvSpPr>
            <p:nvPr/>
          </p:nvSpPr>
          <p:spPr bwMode="auto">
            <a:xfrm>
              <a:off x="1219200" y="5334000"/>
              <a:ext cx="492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zh-CN" b="1">
                  <a:ea typeface="宋体" pitchFamily="2" charset="-122"/>
                </a:rPr>
                <a:t>10</a:t>
              </a:r>
            </a:p>
          </p:txBody>
        </p:sp>
        <p:sp>
          <p:nvSpPr>
            <p:cNvPr id="71693" name="Line 11"/>
            <p:cNvSpPr>
              <a:spLocks noChangeShapeType="1"/>
            </p:cNvSpPr>
            <p:nvPr/>
          </p:nvSpPr>
          <p:spPr bwMode="auto">
            <a:xfrm flipH="1" flipV="1">
              <a:off x="1752600" y="5562600"/>
              <a:ext cx="914400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510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0105BA-0400-4751-B3FB-73CF94C35ADA}" type="slidenum">
              <a:rPr lang="en-US" sz="1200" smtClean="0">
                <a:latin typeface="Helvetica" pitchFamily="34" charset="0"/>
              </a:rPr>
              <a:pPr eaLnBrk="1" hangingPunct="1"/>
              <a:t>7</a:t>
            </a:fld>
            <a:endParaRPr lang="en-US" sz="1200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smtClean="0">
                <a:ea typeface="宋体" pitchFamily="2" charset="-122"/>
              </a:rPr>
              <a:t>CLang</a:t>
            </a:r>
            <a:r>
              <a:rPr lang="en-US" altLang="zh-CN" smtClean="0">
                <a:ea typeface="宋体" pitchFamily="2" charset="-122"/>
              </a:rPr>
              <a:t>: RoboCup </a:t>
            </a:r>
            <a:r>
              <a:rPr lang="en-US" altLang="zh-CN" b="1" smtClean="0">
                <a:ea typeface="宋体" pitchFamily="2" charset="-122"/>
              </a:rPr>
              <a:t>C</a:t>
            </a:r>
            <a:r>
              <a:rPr lang="en-US" altLang="zh-CN" smtClean="0">
                <a:ea typeface="宋体" pitchFamily="2" charset="-122"/>
              </a:rPr>
              <a:t>oach </a:t>
            </a:r>
            <a:r>
              <a:rPr lang="en-US" altLang="zh-CN" b="1" smtClean="0">
                <a:ea typeface="宋体" pitchFamily="2" charset="-122"/>
              </a:rPr>
              <a:t>Lang</a:t>
            </a:r>
            <a:r>
              <a:rPr lang="en-US" altLang="zh-CN" smtClean="0">
                <a:ea typeface="宋体" pitchFamily="2" charset="-122"/>
              </a:rPr>
              <a:t>uage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308225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In </a:t>
            </a:r>
            <a:r>
              <a:rPr lang="en-US" altLang="zh-CN" sz="2800" dirty="0" err="1" smtClean="0">
                <a:ea typeface="宋体" pitchFamily="2" charset="-122"/>
              </a:rPr>
              <a:t>RoboCup</a:t>
            </a:r>
            <a:r>
              <a:rPr lang="en-US" altLang="zh-CN" sz="2800" dirty="0" smtClean="0">
                <a:ea typeface="宋体" pitchFamily="2" charset="-122"/>
              </a:rPr>
              <a:t> Coach competition teams compete to coach simulated soccer players.</a:t>
            </a: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The coaching instructions are given in a formal language called Clang.</a:t>
            </a:r>
          </a:p>
          <a:p>
            <a:pPr eaLnBrk="1" hangingPunct="1"/>
            <a:endParaRPr lang="zh-CN" altLang="en-US" sz="2800" dirty="0" smtClean="0">
              <a:ea typeface="宋体" pitchFamily="2" charset="-122"/>
            </a:endParaRPr>
          </a:p>
        </p:txBody>
      </p:sp>
      <p:pic>
        <p:nvPicPr>
          <p:cNvPr id="72709" name="Picture 4" descr="soccer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267200"/>
            <a:ext cx="32194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6172200" y="3886200"/>
            <a:ext cx="2170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zh-CN" dirty="0">
                <a:solidFill>
                  <a:schemeClr val="accent2"/>
                </a:solidFill>
                <a:latin typeface="Arial" pitchFamily="34" charset="0"/>
                <a:ea typeface="宋体" pitchFamily="2" charset="-122"/>
              </a:rPr>
              <a:t>Simulated soccer field</a:t>
            </a:r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914400" y="4038600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719" name="Text Box 7"/>
          <p:cNvSpPr txBox="1">
            <a:spLocks noChangeArrowheads="1"/>
          </p:cNvSpPr>
          <p:nvPr/>
        </p:nvSpPr>
        <p:spPr bwMode="auto">
          <a:xfrm>
            <a:off x="0" y="54864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zh-CN" sz="1800" dirty="0" err="1">
                <a:solidFill>
                  <a:schemeClr val="accent2"/>
                </a:solidFill>
                <a:latin typeface="Arial" pitchFamily="34" charset="0"/>
                <a:ea typeface="宋体" pitchFamily="2" charset="-122"/>
              </a:rPr>
              <a:t>CLang</a:t>
            </a:r>
            <a:endParaRPr lang="en-US" altLang="zh-CN" sz="1800" dirty="0">
              <a:solidFill>
                <a:schemeClr val="accent2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72720" name="Text Box 10"/>
          <p:cNvSpPr txBox="1">
            <a:spLocks noChangeArrowheads="1"/>
          </p:cNvSpPr>
          <p:nvPr/>
        </p:nvSpPr>
        <p:spPr bwMode="auto">
          <a:xfrm>
            <a:off x="838200" y="5334000"/>
            <a:ext cx="4343400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b="1" dirty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((</a:t>
            </a:r>
            <a:r>
              <a:rPr lang="en-US" altLang="zh-CN" b="1" dirty="0" err="1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bpos</a:t>
            </a:r>
            <a:r>
              <a:rPr lang="en-US" altLang="zh-CN" b="1" dirty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 (penalty-area our))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zh-CN" b="1" dirty="0" smtClean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 (</a:t>
            </a:r>
            <a:r>
              <a:rPr lang="en-US" altLang="zh-CN" b="1" dirty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do (player-except our{4}) (</a:t>
            </a:r>
            <a:r>
              <a:rPr lang="en-US" altLang="zh-CN" b="1" i="1" dirty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pos</a:t>
            </a:r>
            <a:r>
              <a:rPr lang="en-US" altLang="zh-CN" b="1" dirty="0">
                <a:solidFill>
                  <a:schemeClr val="accent2"/>
                </a:solidFill>
                <a:latin typeface="Gulim" pitchFamily="34" charset="-127"/>
                <a:ea typeface="Gulim" pitchFamily="34" charset="-127"/>
              </a:rPr>
              <a:t> (half our)))</a:t>
            </a:r>
          </a:p>
        </p:txBody>
      </p:sp>
      <p:sp>
        <p:nvSpPr>
          <p:cNvPr id="72714" name="AutoShape 11"/>
          <p:cNvSpPr>
            <a:spLocks noChangeArrowheads="1"/>
          </p:cNvSpPr>
          <p:nvPr/>
        </p:nvSpPr>
        <p:spPr bwMode="auto">
          <a:xfrm>
            <a:off x="990600" y="4038600"/>
            <a:ext cx="609600" cy="609600"/>
          </a:xfrm>
          <a:prstGeom prst="flowChartMagneticTap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124200" y="4648200"/>
            <a:ext cx="2251075" cy="685800"/>
            <a:chOff x="3124200" y="4648200"/>
            <a:chExt cx="2251075" cy="685800"/>
          </a:xfrm>
        </p:grpSpPr>
        <p:sp>
          <p:nvSpPr>
            <p:cNvPr id="72717" name="Line 12"/>
            <p:cNvSpPr>
              <a:spLocks noChangeShapeType="1"/>
            </p:cNvSpPr>
            <p:nvPr/>
          </p:nvSpPr>
          <p:spPr bwMode="auto">
            <a:xfrm>
              <a:off x="3124200" y="4648200"/>
              <a:ext cx="0" cy="68580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2718" name="Text Box 13"/>
            <p:cNvSpPr txBox="1">
              <a:spLocks noChangeArrowheads="1"/>
            </p:cNvSpPr>
            <p:nvPr/>
          </p:nvSpPr>
          <p:spPr bwMode="auto">
            <a:xfrm>
              <a:off x="3200400" y="4724400"/>
              <a:ext cx="2174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zh-CN" sz="2000" dirty="0">
                  <a:solidFill>
                    <a:srgbClr val="FF6600"/>
                  </a:solidFill>
                  <a:latin typeface="Arial" pitchFamily="34" charset="0"/>
                  <a:ea typeface="宋体" pitchFamily="2" charset="-122"/>
                </a:rPr>
                <a:t>Semantic Parsing</a:t>
              </a:r>
            </a:p>
          </p:txBody>
        </p:sp>
      </p:grp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5181600" y="5715000"/>
            <a:ext cx="53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810000"/>
            <a:ext cx="1296737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2" name="AutoShape 8"/>
          <p:cNvSpPr>
            <a:spLocks noChangeArrowheads="1"/>
          </p:cNvSpPr>
          <p:nvPr/>
        </p:nvSpPr>
        <p:spPr bwMode="auto">
          <a:xfrm>
            <a:off x="1295400" y="3276600"/>
            <a:ext cx="3657600" cy="1371600"/>
          </a:xfrm>
          <a:prstGeom prst="wedgeEllipseCallout">
            <a:avLst>
              <a:gd name="adj1" fmla="val -61241"/>
              <a:gd name="adj2" fmla="val 2731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9900"/>
                </a:solidFill>
                <a:latin typeface="Arial" pitchFamily="34" charset="0"/>
                <a:ea typeface="宋体" pitchFamily="2" charset="-122"/>
              </a:rPr>
              <a:t>If the ball is in our penalty area, then all our players except player 4 should stay in our half.</a:t>
            </a:r>
          </a:p>
          <a:p>
            <a:endParaRPr lang="zh-CN" altLang="en-US" b="1">
              <a:solidFill>
                <a:srgbClr val="009900"/>
              </a:solidFill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02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26513C-3729-4F18-9100-986504D024BB}" type="slidenum">
              <a:rPr lang="en-US" sz="1200" smtClean="0">
                <a:latin typeface="Helvetica" pitchFamily="34" charset="0"/>
              </a:rPr>
              <a:pPr eaLnBrk="1" hangingPunct="1"/>
              <a:t>8</a:t>
            </a:fld>
            <a:endParaRPr lang="en-US" sz="1200" smtClean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Learning Semantic Parsers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Semantic parsers can be learned automatically from sentences paired with their logical form.</a:t>
            </a: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107524" name="Oval 4"/>
          <p:cNvSpPr>
            <a:spLocks noChangeArrowheads="1"/>
          </p:cNvSpPr>
          <p:nvPr/>
        </p:nvSpPr>
        <p:spPr bwMode="auto">
          <a:xfrm>
            <a:off x="1452563" y="2971800"/>
            <a:ext cx="2057400" cy="968375"/>
          </a:xfrm>
          <a:prstGeom prst="ellipse">
            <a:avLst/>
          </a:prstGeom>
          <a:solidFill>
            <a:srgbClr val="5F6DE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NL</a:t>
            </a:r>
            <a:r>
              <a:rPr lang="en-US" altLang="zh-CN" sz="2000">
                <a:solidFill>
                  <a:schemeClr val="bg1"/>
                </a:solidFill>
                <a:ea typeface="宋体" pitchFamily="2" charset="-122"/>
                <a:sym typeface="Symbol" pitchFamily="18" charset="2"/>
              </a:rPr>
              <a:t></a:t>
            </a:r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MR </a:t>
            </a:r>
          </a:p>
          <a:p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Training Exs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3124200"/>
            <a:ext cx="2667000" cy="714375"/>
            <a:chOff x="2256" y="1200"/>
            <a:chExt cx="1632" cy="450"/>
          </a:xfrm>
        </p:grpSpPr>
        <p:sp>
          <p:nvSpPr>
            <p:cNvPr id="73743" name="Rectangle 6"/>
            <p:cNvSpPr>
              <a:spLocks noChangeArrowheads="1"/>
            </p:cNvSpPr>
            <p:nvPr/>
          </p:nvSpPr>
          <p:spPr bwMode="auto">
            <a:xfrm>
              <a:off x="2688" y="1200"/>
              <a:ext cx="1200" cy="450"/>
            </a:xfrm>
            <a:prstGeom prst="rect">
              <a:avLst/>
            </a:prstGeom>
            <a:solidFill>
              <a:srgbClr val="FF3B3B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r>
                <a:rPr lang="zh-CN" altLang="en-US" sz="2000">
                  <a:ea typeface="宋体" pitchFamily="2" charset="-122"/>
                </a:rPr>
                <a:t> </a:t>
              </a:r>
              <a:r>
                <a:rPr lang="en-US" altLang="zh-CN" sz="2000">
                  <a:ea typeface="宋体" pitchFamily="2" charset="-122"/>
                </a:rPr>
                <a:t>Semantic-Parser</a:t>
              </a:r>
            </a:p>
            <a:p>
              <a:r>
                <a:rPr lang="en-US" altLang="zh-CN" sz="2000">
                  <a:ea typeface="宋体" pitchFamily="2" charset="-122"/>
                </a:rPr>
                <a:t> Learner</a:t>
              </a:r>
            </a:p>
          </p:txBody>
        </p:sp>
        <p:sp>
          <p:nvSpPr>
            <p:cNvPr id="73744" name="Line 7"/>
            <p:cNvSpPr>
              <a:spLocks noChangeShapeType="1"/>
            </p:cNvSpPr>
            <p:nvPr/>
          </p:nvSpPr>
          <p:spPr bwMode="auto">
            <a:xfrm>
              <a:off x="2256" y="139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05000" y="4191000"/>
            <a:ext cx="2362200" cy="968375"/>
            <a:chOff x="1296" y="3408"/>
            <a:chExt cx="1488" cy="610"/>
          </a:xfrm>
        </p:grpSpPr>
        <p:sp>
          <p:nvSpPr>
            <p:cNvPr id="73741" name="Oval 9"/>
            <p:cNvSpPr>
              <a:spLocks noChangeArrowheads="1"/>
            </p:cNvSpPr>
            <p:nvPr/>
          </p:nvSpPr>
          <p:spPr bwMode="auto">
            <a:xfrm>
              <a:off x="1296" y="3408"/>
              <a:ext cx="1015" cy="610"/>
            </a:xfrm>
            <a:prstGeom prst="ellipse">
              <a:avLst/>
            </a:prstGeom>
            <a:solidFill>
              <a:srgbClr val="5F6DE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/>
            <a:p>
              <a:r>
                <a:rPr lang="en-US" altLang="zh-CN" sz="2000">
                  <a:solidFill>
                    <a:schemeClr val="bg1"/>
                  </a:solidFill>
                  <a:ea typeface="宋体" pitchFamily="2" charset="-122"/>
                </a:rPr>
                <a:t>Natural </a:t>
              </a:r>
            </a:p>
            <a:p>
              <a:r>
                <a:rPr lang="en-US" altLang="zh-CN" sz="2000">
                  <a:solidFill>
                    <a:schemeClr val="bg1"/>
                  </a:solidFill>
                  <a:ea typeface="宋体" pitchFamily="2" charset="-122"/>
                </a:rPr>
                <a:t>Language</a:t>
              </a:r>
            </a:p>
          </p:txBody>
        </p:sp>
        <p:sp>
          <p:nvSpPr>
            <p:cNvPr id="73742" name="Line 10"/>
            <p:cNvSpPr>
              <a:spLocks noChangeShapeType="1"/>
            </p:cNvSpPr>
            <p:nvPr/>
          </p:nvSpPr>
          <p:spPr bwMode="auto">
            <a:xfrm>
              <a:off x="2304" y="3696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07531" name="Oval 11"/>
          <p:cNvSpPr>
            <a:spLocks noChangeArrowheads="1"/>
          </p:cNvSpPr>
          <p:nvPr/>
        </p:nvSpPr>
        <p:spPr bwMode="auto">
          <a:xfrm>
            <a:off x="6386513" y="4200525"/>
            <a:ext cx="1468437" cy="966788"/>
          </a:xfrm>
          <a:prstGeom prst="ellipse">
            <a:avLst/>
          </a:prstGeom>
          <a:solidFill>
            <a:srgbClr val="5F6DE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Meaning</a:t>
            </a:r>
          </a:p>
          <a:p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 Rep</a:t>
            </a: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6002338" y="46609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267200" y="3810000"/>
            <a:ext cx="1752600" cy="1247775"/>
            <a:chOff x="2688" y="2112"/>
            <a:chExt cx="1104" cy="786"/>
          </a:xfrm>
        </p:grpSpPr>
        <p:sp>
          <p:nvSpPr>
            <p:cNvPr id="73739" name="Rectangle 14"/>
            <p:cNvSpPr>
              <a:spLocks noChangeArrowheads="1"/>
            </p:cNvSpPr>
            <p:nvPr/>
          </p:nvSpPr>
          <p:spPr bwMode="auto">
            <a:xfrm>
              <a:off x="2688" y="2448"/>
              <a:ext cx="1104" cy="450"/>
            </a:xfrm>
            <a:prstGeom prst="rect">
              <a:avLst/>
            </a:prstGeom>
            <a:solidFill>
              <a:srgbClr val="FF3B3B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altLang="zh-CN" sz="2000">
                  <a:ea typeface="宋体" pitchFamily="2" charset="-122"/>
                </a:rPr>
                <a:t>Semantic</a:t>
              </a:r>
            </a:p>
            <a:p>
              <a:r>
                <a:rPr lang="en-US" altLang="zh-CN" sz="2000">
                  <a:ea typeface="宋体" pitchFamily="2" charset="-122"/>
                </a:rPr>
                <a:t>Parser</a:t>
              </a:r>
            </a:p>
          </p:txBody>
        </p:sp>
        <p:sp>
          <p:nvSpPr>
            <p:cNvPr id="73740" name="Line 15"/>
            <p:cNvSpPr>
              <a:spLocks noChangeShapeType="1"/>
            </p:cNvSpPr>
            <p:nvPr/>
          </p:nvSpPr>
          <p:spPr bwMode="auto">
            <a:xfrm>
              <a:off x="3216" y="2112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31" grpId="0" animBg="1"/>
      <p:bldP spid="1075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Supervised Learning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Constructing supervised training data can be difficult, expensive, and time consuming.</a:t>
            </a:r>
          </a:p>
          <a:p>
            <a:r>
              <a:rPr lang="en-US" dirty="0" smtClean="0"/>
              <a:t>For many problems, machine learning has simply replaced the burden of knowledge and software engineering with the burden of supervised data collection.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546699-D367-4B00-96A2-41B384149E86}" type="slidenum">
              <a:rPr lang="en-US" smtClean="0"/>
              <a:pPr>
                <a:defRPr/>
              </a:pPr>
              <a:t>9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00CC00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00CC00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00CC00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29695</TotalTime>
  <Words>2525</Words>
  <Application>Microsoft Office PowerPoint</Application>
  <PresentationFormat>On-screen Show (4:3)</PresentationFormat>
  <Paragraphs>597</Paragraphs>
  <Slides>49</Slides>
  <Notes>32</Notes>
  <HiddenSlides>0</HiddenSlides>
  <MMClips>2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models</vt:lpstr>
      <vt:lpstr>Default Design</vt:lpstr>
      <vt:lpstr>Office Theme</vt:lpstr>
      <vt:lpstr>1_models</vt:lpstr>
      <vt:lpstr>2_models</vt:lpstr>
      <vt:lpstr>1_Office Theme</vt:lpstr>
      <vt:lpstr>Learning Natural Language from its Perceptual Context</vt:lpstr>
      <vt:lpstr>Machine Learning and  Natural Language Processing (NLP)</vt:lpstr>
      <vt:lpstr>Syntactic Parsing of Natural Language</vt:lpstr>
      <vt:lpstr>Word Sense Disambiguation (WSD)</vt:lpstr>
      <vt:lpstr>Semantic Parsing</vt:lpstr>
      <vt:lpstr>Database Query Application</vt:lpstr>
      <vt:lpstr>CLang: RoboCup Coach Language</vt:lpstr>
      <vt:lpstr>Learning Semantic Parsers</vt:lpstr>
      <vt:lpstr>Limitations of Supervised Learning</vt:lpstr>
      <vt:lpstr>Learning Language from  Perceptual Context</vt:lpstr>
      <vt:lpstr>Language Grounding</vt:lpstr>
      <vt:lpstr>Sample Circular Definitions from WordNet</vt:lpstr>
      <vt:lpstr>Initial Challenge Problem: Learn to Be a Sportscaster</vt:lpstr>
      <vt:lpstr>Grounded Language Learning  in Robocup </vt:lpstr>
      <vt:lpstr>Sample Human Sportscast in Korean</vt:lpstr>
      <vt:lpstr>Robocup Sportscaster Trace</vt:lpstr>
      <vt:lpstr>Robocup Sportscaster Trace</vt:lpstr>
      <vt:lpstr>Robocup Sportscaster Trace</vt:lpstr>
      <vt:lpstr>Robocup Sportscaster Trace</vt:lpstr>
      <vt:lpstr>Strategic Generation (Content Selection)</vt:lpstr>
      <vt:lpstr>Example of Strategic Generation</vt:lpstr>
      <vt:lpstr>Example of Strategic Generation</vt:lpstr>
      <vt:lpstr>Robocup Data</vt:lpstr>
      <vt:lpstr>Algorithm Outline</vt:lpstr>
      <vt:lpstr>Machine Sportscast in English</vt:lpstr>
      <vt:lpstr>Experimental Evaluation</vt:lpstr>
      <vt:lpstr>Human Evaluation of Sportscasts “Pseudo Turing Test”</vt:lpstr>
      <vt:lpstr>Human Evaluation Metrics</vt:lpstr>
      <vt:lpstr>Pseudo-Turing-Test Results</vt:lpstr>
      <vt:lpstr>Challenge Problem #2: Learning to Follow Directions in a Virtual World</vt:lpstr>
      <vt:lpstr>Sample Environment (MacMahon, et al. AAAI-06)</vt:lpstr>
      <vt:lpstr>Sample Instructions</vt:lpstr>
      <vt:lpstr>Sample Instructions</vt:lpstr>
      <vt:lpstr>Instruction Following Demo</vt:lpstr>
      <vt:lpstr>Formal Problem 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Evaluation Data Statistics</vt:lpstr>
      <vt:lpstr>End-to-End Execution Evaluation</vt:lpstr>
      <vt:lpstr>End-to-End Execution Accuracy</vt:lpstr>
      <vt:lpstr>Sample Successful Parse</vt:lpstr>
      <vt:lpstr>Future Challenge Area: Learning for Language and Vision</vt:lpstr>
      <vt:lpstr>Cross-Supervision of  Language and Vision</vt:lpstr>
      <vt:lpstr>Conclusions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 Mooney</cp:lastModifiedBy>
  <cp:revision>316</cp:revision>
  <cp:lastPrinted>1601-01-01T00:00:00Z</cp:lastPrinted>
  <dcterms:created xsi:type="dcterms:W3CDTF">2001-05-20T22:11:52Z</dcterms:created>
  <dcterms:modified xsi:type="dcterms:W3CDTF">2011-12-09T02:27:19Z</dcterms:modified>
</cp:coreProperties>
</file>