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Lato" panose="020F0502020204030203" pitchFamily="34" charset="77"/>
      <p:regular r:id="rId16"/>
      <p:bold r:id="rId17"/>
      <p:italic r:id="rId18"/>
      <p:boldItalic r:id="rId19"/>
    </p:embeddedFont>
    <p:embeddedFont>
      <p:font typeface="Source Serif Pro" panose="02040603050405020204" pitchFamily="18" charset="77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/OkE4smUNrkkhAPzDfFiRGCj/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e9f456ed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5e9f456e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bg>
      <p:bgPr>
        <a:solidFill>
          <a:srgbClr val="E9EDEE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14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16" name="Google Shape;16;p1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_ONLY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>
            <a:spLocks noGrp="1"/>
          </p:cNvSpPr>
          <p:nvPr>
            <p:ph type="body" idx="1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erif Pro"/>
              <a:buNone/>
              <a:defRPr sz="1300"/>
            </a:lvl1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_NUMBER">
  <p:cSld name="BIG_NUMBER">
    <p:bg>
      <p:bgPr>
        <a:solidFill>
          <a:srgbClr val="1A9988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24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69" name="Google Shape;69;p2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4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Source Serif Pro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700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/>
          <p:nvPr/>
        </p:nvSpPr>
        <p:spPr>
          <a:xfrm>
            <a:off x="287807" y="4847959"/>
            <a:ext cx="5290942" cy="19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Peter Stone                                                                  UT Austin</a:t>
            </a:r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TITLE_AND_BODY 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6"/>
          <p:cNvSpPr txBox="1"/>
          <p:nvPr/>
        </p:nvSpPr>
        <p:spPr>
          <a:xfrm>
            <a:off x="287808" y="4847959"/>
            <a:ext cx="5290940" cy="19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Peter Stone                                                                  UT Austin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" type="secHead">
  <p:cSld name="SECTION_HEADER">
    <p:bg>
      <p:bgPr>
        <a:solidFill>
          <a:srgbClr val="1A9988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17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33" name="Google Shape;33;p17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7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erif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1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_POINT">
  <p:cSld name="MAIN_POINT">
    <p:bg>
      <p:bgPr>
        <a:solidFill>
          <a:schemeClr val="accent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21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51" name="Google Shape;51;p2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1"/>
          <p:cNvSpPr txBox="1">
            <a:spLocks noGrp="1"/>
          </p:cNvSpPr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erif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22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58" name="Google Shape;58;p22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2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13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8" name="Google Shape;8;p13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3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ctrTitle" idx="4294967295"/>
          </p:nvPr>
        </p:nvSpPr>
        <p:spPr>
          <a:xfrm>
            <a:off x="513725" y="1322449"/>
            <a:ext cx="8375834" cy="166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3000"/>
              <a:buFont typeface="Source Serif Pro"/>
              <a:buNone/>
            </a:pPr>
            <a:r>
              <a:rPr lang="en-US" sz="30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Recent Advances in Imitation Learning from Observation</a:t>
            </a:r>
            <a:endParaRPr/>
          </a:p>
        </p:txBody>
      </p:sp>
      <p:sp>
        <p:nvSpPr>
          <p:cNvPr id="81" name="Google Shape;81;p1"/>
          <p:cNvSpPr txBox="1">
            <a:spLocks noGrp="1"/>
          </p:cNvSpPr>
          <p:nvPr>
            <p:ph type="subTitle" idx="4294967295"/>
          </p:nvPr>
        </p:nvSpPr>
        <p:spPr>
          <a:xfrm>
            <a:off x="615325" y="3287200"/>
            <a:ext cx="7688099" cy="1175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</a:pPr>
            <a:r>
              <a:rPr lang="en-US" sz="19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Faraz Torabi</a:t>
            </a:r>
            <a:r>
              <a:rPr lang="en-US"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*, </a:t>
            </a:r>
            <a:r>
              <a:rPr lang="en-US" sz="19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Garrett Warnell^</a:t>
            </a:r>
            <a:r>
              <a:rPr lang="en-US"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Peter Stone*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None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*University of Texas at Austin,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None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^Army Research Laboratory</a:t>
            </a:r>
            <a:endParaRPr/>
          </a:p>
        </p:txBody>
      </p:sp>
      <p:sp>
        <p:nvSpPr>
          <p:cNvPr id="82" name="Google Shape;82;p1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Control</a:t>
            </a:r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</a:t>
            </a:fld>
            <a:endParaRPr/>
          </a:p>
        </p:txBody>
      </p:sp>
      <p:sp>
        <p:nvSpPr>
          <p:cNvPr id="210" name="Google Shape;210;p10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8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Model-based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211" name="Google Shape;211;p10" descr="Screen Shot 2019-07-30 at 8.43.0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146" y="289000"/>
            <a:ext cx="5712522" cy="84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0"/>
          <p:cNvGrpSpPr/>
          <p:nvPr/>
        </p:nvGrpSpPr>
        <p:grpSpPr>
          <a:xfrm>
            <a:off x="777061" y="1996237"/>
            <a:ext cx="7483056" cy="2782596"/>
            <a:chOff x="0" y="0"/>
            <a:chExt cx="7483054" cy="2782595"/>
          </a:xfrm>
        </p:grpSpPr>
        <p:pic>
          <p:nvPicPr>
            <p:cNvPr id="213" name="Google Shape;213;p10" descr="bc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44722" y="0"/>
              <a:ext cx="3538332" cy="1716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0"/>
            <p:cNvSpPr txBox="1"/>
            <p:nvPr/>
          </p:nvSpPr>
          <p:spPr>
            <a:xfrm>
              <a:off x="0" y="2447344"/>
              <a:ext cx="6163323" cy="335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rm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70"/>
                <a:buFont typeface="Helvetica Neue"/>
                <a:buNone/>
              </a:pPr>
              <a:r>
                <a:rPr lang="en-US" sz="570" b="0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Torabi, Faraz, Garrett Warnell, and Peter Stone. "Behavioral cloning from observation." Proceedings of the 27th International Joint Conference on Artificial Intelligence. AAAI Press, 2018.</a:t>
              </a:r>
              <a:endParaRPr/>
            </a:p>
          </p:txBody>
        </p:sp>
      </p:grpSp>
      <p:grpSp>
        <p:nvGrpSpPr>
          <p:cNvPr id="215" name="Google Shape;215;p10"/>
          <p:cNvGrpSpPr/>
          <p:nvPr/>
        </p:nvGrpSpPr>
        <p:grpSpPr>
          <a:xfrm>
            <a:off x="777061" y="2657742"/>
            <a:ext cx="6901923" cy="2255794"/>
            <a:chOff x="0" y="0"/>
            <a:chExt cx="6901922" cy="2255793"/>
          </a:xfrm>
        </p:grpSpPr>
        <p:sp>
          <p:nvSpPr>
            <p:cNvPr id="216" name="Google Shape;216;p10"/>
            <p:cNvSpPr txBox="1"/>
            <p:nvPr/>
          </p:nvSpPr>
          <p:spPr>
            <a:xfrm>
              <a:off x="0" y="1920542"/>
              <a:ext cx="6163323" cy="335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rm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600"/>
                <a:buFont typeface="Helvetica Neue"/>
                <a:buNone/>
              </a:pPr>
              <a:r>
                <a:rPr lang="en-US" sz="600" b="0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Edwards, Ashley, et al. "Imitating Latent Policies from Observation." International Conference on Machine Learning. 2019.</a:t>
              </a:r>
              <a:endParaRPr/>
            </a:p>
          </p:txBody>
        </p:sp>
        <p:pic>
          <p:nvPicPr>
            <p:cNvPr id="217" name="Google Shape;217;p10" descr="ilpo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67305" y="0"/>
              <a:ext cx="5434617" cy="171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10"/>
          <p:cNvSpPr txBox="1">
            <a:spLocks noGrp="1"/>
          </p:cNvSpPr>
          <p:nvPr>
            <p:ph type="body" idx="1"/>
          </p:nvPr>
        </p:nvSpPr>
        <p:spPr>
          <a:xfrm>
            <a:off x="873200" y="155412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Learn a model of the environment in the process.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219" name="Google Shape;219;p10"/>
          <p:cNvSpPr txBox="1">
            <a:spLocks noGrp="1"/>
          </p:cNvSpPr>
          <p:nvPr>
            <p:ph type="body" idx="1"/>
          </p:nvPr>
        </p:nvSpPr>
        <p:spPr>
          <a:xfrm>
            <a:off x="1108725" y="186240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Inverse Model: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220" name="Google Shape;220;p10"/>
          <p:cNvSpPr txBox="1">
            <a:spLocks noGrp="1"/>
          </p:cNvSpPr>
          <p:nvPr>
            <p:ph type="body" idx="1"/>
          </p:nvPr>
        </p:nvSpPr>
        <p:spPr>
          <a:xfrm>
            <a:off x="1108725" y="2195388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Forward Model: 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Control</a:t>
            </a:r>
            <a:endParaRPr/>
          </a:p>
        </p:txBody>
      </p:sp>
      <p:sp>
        <p:nvSpPr>
          <p:cNvPr id="226" name="Google Shape;226;p11"/>
          <p:cNvSpPr txBox="1">
            <a:spLocks noGrp="1"/>
          </p:cNvSpPr>
          <p:nvPr>
            <p:ph type="sldNum" idx="12"/>
          </p:nvPr>
        </p:nvSpPr>
        <p:spPr>
          <a:xfrm>
            <a:off x="8757553" y="4779026"/>
            <a:ext cx="327450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11</a:t>
            </a:fld>
            <a:endParaRPr/>
          </a:p>
        </p:txBody>
      </p:sp>
      <p:sp>
        <p:nvSpPr>
          <p:cNvPr id="227" name="Google Shape;227;p11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Model-free</a:t>
            </a:r>
            <a:endParaRPr/>
          </a:p>
        </p:txBody>
      </p:sp>
      <p:pic>
        <p:nvPicPr>
          <p:cNvPr id="228" name="Google Shape;228;p11" descr="Screen Shot 2019-07-30 at 8.43.0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146" y="289000"/>
            <a:ext cx="5712522" cy="8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 descr="Screen Shot 2019-07-22 at 8.06.20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4272" y="1982488"/>
            <a:ext cx="3230765" cy="25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1"/>
          <p:cNvSpPr txBox="1"/>
          <p:nvPr/>
        </p:nvSpPr>
        <p:spPr>
          <a:xfrm>
            <a:off x="777061" y="4443581"/>
            <a:ext cx="7589878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"/>
              <a:buFont typeface="Helvetica Neue"/>
              <a:buNone/>
            </a:pPr>
            <a:r>
              <a:rPr lang="en-US" sz="55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Torabi, Faraz, Garrett Warnell, and Peter Stone. "Imitation Learning from Video by Leveraging Proprioception." Proceedings of the 28th International Joint Conference on Artificial Intelligence. AAAI Press, 2019.</a:t>
            </a:r>
            <a:endParaRPr/>
          </a:p>
        </p:txBody>
      </p:sp>
      <p:pic>
        <p:nvPicPr>
          <p:cNvPr id="231" name="Google Shape;231;p11" descr="demonstration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2474" y="2769616"/>
            <a:ext cx="1649760" cy="164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/>
          <p:cNvSpPr txBox="1"/>
          <p:nvPr/>
        </p:nvSpPr>
        <p:spPr>
          <a:xfrm>
            <a:off x="4332901" y="2473050"/>
            <a:ext cx="12867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Demonstration</a:t>
            </a:r>
            <a:endParaRPr/>
          </a:p>
        </p:txBody>
      </p:sp>
      <p:cxnSp>
        <p:nvCxnSpPr>
          <p:cNvPr id="233" name="Google Shape;233;p11"/>
          <p:cNvCxnSpPr/>
          <p:nvPr/>
        </p:nvCxnSpPr>
        <p:spPr>
          <a:xfrm>
            <a:off x="5941262" y="3621210"/>
            <a:ext cx="542137" cy="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34" name="Google Shape;234;p11" descr="hybrid_itr_194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82427" y="2769616"/>
            <a:ext cx="1649760" cy="164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 txBox="1"/>
          <p:nvPr/>
        </p:nvSpPr>
        <p:spPr>
          <a:xfrm>
            <a:off x="6912848" y="2473050"/>
            <a:ext cx="14193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Learned Policy</a:t>
            </a:r>
            <a:endParaRPr/>
          </a:p>
        </p:txBody>
      </p:sp>
      <p:pic>
        <p:nvPicPr>
          <p:cNvPr id="236" name="Google Shape;236;p11" descr="Screen Shot 2019-08-07 at 11.04.15 PM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49907" y="2042317"/>
            <a:ext cx="2948999" cy="2436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 txBox="1"/>
          <p:nvPr/>
        </p:nvSpPr>
        <p:spPr>
          <a:xfrm>
            <a:off x="777061" y="4577713"/>
            <a:ext cx="7589878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"/>
              <a:buFont typeface="Helvetica Neue"/>
              <a:buNone/>
            </a:pPr>
            <a:r>
              <a:rPr lang="en-US" sz="55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Sermanet, Pierre, et al. "Time-contrastive networks: Self-supervised learning from video." 2018 IEEE International Conference on Robotics and Automation (ICRA). IEEE, 2018.</a:t>
            </a:r>
            <a:endParaRPr/>
          </a:p>
        </p:txBody>
      </p:sp>
      <p:pic>
        <p:nvPicPr>
          <p:cNvPr id="238" name="Google Shape;238;p11" descr="Time_Contrastive_Networks_Self_Supervised_Learning_from_Video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940" y="2192621"/>
            <a:ext cx="406400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>
            <a:spLocks noGrp="1"/>
          </p:cNvSpPr>
          <p:nvPr>
            <p:ph type="body" idx="1"/>
          </p:nvPr>
        </p:nvSpPr>
        <p:spPr>
          <a:xfrm>
            <a:off x="869150" y="1567563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Learn the imitation policy without learning any models</a:t>
            </a:r>
            <a:endParaRPr/>
          </a:p>
        </p:txBody>
      </p:sp>
      <p:sp>
        <p:nvSpPr>
          <p:cNvPr id="240" name="Google Shape;240;p11"/>
          <p:cNvSpPr txBox="1">
            <a:spLocks noGrp="1"/>
          </p:cNvSpPr>
          <p:nvPr>
            <p:ph type="body" idx="1"/>
          </p:nvPr>
        </p:nvSpPr>
        <p:spPr>
          <a:xfrm>
            <a:off x="1034250" y="1914350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Adversarial Methods</a:t>
            </a:r>
            <a:endParaRPr/>
          </a:p>
        </p:txBody>
      </p:sp>
      <p:sp>
        <p:nvSpPr>
          <p:cNvPr id="241" name="Google Shape;241;p11"/>
          <p:cNvSpPr txBox="1">
            <a:spLocks noGrp="1"/>
          </p:cNvSpPr>
          <p:nvPr>
            <p:ph type="body" idx="1"/>
          </p:nvPr>
        </p:nvSpPr>
        <p:spPr>
          <a:xfrm>
            <a:off x="1034250" y="2291725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Reward Engineering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e9f456ed5_0_0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Future Directions</a:t>
            </a:r>
            <a:endParaRPr/>
          </a:p>
        </p:txBody>
      </p:sp>
      <p:sp>
        <p:nvSpPr>
          <p:cNvPr id="247" name="Google Shape;247;g5e9f456ed5_0_0"/>
          <p:cNvSpPr txBox="1">
            <a:spLocks noGrp="1"/>
          </p:cNvSpPr>
          <p:nvPr>
            <p:ph type="sldNum" idx="12"/>
          </p:nvPr>
        </p:nvSpPr>
        <p:spPr>
          <a:xfrm>
            <a:off x="8757553" y="4779026"/>
            <a:ext cx="3273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12</a:t>
            </a:fld>
            <a:endParaRPr/>
          </a:p>
        </p:txBody>
      </p:sp>
      <p:sp>
        <p:nvSpPr>
          <p:cNvPr id="248" name="Google Shape;248;g5e9f456ed5_0_0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Perception</a:t>
            </a:r>
            <a:endParaRPr/>
          </a:p>
        </p:txBody>
      </p:sp>
      <p:sp>
        <p:nvSpPr>
          <p:cNvPr id="249" name="Google Shape;249;g5e9f456ed5_0_0"/>
          <p:cNvSpPr txBox="1"/>
          <p:nvPr/>
        </p:nvSpPr>
        <p:spPr>
          <a:xfrm>
            <a:off x="777061" y="4443581"/>
            <a:ext cx="75900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"/>
              <a:buFont typeface="Helvetica Neue"/>
              <a:buNone/>
            </a:pPr>
            <a:r>
              <a:rPr lang="en-US" sz="55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Cao, Zhe, et al. "Realtime multi-person 2d pose estimation using part affinity fields." Proceedings of the IEEE Conference on Computer Vision and Pattern Recognition. 2017.</a:t>
            </a:r>
            <a:endParaRPr/>
          </a:p>
        </p:txBody>
      </p:sp>
      <p:pic>
        <p:nvPicPr>
          <p:cNvPr id="250" name="Google Shape;250;g5e9f456ed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350" y="1877899"/>
            <a:ext cx="3732050" cy="20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5e9f456ed5_0_0"/>
          <p:cNvSpPr txBox="1">
            <a:spLocks noGrp="1"/>
          </p:cNvSpPr>
          <p:nvPr>
            <p:ph type="body" idx="1"/>
          </p:nvPr>
        </p:nvSpPr>
        <p:spPr>
          <a:xfrm>
            <a:off x="869150" y="1567563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Pose Estimation</a:t>
            </a:r>
            <a:endParaRPr sz="1100"/>
          </a:p>
        </p:txBody>
      </p:sp>
      <p:pic>
        <p:nvPicPr>
          <p:cNvPr id="252" name="Google Shape;252;g5e9f456ed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888" y="2462875"/>
            <a:ext cx="5384175" cy="15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5e9f456ed5_0_0"/>
          <p:cNvSpPr txBox="1">
            <a:spLocks noGrp="1"/>
          </p:cNvSpPr>
          <p:nvPr>
            <p:ph type="body" idx="1"/>
          </p:nvPr>
        </p:nvSpPr>
        <p:spPr>
          <a:xfrm>
            <a:off x="777050" y="2222525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Application to Physical Robots</a:t>
            </a:r>
            <a:endParaRPr/>
          </a:p>
        </p:txBody>
      </p:sp>
      <p:sp>
        <p:nvSpPr>
          <p:cNvPr id="254" name="Google Shape;254;g5e9f456ed5_0_0"/>
          <p:cNvSpPr txBox="1">
            <a:spLocks noGrp="1"/>
          </p:cNvSpPr>
          <p:nvPr>
            <p:ph type="body" idx="1"/>
          </p:nvPr>
        </p:nvSpPr>
        <p:spPr>
          <a:xfrm>
            <a:off x="869150" y="2652063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Adversarial algorithms have very high sample complexity </a:t>
            </a:r>
            <a:endParaRPr sz="1100"/>
          </a:p>
          <a:p>
            <a:pPr marL="968663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55" name="Google Shape;255;g5e9f456ed5_0_0"/>
          <p:cNvSpPr txBox="1">
            <a:spLocks noGrp="1"/>
          </p:cNvSpPr>
          <p:nvPr>
            <p:ph type="body" idx="1"/>
          </p:nvPr>
        </p:nvSpPr>
        <p:spPr>
          <a:xfrm>
            <a:off x="777050" y="2904625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Integration</a:t>
            </a:r>
            <a:endParaRPr/>
          </a:p>
        </p:txBody>
      </p:sp>
      <p:sp>
        <p:nvSpPr>
          <p:cNvPr id="256" name="Google Shape;256;g5e9f456ed5_0_0"/>
          <p:cNvSpPr txBox="1">
            <a:spLocks noGrp="1"/>
          </p:cNvSpPr>
          <p:nvPr>
            <p:ph type="body" idx="1"/>
          </p:nvPr>
        </p:nvSpPr>
        <p:spPr>
          <a:xfrm>
            <a:off x="816725" y="3315300"/>
            <a:ext cx="5533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To develop full intelligent agents: Integrate all learning paradigms.</a:t>
            </a:r>
            <a:endParaRPr sz="1100"/>
          </a:p>
          <a:p>
            <a:pPr marL="968663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57" name="Google Shape;257;g5e9f456ed5_0_0"/>
          <p:cNvSpPr txBox="1"/>
          <p:nvPr/>
        </p:nvSpPr>
        <p:spPr>
          <a:xfrm>
            <a:off x="778811" y="4592038"/>
            <a:ext cx="75900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"/>
              <a:buFont typeface="Helvetica Neue"/>
              <a:buNone/>
            </a:pPr>
            <a:r>
              <a:rPr lang="en-US" sz="55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Zhu, Jun-Yan, et al. "Unpaired image-to-image translation using cycle-consistent adversarial networks." Proceedings of the IEEE international conference on computer vision. 2017.</a:t>
            </a:r>
            <a:endParaRPr/>
          </a:p>
        </p:txBody>
      </p:sp>
      <p:sp>
        <p:nvSpPr>
          <p:cNvPr id="258" name="Google Shape;258;g5e9f456ed5_0_0"/>
          <p:cNvSpPr txBox="1">
            <a:spLocks noGrp="1"/>
          </p:cNvSpPr>
          <p:nvPr>
            <p:ph type="body" idx="1"/>
          </p:nvPr>
        </p:nvSpPr>
        <p:spPr>
          <a:xfrm>
            <a:off x="869150" y="1877888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Domain Adaptation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Summary</a:t>
            </a:r>
            <a:endParaRPr/>
          </a:p>
        </p:txBody>
      </p:sp>
      <p:sp>
        <p:nvSpPr>
          <p:cNvPr id="264" name="Google Shape;264;p12"/>
          <p:cNvSpPr txBox="1">
            <a:spLocks noGrp="1"/>
          </p:cNvSpPr>
          <p:nvPr>
            <p:ph type="body" idx="1"/>
          </p:nvPr>
        </p:nvSpPr>
        <p:spPr>
          <a:xfrm>
            <a:off x="691349" y="961275"/>
            <a:ext cx="8042318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We surveyed and organized work that addresses the problem of Imitation from Observation. </a:t>
            </a:r>
            <a:endParaRPr/>
          </a:p>
          <a:p>
            <a:pPr marL="457200" lvl="0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Methods are being developed to address the two most important challenges in IfO:</a:t>
            </a:r>
            <a:endParaRPr/>
          </a:p>
          <a:p>
            <a:pPr marL="641350" lvl="1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Perception</a:t>
            </a:r>
            <a:endParaRPr/>
          </a:p>
          <a:p>
            <a:pPr marL="641350" lvl="1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Control</a:t>
            </a:r>
            <a:endParaRPr/>
          </a:p>
        </p:txBody>
      </p:sp>
      <p:sp>
        <p:nvSpPr>
          <p:cNvPr id="265" name="Google Shape;265;p12"/>
          <p:cNvSpPr txBox="1">
            <a:spLocks noGrp="1"/>
          </p:cNvSpPr>
          <p:nvPr>
            <p:ph type="sldNum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</a:t>
            </a:fld>
            <a:endParaRPr/>
          </a:p>
        </p:txBody>
      </p:sp>
      <p:sp>
        <p:nvSpPr>
          <p:cNvPr id="266" name="Google Shape;266;p12"/>
          <p:cNvSpPr txBox="1"/>
          <p:nvPr/>
        </p:nvSpPr>
        <p:spPr>
          <a:xfrm>
            <a:off x="4866150" y="251012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Source Serif Pro"/>
              <a:buNone/>
            </a:pPr>
            <a:r>
              <a:rPr lang="en-US" sz="21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Collaborators</a:t>
            </a:r>
            <a:endParaRPr/>
          </a:p>
        </p:txBody>
      </p:sp>
      <p:sp>
        <p:nvSpPr>
          <p:cNvPr id="267" name="Google Shape;267;p12"/>
          <p:cNvSpPr txBox="1"/>
          <p:nvPr/>
        </p:nvSpPr>
        <p:spPr>
          <a:xfrm>
            <a:off x="4970050" y="2682168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Source Serif Pro"/>
              <a:buNone/>
            </a:pPr>
            <a:r>
              <a:rPr lang="en-US" sz="1700" b="0" i="0" u="none" strike="noStrike" cap="none" dirty="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Faraz </a:t>
            </a:r>
            <a:r>
              <a:rPr lang="en-US" sz="1700" b="0" i="0" u="none" strike="noStrike" cap="none" dirty="0" err="1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Torabi</a:t>
            </a:r>
            <a:endParaRPr dirty="0"/>
          </a:p>
        </p:txBody>
      </p:sp>
      <p:sp>
        <p:nvSpPr>
          <p:cNvPr id="268" name="Google Shape;268;p12"/>
          <p:cNvSpPr txBox="1"/>
          <p:nvPr/>
        </p:nvSpPr>
        <p:spPr>
          <a:xfrm>
            <a:off x="6988197" y="2711253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Source Serif Pro"/>
              <a:buNone/>
            </a:pPr>
            <a:r>
              <a:rPr lang="en-US" sz="1700" b="0" i="0" u="none" strike="noStrike" cap="none" dirty="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Garrett Warnell</a:t>
            </a:r>
            <a:endParaRPr dirty="0"/>
          </a:p>
        </p:txBody>
      </p:sp>
      <p:pic>
        <p:nvPicPr>
          <p:cNvPr id="269" name="Google Shape;269;p12" descr="fara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7773" y="3298582"/>
            <a:ext cx="1496995" cy="150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2" descr="garret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6661" y="3284763"/>
            <a:ext cx="1496994" cy="149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700" y="2901341"/>
            <a:ext cx="3830550" cy="175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What is Imitation from Observation?</a:t>
            </a:r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fld>
            <a:endParaRPr/>
          </a:p>
        </p:txBody>
      </p:sp>
      <p:pic>
        <p:nvPicPr>
          <p:cNvPr id="89" name="Google Shape;89;p2" descr="bird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1524" y="1252279"/>
            <a:ext cx="3320952" cy="332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Reinforcement Learning (RL)</a:t>
            </a:r>
            <a:endParaRPr/>
          </a:p>
        </p:txBody>
      </p:sp>
      <p:pic>
        <p:nvPicPr>
          <p:cNvPr id="95" name="Google Shape;95;p3" descr="Google Shape;18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1151" y="1548709"/>
            <a:ext cx="5821698" cy="224549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Markov Decision Process (MDP)</a:t>
            </a:r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</a:t>
            </a:fld>
            <a:endParaRPr/>
          </a:p>
        </p:txBody>
      </p:sp>
      <p:sp>
        <p:nvSpPr>
          <p:cNvPr id="103" name="Google Shape;103;p4"/>
          <p:cNvSpPr txBox="1"/>
          <p:nvPr/>
        </p:nvSpPr>
        <p:spPr>
          <a:xfrm>
            <a:off x="727650" y="1196105"/>
            <a:ext cx="7688700" cy="33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None/>
            </a:pPr>
            <a:r>
              <a:rPr lang="en-US" sz="1078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Formally, we model agent interaction as an MDP i.e. 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None/>
            </a:pPr>
            <a:r>
              <a:rPr lang="en-US" sz="1078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Where,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 is the state space of the agent 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 is the action space of the agent 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 is transition probabilities i.e.  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 is the scalar reward i.e. 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 is  the discount factor</a:t>
            </a:r>
            <a:endParaRPr sz="12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None/>
            </a:pPr>
            <a:r>
              <a:rPr lang="en-US" sz="1078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Goal: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where we want to find policy,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None/>
            </a:pPr>
            <a:r>
              <a:rPr lang="en-US" sz="1078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Drawback: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Requires extensive explorations</a:t>
            </a:r>
            <a:endParaRPr/>
          </a:p>
          <a:p>
            <a:pPr marL="401453" marR="0" lvl="1" indent="-1080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Char char="•"/>
            </a:pPr>
            <a:r>
              <a:rPr lang="en-US" sz="1078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Designing reward functions are requires domain knowledge</a:t>
            </a:r>
            <a:endParaRPr/>
          </a:p>
        </p:txBody>
      </p:sp>
      <p:pic>
        <p:nvPicPr>
          <p:cNvPr id="104" name="Google Shape;104;p4" descr="Google Shape;18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575" y="2773642"/>
            <a:ext cx="119597" cy="149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Imitation Learning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Goal</a:t>
            </a:r>
            <a:r>
              <a:rPr lang="en-US" sz="1600"/>
              <a:t>:</a:t>
            </a:r>
            <a:endParaRPr/>
          </a:p>
          <a:p>
            <a:pPr marL="951034" lvl="1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Learn how to make decisions by trying to imitate another agent.</a:t>
            </a:r>
            <a:endParaRPr/>
          </a:p>
        </p:txBody>
      </p:sp>
      <p:pic>
        <p:nvPicPr>
          <p:cNvPr id="111" name="Google Shape;111;p5" descr="lfd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2133" y="2422173"/>
            <a:ext cx="4019734" cy="22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/>
          <p:nvPr/>
        </p:nvSpPr>
        <p:spPr>
          <a:xfrm>
            <a:off x="727650" y="19518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81134" marR="0" lvl="0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Observations of other agent (demonstrations) consist of state-action pairs.</a:t>
            </a:r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727650" y="23074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81134" marR="0" lvl="0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Limitation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:</a:t>
            </a:r>
            <a:endParaRPr/>
          </a:p>
          <a:p>
            <a:pPr marL="951034" marR="0" lvl="1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Precludes using a large amount of demonstration data where action sequences are not given (e.g. YouTube videos).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Imitation from Observation</a:t>
            </a:r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</a:pPr>
            <a:r>
              <a:rPr lang="en-US" b="1"/>
              <a:t>Goal:</a:t>
            </a:r>
            <a:endParaRPr/>
          </a:p>
          <a:p>
            <a:pPr marL="882650" marR="0" lvl="1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Learn how to perform a task given state-only demonstrations (visual demonstration).</a:t>
            </a:r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</a:t>
            </a:fld>
            <a:endParaRPr/>
          </a:p>
        </p:txBody>
      </p:sp>
      <p:pic>
        <p:nvPicPr>
          <p:cNvPr id="122" name="Google Shape;122;p6" descr="horse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2004" y="1966522"/>
            <a:ext cx="2619992" cy="261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Timeline</a:t>
            </a:r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7</a:t>
            </a:fld>
            <a:endParaRPr/>
          </a:p>
        </p:txBody>
      </p:sp>
      <p:grpSp>
        <p:nvGrpSpPr>
          <p:cNvPr id="129" name="Google Shape;129;p7"/>
          <p:cNvGrpSpPr/>
          <p:nvPr/>
        </p:nvGrpSpPr>
        <p:grpSpPr>
          <a:xfrm>
            <a:off x="472919" y="3547064"/>
            <a:ext cx="1270001" cy="1343047"/>
            <a:chOff x="0" y="0"/>
            <a:chExt cx="1270000" cy="1343045"/>
          </a:xfrm>
        </p:grpSpPr>
        <p:cxnSp>
          <p:nvCxnSpPr>
            <p:cNvPr id="130" name="Google Shape;130;p7"/>
            <p:cNvCxnSpPr/>
            <p:nvPr/>
          </p:nvCxnSpPr>
          <p:spPr>
            <a:xfrm rot="10800000" flipH="1">
              <a:off x="589481" y="0"/>
              <a:ext cx="1" cy="27309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1" name="Google Shape;131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32" name="Google Shape;132;p7"/>
          <p:cNvGrpSpPr/>
          <p:nvPr/>
        </p:nvGrpSpPr>
        <p:grpSpPr>
          <a:xfrm>
            <a:off x="1570964" y="1231575"/>
            <a:ext cx="6775083" cy="2910952"/>
            <a:chOff x="0" y="0"/>
            <a:chExt cx="6775081" cy="2910950"/>
          </a:xfrm>
        </p:grpSpPr>
        <p:pic>
          <p:nvPicPr>
            <p:cNvPr id="133" name="Google Shape;133;p7" descr="Screen Shot 2019-08-04 at 2.24.17 P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075" y="500216"/>
              <a:ext cx="3072535" cy="2361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7" descr="Screen Shot 2019-08-04 at 2.24.39 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02546" y="451408"/>
              <a:ext cx="3072535" cy="24595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7"/>
            <p:cNvSpPr txBox="1"/>
            <p:nvPr/>
          </p:nvSpPr>
          <p:spPr>
            <a:xfrm>
              <a:off x="0" y="0"/>
              <a:ext cx="2542791" cy="197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Inverse Reinforcement Learning</a:t>
              </a:r>
              <a:endParaRPr/>
            </a:p>
          </p:txBody>
        </p:sp>
      </p:grpSp>
      <p:grpSp>
        <p:nvGrpSpPr>
          <p:cNvPr id="136" name="Google Shape;136;p7"/>
          <p:cNvGrpSpPr/>
          <p:nvPr/>
        </p:nvGrpSpPr>
        <p:grpSpPr>
          <a:xfrm>
            <a:off x="320519" y="3253240"/>
            <a:ext cx="1270001" cy="1343047"/>
            <a:chOff x="0" y="0"/>
            <a:chExt cx="1270000" cy="1343045"/>
          </a:xfrm>
        </p:grpSpPr>
        <p:cxnSp>
          <p:nvCxnSpPr>
            <p:cNvPr id="137" name="Google Shape;137;p7"/>
            <p:cNvCxnSpPr/>
            <p:nvPr/>
          </p:nvCxnSpPr>
          <p:spPr>
            <a:xfrm rot="10800000" flipH="1">
              <a:off x="741881" y="0"/>
              <a:ext cx="1" cy="27309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8" name="Google Shape;138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39" name="Google Shape;139;p7"/>
          <p:cNvGrpSpPr/>
          <p:nvPr/>
        </p:nvGrpSpPr>
        <p:grpSpPr>
          <a:xfrm>
            <a:off x="1574575" y="1233824"/>
            <a:ext cx="5428941" cy="2904205"/>
            <a:chOff x="0" y="0"/>
            <a:chExt cx="5428940" cy="2904204"/>
          </a:xfrm>
        </p:grpSpPr>
        <p:pic>
          <p:nvPicPr>
            <p:cNvPr id="140" name="Google Shape;140;p7" descr="helicoopter.gif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2413" y="453657"/>
              <a:ext cx="4356527" cy="2450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7"/>
            <p:cNvSpPr txBox="1"/>
            <p:nvPr/>
          </p:nvSpPr>
          <p:spPr>
            <a:xfrm>
              <a:off x="0" y="0"/>
              <a:ext cx="2542791" cy="197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Inverse Reinforcement Learning</a:t>
              </a:r>
              <a:endParaRPr/>
            </a:p>
          </p:txBody>
        </p:sp>
      </p:grpSp>
      <p:grpSp>
        <p:nvGrpSpPr>
          <p:cNvPr id="142" name="Google Shape;142;p7"/>
          <p:cNvGrpSpPr/>
          <p:nvPr/>
        </p:nvGrpSpPr>
        <p:grpSpPr>
          <a:xfrm>
            <a:off x="332526" y="2665593"/>
            <a:ext cx="1270001" cy="1343046"/>
            <a:chOff x="0" y="0"/>
            <a:chExt cx="1270000" cy="1343045"/>
          </a:xfrm>
        </p:grpSpPr>
        <p:cxnSp>
          <p:nvCxnSpPr>
            <p:cNvPr id="143" name="Google Shape;143;p7"/>
            <p:cNvCxnSpPr/>
            <p:nvPr/>
          </p:nvCxnSpPr>
          <p:spPr>
            <a:xfrm rot="10800000" flipH="1">
              <a:off x="729875" y="0"/>
              <a:ext cx="1" cy="27309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44" name="Google Shape;144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45" name="Google Shape;145;p7"/>
          <p:cNvGrpSpPr/>
          <p:nvPr/>
        </p:nvGrpSpPr>
        <p:grpSpPr>
          <a:xfrm>
            <a:off x="1578032" y="1243242"/>
            <a:ext cx="5379907" cy="2875950"/>
            <a:chOff x="0" y="0"/>
            <a:chExt cx="5379905" cy="2875948"/>
          </a:xfrm>
        </p:grpSpPr>
        <p:pic>
          <p:nvPicPr>
            <p:cNvPr id="146" name="Google Shape;146;p7" descr="Inside_DeepMind.gif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90354" y="463076"/>
              <a:ext cx="4289551" cy="2412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7"/>
            <p:cNvSpPr txBox="1"/>
            <p:nvPr/>
          </p:nvSpPr>
          <p:spPr>
            <a:xfrm>
              <a:off x="0" y="0"/>
              <a:ext cx="3870214" cy="197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Human-level control through deep RL from pixels</a:t>
              </a:r>
              <a:endParaRPr/>
            </a:p>
          </p:txBody>
        </p:sp>
      </p:grpSp>
      <p:grpSp>
        <p:nvGrpSpPr>
          <p:cNvPr id="148" name="Google Shape;148;p7"/>
          <p:cNvGrpSpPr/>
          <p:nvPr/>
        </p:nvGrpSpPr>
        <p:grpSpPr>
          <a:xfrm>
            <a:off x="1585229" y="1236467"/>
            <a:ext cx="5758038" cy="2896275"/>
            <a:chOff x="0" y="0"/>
            <a:chExt cx="5758037" cy="2896273"/>
          </a:xfrm>
        </p:grpSpPr>
        <p:pic>
          <p:nvPicPr>
            <p:cNvPr id="149" name="Google Shape;149;p7" descr="End_to_End_Training_of_Deep_Visuomotor_Policies.gif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76024" y="456301"/>
              <a:ext cx="4337729" cy="2439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7"/>
            <p:cNvSpPr txBox="1"/>
            <p:nvPr/>
          </p:nvSpPr>
          <p:spPr>
            <a:xfrm>
              <a:off x="0" y="0"/>
              <a:ext cx="5758037" cy="197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 World Application: End-to-End Training of Deep Visuomotor Policies</a:t>
              </a:r>
              <a:endParaRPr/>
            </a:p>
          </p:txBody>
        </p:sp>
      </p:grpSp>
      <p:grpSp>
        <p:nvGrpSpPr>
          <p:cNvPr id="151" name="Google Shape;151;p7"/>
          <p:cNvGrpSpPr/>
          <p:nvPr/>
        </p:nvGrpSpPr>
        <p:grpSpPr>
          <a:xfrm>
            <a:off x="396719" y="2959507"/>
            <a:ext cx="1269900" cy="1342854"/>
            <a:chOff x="0" y="90"/>
            <a:chExt cx="1269900" cy="1342854"/>
          </a:xfrm>
        </p:grpSpPr>
        <p:cxnSp>
          <p:nvCxnSpPr>
            <p:cNvPr id="152" name="Google Shape;152;p7"/>
            <p:cNvCxnSpPr/>
            <p:nvPr/>
          </p:nvCxnSpPr>
          <p:spPr>
            <a:xfrm rot="10800000">
              <a:off x="665681" y="90"/>
              <a:ext cx="0" cy="2730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153" name="Google Shape;153;p7"/>
            <p:cNvCxnSpPr/>
            <p:nvPr/>
          </p:nvCxnSpPr>
          <p:spPr>
            <a:xfrm>
              <a:off x="0" y="73044"/>
              <a:ext cx="1269900" cy="1269900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54" name="Google Shape;154;p7"/>
          <p:cNvGrpSpPr/>
          <p:nvPr/>
        </p:nvGrpSpPr>
        <p:grpSpPr>
          <a:xfrm>
            <a:off x="412114" y="2371769"/>
            <a:ext cx="1270000" cy="1343045"/>
            <a:chOff x="0" y="0"/>
            <a:chExt cx="1270000" cy="1343045"/>
          </a:xfrm>
        </p:grpSpPr>
        <p:cxnSp>
          <p:nvCxnSpPr>
            <p:cNvPr id="155" name="Google Shape;155;p7"/>
            <p:cNvCxnSpPr/>
            <p:nvPr/>
          </p:nvCxnSpPr>
          <p:spPr>
            <a:xfrm rot="10800000" flipH="1">
              <a:off x="644284" y="0"/>
              <a:ext cx="1" cy="27309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56" name="Google Shape;156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57" name="Google Shape;157;p7"/>
          <p:cNvGrpSpPr/>
          <p:nvPr/>
        </p:nvGrpSpPr>
        <p:grpSpPr>
          <a:xfrm>
            <a:off x="1563601" y="1246363"/>
            <a:ext cx="5408769" cy="2879127"/>
            <a:chOff x="0" y="0"/>
            <a:chExt cx="5408768" cy="2879125"/>
          </a:xfrm>
        </p:grpSpPr>
        <p:pic>
          <p:nvPicPr>
            <p:cNvPr id="158" name="Google Shape;158;p7" descr="Guided_Cost_Learning_Deep_Inverse_Optimal_Control_via_Policy_Optimization.gi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1687" y="462017"/>
              <a:ext cx="4297081" cy="2417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7"/>
            <p:cNvSpPr txBox="1"/>
            <p:nvPr/>
          </p:nvSpPr>
          <p:spPr>
            <a:xfrm>
              <a:off x="0" y="0"/>
              <a:ext cx="2829719" cy="197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Deep Learning in Imitation Learning</a:t>
              </a:r>
              <a:endParaRPr/>
            </a:p>
          </p:txBody>
        </p:sp>
      </p:grpSp>
      <p:grpSp>
        <p:nvGrpSpPr>
          <p:cNvPr id="160" name="Google Shape;160;p7"/>
          <p:cNvGrpSpPr/>
          <p:nvPr/>
        </p:nvGrpSpPr>
        <p:grpSpPr>
          <a:xfrm>
            <a:off x="476307" y="2077945"/>
            <a:ext cx="1270000" cy="1343045"/>
            <a:chOff x="0" y="0"/>
            <a:chExt cx="1270000" cy="1343045"/>
          </a:xfrm>
        </p:grpSpPr>
        <p:cxnSp>
          <p:nvCxnSpPr>
            <p:cNvPr id="161" name="Google Shape;161;p7"/>
            <p:cNvCxnSpPr/>
            <p:nvPr/>
          </p:nvCxnSpPr>
          <p:spPr>
            <a:xfrm rot="10800000" flipH="1">
              <a:off x="580090" y="0"/>
              <a:ext cx="1" cy="27309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62" name="Google Shape;162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63" name="Google Shape;163;p7"/>
          <p:cNvGrpSpPr/>
          <p:nvPr/>
        </p:nvGrpSpPr>
        <p:grpSpPr>
          <a:xfrm>
            <a:off x="1541322" y="1231065"/>
            <a:ext cx="5453327" cy="2909723"/>
            <a:chOff x="0" y="0"/>
            <a:chExt cx="5453326" cy="2909722"/>
          </a:xfrm>
        </p:grpSpPr>
        <p:sp>
          <p:nvSpPr>
            <p:cNvPr id="164" name="Google Shape;164;p7"/>
            <p:cNvSpPr txBox="1"/>
            <p:nvPr/>
          </p:nvSpPr>
          <p:spPr>
            <a:xfrm>
              <a:off x="0" y="0"/>
              <a:ext cx="2839095" cy="197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Imitation Learning from Observation</a:t>
              </a:r>
              <a:endParaRPr/>
            </a:p>
          </p:txBody>
        </p:sp>
        <p:pic>
          <p:nvPicPr>
            <p:cNvPr id="165" name="Google Shape;165;p7" descr="Imitation_from_Observation_Learning_to_Imitate_Behaviors_from_Raw_Video_via_Context_Translation.gif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83720" y="451818"/>
              <a:ext cx="4369606" cy="24579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7"/>
          <p:cNvSpPr txBox="1"/>
          <p:nvPr/>
        </p:nvSpPr>
        <p:spPr>
          <a:xfrm>
            <a:off x="320525" y="3547075"/>
            <a:ext cx="7764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Ng et al 1998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29875" y="3211675"/>
            <a:ext cx="10104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Abbeel et al 2004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90500" y="2917850"/>
            <a:ext cx="9060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Mnih et al 2015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29875" y="2624100"/>
            <a:ext cx="9669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Levine et al 2016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230100" y="2330200"/>
            <a:ext cx="9060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Finn et al 2016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285750" y="2036525"/>
            <a:ext cx="823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Liu et al 2018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Challenges in Imitation from Observation</a:t>
            </a:r>
            <a:endParaRPr/>
          </a:p>
        </p:txBody>
      </p:sp>
      <p:sp>
        <p:nvSpPr>
          <p:cNvPr id="177" name="Google Shape;177;p8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8</a:t>
            </a:fld>
            <a:endParaRPr/>
          </a:p>
        </p:txBody>
      </p:sp>
      <p:sp>
        <p:nvSpPr>
          <p:cNvPr id="178" name="Google Shape;178;p8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8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Perception</a:t>
            </a:r>
            <a:endParaRPr/>
          </a:p>
        </p:txBody>
      </p:sp>
      <p:pic>
        <p:nvPicPr>
          <p:cNvPr id="179" name="Google Shape;179;p8" descr="Screen Shot 2019-07-25 at 10.00.5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2888" y="1889318"/>
            <a:ext cx="2071006" cy="131191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735831" y="4399557"/>
            <a:ext cx="4695901" cy="26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74"/>
              <a:buFont typeface="Helvetica Neue"/>
              <a:buNone/>
            </a:pPr>
            <a:r>
              <a:rPr lang="en-US" sz="574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http://doc.aldebaran.com/2-1/family/robots/joints_robot.html</a:t>
            </a:r>
            <a:endParaRPr/>
          </a:p>
        </p:txBody>
      </p:sp>
      <p:pic>
        <p:nvPicPr>
          <p:cNvPr id="181" name="Google Shape;181;p8" descr="humanoi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5008" y="1889318"/>
            <a:ext cx="1432219" cy="131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 descr="Time_Contrastive_Networks_Self_Supervised_Learning_from_Video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4809" y="2278059"/>
            <a:ext cx="406400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 txBox="1"/>
          <p:nvPr/>
        </p:nvSpPr>
        <p:spPr>
          <a:xfrm>
            <a:off x="722825" y="4509150"/>
            <a:ext cx="64815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7"/>
              <a:buFont typeface="Helvetica Neue"/>
              <a:buNone/>
            </a:pPr>
            <a:r>
              <a:rPr lang="en-US" sz="587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Sermanet, Pierre, et al. "Time-contrastive networks: Self-supervised learning from video." 2018 IEEE International Conference on Robotics and Automation (ICRA). IEEE, 2018. APA  </a:t>
            </a:r>
            <a:endParaRPr/>
          </a:p>
        </p:txBody>
      </p:sp>
      <p:pic>
        <p:nvPicPr>
          <p:cNvPr id="184" name="Google Shape;184;p8" descr="Imitation_from_Observation2_Learning_to_Imitate_Behaviors_from_Raw_Video_Via_Context_Translation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3042" y="2278059"/>
            <a:ext cx="406400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722825" y="4660700"/>
            <a:ext cx="66981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"/>
              <a:buFont typeface="Helvetica Neue"/>
              <a:buNone/>
            </a:pPr>
            <a:r>
              <a:rPr lang="en-US" sz="56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Liu, YuXuan, et al. "Imitation from observation: Learning to imitate behaviors from raw video via context translation." 2018 IEEE International Conference on Robotics and Automation (ICRA). IEEE, 2018.</a:t>
            </a:r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body" idx="1"/>
          </p:nvPr>
        </p:nvSpPr>
        <p:spPr>
          <a:xfrm>
            <a:off x="881850" y="15455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Simplified condition: Demos are a set of low-level features such as Joint angles (No need for perception)</a:t>
            </a:r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881850" y="196552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General Condition: Demos comprise visual information</a:t>
            </a: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body" idx="1"/>
          </p:nvPr>
        </p:nvSpPr>
        <p:spPr>
          <a:xfrm>
            <a:off x="1130125" y="234652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Embodiment mismatch</a:t>
            </a:r>
            <a:endParaRPr/>
          </a:p>
        </p:txBody>
      </p:sp>
      <p:sp>
        <p:nvSpPr>
          <p:cNvPr id="189" name="Google Shape;189;p8"/>
          <p:cNvSpPr txBox="1">
            <a:spLocks noGrp="1"/>
          </p:cNvSpPr>
          <p:nvPr>
            <p:ph type="body" idx="1"/>
          </p:nvPr>
        </p:nvSpPr>
        <p:spPr>
          <a:xfrm>
            <a:off x="1130125" y="27099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Viewpoint difference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Challenges in Imitation from Observation</a:t>
            </a:r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sldNum" idx="12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</a:t>
            </a:fld>
            <a:endParaRPr/>
          </a:p>
        </p:txBody>
      </p:sp>
      <p:sp>
        <p:nvSpPr>
          <p:cNvPr id="196" name="Google Shape;196;p9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Control</a:t>
            </a:r>
            <a:endParaRPr/>
          </a:p>
        </p:txBody>
      </p:sp>
      <p:pic>
        <p:nvPicPr>
          <p:cNvPr id="197" name="Google Shape;197;p9" descr="Screen Shot 2019-07-30 at 8.43.0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631" y="2946431"/>
            <a:ext cx="7153987" cy="105434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"/>
          <p:cNvSpPr txBox="1">
            <a:spLocks noGrp="1"/>
          </p:cNvSpPr>
          <p:nvPr>
            <p:ph type="body" idx="1"/>
          </p:nvPr>
        </p:nvSpPr>
        <p:spPr>
          <a:xfrm>
            <a:off x="677713" y="16368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800100" lvl="1" indent="-17780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Formulation:</a:t>
            </a:r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body" idx="1"/>
          </p:nvPr>
        </p:nvSpPr>
        <p:spPr>
          <a:xfrm>
            <a:off x="729450" y="1988338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Given: the low-level features, </a:t>
            </a:r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body" idx="1"/>
          </p:nvPr>
        </p:nvSpPr>
        <p:spPr>
          <a:xfrm>
            <a:off x="729450" y="233060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1250950" lvl="2" indent="-17780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Learn: an imitation policy, </a:t>
            </a:r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body" idx="1"/>
          </p:nvPr>
        </p:nvSpPr>
        <p:spPr>
          <a:xfrm>
            <a:off x="677725" y="26912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Algorithms</a:t>
            </a:r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00" y="2190786"/>
            <a:ext cx="8477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5271" y="2527030"/>
            <a:ext cx="847725" cy="169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Macintosh PowerPoint</Application>
  <PresentationFormat>On-screen Show (16:9)</PresentationFormat>
  <Paragraphs>103</Paragraphs>
  <Slides>13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Source Serif Pro</vt:lpstr>
      <vt:lpstr>Helvetica Neue</vt:lpstr>
      <vt:lpstr>Lato</vt:lpstr>
      <vt:lpstr>Arial</vt:lpstr>
      <vt:lpstr>Streamline</vt:lpstr>
      <vt:lpstr>Recent Advances in Imitation Learning from Observation</vt:lpstr>
      <vt:lpstr>What is Imitation from Observation?</vt:lpstr>
      <vt:lpstr>Reinforcement Learning (RL)</vt:lpstr>
      <vt:lpstr>Markov Decision Process (MDP)</vt:lpstr>
      <vt:lpstr>Imitation Learning</vt:lpstr>
      <vt:lpstr>Imitation from Observation</vt:lpstr>
      <vt:lpstr>Timeline</vt:lpstr>
      <vt:lpstr>Challenges in Imitation from Observation</vt:lpstr>
      <vt:lpstr>Challenges in Imitation from Observation</vt:lpstr>
      <vt:lpstr>Control</vt:lpstr>
      <vt:lpstr>Control</vt:lpstr>
      <vt:lpstr>Future Directions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Advances in Imitation Learning from Observation</dc:title>
  <cp:lastModifiedBy>Faraz Torabi</cp:lastModifiedBy>
  <cp:revision>1</cp:revision>
  <dcterms:modified xsi:type="dcterms:W3CDTF">2019-09-18T16:00:57Z</dcterms:modified>
</cp:coreProperties>
</file>