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9" r:id="rId1"/>
    <p:sldMasterId id="2147483659" r:id="rId2"/>
    <p:sldMasterId id="2147483669" r:id="rId3"/>
  </p:sldMasterIdLst>
  <p:notesMasterIdLst>
    <p:notesMasterId r:id="rId20"/>
  </p:notesMasterIdLst>
  <p:handoutMasterIdLst>
    <p:handoutMasterId r:id="rId21"/>
  </p:handoutMasterIdLst>
  <p:sldIdLst>
    <p:sldId id="714" r:id="rId4"/>
    <p:sldId id="709" r:id="rId5"/>
    <p:sldId id="727" r:id="rId6"/>
    <p:sldId id="716" r:id="rId7"/>
    <p:sldId id="715" r:id="rId8"/>
    <p:sldId id="717" r:id="rId9"/>
    <p:sldId id="718" r:id="rId10"/>
    <p:sldId id="719" r:id="rId11"/>
    <p:sldId id="720" r:id="rId12"/>
    <p:sldId id="721" r:id="rId13"/>
    <p:sldId id="725" r:id="rId14"/>
    <p:sldId id="722" r:id="rId15"/>
    <p:sldId id="723" r:id="rId16"/>
    <p:sldId id="724" r:id="rId17"/>
    <p:sldId id="726" r:id="rId18"/>
    <p:sldId id="728" r:id="rId19"/>
  </p:sldIdLst>
  <p:sldSz cx="9144000" cy="5143500" type="screen16x9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3540F3E4-3A56-594D-A98C-62123F4F527F}">
          <p14:sldIdLst>
            <p14:sldId id="714"/>
            <p14:sldId id="709"/>
            <p14:sldId id="727"/>
            <p14:sldId id="716"/>
            <p14:sldId id="715"/>
            <p14:sldId id="717"/>
            <p14:sldId id="718"/>
            <p14:sldId id="719"/>
            <p14:sldId id="720"/>
            <p14:sldId id="721"/>
            <p14:sldId id="725"/>
            <p14:sldId id="722"/>
            <p14:sldId id="723"/>
            <p14:sldId id="724"/>
            <p14:sldId id="726"/>
            <p14:sldId id="7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700"/>
    <a:srgbClr val="C6531F"/>
    <a:srgbClr val="C01338"/>
    <a:srgbClr val="C00000"/>
    <a:srgbClr val="79C82A"/>
    <a:srgbClr val="DE7E7A"/>
    <a:srgbClr val="D6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0" autoAdjust="0"/>
    <p:restoredTop sz="75206" autoAdjust="0"/>
  </p:normalViewPr>
  <p:slideViewPr>
    <p:cSldViewPr>
      <p:cViewPr varScale="1">
        <p:scale>
          <a:sx n="113" d="100"/>
          <a:sy n="113" d="100"/>
        </p:scale>
        <p:origin x="1548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DF61BC03-C347-4B76-B102-C0B229770122}"/>
    <pc:docChg chg="modSld">
      <pc:chgData name="" userId="" providerId="" clId="Web-{DF61BC03-C347-4B76-B102-C0B229770122}" dt="2018-03-19T17:40:31.207" v="3"/>
      <pc:docMkLst>
        <pc:docMk/>
      </pc:docMkLst>
      <pc:sldChg chg="modSp">
        <pc:chgData name="" userId="" providerId="" clId="Web-{DF61BC03-C347-4B76-B102-C0B229770122}" dt="2018-03-19T17:40:31.207" v="3"/>
        <pc:sldMkLst>
          <pc:docMk/>
          <pc:sldMk cId="247584020" sldId="711"/>
        </pc:sldMkLst>
        <pc:spChg chg="mod">
          <ac:chgData name="" userId="" providerId="" clId="Web-{DF61BC03-C347-4B76-B102-C0B229770122}" dt="2018-03-19T17:40:31.207" v="3"/>
          <ac:spMkLst>
            <pc:docMk/>
            <pc:sldMk cId="247584020" sldId="711"/>
            <ac:spMk id="12" creationId="{00000000-0000-0000-0000-000000000000}"/>
          </ac:spMkLst>
        </pc:spChg>
      </pc:sldChg>
    </pc:docChg>
  </pc:docChgLst>
  <pc:docChgLst>
    <pc:chgData clId="Web-{6F3EA92A-6327-4760-B8BE-E7EAE48D3FC4}"/>
    <pc:docChg chg="modSld">
      <pc:chgData name="" userId="" providerId="" clId="Web-{6F3EA92A-6327-4760-B8BE-E7EAE48D3FC4}" dt="2018-03-19T17:41:55.319" v="2"/>
      <pc:docMkLst>
        <pc:docMk/>
      </pc:docMkLst>
      <pc:sldChg chg="modSp">
        <pc:chgData name="" userId="" providerId="" clId="Web-{6F3EA92A-6327-4760-B8BE-E7EAE48D3FC4}" dt="2018-03-19T17:41:55.319" v="2"/>
        <pc:sldMkLst>
          <pc:docMk/>
          <pc:sldMk cId="247584020" sldId="711"/>
        </pc:sldMkLst>
        <pc:spChg chg="mod">
          <ac:chgData name="" userId="" providerId="" clId="Web-{6F3EA92A-6327-4760-B8BE-E7EAE48D3FC4}" dt="2018-03-19T17:41:55.319" v="2"/>
          <ac:spMkLst>
            <pc:docMk/>
            <pc:sldMk cId="247584020" sldId="711"/>
            <ac:spMk id="1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3A86A2-96A0-417E-A9C0-0CBE89E6F2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315D6-E520-45A3-AB4D-328A536C94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9D5E3-9BEA-4429-8919-3D388F513EAF}" type="datetime1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28C6D-A504-4C86-B41E-40E72CDBE2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78F13-F6DD-4284-BED2-53CF12B06F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56F9D-651B-4369-9C98-80FDAA781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495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ADBD67B6-4DD0-4BC8-8068-BD3EA49A68D1}" type="datetime1">
              <a:rPr lang="en-US" smtClean="0"/>
              <a:t>5/30/2021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AB487-6FD7-450E-B128-6CF6AAEDB6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11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48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20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03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24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0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7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86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68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13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35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44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05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4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2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70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8229600" cy="29489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78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98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75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96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3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08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29600" cy="2914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CC451-8B69-4DBD-BC39-24F3B7BBF1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34200" y="4854576"/>
            <a:ext cx="2057400" cy="274637"/>
          </a:xfrm>
        </p:spPr>
        <p:txBody>
          <a:bodyPr/>
          <a:lstStyle/>
          <a:p>
            <a:fld id="{FC16823C-E5E5-4006-AB36-C49EDDC24EE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09C074-5F0F-445A-ACEB-51958678B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2365E9-EA5F-4D90-80E2-FAC8722D8C5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52400" y="4868863"/>
            <a:ext cx="2057400" cy="274637"/>
          </a:xfrm>
        </p:spPr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532EED-7297-47F2-B3A4-B6246194E4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90600" y="4867276"/>
            <a:ext cx="3086100" cy="274637"/>
          </a:xfrm>
        </p:spPr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357750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57E8A-C13D-4E23-8B30-03908D6ED0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5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9530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95300" y="33337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 txBox="1">
            <a:spLocks/>
          </p:cNvSpPr>
          <p:nvPr userDrawn="1"/>
        </p:nvSpPr>
        <p:spPr>
          <a:xfrm>
            <a:off x="490384" y="41719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sz="1050" dirty="0"/>
          </a:p>
        </p:txBody>
      </p:sp>
      <p:sp>
        <p:nvSpPr>
          <p:cNvPr id="16" name="Text Placeholder 9"/>
          <p:cNvSpPr txBox="1">
            <a:spLocks/>
          </p:cNvSpPr>
          <p:nvPr userDrawn="1"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Month 20xx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503322918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b="1" i="0" kern="800" cap="all" normalizeH="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400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0210"/>
            <a:ext cx="82296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7" r:id="rId5"/>
    <p:sldLayoutId id="2147483668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75360-D4A3-424B-9476-7EF8741B5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6823C-E5E5-4006-AB36-C49EDDC24EE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6826E0-23E8-4207-8B57-89D38412AD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May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1A81A-FAF2-47F5-A58F-C217F8982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37916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7" r:id="rId5"/>
    <p:sldLayoutId id="2147483678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628650" y="2624428"/>
            <a:ext cx="4933950" cy="0"/>
          </a:xfrm>
          <a:prstGeom prst="line">
            <a:avLst/>
          </a:prstGeom>
          <a:ln w="1905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174" y="57150"/>
            <a:ext cx="2030626" cy="98903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7A56752-0DFE-451C-8153-4F3AC0FD5A1B}"/>
              </a:ext>
            </a:extLst>
          </p:cNvPr>
          <p:cNvSpPr txBox="1">
            <a:spLocks/>
          </p:cNvSpPr>
          <p:nvPr/>
        </p:nvSpPr>
        <p:spPr>
          <a:xfrm>
            <a:off x="628650" y="1049320"/>
            <a:ext cx="7071360" cy="989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solidFill>
                  <a:schemeClr val="tx1"/>
                </a:solidFill>
              </a:rPr>
              <a:t>APPLR: Adaptive Planner           Parameter Learning from Reinforcement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FF3F43-8325-4F69-91B2-F9D53F60D410}"/>
              </a:ext>
            </a:extLst>
          </p:cNvPr>
          <p:cNvSpPr txBox="1"/>
          <p:nvPr/>
        </p:nvSpPr>
        <p:spPr>
          <a:xfrm>
            <a:off x="548640" y="2795885"/>
            <a:ext cx="5013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i="0" dirty="0">
                <a:effectLst/>
                <a:latin typeface="Arial" panose="020B0604020202020204" pitchFamily="34" charset="0"/>
              </a:rPr>
              <a:t>Zifan Xu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1200" b="0" i="0" dirty="0" err="1">
                <a:effectLst/>
                <a:latin typeface="Arial" panose="020B0604020202020204" pitchFamily="34" charset="0"/>
              </a:rPr>
              <a:t>Gauraang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 Dhamankar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Anirudh Nair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1200" b="0" i="0" dirty="0" err="1">
                <a:effectLst/>
                <a:latin typeface="Arial" panose="020B0604020202020204" pitchFamily="34" charset="0"/>
              </a:rPr>
              <a:t>Xuesu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 Xiao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Garrett Warnell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2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Bo Liu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1200" b="0" i="0" dirty="0" err="1">
                <a:effectLst/>
                <a:latin typeface="Arial" panose="020B0604020202020204" pitchFamily="34" charset="0"/>
              </a:rPr>
              <a:t>Zizhao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 Wang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Peter Stone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1, 3</a:t>
            </a:r>
            <a:endParaRPr lang="en-US" altLang="en-US" sz="1200" baseline="30000" dirty="0"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31F7044-7D13-4F92-8AD2-9D8D366C6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17" y="3943350"/>
            <a:ext cx="2403383" cy="102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None/>
            </a:pPr>
            <a:r>
              <a:rPr lang="en-US" altLang="en-US" sz="1100" baseline="30000" dirty="0">
                <a:cs typeface="Arial" panose="020B0604020202020204" pitchFamily="34" charset="0"/>
              </a:rPr>
              <a:t>1</a:t>
            </a:r>
            <a:r>
              <a:rPr lang="en-US" altLang="en-US" sz="1100" dirty="0">
                <a:cs typeface="Arial" panose="020B0604020202020204" pitchFamily="34" charset="0"/>
              </a:rPr>
              <a:t>The University of Texas at Austin</a:t>
            </a:r>
            <a:endParaRPr lang="en-US" altLang="en-US" sz="1100" baseline="30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1100" baseline="30000" dirty="0">
                <a:cs typeface="Arial" panose="020B0604020202020204" pitchFamily="34" charset="0"/>
              </a:rPr>
              <a:t>2</a:t>
            </a:r>
            <a:r>
              <a:rPr lang="en-US" altLang="en-US" sz="1100" dirty="0">
                <a:cs typeface="Arial" panose="020B0604020202020204" pitchFamily="34" charset="0"/>
              </a:rPr>
              <a:t>Army Research Laboratory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1100" baseline="30000" dirty="0">
                <a:cs typeface="Arial" panose="020B0604020202020204" pitchFamily="34" charset="0"/>
              </a:rPr>
              <a:t>3</a:t>
            </a:r>
            <a:r>
              <a:rPr lang="en-US" altLang="en-US" sz="1100" dirty="0">
                <a:cs typeface="Arial" panose="020B0604020202020204" pitchFamily="34" charset="0"/>
              </a:rPr>
              <a:t>Sony AI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980B27-B9D8-4609-9417-08572665A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44486"/>
            <a:ext cx="1373492" cy="61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E9DB7F-CEAA-455F-980B-8B54011CE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05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645780"/>
          </a:xfrm>
        </p:spPr>
        <p:txBody>
          <a:bodyPr>
            <a:normAutofit/>
          </a:bodyPr>
          <a:lstStyle/>
          <a:p>
            <a:r>
              <a:rPr lang="en-US" sz="2800" dirty="0"/>
              <a:t>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4950"/>
            <a:ext cx="8229600" cy="2914650"/>
          </a:xfrm>
        </p:spPr>
        <p:txBody>
          <a:bodyPr>
            <a:norm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RL algorithm: Twin Delayed Deep Deterministic policy gradient (TD3)</a:t>
            </a:r>
          </a:p>
          <a:p>
            <a:r>
              <a:rPr lang="en-US" sz="1800" dirty="0">
                <a:solidFill>
                  <a:schemeClr val="tx1"/>
                </a:solidFill>
              </a:rPr>
              <a:t>Neural network: three 512-unit layers of MLP</a:t>
            </a:r>
          </a:p>
          <a:p>
            <a:r>
              <a:rPr lang="en-US" sz="1800" dirty="0">
                <a:solidFill>
                  <a:schemeClr val="tx1"/>
                </a:solidFill>
              </a:rPr>
              <a:t>Distributed actor-critic training: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500 actors running 250 environments in BARN dataset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One central learner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Train 5 million steps in about 6h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0CD506-4E48-4244-9405-CDBF16349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606" y="3191423"/>
            <a:ext cx="2338387" cy="1552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7C1135-86D8-41EC-832D-4495C39BF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277" y="3191423"/>
            <a:ext cx="2416923" cy="15520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F98FC-B290-4324-8B4D-270746626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10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547822B-41A7-486A-AF89-4E296E79405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CA41B1D-7683-458F-89F3-C7FD216342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675238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645780"/>
          </a:xfrm>
        </p:spPr>
        <p:txBody>
          <a:bodyPr>
            <a:normAutofit/>
          </a:bodyPr>
          <a:lstStyle/>
          <a:p>
            <a:r>
              <a:rPr lang="en-US" sz="2800" dirty="0"/>
              <a:t>Training</a:t>
            </a:r>
          </a:p>
        </p:txBody>
      </p:sp>
      <p:pic>
        <p:nvPicPr>
          <p:cNvPr id="10" name="APPLR_3mi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8FFBA26-C92D-408E-AFAE-DDFDA8C01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820918"/>
            <a:ext cx="4572638" cy="25721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5B0F77-8A58-4A4E-8357-4734EF37A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4668"/>
            <a:ext cx="5257800" cy="400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Improvement of the policy at different training steps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B37AE-BF9C-4815-8488-AC86E475B2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11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DA532-C629-456E-9411-B1037D2E605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89481D-AF7B-42CA-A5D3-2093310222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81706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379BF77-9F53-4301-B3B9-6388046FE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3068"/>
            <a:ext cx="2946073" cy="291465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Evaluate</a:t>
            </a:r>
            <a:r>
              <a:rPr lang="zh-CN" altLang="en-US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>
                <a:solidFill>
                  <a:schemeClr val="tx1"/>
                </a:solidFill>
              </a:rPr>
              <a:t>on</a:t>
            </a:r>
            <a:r>
              <a:rPr lang="zh-CN" altLang="en-US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>
                <a:solidFill>
                  <a:schemeClr val="tx1"/>
                </a:solidFill>
              </a:rPr>
              <a:t>both training and test set</a:t>
            </a:r>
          </a:p>
          <a:p>
            <a:r>
              <a:rPr lang="en-US" sz="1800" dirty="0">
                <a:solidFill>
                  <a:schemeClr val="tx1"/>
                </a:solidFill>
              </a:rPr>
              <a:t>40 trials for each environment</a:t>
            </a:r>
          </a:p>
          <a:p>
            <a:r>
              <a:rPr lang="en-US" sz="1800" dirty="0">
                <a:solidFill>
                  <a:schemeClr val="tx1"/>
                </a:solidFill>
              </a:rPr>
              <a:t>T-test between APPLR and DWA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645780"/>
          </a:xfrm>
        </p:spPr>
        <p:txBody>
          <a:bodyPr>
            <a:normAutofit/>
          </a:bodyPr>
          <a:lstStyle/>
          <a:p>
            <a:r>
              <a:rPr lang="en-US" sz="2800" dirty="0"/>
              <a:t>Evaluation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D07258-F1A1-4409-BD6F-31726FF2A411}"/>
              </a:ext>
            </a:extLst>
          </p:cNvPr>
          <p:cNvGrpSpPr/>
          <p:nvPr/>
        </p:nvGrpSpPr>
        <p:grpSpPr>
          <a:xfrm>
            <a:off x="3903402" y="1419865"/>
            <a:ext cx="5087616" cy="3273669"/>
            <a:chOff x="113906" y="-1416812"/>
            <a:chExt cx="12200643" cy="7850606"/>
          </a:xfrm>
        </p:grpSpPr>
        <p:pic>
          <p:nvPicPr>
            <p:cNvPr id="12" name="Picture 11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B619DE9-4ACB-4894-9342-5324005AC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"/>
            <a:stretch/>
          </p:blipFill>
          <p:spPr>
            <a:xfrm>
              <a:off x="443059" y="2296388"/>
              <a:ext cx="11871489" cy="4137406"/>
            </a:xfrm>
            <a:prstGeom prst="rect">
              <a:avLst/>
            </a:prstGeom>
          </p:spPr>
        </p:pic>
        <p:pic>
          <p:nvPicPr>
            <p:cNvPr id="13" name="Picture 12" descr="A picture containing letter&#10;&#10;Description automatically generated">
              <a:extLst>
                <a:ext uri="{FF2B5EF4-FFF2-40B4-BE49-F238E27FC236}">
                  <a16:creationId xmlns:a16="http://schemas.microsoft.com/office/drawing/2014/main" id="{B6EAC33C-EC12-4438-B665-6FAF2756E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"/>
            <a:stretch/>
          </p:blipFill>
          <p:spPr>
            <a:xfrm>
              <a:off x="443059" y="-1416812"/>
              <a:ext cx="11871490" cy="4137406"/>
            </a:xfrm>
            <a:prstGeom prst="rect">
              <a:avLst/>
            </a:prstGeom>
          </p:spPr>
        </p:pic>
        <p:pic>
          <p:nvPicPr>
            <p:cNvPr id="14" name="Picture 13" descr="A picture containing letter&#10;&#10;Description automatically generated">
              <a:extLst>
                <a:ext uri="{FF2B5EF4-FFF2-40B4-BE49-F238E27FC236}">
                  <a16:creationId xmlns:a16="http://schemas.microsoft.com/office/drawing/2014/main" id="{360DA271-F276-48A9-AD43-E789EE643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93" t="52471" r="18659" b="12896"/>
            <a:stretch/>
          </p:blipFill>
          <p:spPr>
            <a:xfrm>
              <a:off x="1244337" y="754144"/>
              <a:ext cx="4053525" cy="1432875"/>
            </a:xfrm>
            <a:prstGeom prst="rect">
              <a:avLst/>
            </a:prstGeom>
          </p:spPr>
        </p:pic>
        <p:pic>
          <p:nvPicPr>
            <p:cNvPr id="15" name="Picture 14" descr="A picture containing letter&#10;&#10;Description automatically generated">
              <a:extLst>
                <a:ext uri="{FF2B5EF4-FFF2-40B4-BE49-F238E27FC236}">
                  <a16:creationId xmlns:a16="http://schemas.microsoft.com/office/drawing/2014/main" id="{95521FA0-D0F7-481E-B436-A21C52857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93" t="52471" r="18659" b="12896"/>
            <a:stretch/>
          </p:blipFill>
          <p:spPr>
            <a:xfrm>
              <a:off x="3593182" y="754144"/>
              <a:ext cx="4053525" cy="1432875"/>
            </a:xfrm>
            <a:prstGeom prst="rect">
              <a:avLst/>
            </a:prstGeom>
          </p:spPr>
        </p:pic>
        <p:pic>
          <p:nvPicPr>
            <p:cNvPr id="16" name="Picture 1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6F5F5D1-8A3A-43F0-9870-26C2C4AD3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229"/>
            <a:stretch/>
          </p:blipFill>
          <p:spPr>
            <a:xfrm>
              <a:off x="113906" y="165451"/>
              <a:ext cx="337793" cy="413740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FF98F6-6BC5-4B3C-9DFE-D2614BA0091B}"/>
                </a:ext>
              </a:extLst>
            </p:cNvPr>
            <p:cNvSpPr/>
            <p:nvPr/>
          </p:nvSpPr>
          <p:spPr>
            <a:xfrm>
              <a:off x="113906" y="-1416812"/>
              <a:ext cx="433633" cy="1603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60A298-D6F1-485B-BC1B-AD3DC0E93945}"/>
                </a:ext>
              </a:extLst>
            </p:cNvPr>
            <p:cNvSpPr/>
            <p:nvPr/>
          </p:nvSpPr>
          <p:spPr>
            <a:xfrm>
              <a:off x="149417" y="4311823"/>
              <a:ext cx="337793" cy="1603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BCA991C-ACA0-4242-92CD-A648AD243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570" y="2743546"/>
            <a:ext cx="3667125" cy="9467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16FB18-2054-41C9-8CD4-7FD5EE482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622" y="3785235"/>
            <a:ext cx="3320415" cy="92011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DEC05-3A6C-4566-8F93-FA2AFAC786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12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B8D03-7438-4F7D-A8D6-054AF91B3C0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C61F8-340E-4BCE-B4AA-17B6EE33FA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DFDB7-2E17-4D75-870E-30B6376C4B9C}"/>
              </a:ext>
            </a:extLst>
          </p:cNvPr>
          <p:cNvSpPr txBox="1"/>
          <p:nvPr/>
        </p:nvSpPr>
        <p:spPr>
          <a:xfrm>
            <a:off x="5267539" y="4537735"/>
            <a:ext cx="3845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Out of distribution due to partially observability</a:t>
            </a:r>
          </a:p>
        </p:txBody>
      </p:sp>
    </p:spTree>
    <p:extLst>
      <p:ext uri="{BB962C8B-B14F-4D97-AF65-F5344CB8AC3E}">
        <p14:creationId xmlns:p14="http://schemas.microsoft.com/office/powerpoint/2010/main" val="291593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645780"/>
          </a:xfrm>
        </p:spPr>
        <p:txBody>
          <a:bodyPr>
            <a:normAutofit/>
          </a:bodyPr>
          <a:lstStyle/>
          <a:p>
            <a:r>
              <a:rPr lang="en-US" sz="2800" dirty="0"/>
              <a:t>Sensitivity to the environment difficulties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688513-1E35-4C40-88D7-CFD7B9426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771650"/>
            <a:ext cx="3733800" cy="2433638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C6837E4-CC77-46AF-B29A-A82085715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1650"/>
            <a:ext cx="2946073" cy="2914650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solidFill>
                  <a:schemeClr val="tx1"/>
                </a:solidFill>
              </a:rPr>
              <a:t>Measure the difficulty by the traversal time of DWA</a:t>
            </a:r>
          </a:p>
          <a:p>
            <a:r>
              <a:rPr lang="en-US" sz="1800" dirty="0">
                <a:solidFill>
                  <a:schemeClr val="tx1"/>
                </a:solidFill>
              </a:rPr>
              <a:t>Less improvements are shown in the difficult environments</a:t>
            </a:r>
          </a:p>
          <a:p>
            <a:r>
              <a:rPr lang="en-US" sz="1800" dirty="0">
                <a:solidFill>
                  <a:schemeClr val="tx1"/>
                </a:solidFill>
              </a:rPr>
              <a:t>The performance is limited by the underlying navigation stack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B32482-E6E5-447A-9377-33C958A9DD22}"/>
              </a:ext>
            </a:extLst>
          </p:cNvPr>
          <p:cNvSpPr/>
          <p:nvPr/>
        </p:nvSpPr>
        <p:spPr>
          <a:xfrm>
            <a:off x="3657600" y="2553863"/>
            <a:ext cx="2960748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D4F3B0-3EFA-4E4D-8487-984259FFD679}"/>
              </a:ext>
            </a:extLst>
          </p:cNvPr>
          <p:cNvSpPr/>
          <p:nvPr/>
        </p:nvSpPr>
        <p:spPr>
          <a:xfrm>
            <a:off x="3657600" y="3202799"/>
            <a:ext cx="2960748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19B1D0-D5FD-4C82-A09D-22C389EBB2A2}"/>
              </a:ext>
            </a:extLst>
          </p:cNvPr>
          <p:cNvSpPr/>
          <p:nvPr/>
        </p:nvSpPr>
        <p:spPr>
          <a:xfrm>
            <a:off x="3657600" y="3864343"/>
            <a:ext cx="2960748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CD4DC-41E3-4D55-B6C3-20B4D53A3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13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5F76C3-A80B-43EF-B90B-CAC58E6D727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4EA01CE-3668-4F8F-8B54-3481E5D100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2379553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645780"/>
          </a:xfrm>
        </p:spPr>
        <p:txBody>
          <a:bodyPr>
            <a:normAutofit/>
          </a:bodyPr>
          <a:lstStyle/>
          <a:p>
            <a:r>
              <a:rPr lang="en-US" sz="2800" dirty="0"/>
              <a:t>Physical experiment</a:t>
            </a:r>
          </a:p>
        </p:txBody>
      </p:sp>
      <p:pic>
        <p:nvPicPr>
          <p:cNvPr id="6" name="pe">
            <a:hlinkClick r:id="" action="ppaction://media"/>
            <a:extLst>
              <a:ext uri="{FF2B5EF4-FFF2-40B4-BE49-F238E27FC236}">
                <a16:creationId xmlns:a16="http://schemas.microsoft.com/office/drawing/2014/main" id="{625A6391-2159-46DC-9F10-2C3D1FECC8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038350"/>
            <a:ext cx="4572638" cy="257210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F320C7-53F8-40AA-967A-E834C88FB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8229600" cy="400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Compares DWA, APPLD and APPLR in unseen physical environment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0E7EF-4CA4-42D2-AD5C-8EEA67C5BC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14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BF23D-C753-481A-B0C8-EE1B8D64107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E775FD8-F76D-4D53-8354-BD268C2EDA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327515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645780"/>
          </a:xfrm>
        </p:spPr>
        <p:txBody>
          <a:bodyPr>
            <a:normAutofit/>
          </a:bodyPr>
          <a:lstStyle/>
          <a:p>
            <a:r>
              <a:rPr lang="en-US" sz="2800" dirty="0"/>
              <a:t>Summary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A5B37B-E58D-455F-B5F5-1ED555C4A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1650"/>
            <a:ext cx="7010400" cy="29146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</a:rPr>
              <a:t>A direct improvement upon existing navigation system, while preserving the safety </a:t>
            </a:r>
            <a:r>
              <a:rPr lang="en-US" sz="1800" dirty="0">
                <a:solidFill>
                  <a:schemeClr val="tx1"/>
                </a:solidFill>
              </a:rPr>
              <a:t>assurance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A generalized policy over variety of environments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Good sim-to-real transfer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324CFF-6863-4F68-A8A7-54BBC5DEF1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15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1BD14-83D7-473E-B077-38C87BCA70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May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22435-64E9-4799-9BBC-99DA3213CD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1167779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645780"/>
          </a:xfrm>
        </p:spPr>
        <p:txBody>
          <a:bodyPr>
            <a:normAutofit/>
          </a:bodyPr>
          <a:lstStyle/>
          <a:p>
            <a:r>
              <a:rPr lang="en-US" sz="2800" dirty="0"/>
              <a:t>Thanks for Listening!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324CFF-6863-4F68-A8A7-54BBC5DEF1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16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1BD14-83D7-473E-B077-38C87BCA70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May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22435-64E9-4799-9BBC-99DA3213CD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  <p:pic>
        <p:nvPicPr>
          <p:cNvPr id="1043" name="Picture 19">
            <a:extLst>
              <a:ext uri="{FF2B5EF4-FFF2-40B4-BE49-F238E27FC236}">
                <a16:creationId xmlns:a16="http://schemas.microsoft.com/office/drawing/2014/main" id="{D343B79E-1043-40FF-B7B2-BBBE53586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/>
          <a:stretch/>
        </p:blipFill>
        <p:spPr bwMode="auto">
          <a:xfrm>
            <a:off x="5092659" y="3115301"/>
            <a:ext cx="774125" cy="87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>
            <a:extLst>
              <a:ext uri="{FF2B5EF4-FFF2-40B4-BE49-F238E27FC236}">
                <a16:creationId xmlns:a16="http://schemas.microsoft.com/office/drawing/2014/main" id="{D0AAF717-4AAB-4C52-BCA2-39290840B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r="6731"/>
          <a:stretch/>
        </p:blipFill>
        <p:spPr bwMode="auto">
          <a:xfrm>
            <a:off x="3322144" y="3127339"/>
            <a:ext cx="705330" cy="8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>
            <a:extLst>
              <a:ext uri="{FF2B5EF4-FFF2-40B4-BE49-F238E27FC236}">
                <a16:creationId xmlns:a16="http://schemas.microsoft.com/office/drawing/2014/main" id="{E8B9FB28-F06C-4E58-AF25-D6F7C99D8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r="10459"/>
          <a:stretch/>
        </p:blipFill>
        <p:spPr bwMode="auto">
          <a:xfrm>
            <a:off x="6047827" y="3121320"/>
            <a:ext cx="705330" cy="8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>
            <a:extLst>
              <a:ext uri="{FF2B5EF4-FFF2-40B4-BE49-F238E27FC236}">
                <a16:creationId xmlns:a16="http://schemas.microsoft.com/office/drawing/2014/main" id="{89EEAFE0-4DFA-46AA-916E-8B61797D9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r="13177"/>
          <a:stretch/>
        </p:blipFill>
        <p:spPr bwMode="auto">
          <a:xfrm>
            <a:off x="4206286" y="3115301"/>
            <a:ext cx="705330" cy="87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>
            <a:extLst>
              <a:ext uri="{FF2B5EF4-FFF2-40B4-BE49-F238E27FC236}">
                <a16:creationId xmlns:a16="http://schemas.microsoft.com/office/drawing/2014/main" id="{25C92CFB-C5F7-48C9-B9C2-8B37F246A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0" t="9041" r="22037" b="37946"/>
          <a:stretch/>
        </p:blipFill>
        <p:spPr bwMode="auto">
          <a:xfrm>
            <a:off x="665255" y="3127575"/>
            <a:ext cx="705330" cy="85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>
            <a:extLst>
              <a:ext uri="{FF2B5EF4-FFF2-40B4-BE49-F238E27FC236}">
                <a16:creationId xmlns:a16="http://schemas.microsoft.com/office/drawing/2014/main" id="{44FD9AFB-9A51-405C-A8CD-4677A214F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r="8537"/>
          <a:stretch/>
        </p:blipFill>
        <p:spPr bwMode="auto">
          <a:xfrm>
            <a:off x="1551628" y="3127574"/>
            <a:ext cx="705330" cy="8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>
            <a:extLst>
              <a:ext uri="{FF2B5EF4-FFF2-40B4-BE49-F238E27FC236}">
                <a16:creationId xmlns:a16="http://schemas.microsoft.com/office/drawing/2014/main" id="{9624ABDC-48CE-452F-92D2-1CC535D94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r="9341"/>
          <a:stretch/>
        </p:blipFill>
        <p:spPr bwMode="auto">
          <a:xfrm>
            <a:off x="2438001" y="3127339"/>
            <a:ext cx="705331" cy="8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4B16C504-55CA-4267-BD62-C3AB50093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27339"/>
            <a:ext cx="735810" cy="8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83CE6F-BDB2-4FB9-B62A-9C8EDF35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02" y="2959208"/>
            <a:ext cx="343733" cy="3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09E1A84-8CAC-4381-96CF-3B85CD3C8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538" y="2957856"/>
            <a:ext cx="343733" cy="3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24F4BDB-1A8A-44FF-8A29-6C65544B7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96" y="2957856"/>
            <a:ext cx="343733" cy="3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7556E89-47BB-4966-91FA-2A57EA04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837" y="2957856"/>
            <a:ext cx="343733" cy="3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58A79B0-B7EE-4EA4-9B36-E6140627C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13" y="2945583"/>
            <a:ext cx="343733" cy="3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6EABDDC-6DB6-4208-B248-55AC3E22E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71" y="2957856"/>
            <a:ext cx="343733" cy="3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F35380C-5D3B-426A-A620-596048997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029" y="2957856"/>
            <a:ext cx="343733" cy="3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06B2C4E-69ED-46B6-B333-400AE1AE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969" y="2973682"/>
            <a:ext cx="85725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77E81C-50AB-4ED2-A7AE-AB5CEE184AED}"/>
              </a:ext>
            </a:extLst>
          </p:cNvPr>
          <p:cNvCxnSpPr>
            <a:cxnSpLocks/>
          </p:cNvCxnSpPr>
          <p:nvPr/>
        </p:nvCxnSpPr>
        <p:spPr>
          <a:xfrm>
            <a:off x="576302" y="2243191"/>
            <a:ext cx="7812827" cy="0"/>
          </a:xfrm>
          <a:prstGeom prst="line">
            <a:avLst/>
          </a:prstGeom>
          <a:ln w="1905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ED6D2A5-1686-48FE-9012-6E5C74ACCA96}"/>
              </a:ext>
            </a:extLst>
          </p:cNvPr>
          <p:cNvSpPr txBox="1">
            <a:spLocks/>
          </p:cNvSpPr>
          <p:nvPr/>
        </p:nvSpPr>
        <p:spPr>
          <a:xfrm>
            <a:off x="490179" y="1710431"/>
            <a:ext cx="8052597" cy="4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</a:rPr>
              <a:t>APPLR: Adaptive Planner Parameter Learning from Reinforcement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40AFE0-4C14-442D-8E88-A9F80118FB99}"/>
              </a:ext>
            </a:extLst>
          </p:cNvPr>
          <p:cNvSpPr txBox="1"/>
          <p:nvPr/>
        </p:nvSpPr>
        <p:spPr>
          <a:xfrm>
            <a:off x="490178" y="2529065"/>
            <a:ext cx="81966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i="0" dirty="0">
                <a:effectLst/>
                <a:latin typeface="Arial" panose="020B0604020202020204" pitchFamily="34" charset="0"/>
              </a:rPr>
              <a:t>Zifan Xu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1200" b="0" i="0" dirty="0" err="1">
                <a:effectLst/>
                <a:latin typeface="Arial" panose="020B0604020202020204" pitchFamily="34" charset="0"/>
              </a:rPr>
              <a:t>Gauraang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 Dhamankar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Anirudh Nair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1200" b="0" i="0" dirty="0" err="1">
                <a:effectLst/>
                <a:latin typeface="Arial" panose="020B0604020202020204" pitchFamily="34" charset="0"/>
              </a:rPr>
              <a:t>Xuesu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 Xiao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Garrett Warnell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2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Bo Liu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sz="1200" b="0" i="0" dirty="0" err="1">
                <a:effectLst/>
                <a:latin typeface="Arial" panose="020B0604020202020204" pitchFamily="34" charset="0"/>
              </a:rPr>
              <a:t>Zizhao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 Wang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Peter Stone</a:t>
            </a:r>
            <a:r>
              <a:rPr lang="en-US" sz="1200" b="0" i="0" baseline="30000" dirty="0">
                <a:effectLst/>
                <a:latin typeface="Arial" panose="020B0604020202020204" pitchFamily="34" charset="0"/>
              </a:rPr>
              <a:t>1, 3</a:t>
            </a:r>
            <a:endParaRPr lang="en-US" altLang="en-US" sz="1200" baseline="30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7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645780"/>
          </a:xfrm>
        </p:spPr>
        <p:txBody>
          <a:bodyPr>
            <a:normAutofit/>
          </a:bodyPr>
          <a:lstStyle/>
          <a:p>
            <a:r>
              <a:rPr lang="en-US" sz="2800" dirty="0"/>
              <a:t>Classical navigation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1150"/>
            <a:ext cx="8229600" cy="1371600"/>
          </a:xfrm>
        </p:spPr>
        <p:txBody>
          <a:bodyPr>
            <a:normAutofit/>
          </a:bodyPr>
          <a:lstStyle/>
          <a:p>
            <a:r>
              <a:rPr lang="en-US" sz="1800" dirty="0"/>
              <a:t>A fixed set of parameters does not work for all the environments</a:t>
            </a:r>
          </a:p>
          <a:p>
            <a:r>
              <a:rPr lang="en-US" sz="1800" dirty="0"/>
              <a:t>Re-tuning the parameters requires expert knowledges</a:t>
            </a:r>
          </a:p>
        </p:txBody>
      </p:sp>
      <p:pic>
        <p:nvPicPr>
          <p:cNvPr id="10" name="Picture 2" descr="BLT 2/6 Raids MOUT town during RUT">
            <a:extLst>
              <a:ext uri="{FF2B5EF4-FFF2-40B4-BE49-F238E27FC236}">
                <a16:creationId xmlns:a16="http://schemas.microsoft.com/office/drawing/2014/main" id="{4AC00271-0B8C-4BBD-81EE-3EA882653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79" y="2378832"/>
            <a:ext cx="2986090" cy="198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Bill and Melinda Gates Computer Science Complex Center, University ...">
            <a:extLst>
              <a:ext uri="{FF2B5EF4-FFF2-40B4-BE49-F238E27FC236}">
                <a16:creationId xmlns:a16="http://schemas.microsoft.com/office/drawing/2014/main" id="{7AB35C8F-D016-46F7-9C62-ABD42F1C5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78832"/>
            <a:ext cx="3010937" cy="225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F927A-D763-44D2-905B-D8C24D0C5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12933"/>
          <a:stretch>
            <a:fillRect/>
          </a:stretch>
        </p:blipFill>
        <p:spPr bwMode="auto">
          <a:xfrm>
            <a:off x="2929879" y="3652651"/>
            <a:ext cx="944033" cy="97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319A843-2898-4B47-B53D-CA94873FA509}"/>
              </a:ext>
            </a:extLst>
          </p:cNvPr>
          <p:cNvCxnSpPr>
            <a:cxnSpLocks/>
          </p:cNvCxnSpPr>
          <p:nvPr/>
        </p:nvCxnSpPr>
        <p:spPr>
          <a:xfrm>
            <a:off x="3576177" y="4232075"/>
            <a:ext cx="1991646" cy="1772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0E70D-2C71-4E80-9FB8-073FFA5ED1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026041-6020-4D62-A389-9252B6738D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87280-77E0-46BD-97B3-F3DC49D526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8670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915400" cy="64578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Adaptive planner parameter learning from demonstration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BC07BB-D51F-4075-BB95-B186F6BF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2122702"/>
            <a:ext cx="5054600" cy="259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7D24C1-E356-41DA-8F84-A96EE5D2E021}"/>
              </a:ext>
            </a:extLst>
          </p:cNvPr>
          <p:cNvSpPr txBox="1">
            <a:spLocks/>
          </p:cNvSpPr>
          <p:nvPr/>
        </p:nvSpPr>
        <p:spPr>
          <a:xfrm>
            <a:off x="457200" y="1352550"/>
            <a:ext cx="8229600" cy="1954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</a:rPr>
              <a:t>Learn a library of parameters for different navigation scenarios from human demonstration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68161-3036-40C1-A7E1-FB4759B35877}"/>
              </a:ext>
            </a:extLst>
          </p:cNvPr>
          <p:cNvSpPr txBox="1"/>
          <p:nvPr/>
        </p:nvSpPr>
        <p:spPr>
          <a:xfrm>
            <a:off x="5410200" y="4405408"/>
            <a:ext cx="1999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400" dirty="0"/>
              <a:t>(Xiao et al. 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3BF5C3-0F33-44F1-A8C4-1FE0537AD8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042F-87ED-4538-8903-02172A2E0C2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65E9DA-D796-408D-88C6-9FBECB54289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370257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915400" cy="64578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Adaptive planner parameter learning from reinforcement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2228850"/>
            <a:ext cx="6553200" cy="23241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Directly improve upon the classical navigation system, while preserve the benefits (e.g. safety assurance)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Sample-efficient by reducing the costly random exploration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Possibility to generalize to all kinds of environments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4D2D2-AF10-457D-8698-B6D3FB2B83F5}"/>
              </a:ext>
            </a:extLst>
          </p:cNvPr>
          <p:cNvSpPr txBox="1"/>
          <p:nvPr/>
        </p:nvSpPr>
        <p:spPr>
          <a:xfrm>
            <a:off x="457200" y="131253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Proposal: learn a parameter policy that adaptively tune the parameters of the classical navigation system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90B63-08C4-4CF2-829F-C5A13CDC08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4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DA1FC3D-52EA-4BB9-AD40-2D1390F06C3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2534A49-E5F7-4669-92E8-2EB10CDF3F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263725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645780"/>
          </a:xfrm>
        </p:spPr>
        <p:txBody>
          <a:bodyPr>
            <a:normAutofit/>
          </a:bodyPr>
          <a:lstStyle/>
          <a:p>
            <a:r>
              <a:rPr lang="en-US" sz="2800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7086600" cy="2914650"/>
          </a:xfrm>
        </p:spPr>
        <p:txBody>
          <a:bodyPr>
            <a:normAutofit/>
          </a:bodyPr>
          <a:lstStyle/>
          <a:p>
            <a:r>
              <a:rPr lang="en-US" sz="1800" dirty="0"/>
              <a:t>Parameter tuning</a:t>
            </a:r>
          </a:p>
          <a:p>
            <a:pPr lvl="1"/>
            <a:r>
              <a:rPr lang="en-US" sz="1400" dirty="0"/>
              <a:t>Automatic parameter tuning specific one fixed navigation scenario (e.g. [Bhardwaj et al. 2019])</a:t>
            </a:r>
          </a:p>
          <a:p>
            <a:pPr lvl="1"/>
            <a:r>
              <a:rPr lang="en-US" sz="1400" dirty="0"/>
              <a:t>Learn parameters libraries for limited set of navigation scenarios from demonstration [Xiao et al. 2020]</a:t>
            </a:r>
          </a:p>
          <a:p>
            <a:r>
              <a:rPr lang="en-US" sz="1800" dirty="0"/>
              <a:t>End-to-end learning-base navigation</a:t>
            </a:r>
          </a:p>
          <a:p>
            <a:pPr lvl="1"/>
            <a:r>
              <a:rPr lang="en-US" sz="1400" dirty="0"/>
              <a:t>Require large mount of training data </a:t>
            </a:r>
          </a:p>
          <a:p>
            <a:pPr lvl="1"/>
            <a:r>
              <a:rPr lang="en-US" sz="1400" dirty="0"/>
              <a:t>Sim-to-real gap leads to catastrophic failures (e.g.  [Pfeiffer el al. 2017])</a:t>
            </a:r>
          </a:p>
          <a:p>
            <a:pPr lvl="1"/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2E51F-A1DF-4329-BA96-8B0D2D919C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5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CB77A7-C152-4D63-91F4-31CE1E4511C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231840-B1E8-4CED-BDA7-B7D145EFC7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224445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6400800" cy="64578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Markov decision process (MDP) and parameter policy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6ECDDD0-6081-4761-BAFA-07FCAEAB8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5" y="1553917"/>
            <a:ext cx="2933700" cy="281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055D16C-C408-4104-AEDD-08E255AF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30713"/>
            <a:ext cx="3944840" cy="12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638DDF98-2094-4BCF-BD17-64707D613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63082"/>
            <a:ext cx="2362200" cy="89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0FF3C-D173-4395-B760-641E7C830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4320028"/>
            <a:ext cx="4650784" cy="7663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ABDCB8-1922-429C-AC6E-EB50561EC345}"/>
              </a:ext>
            </a:extLst>
          </p:cNvPr>
          <p:cNvSpPr txBox="1"/>
          <p:nvPr/>
        </p:nvSpPr>
        <p:spPr>
          <a:xfrm>
            <a:off x="3923008" y="4102882"/>
            <a:ext cx="236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Optimization objective: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F382A1-BCC2-492F-B6A1-D6CCDD89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BEA28-0893-4825-9B48-7BBCE0C7162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13F0B7F-8331-4FE2-9EE9-B8FD26024E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121806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645780"/>
          </a:xfrm>
        </p:spPr>
        <p:txBody>
          <a:bodyPr>
            <a:normAutofit/>
          </a:bodyPr>
          <a:lstStyle/>
          <a:p>
            <a:r>
              <a:rPr lang="en-US" sz="2800" dirty="0"/>
              <a:t>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2100"/>
            <a:ext cx="8229600" cy="400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Jackal mobile robot in Gazebo simulation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25B77F-32E3-465E-ACBC-B682A9354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9" t="21852" r="25418" b="29259"/>
          <a:stretch/>
        </p:blipFill>
        <p:spPr bwMode="auto">
          <a:xfrm>
            <a:off x="533400" y="2219326"/>
            <a:ext cx="207818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2EE47F-5B97-4BDD-B3F0-3024E0D0DDC3}"/>
              </a:ext>
            </a:extLst>
          </p:cNvPr>
          <p:cNvSpPr txBox="1">
            <a:spLocks/>
          </p:cNvSpPr>
          <p:nvPr/>
        </p:nvSpPr>
        <p:spPr>
          <a:xfrm>
            <a:off x="2857500" y="2164095"/>
            <a:ext cx="5981700" cy="1954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</a:rPr>
              <a:t>Sensory input: 720-dimensional planar laser scan</a:t>
            </a:r>
          </a:p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</a:rPr>
              <a:t>Classical navigation system: DWA </a:t>
            </a:r>
          </a:p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</a:rPr>
              <a:t>Tune 7 hyper-parameters of DWA</a:t>
            </a:r>
            <a:endParaRPr lang="en-US" sz="1400" i="1" dirty="0"/>
          </a:p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</a:rPr>
              <a:t>Time step: 2s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6DB94-5508-4805-AB9E-1CC66042BC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7AE65F3-7C31-4229-A884-24F8DF3C4B6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6C9E200-1F40-4643-B415-79838A766E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84359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645780"/>
          </a:xfrm>
        </p:spPr>
        <p:txBody>
          <a:bodyPr>
            <a:normAutofit/>
          </a:bodyPr>
          <a:lstStyle/>
          <a:p>
            <a:r>
              <a:rPr lang="en-US" sz="2800" dirty="0"/>
              <a:t>BARN dataset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To learn a generalized policy, we train the model on 250 different environments, and test the model on another 50 environments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962D2-E08E-4316-8EA8-98F10D55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585274"/>
            <a:ext cx="6248400" cy="2093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0F8D75-4318-44BA-B235-0B830F0FB503}"/>
              </a:ext>
            </a:extLst>
          </p:cNvPr>
          <p:cNvSpPr txBox="1"/>
          <p:nvPr/>
        </p:nvSpPr>
        <p:spPr>
          <a:xfrm>
            <a:off x="5197929" y="4699907"/>
            <a:ext cx="1774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Perille</a:t>
            </a:r>
            <a:r>
              <a:rPr lang="en-US" sz="1400" dirty="0"/>
              <a:t> et al.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025C5-311F-409F-B965-5D0199FBD5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8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1F4B57A-1208-40CA-B703-7479089BB91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161B3F7-387C-4F9A-A305-427A6FFD82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1033152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9E827-6CC7-4502-AAA4-091621CE1138}"/>
              </a:ext>
            </a:extLst>
          </p:cNvPr>
          <p:cNvCxnSpPr>
            <a:cxnSpLocks/>
          </p:cNvCxnSpPr>
          <p:nvPr/>
        </p:nvCxnSpPr>
        <p:spPr>
          <a:xfrm>
            <a:off x="4800600" y="201168"/>
            <a:ext cx="4343400" cy="5492"/>
          </a:xfrm>
          <a:prstGeom prst="line">
            <a:avLst/>
          </a:prstGeom>
          <a:ln w="419100">
            <a:solidFill>
              <a:srgbClr val="BF5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645780"/>
          </a:xfrm>
        </p:spPr>
        <p:txBody>
          <a:bodyPr>
            <a:normAutofit/>
          </a:bodyPr>
          <a:lstStyle/>
          <a:p>
            <a:r>
              <a:rPr lang="en-US" sz="2800" dirty="0"/>
              <a:t>Reward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9059"/>
            <a:ext cx="8229600" cy="2914650"/>
          </a:xfrm>
        </p:spPr>
        <p:txBody>
          <a:bodyPr>
            <a:normAutofit lnSpcReduction="10000"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Encourage to Reduce the total time cost</a:t>
            </a:r>
          </a:p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Encourage the local progress in the direction from </a:t>
            </a:r>
          </a:p>
          <a:p>
            <a:pPr marL="0" indent="0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starting to the goal</a:t>
            </a:r>
          </a:p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Discourage the collision</a:t>
            </a:r>
          </a:p>
          <a:p>
            <a:endParaRPr lang="en-US" sz="1800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9FDAC23-8FEB-4D33-B43B-1B92F96DF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43660"/>
            <a:ext cx="3124200" cy="27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65B1E70-AE2B-41E1-B6DD-45005102D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2201"/>
            <a:ext cx="2745581" cy="68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BCCA63F3-0534-45B8-882A-06912564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16777"/>
            <a:ext cx="1921670" cy="35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D6A77D-8D6B-4319-BDC8-2947F198D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02" y="476364"/>
            <a:ext cx="2590800" cy="26600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86E0C-90CE-44F9-B289-5AD66A498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6823C-E5E5-4006-AB36-C49EDDC24EE5}" type="slidenum">
              <a:rPr lang="en-US" smtClean="0"/>
              <a:t>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44528D6-5009-4687-B217-FEFD2984C84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28BAFE-7358-4857-BC3D-4642A3B29CA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Zifan Xu    University of Texas at Austin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3D19CF-5D2D-4EE0-8EF7-75C50C139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" y="1323518"/>
            <a:ext cx="3429000" cy="30200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86BD5AD-7657-4B98-8113-8C5BF4E4B45C}"/>
              </a:ext>
            </a:extLst>
          </p:cNvPr>
          <p:cNvSpPr/>
          <p:nvPr/>
        </p:nvSpPr>
        <p:spPr>
          <a:xfrm>
            <a:off x="8039100" y="1653612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837BC4-6B75-4F2C-852D-1B92634B17F8}"/>
              </a:ext>
            </a:extLst>
          </p:cNvPr>
          <p:cNvCxnSpPr>
            <a:cxnSpLocks/>
          </p:cNvCxnSpPr>
          <p:nvPr/>
        </p:nvCxnSpPr>
        <p:spPr>
          <a:xfrm flipV="1">
            <a:off x="8115300" y="1653612"/>
            <a:ext cx="342900" cy="7993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67514AA-A5D9-4A07-B2F4-5D9C74C6060E}"/>
              </a:ext>
            </a:extLst>
          </p:cNvPr>
          <p:cNvSpPr txBox="1"/>
          <p:nvPr/>
        </p:nvSpPr>
        <p:spPr>
          <a:xfrm>
            <a:off x="7961737" y="1371282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FF00"/>
                </a:solidFill>
              </a:rPr>
              <a:t>d(o</a:t>
            </a:r>
            <a:r>
              <a:rPr lang="en-US" altLang="zh-CN" sz="1400" baseline="-25000" dirty="0">
                <a:solidFill>
                  <a:srgbClr val="FFFF00"/>
                </a:solidFill>
              </a:rPr>
              <a:t>t+1</a:t>
            </a:r>
            <a:r>
              <a:rPr lang="en-US" altLang="zh-CN" sz="1400" dirty="0">
                <a:solidFill>
                  <a:srgbClr val="FFFF00"/>
                </a:solidFill>
              </a:rPr>
              <a:t>)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7A3DEA-E86C-4980-A81D-84349119B181}"/>
              </a:ext>
            </a:extLst>
          </p:cNvPr>
          <p:cNvSpPr/>
          <p:nvPr/>
        </p:nvSpPr>
        <p:spPr>
          <a:xfrm>
            <a:off x="7742529" y="171225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1CC80D-32AE-44C3-8E14-717B050BC1BB}"/>
              </a:ext>
            </a:extLst>
          </p:cNvPr>
          <p:cNvSpPr txBox="1"/>
          <p:nvPr/>
        </p:nvSpPr>
        <p:spPr>
          <a:xfrm>
            <a:off x="7980812" y="1758997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baseline="-25000" dirty="0">
                <a:solidFill>
                  <a:srgbClr val="FF0000"/>
                </a:solidFill>
              </a:rPr>
              <a:t>t+1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3E8F68-515A-481F-8F68-2E239EDCA628}"/>
              </a:ext>
            </a:extLst>
          </p:cNvPr>
          <p:cNvSpPr txBox="1"/>
          <p:nvPr/>
        </p:nvSpPr>
        <p:spPr>
          <a:xfrm>
            <a:off x="7669263" y="1799234"/>
            <a:ext cx="317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p</a:t>
            </a:r>
            <a:r>
              <a:rPr lang="en-US" sz="1400" baseline="-25000" dirty="0" err="1">
                <a:solidFill>
                  <a:srgbClr val="FF0000"/>
                </a:solidFill>
              </a:rPr>
              <a:t>t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D9B92D6-5B53-4058-A29C-CE64C434E018}"/>
              </a:ext>
            </a:extLst>
          </p:cNvPr>
          <p:cNvSpPr/>
          <p:nvPr/>
        </p:nvSpPr>
        <p:spPr>
          <a:xfrm>
            <a:off x="8839491" y="1772452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D7F93D-828E-4F4D-894F-8C9EFA4AA711}"/>
              </a:ext>
            </a:extLst>
          </p:cNvPr>
          <p:cNvSpPr txBox="1"/>
          <p:nvPr/>
        </p:nvSpPr>
        <p:spPr>
          <a:xfrm>
            <a:off x="8740775" y="1862856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β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4B2C503-2292-4690-B8D1-9499AE81F379}"/>
              </a:ext>
            </a:extLst>
          </p:cNvPr>
          <p:cNvCxnSpPr>
            <a:cxnSpLocks/>
          </p:cNvCxnSpPr>
          <p:nvPr/>
        </p:nvCxnSpPr>
        <p:spPr>
          <a:xfrm>
            <a:off x="7086600" y="1620307"/>
            <a:ext cx="722446" cy="1681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0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6-9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-9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670</Words>
  <Application>Microsoft Office PowerPoint</Application>
  <PresentationFormat>On-screen Show (16:9)</PresentationFormat>
  <Paragraphs>135</Paragraphs>
  <Slides>16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16-9 Cover</vt:lpstr>
      <vt:lpstr>16-9 Light Background</vt:lpstr>
      <vt:lpstr>16-9 White Backgroud</vt:lpstr>
      <vt:lpstr>PowerPoint Presentation</vt:lpstr>
      <vt:lpstr>Classical navigation system</vt:lpstr>
      <vt:lpstr>Adaptive planner parameter learning from demonstration</vt:lpstr>
      <vt:lpstr>Adaptive planner parameter learning from reinforcement</vt:lpstr>
      <vt:lpstr>Related work</vt:lpstr>
      <vt:lpstr>Markov decision process (MDP) and parameter policy</vt:lpstr>
      <vt:lpstr>Experiment</vt:lpstr>
      <vt:lpstr>BARN dataset</vt:lpstr>
      <vt:lpstr>Reward design</vt:lpstr>
      <vt:lpstr>Training</vt:lpstr>
      <vt:lpstr>Training</vt:lpstr>
      <vt:lpstr>Evaluation</vt:lpstr>
      <vt:lpstr>Sensitivity to the environment difficulties</vt:lpstr>
      <vt:lpstr>Physical experiment</vt:lpstr>
      <vt:lpstr>Summary</vt:lpstr>
      <vt:lpstr>Thanks for Listening!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University Marketing and Creative Services</dc:creator>
  <cp:keywords/>
  <dc:description/>
  <cp:lastModifiedBy>Xu, Zifan</cp:lastModifiedBy>
  <cp:revision>462</cp:revision>
  <cp:lastPrinted>2011-01-24T02:49:42Z</cp:lastPrinted>
  <dcterms:created xsi:type="dcterms:W3CDTF">2011-06-30T15:04:08Z</dcterms:created>
  <dcterms:modified xsi:type="dcterms:W3CDTF">2021-05-31T02:11:07Z</dcterms:modified>
  <cp:category/>
</cp:coreProperties>
</file>