
<file path=[Content_Types].xml><?xml version="1.0" encoding="utf-8"?>
<Types xmlns="http://schemas.openxmlformats.org/package/2006/content-types">
  <Override PartName="/ppt/notesSlides/notesSlide18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6.xml" ContentType="application/vnd.openxmlformats-officedocument.presentationml.slide+xml"/>
  <Override PartName="/ppt/slides/slide2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1.xml" ContentType="application/vnd.openxmlformats-officedocument.presentationml.slide+xml"/>
  <Override PartName="/ppt/slideLayouts/slideLayout3.xml" ContentType="application/vnd.openxmlformats-officedocument.presentationml.slideLayout+xml"/>
  <Default Extension="rels" ContentType="application/vnd.openxmlformats-package.relationships+xml"/>
  <Override PartName="/ppt/notesMasters/notesMaster1.xml" ContentType="application/vnd.openxmlformats-officedocument.presentationml.notesMaster+xml"/>
  <Override PartName="/ppt/notesSlides/notesSlide4.xml" ContentType="application/vnd.openxmlformats-officedocument.presentationml.notesSlide+xml"/>
  <Override PartName="/ppt/slides/slide6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slides/slide58.xml" ContentType="application/vnd.openxmlformats-officedocument.presentationml.slide+xml"/>
  <Override PartName="/ppt/slides/slide50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6.xml" ContentType="application/vnd.openxmlformats-officedocument.presentationml.slide+xml"/>
  <Override PartName="/ppt/slides/slide54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48.xml" ContentType="application/vnd.openxmlformats-officedocument.presentationml.slide+xml"/>
  <Override PartName="/ppt/slides/slide44.xml" ContentType="application/vnd.openxmlformats-officedocument.presentationml.slide+xml"/>
  <Override PartName="/ppt/slides/slide40.xml" ContentType="application/vnd.openxmlformats-officedocument.presentationml.slide+xml"/>
  <Override PartName="/ppt/notesSlides/notesSlide2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37.xml" ContentType="application/vnd.openxmlformats-officedocument.presentationml.slide+xml"/>
  <Override PartName="/ppt/slides/slide33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s/slide27.xml" ContentType="application/vnd.openxmlformats-officedocument.presentationml.slide+xml"/>
  <Default Extension="pdf" ContentType="application/pdf"/>
  <Override PartName="/ppt/slides/slide2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16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Default Extension="bin" ContentType="application/vnd.openxmlformats-officedocument.presentationml.printerSettings"/>
  <Override PartName="/ppt/slides/slide62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59.xml" ContentType="application/vnd.openxmlformats-officedocument.presentationml.slide+xml"/>
  <Override PartName="/ppt/slides/slide55.xml" ContentType="application/vnd.openxmlformats-officedocument.presentationml.slide+xml"/>
  <Override PartName="/ppt/notesSlides/notesSlide30.xml" ContentType="application/vnd.openxmlformats-officedocument.presentationml.notesSlide+xml"/>
  <Override PartName="/ppt/viewProps.xml" ContentType="application/vnd.openxmlformats-officedocument.presentationml.viewProps+xml"/>
  <Override PartName="/ppt/slides/slide51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37.xml" ContentType="application/vnd.openxmlformats-officedocument.presentationml.notesSlide+xml"/>
  <Override PartName="/docProps/app.xml" ContentType="application/vnd.openxmlformats-officedocument.extended-properties+xml"/>
  <Override PartName="/ppt/slides/slide49.xml" ContentType="application/vnd.openxmlformats-officedocument.presentationml.slide+xml"/>
  <Override PartName="/ppt/slides/slide45.xml" ContentType="application/vnd.openxmlformats-officedocument.presentationml.slide+xml"/>
  <Override PartName="/ppt/slides/slide41.xml" ContentType="application/vnd.openxmlformats-officedocument.presentationml.slide+xml"/>
  <Default Extension="png" ContentType="image/png"/>
  <Override PartName="/ppt/notesSlides/notesSlide27.xml" ContentType="application/vnd.openxmlformats-officedocument.presentationml.notesSlide+xml"/>
  <Override PartName="/ppt/notesSlides/notesSlide23.xml" ContentType="application/vnd.openxmlformats-officedocument.presentationml.notesSlide+xml"/>
  <Override PartName="/ppt/slides/slide38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slides/slide3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28.xml" ContentType="application/vnd.openxmlformats-officedocument.presentationml.slide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3.xml" ContentType="application/vnd.openxmlformats-officedocument.presentationml.slide+xml"/>
  <Override PartName="/docProps/core.xml" ContentType="application/vnd.openxmlformats-package.core-properties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Default Extension="xml" ContentType="application/xml"/>
  <Override PartName="/ppt/notesSlides/notesSlide9.xml" ContentType="application/vnd.openxmlformats-officedocument.presentationml.notesSlide+xml"/>
  <Override PartName="/ppt/theme/theme2.xml" ContentType="application/vnd.openxmlformats-officedocument.theme+xml"/>
  <Override PartName="/ppt/slides/slide63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notesSlides/notesSlide35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52.xml" ContentType="application/vnd.openxmlformats-officedocument.presentationml.slide+xml"/>
  <Override PartName="/ppt/slides/slide56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46.xml" ContentType="application/vnd.openxmlformats-officedocument.presentationml.slide+xml"/>
  <Override PartName="/ppt/slides/slide42.xml" ContentType="application/vnd.openxmlformats-officedocument.presentationml.slide+xml"/>
  <Override PartName="/ppt/notesSlides/notesSlide28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0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3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31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29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64.xml" ContentType="application/vnd.openxmlformats-officedocument.presentationml.slide+xml"/>
  <Override PartName="/ppt/slides/slide60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57.xml" ContentType="application/vnd.openxmlformats-officedocument.presentationml.slide+xml"/>
  <Override PartName="/ppt/slides/slide53.xml" ContentType="application/vnd.openxmlformats-officedocument.presentationml.slide+xml"/>
  <Override PartName="/ppt/notesSlides/notesSlide32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47.xml" ContentType="application/vnd.openxmlformats-officedocument.presentationml.slide+xml"/>
  <Override PartName="/ppt/slides/slide43.xml" ContentType="application/vnd.openxmlformats-officedocument.presentationml.slide+xml"/>
  <Override PartName="/ppt/notesSlides/notesSlide29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36.xml" ContentType="application/vnd.openxmlformats-officedocument.presentationml.slide+xml"/>
  <Override PartName="/ppt/slides/slide3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66"/>
  </p:notesMasterIdLst>
  <p:sldIdLst>
    <p:sldId id="257" r:id="rId2"/>
    <p:sldId id="258" r:id="rId3"/>
    <p:sldId id="259" r:id="rId4"/>
    <p:sldId id="263" r:id="rId5"/>
    <p:sldId id="265" r:id="rId6"/>
    <p:sldId id="266" r:id="rId7"/>
    <p:sldId id="267" r:id="rId8"/>
    <p:sldId id="264" r:id="rId9"/>
    <p:sldId id="268" r:id="rId10"/>
    <p:sldId id="269" r:id="rId11"/>
    <p:sldId id="355" r:id="rId12"/>
    <p:sldId id="387" r:id="rId13"/>
    <p:sldId id="388" r:id="rId14"/>
    <p:sldId id="389" r:id="rId15"/>
    <p:sldId id="271" r:id="rId16"/>
    <p:sldId id="360" r:id="rId17"/>
    <p:sldId id="310" r:id="rId18"/>
    <p:sldId id="406" r:id="rId19"/>
    <p:sldId id="312" r:id="rId20"/>
    <p:sldId id="363" r:id="rId21"/>
    <p:sldId id="364" r:id="rId22"/>
    <p:sldId id="365" r:id="rId23"/>
    <p:sldId id="366" r:id="rId24"/>
    <p:sldId id="367" r:id="rId25"/>
    <p:sldId id="313" r:id="rId26"/>
    <p:sldId id="368" r:id="rId27"/>
    <p:sldId id="369" r:id="rId28"/>
    <p:sldId id="370" r:id="rId29"/>
    <p:sldId id="371" r:id="rId30"/>
    <p:sldId id="372" r:id="rId31"/>
    <p:sldId id="319" r:id="rId32"/>
    <p:sldId id="392" r:id="rId33"/>
    <p:sldId id="405" r:id="rId34"/>
    <p:sldId id="404" r:id="rId35"/>
    <p:sldId id="321" r:id="rId36"/>
    <p:sldId id="322" r:id="rId37"/>
    <p:sldId id="323" r:id="rId38"/>
    <p:sldId id="395" r:id="rId39"/>
    <p:sldId id="329" r:id="rId40"/>
    <p:sldId id="403" r:id="rId41"/>
    <p:sldId id="283" r:id="rId42"/>
    <p:sldId id="330" r:id="rId43"/>
    <p:sldId id="375" r:id="rId44"/>
    <p:sldId id="396" r:id="rId45"/>
    <p:sldId id="397" r:id="rId46"/>
    <p:sldId id="335" r:id="rId47"/>
    <p:sldId id="340" r:id="rId48"/>
    <p:sldId id="377" r:id="rId49"/>
    <p:sldId id="379" r:id="rId50"/>
    <p:sldId id="398" r:id="rId51"/>
    <p:sldId id="399" r:id="rId52"/>
    <p:sldId id="390" r:id="rId53"/>
    <p:sldId id="400" r:id="rId54"/>
    <p:sldId id="401" r:id="rId55"/>
    <p:sldId id="402" r:id="rId56"/>
    <p:sldId id="324" r:id="rId57"/>
    <p:sldId id="356" r:id="rId58"/>
    <p:sldId id="351" r:id="rId59"/>
    <p:sldId id="352" r:id="rId60"/>
    <p:sldId id="353" r:id="rId61"/>
    <p:sldId id="354" r:id="rId62"/>
    <p:sldId id="357" r:id="rId63"/>
    <p:sldId id="358" r:id="rId64"/>
    <p:sldId id="391" r:id="rId6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DFF3C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87" d="100"/>
          <a:sy n="87" d="100"/>
        </p:scale>
        <p:origin x="-96" y="-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70" Type="http://schemas.openxmlformats.org/officeDocument/2006/relationships/theme" Target="theme/theme1.xml"/><Relationship Id="rId71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notesMaster" Target="notesMasters/notesMaster1.xml"/><Relationship Id="rId67" Type="http://schemas.openxmlformats.org/officeDocument/2006/relationships/printerSettings" Target="printerSettings/printerSettings1.bin"/><Relationship Id="rId68" Type="http://schemas.openxmlformats.org/officeDocument/2006/relationships/presProps" Target="presProps.xml"/><Relationship Id="rId69" Type="http://schemas.openxmlformats.org/officeDocument/2006/relationships/viewProps" Target="view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41D56-319C-FE4F-BD0F-41127F1302FE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748F9-D517-3E43-9F19-F3CEC8D16E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AAE3D6-DFEB-43DE-BB71-CF022200B8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</a:t>
            </a:r>
            <a:r>
              <a:rPr lang="en-US" baseline="0" dirty="0" smtClean="0"/>
              <a:t> on “replace locking function”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include/linux</a:t>
            </a:r>
          </a:p>
          <a:p>
            <a:endParaRPr lang="en-US" dirty="0" smtClean="0"/>
          </a:p>
          <a:p>
            <a:r>
              <a:rPr lang="en-US" dirty="0" smtClean="0"/>
              <a:t>Visual representation of cooperative transactional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include/linux</a:t>
            </a:r>
          </a:p>
          <a:p>
            <a:endParaRPr lang="en-US" dirty="0" smtClean="0"/>
          </a:p>
          <a:p>
            <a:r>
              <a:rPr lang="en-US" dirty="0" smtClean="0"/>
              <a:t>Visual representation of cooperative transactional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include/linux</a:t>
            </a:r>
          </a:p>
          <a:p>
            <a:endParaRPr lang="en-US" dirty="0" smtClean="0"/>
          </a:p>
          <a:p>
            <a:r>
              <a:rPr lang="en-US" dirty="0" smtClean="0"/>
              <a:t>Visual representation of cooperative transactional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Acquires the lock using special instruction</a:t>
            </a:r>
            <a:r>
              <a:rPr lang="en-US" baseline="0" dirty="0" smtClean="0"/>
              <a:t>, such that any transactions are allowed to commit first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Better cooperative</a:t>
            </a:r>
            <a:r>
              <a:rPr lang="en-US" baseline="0" dirty="0" smtClean="0"/>
              <a:t> talking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“cooperative transactional”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Statistics counter changes to per-cpu counter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Relate to</a:t>
            </a:r>
            <a:r>
              <a:rPr lang="en-US" baseline="0" dirty="0" smtClean="0"/>
              <a:t> coarse-grained (only need 4!)</a:t>
            </a:r>
          </a:p>
          <a:p>
            <a:endParaRPr lang="en-US" baseline="0" dirty="0" smtClean="0"/>
          </a:p>
          <a:p>
            <a:r>
              <a:rPr lang="en-US" baseline="0" dirty="0" smtClean="0"/>
              <a:t>Less cryptic (visual)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Changed synchronization, not its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Relate to</a:t>
            </a:r>
            <a:r>
              <a:rPr lang="en-US" baseline="0" dirty="0" smtClean="0"/>
              <a:t> coarse-grained (only need 4!)</a:t>
            </a:r>
          </a:p>
          <a:p>
            <a:endParaRPr lang="en-US" baseline="0" dirty="0" smtClean="0"/>
          </a:p>
          <a:p>
            <a:r>
              <a:rPr lang="en-US" baseline="0" dirty="0" smtClean="0"/>
              <a:t>Less cryptic (visual)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Changed synchronization, not its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Relate to</a:t>
            </a:r>
            <a:r>
              <a:rPr lang="en-US" baseline="0" dirty="0" smtClean="0"/>
              <a:t> coarse-grained (only need 4!)</a:t>
            </a:r>
          </a:p>
          <a:p>
            <a:endParaRPr lang="en-US" baseline="0" dirty="0" smtClean="0"/>
          </a:p>
          <a:p>
            <a:r>
              <a:rPr lang="en-US" baseline="0" dirty="0" smtClean="0"/>
              <a:t>Less cryptic (visual)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Changed synchronization, not its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r>
              <a:rPr lang="en-US" baseline="0" dirty="0" smtClean="0"/>
              <a:t>Changed synchronization, not its use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Kernel is the benchmark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With 32 processors executing this benchmark, unmodified</a:t>
            </a:r>
            <a:r>
              <a:rPr lang="en-US" baseline="0" dirty="0" smtClean="0"/>
              <a:t> Linux 2.4 wastes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is a graph</a:t>
            </a:r>
            <a:r>
              <a:rPr lang="en-US" baseline="0" dirty="0" smtClean="0"/>
              <a:t> of speedup over unmodified Linux 2.4 on 8 processors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</a:t>
            </a:r>
            <a:r>
              <a:rPr lang="en-US" baseline="0" dirty="0" smtClean="0"/>
              <a:t> 16/32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De-color coordinate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</a:t>
            </a:r>
            <a:r>
              <a:rPr lang="en-US" baseline="0" dirty="0" smtClean="0"/>
              <a:t> 16/32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De-color coordinate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hybrid designs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shared data structures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Parallelism offered by versioning and conflict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Hardware/OS</a:t>
            </a:r>
            <a:r>
              <a:rPr lang="en-US" baseline="0" dirty="0" smtClean="0"/>
              <a:t> contains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“bad”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“bad”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“bad”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arrow</a:t>
            </a:r>
          </a:p>
          <a:p>
            <a:endParaRPr lang="en-US" dirty="0" smtClean="0"/>
          </a:p>
          <a:p>
            <a:r>
              <a:rPr lang="en-US" dirty="0" smtClean="0"/>
              <a:t>Put code 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 arrow</a:t>
            </a:r>
          </a:p>
          <a:p>
            <a:endParaRPr lang="en-US" dirty="0" smtClean="0"/>
          </a:p>
          <a:p>
            <a:r>
              <a:rPr lang="en-US" dirty="0" smtClean="0"/>
              <a:t>Put code 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Because A is software, no</a:t>
            </a:r>
            <a:r>
              <a:rPr lang="en-US" baseline="0" dirty="0" smtClean="0"/>
              <a:t> hardware visible write-set to add 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From unrelated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57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</a:t>
            </a:r>
            <a:r>
              <a:rPr lang="en-US" baseline="0" dirty="0" smtClean="0"/>
              <a:t> are two lines here, one on top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58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Remember atomic quake</a:t>
            </a:r>
          </a:p>
          <a:p>
            <a:r>
              <a:rPr lang="en-US" dirty="0" smtClean="0"/>
              <a:t>Txlinux 2.4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 talky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Hybrid share data between software and hardware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both these cases,(click) it is necessary for software to work around the limitations of the 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shift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E748F9-D517-3E43-9F19-F3CEC8D16E9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A64EFA3E-CBBC-0D49-9A49-D693AD832048}" type="datetimeFigureOut">
              <a:rPr lang="en-US" smtClean="0"/>
              <a:pPr/>
              <a:t>3/10/09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8E767B52-85B1-E34E-AA7B-C87184557A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df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df"/><Relationship Id="rId4" Type="http://schemas.openxmlformats.org/officeDocument/2006/relationships/image" Target="../media/image8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Relationship Id="rId4" Type="http://schemas.openxmlformats.org/officeDocument/2006/relationships/hyperlink" Target="http://en.wikipedia.org/wiki/Image:Athlon64x2-6400plus.jpg" TargetMode="External"/><Relationship Id="rId5" Type="http://schemas.openxmlformats.org/officeDocument/2006/relationships/image" Target="../media/image3.jpeg"/><Relationship Id="rId6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7.pdf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9.pdf"/><Relationship Id="rId4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1.pdf"/><Relationship Id="rId4" Type="http://schemas.openxmlformats.org/officeDocument/2006/relationships/image" Target="../media/image1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13.pdf"/><Relationship Id="rId4" Type="http://schemas.openxmlformats.org/officeDocument/2006/relationships/image" Target="../media/image14.pn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df"/><Relationship Id="rId3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df"/><Relationship Id="rId3" Type="http://schemas.openxmlformats.org/officeDocument/2006/relationships/image" Target="../media/image18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df"/><Relationship Id="rId3" Type="http://schemas.openxmlformats.org/officeDocument/2006/relationships/image" Target="../media/image20.pn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1905000"/>
            <a:ext cx="7406640" cy="1472184"/>
          </a:xfrm>
        </p:spPr>
        <p:txBody>
          <a:bodyPr/>
          <a:lstStyle/>
          <a:p>
            <a:pPr algn="ctr"/>
            <a:r>
              <a:rPr lang="en-US" dirty="0" smtClean="0"/>
              <a:t>Maximum Benefit from a Minimal HTM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962400"/>
            <a:ext cx="7406640" cy="1752600"/>
          </a:xfrm>
        </p:spPr>
        <p:txBody>
          <a:bodyPr>
            <a:normAutofit fontScale="92500"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Owen Hofmann, Chris </a:t>
            </a:r>
            <a:r>
              <a:rPr lang="en-US" dirty="0" err="1" smtClean="0"/>
              <a:t>Rossbach</a:t>
            </a:r>
            <a:r>
              <a:rPr lang="en-US" dirty="0" smtClean="0"/>
              <a:t>, and Emmett </a:t>
            </a:r>
            <a:r>
              <a:rPr lang="en-US" dirty="0" err="1" smtClean="0"/>
              <a:t>Witchel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The University of Texas at Austin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</a:t>
            </a:r>
            <a:r>
              <a:rPr lang="en-US" dirty="0" err="1" smtClean="0"/>
              <a:t>ain't</a:t>
            </a:r>
            <a:r>
              <a:rPr lang="en-US" dirty="0" smtClean="0"/>
              <a:t>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334000"/>
            <a:ext cx="7498080" cy="914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ill Sans MT (Body)"/>
                <a:cs typeface="Gill Sans MT (Body)"/>
              </a:rPr>
              <a:t>Tight marriage of hardware and software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Disadvantages of both?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37490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9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 smtClean="0">
                        <a:solidFill>
                          <a:schemeClr val="accent3"/>
                        </a:solidFill>
                      </a:endParaRPr>
                    </a:p>
                    <a:p>
                      <a:pPr algn="ctr"/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9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Unbounded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32D2E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9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Hybrid 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</a:rPr>
                        <a:t>~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EB80A"/>
                          </a:solidFill>
                          <a:effectLst/>
                          <a:uLnTx/>
                          <a:uFillTx/>
                          <a:latin typeface="+mn-lt"/>
                          <a:ea typeface="Zapf Dingbats"/>
                          <a:cs typeface="Zapf Dingbats"/>
                        </a:rPr>
                        <a:t>~</a:t>
                      </a:r>
                      <a:endParaRPr lang="en-US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1371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basics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2971800"/>
            <a:ext cx="7498080" cy="3276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Cache-based HTM</a:t>
            </a:r>
          </a:p>
          <a:p>
            <a:pPr lvl="1"/>
            <a:r>
              <a:rPr lang="en-US" sz="2400" dirty="0" smtClean="0"/>
              <a:t>Speculative updates in L1</a:t>
            </a:r>
          </a:p>
          <a:p>
            <a:pPr lvl="1"/>
            <a:r>
              <a:rPr lang="en-US" sz="2400" dirty="0" smtClean="0"/>
              <a:t>Augment cache line with transactional state</a:t>
            </a:r>
          </a:p>
          <a:p>
            <a:pPr lvl="1"/>
            <a:r>
              <a:rPr lang="en-US" sz="2400" dirty="0" smtClean="0"/>
              <a:t>Detect conflicts via cache coherence</a:t>
            </a:r>
          </a:p>
          <a:p>
            <a:r>
              <a:rPr lang="en-US" sz="2800" dirty="0" smtClean="0"/>
              <a:t>Operations outside transactions can conflict</a:t>
            </a:r>
          </a:p>
          <a:p>
            <a:pPr lvl="1"/>
            <a:r>
              <a:rPr lang="en-US" sz="2400" i="1" dirty="0" smtClean="0"/>
              <a:t>Asymmetric conflict</a:t>
            </a:r>
            <a:endParaRPr lang="en-US" sz="2400" dirty="0" smtClean="0"/>
          </a:p>
          <a:p>
            <a:pPr lvl="1"/>
            <a:r>
              <a:rPr lang="en-US" sz="2400" dirty="0" smtClean="0"/>
              <a:t>Detected and handled in </a:t>
            </a:r>
            <a:r>
              <a:rPr lang="en-US" sz="2400" i="1" dirty="0" smtClean="0"/>
              <a:t>strong isolation</a:t>
            </a:r>
            <a:r>
              <a:rPr lang="en-US" sz="2400" dirty="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1371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basics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2971800"/>
            <a:ext cx="7498080" cy="3276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Transactions bounded by cache</a:t>
            </a:r>
          </a:p>
          <a:p>
            <a:pPr lvl="1"/>
            <a:r>
              <a:rPr lang="en-US" sz="2400" i="1" dirty="0" smtClean="0"/>
              <a:t>Overflow</a:t>
            </a:r>
            <a:r>
              <a:rPr lang="en-US" sz="2400" dirty="0" smtClean="0"/>
              <a:t> because of size or associativity</a:t>
            </a:r>
          </a:p>
          <a:p>
            <a:pPr lvl="1"/>
            <a:r>
              <a:rPr lang="en-US" sz="2400" dirty="0" smtClean="0"/>
              <a:t>Restart, return reason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Not all operations supported</a:t>
            </a:r>
          </a:p>
          <a:p>
            <a:pPr lvl="1"/>
            <a:r>
              <a:rPr lang="en-US" sz="2400" dirty="0" smtClean="0"/>
              <a:t>Transactions cannot perform I/O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1371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basics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2971800"/>
            <a:ext cx="7498080" cy="3276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Transactions bounded by cache</a:t>
            </a:r>
          </a:p>
          <a:p>
            <a:pPr lvl="1"/>
            <a:r>
              <a:rPr lang="en-US" sz="2400" b="1" dirty="0" smtClean="0">
                <a:solidFill>
                  <a:schemeClr val="accent3"/>
                </a:solidFill>
              </a:rPr>
              <a:t>Software finds another way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r>
              <a:rPr lang="en-US" sz="2800" dirty="0" smtClean="0"/>
              <a:t>Not all operations supported</a:t>
            </a:r>
          </a:p>
          <a:p>
            <a:pPr lvl="1"/>
            <a:r>
              <a:rPr lang="en-US" sz="2400" b="1" dirty="0" smtClean="0">
                <a:solidFill>
                  <a:schemeClr val="accent3"/>
                </a:solidFill>
              </a:rPr>
              <a:t>Software finds another way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1371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3C7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benefit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2971800"/>
            <a:ext cx="7498080" cy="32766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Gill Sans MT (Body)"/>
                <a:cs typeface="Gill Sans MT (Body)"/>
              </a:rPr>
              <a:t>Creative software and ISA makes best-effort unbounded</a:t>
            </a:r>
          </a:p>
          <a:p>
            <a:endParaRPr lang="en-US" sz="2400" dirty="0" smtClean="0">
              <a:latin typeface="Gill Sans MT (Body)"/>
              <a:cs typeface="Gill Sans MT (Body)"/>
            </a:endParaRPr>
          </a:p>
          <a:p>
            <a:r>
              <a:rPr lang="en-US" sz="2400" dirty="0" smtClean="0">
                <a:latin typeface="Gill Sans MT (Body)"/>
                <a:cs typeface="Gill Sans MT (Body)"/>
              </a:rPr>
              <a:t>TxLinux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Better performance from simpler synchronization</a:t>
            </a:r>
          </a:p>
          <a:p>
            <a:pPr lvl="1">
              <a:buNone/>
            </a:pPr>
            <a:r>
              <a:rPr lang="en-US" sz="2000" dirty="0" smtClean="0">
                <a:latin typeface="Gill Sans MT (Body)"/>
                <a:cs typeface="Gill Sans MT (Body)"/>
              </a:rPr>
              <a:t> </a:t>
            </a:r>
          </a:p>
          <a:p>
            <a:r>
              <a:rPr lang="en-US" sz="2400" dirty="0" smtClean="0">
                <a:latin typeface="Gill Sans MT (Body)"/>
                <a:cs typeface="Gill Sans MT (Body)"/>
              </a:rPr>
              <a:t>Transaction ordering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Make best-effort unbounded </a:t>
            </a:r>
          </a:p>
          <a:p>
            <a:endParaRPr lang="en-US" sz="2400" dirty="0" smtClean="0">
              <a:latin typeface="Gill Sans MT (Body)"/>
              <a:cs typeface="Gill Sans MT (Body)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Linux: HTM proving 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Large, complex application(s)</a:t>
            </a:r>
          </a:p>
          <a:p>
            <a:pPr lvl="1"/>
            <a:r>
              <a:rPr lang="en-US" sz="2400" dirty="0" smtClean="0"/>
              <a:t>With different synchronization</a:t>
            </a:r>
          </a:p>
          <a:p>
            <a:r>
              <a:rPr lang="en-US" sz="2800" dirty="0" smtClean="0"/>
              <a:t>Jan. 2001: Linux 2.4</a:t>
            </a:r>
          </a:p>
          <a:p>
            <a:pPr lvl="1"/>
            <a:r>
              <a:rPr lang="en-US" sz="2400" dirty="0" smtClean="0"/>
              <a:t>5 types of synchronization</a:t>
            </a:r>
          </a:p>
          <a:p>
            <a:pPr lvl="1"/>
            <a:r>
              <a:rPr lang="en-US" sz="2400" dirty="0" smtClean="0"/>
              <a:t>~8,000 dynamic spinlocks</a:t>
            </a:r>
          </a:p>
          <a:p>
            <a:pPr lvl="1"/>
            <a:r>
              <a:rPr lang="en-US" sz="2400" dirty="0" smtClean="0"/>
              <a:t>Heavy use of Big Kernel Lock</a:t>
            </a:r>
            <a:endParaRPr lang="en-US" sz="2800" dirty="0" smtClean="0"/>
          </a:p>
          <a:p>
            <a:r>
              <a:rPr lang="en-US" sz="2800" dirty="0" smtClean="0"/>
              <a:t>Dec. 2003: Linux 2.6</a:t>
            </a:r>
            <a:endParaRPr lang="en-US" sz="2000" dirty="0" smtClean="0"/>
          </a:p>
          <a:p>
            <a:pPr lvl="1"/>
            <a:r>
              <a:rPr lang="en-US" sz="2400" dirty="0" smtClean="0"/>
              <a:t>8 types of synchronization</a:t>
            </a:r>
          </a:p>
          <a:p>
            <a:pPr lvl="1"/>
            <a:r>
              <a:rPr lang="en-US" sz="2400" dirty="0" smtClean="0"/>
              <a:t>~640,000 dynamic spinlocks</a:t>
            </a:r>
          </a:p>
          <a:p>
            <a:pPr lvl="1"/>
            <a:r>
              <a:rPr lang="en-US" sz="2400" dirty="0" smtClean="0"/>
              <a:t>Restricted Big Kernel Lock use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Linux: HTM proving 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Large, complex application</a:t>
            </a:r>
          </a:p>
          <a:p>
            <a:pPr lvl="1"/>
            <a:r>
              <a:rPr lang="en-US" sz="2400" dirty="0" smtClean="0"/>
              <a:t>With evolutionary snapshots</a:t>
            </a:r>
          </a:p>
          <a:p>
            <a:r>
              <a:rPr lang="en-US" sz="2800" dirty="0" smtClean="0"/>
              <a:t>Linux 2.4</a:t>
            </a:r>
          </a:p>
          <a:p>
            <a:pPr lvl="1"/>
            <a:r>
              <a:rPr lang="en-US" sz="2400" dirty="0" smtClean="0">
                <a:solidFill>
                  <a:schemeClr val="accent3"/>
                </a:solidFill>
              </a:rPr>
              <a:t>Simple, coarse synchronization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  <a:p>
            <a:r>
              <a:rPr lang="en-US" sz="2800" dirty="0" smtClean="0"/>
              <a:t>Linux 2.6</a:t>
            </a:r>
            <a:endParaRPr lang="en-US" sz="2000" dirty="0" smtClean="0"/>
          </a:p>
          <a:p>
            <a:pPr lvl="1"/>
            <a:r>
              <a:rPr lang="en-US" sz="2400" dirty="0" smtClean="0">
                <a:solidFill>
                  <a:schemeClr val="accent3"/>
                </a:solidFill>
              </a:rPr>
              <a:t>Complex, fine-grained synchronization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Linux: HTM proving ground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6206" y="6019800"/>
            <a:ext cx="4416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Modified Andrew Benchmark</a:t>
            </a:r>
            <a:endParaRPr lang="en-US" sz="2800" dirty="0"/>
          </a:p>
        </p:txBody>
      </p:sp>
      <p:pic>
        <p:nvPicPr>
          <p:cNvPr id="7" name="Picture 6" descr="linux.eps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3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828800" y="1417637"/>
            <a:ext cx="7022592" cy="474398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inux-htm.eps"/>
          <p:cNvPicPr>
            <a:picLocks noChangeAspect="1"/>
          </p:cNvPicPr>
          <p:nvPr/>
        </p:nvPicPr>
        <mc:AlternateContent xmlns:ma="http://schemas.microsoft.com/office/mac/drawingml/2008/main">
          <mc:Choice Requires="ma">
            <p:blipFill>
              <a:blip r:embed="rId3"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826208" y="1417638"/>
            <a:ext cx="7025184" cy="474573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Linux: HTM proving ground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46206" y="6019800"/>
            <a:ext cx="4416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Modified Andrew Benchmark</a:t>
            </a:r>
            <a:endParaRPr 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 can help 2.4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507992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Software must back up hardware</a:t>
            </a:r>
          </a:p>
          <a:p>
            <a:pPr lvl="1"/>
            <a:r>
              <a:rPr lang="en-US" sz="2400" dirty="0" smtClean="0"/>
              <a:t>Use locks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Cooperative transactional primitives</a:t>
            </a:r>
            <a:endParaRPr lang="en-US" sz="2000" dirty="0" smtClean="0"/>
          </a:p>
          <a:p>
            <a:pPr lvl="1"/>
            <a:r>
              <a:rPr lang="en-US" sz="2400" dirty="0" smtClean="0"/>
              <a:t>Replace locking function</a:t>
            </a:r>
          </a:p>
          <a:p>
            <a:pPr lvl="1"/>
            <a:r>
              <a:rPr lang="en-US" sz="2400" dirty="0" smtClean="0"/>
              <a:t>Execute speculatively, concurrently in HTM</a:t>
            </a:r>
          </a:p>
          <a:p>
            <a:pPr lvl="1"/>
            <a:r>
              <a:rPr lang="en-US" sz="2400" dirty="0" smtClean="0"/>
              <a:t>Tolerate overflow, I/O</a:t>
            </a:r>
          </a:p>
          <a:p>
            <a:pPr lvl="1"/>
            <a:r>
              <a:rPr lang="en-US" sz="2400" dirty="0" smtClean="0"/>
              <a:t>Restart, (fairly) use locking if necessary</a:t>
            </a:r>
          </a:p>
          <a:p>
            <a:pPr lvl="1"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acquire_lock(lock)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release_lock(lock)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is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7" y="1447800"/>
            <a:ext cx="4584193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Core count ever increasing</a:t>
            </a:r>
          </a:p>
          <a:p>
            <a:r>
              <a:rPr lang="en-US" sz="2800" dirty="0" smtClean="0"/>
              <a:t>Parallel programming is difficult</a:t>
            </a:r>
          </a:p>
          <a:p>
            <a:pPr lvl="1"/>
            <a:r>
              <a:rPr lang="en-US" sz="2400" dirty="0" smtClean="0"/>
              <a:t>Synchronization perilous</a:t>
            </a:r>
          </a:p>
          <a:p>
            <a:pPr lvl="1"/>
            <a:r>
              <a:rPr lang="en-US" sz="2400" dirty="0" smtClean="0"/>
              <a:t>Performance/complexity</a:t>
            </a:r>
          </a:p>
          <a:p>
            <a:r>
              <a:rPr lang="en-US" sz="2800" dirty="0" smtClean="0"/>
              <a:t>Many ideas for simpler parallelism</a:t>
            </a:r>
          </a:p>
          <a:p>
            <a:pPr lvl="1"/>
            <a:r>
              <a:rPr lang="en-US" sz="2400" dirty="0" smtClean="0"/>
              <a:t>TM, Galois, </a:t>
            </a:r>
            <a:r>
              <a:rPr lang="en-US" sz="2400" dirty="0" err="1" smtClean="0"/>
              <a:t>MapReduce</a:t>
            </a:r>
            <a:endParaRPr lang="en-US" sz="2400" dirty="0" smtClean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10325" y="2971800"/>
            <a:ext cx="1381125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AMD Athlon X2 6400+ is a dual core processor">
            <a:hlinkClick r:id="rId4" tooltip="AMD Athlon X2 6400+ is a dual core processo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62700" y="1600200"/>
            <a:ext cx="14287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7867650" y="1885950"/>
            <a:ext cx="1276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dirty="0"/>
              <a:t>2 </a:t>
            </a:r>
            <a:r>
              <a:rPr lang="en-US" sz="2400" dirty="0" smtClean="0"/>
              <a:t>core</a:t>
            </a:r>
            <a:endParaRPr lang="en-US" sz="2400" dirty="0"/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7867650" y="3390900"/>
            <a:ext cx="1276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dirty="0" smtClean="0"/>
              <a:t>16 core</a:t>
            </a:r>
            <a:endParaRPr lang="en-US" sz="2400" dirty="0"/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7867650" y="5410200"/>
            <a:ext cx="12763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dirty="0" smtClean="0"/>
              <a:t>80 core</a:t>
            </a:r>
            <a:endParaRPr lang="en-US" sz="24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0300" y="4748212"/>
            <a:ext cx="1581150" cy="1906807"/>
          </a:xfrm>
          <a:prstGeom prst="rect">
            <a:avLst/>
          </a:prstGeom>
        </p:spPr>
      </p:pic>
      <p:sp>
        <p:nvSpPr>
          <p:cNvPr id="15" name="Down Arrow 14"/>
          <p:cNvSpPr/>
          <p:nvPr/>
        </p:nvSpPr>
        <p:spPr>
          <a:xfrm>
            <a:off x="6934200" y="2552700"/>
            <a:ext cx="304800" cy="4191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6934200" y="4329112"/>
            <a:ext cx="304800" cy="41910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 can help 2.4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507992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Software must back up hardware</a:t>
            </a:r>
          </a:p>
          <a:p>
            <a:pPr lvl="1"/>
            <a:r>
              <a:rPr lang="en-US" sz="2400" dirty="0" smtClean="0"/>
              <a:t>Use locks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Cooperative transactional primitives</a:t>
            </a:r>
            <a:endParaRPr lang="en-US" sz="2000" dirty="0" smtClean="0"/>
          </a:p>
          <a:p>
            <a:pPr lvl="1"/>
            <a:r>
              <a:rPr lang="en-US" sz="2400" dirty="0" smtClean="0"/>
              <a:t>Replace locking function</a:t>
            </a:r>
          </a:p>
          <a:p>
            <a:pPr lvl="1"/>
            <a:r>
              <a:rPr lang="en-US" sz="2400" dirty="0" smtClean="0"/>
              <a:t>Execute speculatively, concurrently in HTM</a:t>
            </a:r>
          </a:p>
          <a:p>
            <a:pPr lvl="1"/>
            <a:r>
              <a:rPr lang="en-US" sz="2400" dirty="0" smtClean="0"/>
              <a:t>Tolerate overflow, I/O</a:t>
            </a:r>
          </a:p>
          <a:p>
            <a:pPr lvl="1"/>
            <a:r>
              <a:rPr lang="en-US" sz="2400" dirty="0" smtClean="0"/>
              <a:t>Restart, (fairly) use locking if necessary</a:t>
            </a:r>
          </a:p>
          <a:p>
            <a:pPr lvl="1">
              <a:buNone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 can help 2.4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507992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Software must back up hardware</a:t>
            </a:r>
          </a:p>
          <a:p>
            <a:pPr lvl="1"/>
            <a:r>
              <a:rPr lang="en-US" sz="2400" dirty="0" smtClean="0"/>
              <a:t>Use locks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Cooperative transactional primitives</a:t>
            </a:r>
            <a:endParaRPr lang="en-US" sz="2000" dirty="0" smtClean="0"/>
          </a:p>
          <a:p>
            <a:pPr lvl="1"/>
            <a:r>
              <a:rPr lang="en-US" sz="2400" dirty="0" smtClean="0"/>
              <a:t>Replace locking function</a:t>
            </a:r>
          </a:p>
          <a:p>
            <a:pPr lvl="1"/>
            <a:r>
              <a:rPr lang="en-US" sz="2400" dirty="0" smtClean="0"/>
              <a:t>Execute speculatively, concurrently in HTM</a:t>
            </a:r>
          </a:p>
          <a:p>
            <a:pPr lvl="1"/>
            <a:r>
              <a:rPr lang="en-US" sz="2400" dirty="0" smtClean="0"/>
              <a:t>Tolerate overflow, I/O</a:t>
            </a:r>
          </a:p>
          <a:p>
            <a:pPr lvl="1"/>
            <a:r>
              <a:rPr lang="en-US" sz="2400" dirty="0" smtClean="0"/>
              <a:t>Restart, (fairly) use locking if necessary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2438400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TX 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3200400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TX B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 can help 2.4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507992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Software must back up hardware</a:t>
            </a:r>
          </a:p>
          <a:p>
            <a:pPr lvl="1"/>
            <a:r>
              <a:rPr lang="en-US" sz="2400" dirty="0" smtClean="0"/>
              <a:t>Use locks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Cooperative transactional primitives</a:t>
            </a:r>
            <a:endParaRPr lang="en-US" sz="2000" dirty="0" smtClean="0"/>
          </a:p>
          <a:p>
            <a:pPr lvl="1"/>
            <a:r>
              <a:rPr lang="en-US" sz="2400" dirty="0" smtClean="0"/>
              <a:t>Replace locking function</a:t>
            </a:r>
          </a:p>
          <a:p>
            <a:pPr lvl="1"/>
            <a:r>
              <a:rPr lang="en-US" sz="2400" dirty="0" smtClean="0"/>
              <a:t>Execute speculatively, concurrently in HTM</a:t>
            </a:r>
          </a:p>
          <a:p>
            <a:pPr lvl="1"/>
            <a:r>
              <a:rPr lang="en-US" sz="2400" dirty="0" smtClean="0"/>
              <a:t>Tolerate overflow, I/O</a:t>
            </a:r>
          </a:p>
          <a:p>
            <a:pPr lvl="1"/>
            <a:r>
              <a:rPr lang="en-US" sz="2400" dirty="0" smtClean="0"/>
              <a:t>Restart, (fairly) use locking if necessary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2438400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TX 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3569732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cs typeface="Courier"/>
              </a:rPr>
              <a:t>do_IO()                 </a:t>
            </a:r>
            <a:r>
              <a:rPr lang="en-US" dirty="0" smtClean="0"/>
              <a:t> TX 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67600" y="39390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 can help 2.4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507992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Software must back up hardware</a:t>
            </a:r>
          </a:p>
          <a:p>
            <a:pPr lvl="1"/>
            <a:r>
              <a:rPr lang="en-US" sz="2400" dirty="0" smtClean="0"/>
              <a:t>Use locks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Cooperative transactional primitives</a:t>
            </a:r>
            <a:endParaRPr lang="en-US" sz="2000" dirty="0" smtClean="0"/>
          </a:p>
          <a:p>
            <a:pPr lvl="1"/>
            <a:r>
              <a:rPr lang="en-US" sz="2400" dirty="0" smtClean="0"/>
              <a:t>Replace locking function</a:t>
            </a:r>
          </a:p>
          <a:p>
            <a:pPr lvl="1"/>
            <a:r>
              <a:rPr lang="en-US" sz="2400" dirty="0" smtClean="0"/>
              <a:t>Execute speculatively, concurrently in HTM</a:t>
            </a:r>
          </a:p>
          <a:p>
            <a:pPr lvl="1"/>
            <a:r>
              <a:rPr lang="en-US" sz="2400" dirty="0" smtClean="0"/>
              <a:t>Tolerate overflow, I/O</a:t>
            </a:r>
          </a:p>
          <a:p>
            <a:pPr lvl="1"/>
            <a:r>
              <a:rPr lang="en-US" sz="2400" dirty="0" smtClean="0"/>
              <a:t>Restart, (fairly) use locking if necessary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2438400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TX 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42888" y="1048306"/>
            <a:ext cx="2590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Locking 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67600" y="39390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 can help 2.4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507992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Software must back up hardware</a:t>
            </a:r>
          </a:p>
          <a:p>
            <a:pPr lvl="1"/>
            <a:r>
              <a:rPr lang="en-US" sz="2400" dirty="0" smtClean="0"/>
              <a:t>Use locks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Cooperative transactional primitives</a:t>
            </a:r>
            <a:endParaRPr lang="en-US" sz="2000" dirty="0" smtClean="0"/>
          </a:p>
          <a:p>
            <a:pPr lvl="1"/>
            <a:r>
              <a:rPr lang="en-US" sz="2400" dirty="0" smtClean="0"/>
              <a:t>Replace locking function</a:t>
            </a:r>
          </a:p>
          <a:p>
            <a:pPr lvl="1"/>
            <a:r>
              <a:rPr lang="en-US" sz="2400" dirty="0" smtClean="0"/>
              <a:t>Execute speculatively, concurrently in HTM</a:t>
            </a:r>
          </a:p>
          <a:p>
            <a:pPr lvl="1"/>
            <a:r>
              <a:rPr lang="en-US" sz="2400" dirty="0" smtClean="0"/>
              <a:t>Tolerate overflow, I/O</a:t>
            </a:r>
          </a:p>
          <a:p>
            <a:pPr lvl="1"/>
            <a:r>
              <a:rPr lang="en-US" sz="2400" dirty="0" smtClean="0"/>
              <a:t>Restart, (fairly) use locking if necessary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4308396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TX 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42888" y="1048306"/>
            <a:ext cx="2590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Locking 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467600" y="39390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HTM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Spinlocks: good fit for best-effort transactions</a:t>
            </a:r>
          </a:p>
          <a:p>
            <a:pPr lvl="1"/>
            <a:r>
              <a:rPr lang="en-US" sz="2400" dirty="0" smtClean="0"/>
              <a:t>Short, performance-critical synchronization</a:t>
            </a:r>
          </a:p>
          <a:p>
            <a:pPr lvl="1"/>
            <a:r>
              <a:rPr lang="en-US" sz="2400" dirty="0" err="1" smtClean="0"/>
              <a:t>cxspinlocks</a:t>
            </a:r>
            <a:r>
              <a:rPr lang="en-US" sz="2400" dirty="0" smtClean="0"/>
              <a:t> (SOSP '07)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2.4 needs cooperative transactional mutexes</a:t>
            </a:r>
          </a:p>
          <a:p>
            <a:pPr lvl="1"/>
            <a:r>
              <a:rPr lang="en-US" sz="2400" dirty="0" smtClean="0"/>
              <a:t>Must support blocking</a:t>
            </a:r>
          </a:p>
          <a:p>
            <a:pPr lvl="1"/>
            <a:r>
              <a:rPr lang="en-US" sz="2400" dirty="0" smtClean="0"/>
              <a:t>Complicated interactions with BKL</a:t>
            </a:r>
          </a:p>
          <a:p>
            <a:pPr lvl="1"/>
            <a:r>
              <a:rPr lang="en-US" sz="2400" dirty="0" err="1" smtClean="0"/>
              <a:t>cxmutex</a:t>
            </a:r>
            <a:endParaRPr lang="en-US" sz="2400" dirty="0" smtClean="0"/>
          </a:p>
          <a:p>
            <a:pPr lvl="1"/>
            <a:r>
              <a:rPr lang="en-US" sz="2400" dirty="0" smtClean="0"/>
              <a:t>Must modify wakeup behavior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HTM,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965192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Reorganize data structures</a:t>
            </a:r>
          </a:p>
          <a:p>
            <a:pPr lvl="1"/>
            <a:r>
              <a:rPr lang="en-US" sz="2400" dirty="0" smtClean="0"/>
              <a:t>Linked lists</a:t>
            </a:r>
          </a:p>
          <a:p>
            <a:pPr lvl="1"/>
            <a:r>
              <a:rPr lang="en-US" sz="2400" dirty="0" smtClean="0"/>
              <a:t>Shared counters</a:t>
            </a:r>
          </a:p>
          <a:p>
            <a:pPr lvl="1"/>
            <a:r>
              <a:rPr lang="en-US" sz="2400" dirty="0" smtClean="0"/>
              <a:t>~120 lines of code</a:t>
            </a:r>
          </a:p>
          <a:p>
            <a:r>
              <a:rPr lang="en-US" sz="2800" dirty="0" smtClean="0"/>
              <a:t>Atomic lock acquire</a:t>
            </a:r>
          </a:p>
          <a:p>
            <a:pPr lvl="1"/>
            <a:r>
              <a:rPr lang="en-US" sz="2400" dirty="0" smtClean="0"/>
              <a:t>Record locks</a:t>
            </a:r>
          </a:p>
          <a:p>
            <a:pPr lvl="1"/>
            <a:r>
              <a:rPr lang="en-US" sz="2400" dirty="0" smtClean="0"/>
              <a:t>Acquire in transaction</a:t>
            </a:r>
          </a:p>
          <a:p>
            <a:pPr lvl="1"/>
            <a:r>
              <a:rPr lang="en-US" sz="2400" dirty="0" smtClean="0"/>
              <a:t>Commit changes</a:t>
            </a:r>
          </a:p>
          <a:p>
            <a:r>
              <a:rPr lang="en-US" sz="2800" dirty="0" smtClean="0"/>
              <a:t>Linux 2.4   </a:t>
            </a:r>
            <a:r>
              <a:rPr lang="en-US" sz="28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en-US" sz="2800" dirty="0" smtClean="0">
                <a:ea typeface="Wingdings"/>
                <a:cs typeface="Wingdings"/>
              </a:rPr>
              <a:t>TxLinux 2.4</a:t>
            </a:r>
          </a:p>
          <a:p>
            <a:pPr lvl="1"/>
            <a:r>
              <a:rPr lang="en-US" sz="2400" dirty="0" smtClean="0">
                <a:ea typeface="Wingdings"/>
                <a:cs typeface="Wingdings"/>
              </a:rPr>
              <a:t>Change synchronization, not use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00800" y="3569732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accent3"/>
                </a:solidFill>
                <a:cs typeface="Courier"/>
              </a:rPr>
              <a:t>stat++</a:t>
            </a:r>
            <a:r>
              <a:rPr lang="en-US" dirty="0" smtClean="0">
                <a:cs typeface="Courier"/>
              </a:rPr>
              <a:t>                    </a:t>
            </a:r>
            <a:r>
              <a:rPr lang="en-US" dirty="0" smtClean="0"/>
              <a:t>TX B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HTM,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965192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Reorganize data structures</a:t>
            </a:r>
          </a:p>
          <a:p>
            <a:pPr lvl="1"/>
            <a:r>
              <a:rPr lang="en-US" sz="2400" dirty="0" smtClean="0"/>
              <a:t>Linked lists</a:t>
            </a:r>
          </a:p>
          <a:p>
            <a:pPr lvl="1"/>
            <a:r>
              <a:rPr lang="en-US" sz="2400" dirty="0" smtClean="0"/>
              <a:t>Shared counters</a:t>
            </a:r>
          </a:p>
          <a:p>
            <a:pPr lvl="1"/>
            <a:r>
              <a:rPr lang="en-US" sz="2400" dirty="0" smtClean="0"/>
              <a:t>~120 lines of code</a:t>
            </a:r>
          </a:p>
          <a:p>
            <a:r>
              <a:rPr lang="en-US" sz="2800" dirty="0" smtClean="0"/>
              <a:t>Atomic lock acquire</a:t>
            </a:r>
          </a:p>
          <a:p>
            <a:pPr lvl="1"/>
            <a:r>
              <a:rPr lang="en-US" sz="2400" dirty="0" smtClean="0"/>
              <a:t>Record locks</a:t>
            </a:r>
          </a:p>
          <a:p>
            <a:pPr lvl="1"/>
            <a:r>
              <a:rPr lang="en-US" sz="2400" dirty="0" smtClean="0"/>
              <a:t>Acquire in transaction</a:t>
            </a:r>
          </a:p>
          <a:p>
            <a:pPr lvl="1"/>
            <a:r>
              <a:rPr lang="en-US" sz="2400" dirty="0" smtClean="0"/>
              <a:t>Commit changes</a:t>
            </a:r>
          </a:p>
          <a:p>
            <a:r>
              <a:rPr lang="en-US" sz="2800" dirty="0" smtClean="0"/>
              <a:t>Linux 2.4   </a:t>
            </a:r>
            <a:r>
              <a:rPr lang="en-US" sz="28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en-US" sz="2800" dirty="0" smtClean="0">
                <a:ea typeface="Wingdings"/>
                <a:cs typeface="Wingdings"/>
              </a:rPr>
              <a:t>TxLinux 2.4</a:t>
            </a:r>
          </a:p>
          <a:p>
            <a:pPr lvl="1"/>
            <a:r>
              <a:rPr lang="en-US" sz="2400" dirty="0" smtClean="0">
                <a:ea typeface="Wingdings"/>
                <a:cs typeface="Wingdings"/>
              </a:rPr>
              <a:t>Change synchronization, not use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00800" y="3569732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tx1"/>
                </a:solidFill>
                <a:cs typeface="Courier"/>
              </a:rPr>
              <a:t>stat[CPU]++     </a:t>
            </a:r>
            <a:r>
              <a:rPr lang="en-US" b="1" dirty="0" smtClean="0">
                <a:cs typeface="Courier"/>
              </a:rPr>
              <a:t>   </a:t>
            </a:r>
            <a:r>
              <a:rPr lang="en-US" dirty="0" smtClean="0"/>
              <a:t>TX B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HTM,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965192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Reorganize data structures</a:t>
            </a:r>
          </a:p>
          <a:p>
            <a:pPr lvl="1"/>
            <a:r>
              <a:rPr lang="en-US" sz="2400" dirty="0" smtClean="0"/>
              <a:t>Linked lists</a:t>
            </a:r>
          </a:p>
          <a:p>
            <a:pPr lvl="1"/>
            <a:r>
              <a:rPr lang="en-US" sz="2400" dirty="0" smtClean="0"/>
              <a:t>Shared counters</a:t>
            </a:r>
          </a:p>
          <a:p>
            <a:pPr lvl="1"/>
            <a:r>
              <a:rPr lang="en-US" sz="2400" dirty="0" smtClean="0"/>
              <a:t>~120 lines of code</a:t>
            </a:r>
          </a:p>
          <a:p>
            <a:r>
              <a:rPr lang="en-US" sz="2800" dirty="0" smtClean="0"/>
              <a:t>Atomic lock acquire</a:t>
            </a:r>
          </a:p>
          <a:p>
            <a:pPr lvl="1"/>
            <a:r>
              <a:rPr lang="en-US" sz="2400" dirty="0" smtClean="0"/>
              <a:t>Record locks</a:t>
            </a:r>
          </a:p>
          <a:p>
            <a:pPr lvl="1"/>
            <a:r>
              <a:rPr lang="en-US" sz="2400" dirty="0" smtClean="0"/>
              <a:t>Acquire in transaction</a:t>
            </a:r>
          </a:p>
          <a:p>
            <a:pPr lvl="1"/>
            <a:r>
              <a:rPr lang="en-US" sz="2400" dirty="0" smtClean="0"/>
              <a:t>Commit changes</a:t>
            </a:r>
          </a:p>
          <a:p>
            <a:r>
              <a:rPr lang="en-US" sz="2800" dirty="0" smtClean="0"/>
              <a:t>Linux 2.4   </a:t>
            </a:r>
            <a:r>
              <a:rPr lang="en-US" sz="28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en-US" sz="2800" dirty="0" smtClean="0">
                <a:ea typeface="Wingdings"/>
                <a:cs typeface="Wingdings"/>
              </a:rPr>
              <a:t>TxLinux 2.4</a:t>
            </a:r>
          </a:p>
          <a:p>
            <a:pPr lvl="1"/>
            <a:r>
              <a:rPr lang="en-US" sz="2400" dirty="0" smtClean="0">
                <a:ea typeface="Wingdings"/>
                <a:cs typeface="Wingdings"/>
              </a:rPr>
              <a:t>Change synchronization, not use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do_IO()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00800" y="3939064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TX B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HTM,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965192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Reorganize data structures</a:t>
            </a:r>
          </a:p>
          <a:p>
            <a:pPr lvl="1"/>
            <a:r>
              <a:rPr lang="en-US" sz="2400" dirty="0" smtClean="0"/>
              <a:t>Linked lists</a:t>
            </a:r>
          </a:p>
          <a:p>
            <a:pPr lvl="1"/>
            <a:r>
              <a:rPr lang="en-US" sz="2400" dirty="0" smtClean="0"/>
              <a:t>Shared counters</a:t>
            </a:r>
          </a:p>
          <a:p>
            <a:pPr lvl="1"/>
            <a:r>
              <a:rPr lang="en-US" sz="2400" dirty="0" smtClean="0"/>
              <a:t>~120 lines of code</a:t>
            </a:r>
          </a:p>
          <a:p>
            <a:r>
              <a:rPr lang="en-US" sz="2800" dirty="0" smtClean="0"/>
              <a:t>Atomic lock acquire</a:t>
            </a:r>
          </a:p>
          <a:p>
            <a:pPr lvl="1"/>
            <a:r>
              <a:rPr lang="en-US" sz="2400" dirty="0" smtClean="0"/>
              <a:t>Record locks</a:t>
            </a:r>
          </a:p>
          <a:p>
            <a:pPr lvl="1"/>
            <a:r>
              <a:rPr lang="en-US" sz="2400" dirty="0" smtClean="0"/>
              <a:t>Acquire in transaction</a:t>
            </a:r>
          </a:p>
          <a:p>
            <a:pPr lvl="1"/>
            <a:r>
              <a:rPr lang="en-US" sz="2400" dirty="0" smtClean="0"/>
              <a:t>Commit changes</a:t>
            </a:r>
          </a:p>
          <a:p>
            <a:r>
              <a:rPr lang="en-US" sz="2800" dirty="0" smtClean="0"/>
              <a:t>Linux 2.4   </a:t>
            </a:r>
            <a:r>
              <a:rPr lang="en-US" sz="28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en-US" sz="2800" dirty="0" smtClean="0">
                <a:ea typeface="Wingdings"/>
                <a:cs typeface="Wingdings"/>
              </a:rPr>
              <a:t>TxLinux 2.4</a:t>
            </a:r>
          </a:p>
          <a:p>
            <a:pPr lvl="1"/>
            <a:r>
              <a:rPr lang="en-US" sz="2400" dirty="0" smtClean="0">
                <a:ea typeface="Wingdings"/>
                <a:cs typeface="Wingdings"/>
              </a:rPr>
              <a:t>Change synchronization, not use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do_IO()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00800" y="3939064"/>
            <a:ext cx="25908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acquire_locks()        TX B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Transactional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Better performance from simple code</a:t>
            </a:r>
          </a:p>
          <a:p>
            <a:pPr lvl="1"/>
            <a:r>
              <a:rPr lang="en-US" sz="2400" dirty="0" smtClean="0"/>
              <a:t>Change performance/complexity tradeoff</a:t>
            </a:r>
          </a:p>
          <a:p>
            <a:endParaRPr lang="en-US" sz="2800" dirty="0" smtClean="0"/>
          </a:p>
          <a:p>
            <a:r>
              <a:rPr lang="en-US" sz="2800" dirty="0" smtClean="0"/>
              <a:t>Replace locking with </a:t>
            </a:r>
            <a:r>
              <a:rPr lang="en-US" sz="2800" i="1" dirty="0" smtClean="0"/>
              <a:t>memory transactions</a:t>
            </a:r>
          </a:p>
          <a:p>
            <a:pPr lvl="1"/>
            <a:r>
              <a:rPr lang="en-US" sz="2400" dirty="0" smtClean="0"/>
              <a:t>Optimistically execute in parallel</a:t>
            </a:r>
          </a:p>
          <a:p>
            <a:pPr lvl="1"/>
            <a:r>
              <a:rPr lang="en-US" sz="2400" dirty="0" smtClean="0"/>
              <a:t>Track </a:t>
            </a:r>
            <a:r>
              <a:rPr lang="en-US" sz="2400" i="1" dirty="0" smtClean="0"/>
              <a:t>read/write sets, </a:t>
            </a:r>
            <a:r>
              <a:rPr lang="en-US" sz="2400" dirty="0" smtClean="0"/>
              <a:t>roll back on </a:t>
            </a:r>
            <a:r>
              <a:rPr lang="en-US" sz="2400" i="1" dirty="0" smtClean="0"/>
              <a:t>conflict</a:t>
            </a:r>
          </a:p>
          <a:p>
            <a:pPr lvl="1"/>
            <a:r>
              <a:rPr lang="en-US" sz="2400" dirty="0" smtClean="0"/>
              <a:t>W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∩(R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∪W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) != </a:t>
            </a:r>
            <a:r>
              <a:rPr lang="en-US" sz="2400" dirty="0" smtClean="0">
                <a:latin typeface="AppleSymbols"/>
              </a:rPr>
              <a:t>∅</a:t>
            </a:r>
            <a:endParaRPr lang="en-US" sz="2400" dirty="0" smtClean="0"/>
          </a:p>
          <a:p>
            <a:pPr lvl="1"/>
            <a:r>
              <a:rPr lang="en-US" sz="2400" i="1" dirty="0" smtClean="0"/>
              <a:t>Commit </a:t>
            </a:r>
            <a:r>
              <a:rPr lang="en-US" sz="2400" dirty="0" smtClean="0"/>
              <a:t>successful changes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HTM,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965192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Reorganize data structures</a:t>
            </a:r>
          </a:p>
          <a:p>
            <a:pPr lvl="1"/>
            <a:r>
              <a:rPr lang="en-US" sz="2400" dirty="0" smtClean="0"/>
              <a:t>Linked lists</a:t>
            </a:r>
          </a:p>
          <a:p>
            <a:pPr lvl="1"/>
            <a:r>
              <a:rPr lang="en-US" sz="2400" dirty="0" smtClean="0"/>
              <a:t>Shared counters</a:t>
            </a:r>
          </a:p>
          <a:p>
            <a:pPr lvl="1"/>
            <a:r>
              <a:rPr lang="en-US" sz="2400" dirty="0" smtClean="0"/>
              <a:t>~120 lines of code</a:t>
            </a:r>
          </a:p>
          <a:p>
            <a:r>
              <a:rPr lang="en-US" sz="2800" dirty="0" smtClean="0"/>
              <a:t>Atomic lock acquire</a:t>
            </a:r>
          </a:p>
          <a:p>
            <a:pPr lvl="1"/>
            <a:r>
              <a:rPr lang="en-US" sz="2400" dirty="0" smtClean="0"/>
              <a:t>Record locks</a:t>
            </a:r>
          </a:p>
          <a:p>
            <a:pPr lvl="1"/>
            <a:r>
              <a:rPr lang="en-US" sz="2400" dirty="0" smtClean="0"/>
              <a:t>Acquire in transaction</a:t>
            </a:r>
          </a:p>
          <a:p>
            <a:pPr lvl="1"/>
            <a:r>
              <a:rPr lang="en-US" sz="2400" dirty="0" smtClean="0"/>
              <a:t>Commit changes</a:t>
            </a:r>
          </a:p>
          <a:p>
            <a:r>
              <a:rPr lang="en-US" sz="2800" dirty="0" smtClean="0"/>
              <a:t>Linux 2.4   </a:t>
            </a:r>
            <a:r>
              <a:rPr lang="en-US" sz="2800" dirty="0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2400" dirty="0" smtClean="0">
                <a:latin typeface="Wingdings"/>
                <a:ea typeface="Wingdings"/>
                <a:cs typeface="Wingdings"/>
              </a:rPr>
              <a:t> </a:t>
            </a:r>
            <a:r>
              <a:rPr lang="en-US" sz="2800" dirty="0" smtClean="0">
                <a:ea typeface="Wingdings"/>
                <a:cs typeface="Wingdings"/>
              </a:rPr>
              <a:t>TxLinux 2.4</a:t>
            </a:r>
          </a:p>
          <a:p>
            <a:pPr lvl="1"/>
            <a:r>
              <a:rPr lang="en-US" sz="2400" dirty="0" smtClean="0">
                <a:ea typeface="Wingdings"/>
                <a:cs typeface="Wingdings"/>
              </a:rPr>
              <a:t>Change synchronization, not use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1447800"/>
            <a:ext cx="1905000" cy="480131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cx_begin(lock)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do_IO()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cx_end(lock)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00800" y="4431268"/>
            <a:ext cx="2590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do_IO()           Locking B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</a:t>
            </a:r>
            <a:r>
              <a:rPr lang="en-US" dirty="0" err="1" smtClean="0"/>
              <a:t>TxLinux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MAB</a:t>
            </a:r>
          </a:p>
          <a:p>
            <a:pPr lvl="2"/>
            <a:r>
              <a:rPr lang="en-US" dirty="0" smtClean="0"/>
              <a:t>Modified Andrew Benchmark</a:t>
            </a:r>
          </a:p>
          <a:p>
            <a:r>
              <a:rPr lang="en-US" sz="2800" dirty="0" err="1" smtClean="0"/>
              <a:t>dpunish</a:t>
            </a:r>
            <a:endParaRPr lang="en-US" sz="2800" dirty="0" smtClean="0"/>
          </a:p>
          <a:p>
            <a:pPr lvl="2"/>
            <a:r>
              <a:rPr lang="en-US" dirty="0" smtClean="0"/>
              <a:t>Stress </a:t>
            </a:r>
            <a:r>
              <a:rPr lang="en-US" dirty="0" err="1" smtClean="0"/>
              <a:t>dcache</a:t>
            </a:r>
            <a:r>
              <a:rPr lang="en-US" dirty="0" smtClean="0"/>
              <a:t> synchronization</a:t>
            </a:r>
          </a:p>
          <a:p>
            <a:r>
              <a:rPr lang="en-US" sz="2800" dirty="0" smtClean="0"/>
              <a:t>find</a:t>
            </a:r>
          </a:p>
          <a:p>
            <a:pPr lvl="2"/>
            <a:r>
              <a:rPr lang="en-US" dirty="0" smtClean="0"/>
              <a:t>Parallel find + </a:t>
            </a:r>
            <a:r>
              <a:rPr lang="en-US" dirty="0" err="1" smtClean="0"/>
              <a:t>grep</a:t>
            </a:r>
            <a:endParaRPr lang="en-US" dirty="0" smtClean="0"/>
          </a:p>
          <a:p>
            <a:r>
              <a:rPr lang="en-US" sz="2800" dirty="0" err="1" smtClean="0"/>
              <a:t>config</a:t>
            </a:r>
            <a:endParaRPr lang="en-US" sz="2800" dirty="0" smtClean="0"/>
          </a:p>
          <a:p>
            <a:pPr lvl="2"/>
            <a:r>
              <a:rPr lang="en-US" dirty="0" smtClean="0"/>
              <a:t>Parallel software package configure</a:t>
            </a:r>
          </a:p>
          <a:p>
            <a:r>
              <a:rPr lang="en-US" sz="2800" dirty="0" err="1" smtClean="0"/>
              <a:t>pmake</a:t>
            </a:r>
            <a:endParaRPr lang="en-US" sz="2800" dirty="0" smtClean="0"/>
          </a:p>
          <a:p>
            <a:pPr lvl="2"/>
            <a:r>
              <a:rPr lang="en-US" dirty="0" smtClean="0"/>
              <a:t>Parallel make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MAB</a:t>
            </a:r>
            <a:endParaRPr lang="en-US" dirty="0"/>
          </a:p>
        </p:txBody>
      </p:sp>
      <p:pic>
        <p:nvPicPr>
          <p:cNvPr id="29" name="Picture 28" descr="mab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133600" y="1417638"/>
            <a:ext cx="5955739" cy="4602162"/>
          </a:xfrm>
          <a:prstGeom prst="rect">
            <a:avLst/>
          </a:prstGeom>
        </p:spPr>
      </p:pic>
      <p:sp>
        <p:nvSpPr>
          <p:cNvPr id="6" name="Content Placeholder 10"/>
          <p:cNvSpPr>
            <a:spLocks noGrp="1"/>
          </p:cNvSpPr>
          <p:nvPr>
            <p:ph idx="1"/>
          </p:nvPr>
        </p:nvSpPr>
        <p:spPr>
          <a:xfrm>
            <a:off x="1435608" y="5867400"/>
            <a:ext cx="749808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2.4 wastes 63% kernel time synchronizing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punish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101819" y="1411224"/>
            <a:ext cx="5987520" cy="46085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dpunish</a:t>
            </a:r>
            <a:endParaRPr lang="en-US" dirty="0"/>
          </a:p>
        </p:txBody>
      </p:sp>
      <p:sp>
        <p:nvSpPr>
          <p:cNvPr id="6" name="Content Placeholder 10"/>
          <p:cNvSpPr>
            <a:spLocks noGrp="1"/>
          </p:cNvSpPr>
          <p:nvPr>
            <p:ph idx="1"/>
          </p:nvPr>
        </p:nvSpPr>
        <p:spPr>
          <a:xfrm>
            <a:off x="1435608" y="5867400"/>
            <a:ext cx="749808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2.4 wastes 57% kernel time synchronizing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nfig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118360" y="1417638"/>
            <a:ext cx="6035040" cy="46451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config</a:t>
            </a:r>
            <a:endParaRPr lang="en-US" dirty="0"/>
          </a:p>
        </p:txBody>
      </p:sp>
      <p:sp>
        <p:nvSpPr>
          <p:cNvPr id="6" name="Content Placeholder 10"/>
          <p:cNvSpPr>
            <a:spLocks noGrp="1"/>
          </p:cNvSpPr>
          <p:nvPr>
            <p:ph idx="1"/>
          </p:nvPr>
        </p:nvSpPr>
        <p:spPr>
          <a:xfrm>
            <a:off x="1435608" y="5867400"/>
            <a:ext cx="749808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2.4 wastes 30% kernel time synchronizing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kernel to user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Best-effort HTM means simpler locking code</a:t>
            </a:r>
          </a:p>
          <a:p>
            <a:pPr lvl="1"/>
            <a:r>
              <a:rPr lang="en-US" sz="2400" dirty="0" smtClean="0"/>
              <a:t>Good programming model for kernel</a:t>
            </a:r>
          </a:p>
          <a:p>
            <a:pPr lvl="1"/>
            <a:r>
              <a:rPr lang="en-US" sz="2400" dirty="0" smtClean="0"/>
              <a:t>Fall back on locking when necessary</a:t>
            </a:r>
          </a:p>
          <a:p>
            <a:pPr lvl="1"/>
            <a:r>
              <a:rPr lang="en-US" sz="2400" dirty="0" smtClean="0"/>
              <a:t>Still permits concurrency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HTM promises </a:t>
            </a:r>
            <a:r>
              <a:rPr lang="en-US" sz="2800" i="1" dirty="0" smtClean="0"/>
              <a:t>transactions</a:t>
            </a:r>
          </a:p>
          <a:p>
            <a:pPr lvl="1"/>
            <a:r>
              <a:rPr lang="en-US" sz="2400" dirty="0" smtClean="0"/>
              <a:t>Good model for user</a:t>
            </a:r>
          </a:p>
          <a:p>
            <a:pPr lvl="1"/>
            <a:r>
              <a:rPr lang="en-US" sz="2400" dirty="0" smtClean="0"/>
              <a:t>Need software synchronization fallback</a:t>
            </a:r>
          </a:p>
          <a:p>
            <a:pPr lvl="1"/>
            <a:r>
              <a:rPr lang="en-US" sz="2400" dirty="0" smtClean="0"/>
              <a:t>Don’t want to expose to user</a:t>
            </a:r>
          </a:p>
          <a:p>
            <a:pPr lvl="1"/>
            <a:r>
              <a:rPr lang="en-US" sz="2400" dirty="0" smtClean="0"/>
              <a:t>Want concurrency  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Software, save 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HTM falls back on </a:t>
            </a:r>
            <a:r>
              <a:rPr lang="en-US" sz="2800" i="1" dirty="0" smtClean="0"/>
              <a:t>software transactions</a:t>
            </a:r>
            <a:endParaRPr lang="en-US" sz="2800" dirty="0" smtClean="0"/>
          </a:p>
          <a:p>
            <a:pPr lvl="1"/>
            <a:r>
              <a:rPr lang="en-US" sz="2400" dirty="0" smtClean="0"/>
              <a:t>Global lock</a:t>
            </a:r>
          </a:p>
          <a:p>
            <a:pPr lvl="1"/>
            <a:r>
              <a:rPr lang="en-US" sz="2400" dirty="0" smtClean="0"/>
              <a:t>STM</a:t>
            </a:r>
          </a:p>
          <a:p>
            <a:r>
              <a:rPr lang="en-US" sz="2800" dirty="0" smtClean="0"/>
              <a:t>Concurrency</a:t>
            </a:r>
          </a:p>
          <a:p>
            <a:pPr lvl="1"/>
            <a:r>
              <a:rPr lang="en-US" sz="2400" dirty="0" smtClean="0"/>
              <a:t>Conflict detection</a:t>
            </a:r>
          </a:p>
          <a:p>
            <a:pPr lvl="1"/>
            <a:r>
              <a:rPr lang="en-US" sz="2400" dirty="0" smtClean="0"/>
              <a:t>HTM </a:t>
            </a:r>
            <a:r>
              <a:rPr lang="en-US" sz="2400" dirty="0" err="1" smtClean="0"/>
              <a:t>workset</a:t>
            </a:r>
            <a:r>
              <a:rPr lang="en-US" sz="2400" dirty="0" smtClean="0"/>
              <a:t> in cache</a:t>
            </a:r>
          </a:p>
          <a:p>
            <a:pPr lvl="1"/>
            <a:r>
              <a:rPr lang="en-US" sz="2400" dirty="0" smtClean="0"/>
              <a:t>STM </a:t>
            </a:r>
            <a:r>
              <a:rPr lang="en-US" sz="2400" dirty="0" err="1" smtClean="0"/>
              <a:t>workset</a:t>
            </a:r>
            <a:r>
              <a:rPr lang="en-US" sz="2400" dirty="0" smtClean="0"/>
              <a:t> in memory</a:t>
            </a:r>
          </a:p>
          <a:p>
            <a:pPr lvl="1"/>
            <a:r>
              <a:rPr lang="en-US" sz="2400" dirty="0" smtClean="0"/>
              <a:t>Global lock – no workset</a:t>
            </a:r>
          </a:p>
          <a:p>
            <a:r>
              <a:rPr lang="en-US" sz="2800" dirty="0" smtClean="0"/>
              <a:t>Communicate between disjoint SW and HW</a:t>
            </a:r>
          </a:p>
          <a:p>
            <a:pPr lvl="1"/>
            <a:r>
              <a:rPr lang="en-US" sz="2400" dirty="0" smtClean="0"/>
              <a:t>No shared data structures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Hardware, save 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HTM has </a:t>
            </a:r>
            <a:r>
              <a:rPr lang="en-US" sz="2800" i="1" dirty="0" smtClean="0"/>
              <a:t>strong isolation</a:t>
            </a:r>
            <a:endParaRPr lang="en-US" sz="2800" dirty="0" smtClean="0"/>
          </a:p>
          <a:p>
            <a:pPr lvl="1"/>
            <a:r>
              <a:rPr lang="en-US" sz="2400" dirty="0" smtClean="0"/>
              <a:t>Detect conflicts with software</a:t>
            </a:r>
          </a:p>
          <a:p>
            <a:pPr lvl="1"/>
            <a:r>
              <a:rPr lang="en-US" sz="2400" dirty="0" smtClean="0"/>
              <a:t>Restart hardware transaction</a:t>
            </a:r>
          </a:p>
          <a:p>
            <a:pPr lvl="1"/>
            <a:r>
              <a:rPr lang="en-US" sz="2400" dirty="0" smtClean="0"/>
              <a:t>Only if hardware already has value in read/write set</a:t>
            </a:r>
          </a:p>
          <a:p>
            <a:pPr lvl="1"/>
            <a:endParaRPr lang="en-US" sz="2400" dirty="0" smtClean="0"/>
          </a:p>
          <a:p>
            <a:r>
              <a:rPr lang="en-US" sz="2800" i="1" dirty="0" smtClean="0"/>
              <a:t>Transaction ordering</a:t>
            </a:r>
          </a:p>
          <a:p>
            <a:pPr lvl="1"/>
            <a:r>
              <a:rPr lang="en-US" sz="2400" dirty="0" smtClean="0"/>
              <a:t>Commit protocol for hardware</a:t>
            </a:r>
          </a:p>
          <a:p>
            <a:pPr lvl="1"/>
            <a:r>
              <a:rPr lang="en-US" sz="2400" dirty="0" smtClean="0"/>
              <a:t>Wait for concurrent software TX</a:t>
            </a:r>
          </a:p>
          <a:p>
            <a:pPr lvl="1"/>
            <a:r>
              <a:rPr lang="en-US" sz="2400" dirty="0" smtClean="0"/>
              <a:t>Resolve inconsistencies</a:t>
            </a:r>
          </a:p>
          <a:p>
            <a:pPr lvl="1"/>
            <a:r>
              <a:rPr lang="en-US" sz="2400" dirty="0" smtClean="0"/>
              <a:t>Hardware/OS contains bad side effects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0000" y="1521767"/>
            <a:ext cx="107177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char* r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971309" y="1521767"/>
            <a:ext cx="97229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int idx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35608" y="2286000"/>
            <a:ext cx="3212592" cy="29238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u="sng" dirty="0" smtClean="0">
                <a:cs typeface="Courier"/>
              </a:rPr>
              <a:t>Transaction A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begin_transaction()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r[idx] = 0xFF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end_transaction()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2286000"/>
            <a:ext cx="3346704" cy="29238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u="sng" dirty="0" smtClean="0">
                <a:cs typeface="Courier"/>
              </a:rPr>
              <a:t>Transaction B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begin_transaction()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r = new_array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idx = new_idx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end_transaction()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5334000"/>
            <a:ext cx="749808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Invariant: </a:t>
            </a:r>
            <a:r>
              <a:rPr lang="en-US" sz="2800" dirty="0" smtClean="0">
                <a:latin typeface="Courier"/>
                <a:cs typeface="Courier"/>
              </a:rPr>
              <a:t>idx </a:t>
            </a:r>
            <a:r>
              <a:rPr lang="en-US" sz="2800" dirty="0" smtClean="0"/>
              <a:t>is valid for </a:t>
            </a:r>
            <a:r>
              <a:rPr lang="en-US" sz="2800" dirty="0" smtClean="0">
                <a:latin typeface="Courier"/>
                <a:cs typeface="Courier"/>
              </a:rPr>
              <a:t>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0" y="1521767"/>
            <a:ext cx="107177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char* r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971309" y="1521767"/>
            <a:ext cx="97229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int idx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</a:t>
            </a:r>
            <a:r>
              <a:rPr lang="en-US" dirty="0" err="1" smtClean="0"/>
              <a:t>ain't</a:t>
            </a:r>
            <a:r>
              <a:rPr lang="en-US" dirty="0" smtClean="0"/>
              <a:t>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TM must be fast</a:t>
            </a:r>
          </a:p>
          <a:p>
            <a:pPr lvl="1"/>
            <a:r>
              <a:rPr lang="en-US" sz="2400" dirty="0" smtClean="0"/>
              <a:t>Lose benefits of concurrency</a:t>
            </a:r>
          </a:p>
          <a:p>
            <a:pPr lvl="1"/>
            <a:endParaRPr lang="en-US" dirty="0" smtClean="0"/>
          </a:p>
          <a:p>
            <a:r>
              <a:rPr lang="en-US" sz="2800" dirty="0" smtClean="0"/>
              <a:t>TM must be unbounded</a:t>
            </a:r>
          </a:p>
          <a:p>
            <a:pPr lvl="1"/>
            <a:r>
              <a:rPr lang="en-US" sz="2400" dirty="0" smtClean="0"/>
              <a:t>Keeping within size not easy programming model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TM must be realizable</a:t>
            </a:r>
          </a:p>
          <a:p>
            <a:pPr lvl="1"/>
            <a:r>
              <a:rPr lang="en-US" sz="2400" dirty="0" smtClean="0"/>
              <a:t>Implementing TM an important first step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35608" y="2286000"/>
            <a:ext cx="3212592" cy="29238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u="sng" dirty="0" smtClean="0">
                <a:cs typeface="Courier"/>
              </a:rPr>
              <a:t>Transaction A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begin_transaction()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r[idx] = 0xFF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end_transaction()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2286000"/>
            <a:ext cx="3346704" cy="292387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u="sng" dirty="0" smtClean="0">
                <a:cs typeface="Courier"/>
              </a:rPr>
              <a:t>Transaction B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begin_transaction()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r = new_array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idx = new_idx</a:t>
            </a:r>
          </a:p>
          <a:p>
            <a:endParaRPr lang="en-US" sz="2000" dirty="0" smtClean="0">
              <a:latin typeface="Courier"/>
              <a:cs typeface="Courier"/>
            </a:endParaRPr>
          </a:p>
          <a:p>
            <a:r>
              <a:rPr lang="en-US" sz="2000" dirty="0" smtClean="0">
                <a:latin typeface="Courier"/>
                <a:cs typeface="Courier"/>
              </a:rPr>
              <a:t>end_transaction()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5334000"/>
            <a:ext cx="7498080" cy="1219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Invariant: </a:t>
            </a:r>
            <a:r>
              <a:rPr lang="en-US" sz="2800" dirty="0" smtClean="0">
                <a:latin typeface="Courier"/>
                <a:cs typeface="Courier"/>
              </a:rPr>
              <a:t>idx </a:t>
            </a:r>
            <a:r>
              <a:rPr lang="en-US" sz="2800" dirty="0" smtClean="0"/>
              <a:t>is valid for </a:t>
            </a:r>
            <a:r>
              <a:rPr lang="en-US" sz="2800" dirty="0" smtClean="0">
                <a:latin typeface="Courier"/>
                <a:cs typeface="Courier"/>
              </a:rPr>
              <a:t>r</a:t>
            </a:r>
          </a:p>
          <a:p>
            <a:r>
              <a:rPr lang="en-US" sz="2800" i="1" dirty="0" smtClean="0"/>
              <a:t>Inconsistent </a:t>
            </a:r>
            <a:r>
              <a:rPr lang="en-US" sz="2800" dirty="0" smtClean="0"/>
              <a:t>read causes bad data write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0" y="1521767"/>
            <a:ext cx="107177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char* r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971309" y="1521767"/>
            <a:ext cx="97229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int idx</a:t>
            </a:r>
            <a:endParaRPr lang="en-US" sz="2400" dirty="0"/>
          </a:p>
        </p:txBody>
      </p:sp>
      <p:sp>
        <p:nvSpPr>
          <p:cNvPr id="10" name="Left Arrow 9"/>
          <p:cNvSpPr/>
          <p:nvPr/>
        </p:nvSpPr>
        <p:spPr>
          <a:xfrm rot="11422433">
            <a:off x="3568904" y="4124566"/>
            <a:ext cx="1828800" cy="304800"/>
          </a:xfrm>
          <a:prstGeom prst="lef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 rot="21214397">
            <a:off x="3493887" y="3761319"/>
            <a:ext cx="1828800" cy="304800"/>
          </a:xfrm>
          <a:prstGeom prst="lef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69602" y="1676400"/>
            <a:ext cx="297700" cy="461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33994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A(HW)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2571984" y="3733799"/>
            <a:ext cx="295318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0372" y="2138064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2286000"/>
            <a:ext cx="185178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old_array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7" name="Right Arrow 16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r=new_array                          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                     r[idx] = 0xFF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67220" y="1676400"/>
            <a:ext cx="2004780" cy="461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33994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A(HW)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2571984" y="3733799"/>
            <a:ext cx="2000016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0372" y="2138064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 r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8" name="Right Arrow 17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                     r[idx] = 0xFF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rgbClr val="000000"/>
                </a:solidFill>
              </a:rPr>
              <a:t>r=new_array                      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567218" y="3733800"/>
            <a:ext cx="2309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                     </a:t>
            </a:r>
            <a:r>
              <a:rPr lang="en-US" sz="2400" dirty="0" smtClean="0">
                <a:solidFill>
                  <a:srgbClr val="000000"/>
                </a:solidFill>
              </a:rPr>
              <a:t>r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[idx] = 0xFF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33994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A(HW)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0372" y="2138064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 r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 r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2567220" y="1676400"/>
            <a:ext cx="2004780" cy="461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rgbClr val="000000"/>
                </a:solidFill>
              </a:rPr>
              <a:t>r=new_array                      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6" name="Explosion 1 15"/>
          <p:cNvSpPr/>
          <p:nvPr/>
        </p:nvSpPr>
        <p:spPr>
          <a:xfrm>
            <a:off x="2743200" y="1905000"/>
            <a:ext cx="2667000" cy="19812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Conflict!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2567218" y="3733800"/>
            <a:ext cx="2309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                     </a:t>
            </a:r>
            <a:r>
              <a:rPr lang="en-US" sz="2400" dirty="0" smtClean="0">
                <a:solidFill>
                  <a:srgbClr val="000000"/>
                </a:solidFill>
              </a:rPr>
              <a:t>r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[idx] = 0xFF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33994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A(HW)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0372" y="2138064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 r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2567220" y="1676400"/>
            <a:ext cx="2004780" cy="461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rgbClr val="000000"/>
                </a:solidFill>
              </a:rPr>
              <a:t>r=new_array                      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76800" y="3733800"/>
            <a:ext cx="15240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Restart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69602" y="1676400"/>
            <a:ext cx="297700" cy="4616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33994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A(HW)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2571984" y="3733799"/>
            <a:ext cx="295318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440372" y="2138064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2286000"/>
            <a:ext cx="185178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old_array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7" name="Right Arrow 16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r=new_array                          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                     r[idx] = 0xFF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569602" y="1676400"/>
            <a:ext cx="297700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r=new_array                          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3399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629400" y="2286000"/>
            <a:ext cx="185178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old_array</a:t>
            </a:r>
            <a:endParaRPr lang="en-US" sz="2400" dirty="0"/>
          </a:p>
        </p:txBody>
      </p:sp>
      <p:sp>
        <p:nvSpPr>
          <p:cNvPr id="18" name="Right Arrow 17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2571984" y="3733799"/>
            <a:ext cx="295318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                     r[idx] = 0xFF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567220" y="1676400"/>
            <a:ext cx="2004780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rgbClr val="000000"/>
                </a:solidFill>
              </a:rPr>
              <a:t>r=new_array                      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2923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286000"/>
            <a:ext cx="1992853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9" name="Right Arrow 18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2571984" y="3733799"/>
            <a:ext cx="2000016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                     r[idx] = 0xFF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2567220" y="1676400"/>
            <a:ext cx="2004780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rgbClr val="000000"/>
                </a:solidFill>
              </a:rPr>
              <a:t>r=new_array                      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67218" y="3733800"/>
            <a:ext cx="2309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                     </a:t>
            </a:r>
            <a:r>
              <a:rPr lang="en-US" sz="2400" dirty="0" smtClean="0">
                <a:solidFill>
                  <a:srgbClr val="000000"/>
                </a:solidFill>
              </a:rPr>
              <a:t>r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[idx] = 0xFF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2923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13161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 r</a:t>
            </a:r>
          </a:p>
          <a:p>
            <a:r>
              <a:rPr lang="en-US" sz="2000" dirty="0" smtClean="0"/>
              <a:t>write: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6" name="Cloud 15"/>
          <p:cNvSpPr/>
          <p:nvPr/>
        </p:nvSpPr>
        <p:spPr>
          <a:xfrm>
            <a:off x="2571984" y="2057400"/>
            <a:ext cx="2819400" cy="175260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Conflict not detected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new_array[old_idx] = 0xFF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2923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61239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 r, idx</a:t>
            </a:r>
          </a:p>
          <a:p>
            <a:r>
              <a:rPr lang="en-US" sz="2000" dirty="0" smtClean="0"/>
              <a:t>write: </a:t>
            </a:r>
            <a:r>
              <a:rPr lang="en-US" sz="2000" b="1" dirty="0" smtClean="0">
                <a:solidFill>
                  <a:schemeClr val="accent3"/>
                </a:solidFill>
              </a:rPr>
              <a:t>r[idx]</a:t>
            </a:r>
            <a:endParaRPr lang="en-US" sz="2000" b="1" dirty="0">
              <a:solidFill>
                <a:schemeClr val="accent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9" name="Right Arrow 18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2567220" y="1676400"/>
            <a:ext cx="3833580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rgbClr val="000000"/>
                </a:solidFill>
              </a:rPr>
              <a:t>r=new_array                      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67218" y="3733800"/>
            <a:ext cx="3833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                     r[idx] = 0xFF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</a:t>
            </a:r>
            <a:r>
              <a:rPr lang="en-US" dirty="0" err="1" smtClean="0"/>
              <a:t>ain't</a:t>
            </a:r>
            <a:r>
              <a:rPr lang="en-US" dirty="0" smtClean="0"/>
              <a:t>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124200"/>
            <a:ext cx="7498080" cy="3124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ill Sans MT (Body)"/>
                <a:cs typeface="Gill Sans MT (Body)"/>
              </a:rPr>
              <a:t>Version and detect conflicts with existing structures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Cache coherence, store buffer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1371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838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new_array[old_idx] = 0xFF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2923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61239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 r, idx</a:t>
            </a:r>
          </a:p>
          <a:p>
            <a:r>
              <a:rPr lang="en-US" sz="2000" dirty="0" smtClean="0"/>
              <a:t>write: </a:t>
            </a:r>
            <a:r>
              <a:rPr lang="en-US" sz="2000" b="1" dirty="0" smtClean="0">
                <a:solidFill>
                  <a:schemeClr val="accent3"/>
                </a:solidFill>
              </a:rPr>
              <a:t>r[idx]</a:t>
            </a:r>
            <a:endParaRPr lang="en-US" sz="2000" b="1" dirty="0">
              <a:solidFill>
                <a:schemeClr val="accent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9" name="Right Arrow 18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2567220" y="1676400"/>
            <a:ext cx="3833580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rgbClr val="000000"/>
                </a:solidFill>
              </a:rPr>
              <a:t>r=new_array                      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67218" y="3733800"/>
            <a:ext cx="3833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                     r[idx] = 0xFF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Explosion 1 17"/>
          <p:cNvSpPr/>
          <p:nvPr/>
        </p:nvSpPr>
        <p:spPr>
          <a:xfrm>
            <a:off x="5029200" y="2985503"/>
            <a:ext cx="3200400" cy="1917848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Oh, no!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Arrow 18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5410200"/>
            <a:ext cx="749808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Hardware contains effects of B</a:t>
            </a:r>
          </a:p>
          <a:p>
            <a:pPr lvl="1"/>
            <a:r>
              <a:rPr lang="en-US" sz="2400" dirty="0" smtClean="0"/>
              <a:t>Unless B commits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2923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61239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 r, idx</a:t>
            </a:r>
          </a:p>
          <a:p>
            <a:r>
              <a:rPr lang="en-US" sz="2000" dirty="0" smtClean="0"/>
              <a:t>write: </a:t>
            </a:r>
            <a:r>
              <a:rPr lang="en-US" sz="2000" b="1" dirty="0" smtClean="0">
                <a:solidFill>
                  <a:schemeClr val="accent3"/>
                </a:solidFill>
              </a:rPr>
              <a:t>r[idx]</a:t>
            </a:r>
            <a:endParaRPr lang="en-US" sz="2000" b="1" dirty="0">
              <a:solidFill>
                <a:schemeClr val="accent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2567221" y="1676400"/>
            <a:ext cx="3833579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567219" y="1676400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rgbClr val="000000"/>
                </a:solidFill>
              </a:rPr>
              <a:t>r=new_array                      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67218" y="3733800"/>
            <a:ext cx="3833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                     r[idx] = 0xFF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Arrow 18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2923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61239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 r, idx</a:t>
            </a:r>
          </a:p>
          <a:p>
            <a:r>
              <a:rPr lang="en-US" sz="2000" dirty="0" smtClean="0"/>
              <a:t>write: </a:t>
            </a:r>
            <a:r>
              <a:rPr lang="en-US" sz="2000" b="1" dirty="0" smtClean="0">
                <a:solidFill>
                  <a:schemeClr val="accent3"/>
                </a:solidFill>
              </a:rPr>
              <a:t>r[idx]</a:t>
            </a:r>
            <a:endParaRPr lang="en-US" sz="2000" b="1" dirty="0">
              <a:solidFill>
                <a:schemeClr val="accent3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29400" y="2958645"/>
            <a:ext cx="185594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old_idx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2567221" y="1676400"/>
            <a:ext cx="4114800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567219" y="1671935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   </a:t>
            </a:r>
            <a:r>
              <a:rPr lang="en-US" sz="2400" dirty="0" smtClean="0">
                <a:solidFill>
                  <a:srgbClr val="000000"/>
                </a:solidFill>
              </a:rPr>
              <a:t>r=new_array                          </a:t>
            </a:r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idx=new_idx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67218" y="3733800"/>
            <a:ext cx="3833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                     r[idx] = 0xFF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00800" y="3733800"/>
            <a:ext cx="228600" cy="4616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435608" y="5410200"/>
            <a:ext cx="749808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Hardware contains effects of B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Unless B commits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Arrow 18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2923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61239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 r, idx</a:t>
            </a:r>
          </a:p>
          <a:p>
            <a:r>
              <a:rPr lang="en-US" sz="2000" dirty="0" smtClean="0"/>
              <a:t>write: </a:t>
            </a:r>
            <a:r>
              <a:rPr lang="en-US" sz="2000" b="1" dirty="0" smtClean="0">
                <a:solidFill>
                  <a:schemeClr val="accent3"/>
                </a:solidFill>
              </a:rPr>
              <a:t>r[idx]</a:t>
            </a:r>
            <a:endParaRPr lang="en-US" sz="2000" b="1" dirty="0">
              <a:solidFill>
                <a:schemeClr val="accent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2567220" y="1676400"/>
            <a:ext cx="5918125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567219" y="1671935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r=new_array                          idx=new_idx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67218" y="3733800"/>
            <a:ext cx="3833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                     r[idx] = 0xFF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00800" y="3733800"/>
            <a:ext cx="2084546" cy="4616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435608" y="5410200"/>
            <a:ext cx="749808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Hardware contains effects of B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Unless B commits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29400" y="2958645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new_idx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Arrow 18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2923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61239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 r, idx</a:t>
            </a:r>
          </a:p>
          <a:p>
            <a:r>
              <a:rPr lang="en-US" sz="2000" dirty="0" smtClean="0"/>
              <a:t>write: </a:t>
            </a:r>
            <a:r>
              <a:rPr lang="en-US" sz="2000" b="1" dirty="0" smtClean="0">
                <a:solidFill>
                  <a:schemeClr val="accent3"/>
                </a:solidFill>
              </a:rPr>
              <a:t>r[idx]</a:t>
            </a:r>
            <a:endParaRPr lang="en-US" sz="2000" b="1" dirty="0">
              <a:solidFill>
                <a:schemeClr val="accent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2567220" y="1676400"/>
            <a:ext cx="5918125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567219" y="1671935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r=new_array                          idx=new_idx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67218" y="3733800"/>
            <a:ext cx="3833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                     r[idx] = 0xFF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00800" y="3733800"/>
            <a:ext cx="2084546" cy="4616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435608" y="5410200"/>
            <a:ext cx="749808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Hardware contains effects of B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Unless B commits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29400" y="2958645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new_idx</a:t>
            </a:r>
            <a:endParaRPr lang="en-US" sz="2400" dirty="0"/>
          </a:p>
        </p:txBody>
      </p:sp>
      <p:sp>
        <p:nvSpPr>
          <p:cNvPr id="25" name="Explosion 1 24"/>
          <p:cNvSpPr/>
          <p:nvPr/>
        </p:nvSpPr>
        <p:spPr>
          <a:xfrm>
            <a:off x="4038600" y="1981200"/>
            <a:ext cx="3200400" cy="1981200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Asymmetric</a:t>
            </a:r>
          </a:p>
          <a:p>
            <a:pPr algn="ctr"/>
            <a:r>
              <a:rPr lang="en-US" sz="2400" dirty="0" smtClean="0"/>
              <a:t>conflict!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ight Arrow 18"/>
          <p:cNvSpPr/>
          <p:nvPr/>
        </p:nvSpPr>
        <p:spPr>
          <a:xfrm>
            <a:off x="1447800" y="2895600"/>
            <a:ext cx="4427028" cy="761999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r>
              <a:rPr lang="en-US" sz="2400" dirty="0" smtClean="0"/>
              <a:t>time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37990" y="1676400"/>
            <a:ext cx="1129230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A(SW)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3733800"/>
            <a:ext cx="1136376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B(HW)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435608" y="4195465"/>
            <a:ext cx="1612392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read: a, idx</a:t>
            </a:r>
          </a:p>
          <a:p>
            <a:r>
              <a:rPr lang="en-US" sz="2000" dirty="0" smtClean="0"/>
              <a:t>write: </a:t>
            </a:r>
            <a:r>
              <a:rPr lang="en-US" sz="2000" b="1" dirty="0" smtClean="0">
                <a:solidFill>
                  <a:schemeClr val="accent3"/>
                </a:solidFill>
              </a:rPr>
              <a:t>a[idx]</a:t>
            </a:r>
            <a:endParaRPr lang="en-US" sz="2000" b="1" dirty="0">
              <a:solidFill>
                <a:schemeClr val="accent3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29400" y="2286000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r = new_array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2567220" y="1676400"/>
            <a:ext cx="5918125" cy="4616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567219" y="1671935"/>
            <a:ext cx="5918127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r=new_array                          idx=new_idx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67218" y="3733800"/>
            <a:ext cx="3833582" cy="4616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571984" y="3733800"/>
            <a:ext cx="5913362" cy="461665"/>
          </a:xfrm>
          <a:prstGeom prst="rect">
            <a:avLst/>
          </a:prstGeom>
          <a:noFill/>
          <a:ln w="12700" cap="flat" cmpd="sng" algn="ctr">
            <a:solidFill>
              <a:schemeClr val="tx1">
                <a:alpha val="19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00"/>
                </a:solidFill>
              </a:rPr>
              <a:t>                        r[idx] = 0xFF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400800" y="3733800"/>
            <a:ext cx="2084546" cy="4616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Restart</a:t>
            </a:r>
            <a:endParaRPr lang="en-US" sz="2400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1435608" y="5410200"/>
            <a:ext cx="749808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Hardware contains effects of B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Unless B commits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629400" y="2958645"/>
            <a:ext cx="198002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/>
              <a:t>idx = new_idx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+ hardware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Commit protocol</a:t>
            </a:r>
          </a:p>
          <a:p>
            <a:pPr lvl="1"/>
            <a:r>
              <a:rPr lang="en-US" sz="2400" dirty="0" smtClean="0"/>
              <a:t>Hardware commit waits for any current software TX</a:t>
            </a:r>
          </a:p>
          <a:p>
            <a:pPr lvl="1"/>
            <a:r>
              <a:rPr lang="en-US" sz="2400" dirty="0" smtClean="0"/>
              <a:t>Implemented as sequence lock</a:t>
            </a:r>
          </a:p>
          <a:p>
            <a:r>
              <a:rPr lang="en-US" sz="2800" dirty="0" smtClean="0"/>
              <a:t>Operating system</a:t>
            </a:r>
          </a:p>
          <a:p>
            <a:pPr lvl="1"/>
            <a:r>
              <a:rPr lang="en-US" sz="2400" dirty="0" smtClean="0"/>
              <a:t>Inconsistent data can cause spurious fault</a:t>
            </a:r>
          </a:p>
          <a:p>
            <a:pPr lvl="1"/>
            <a:r>
              <a:rPr lang="en-US" sz="2400" dirty="0" smtClean="0"/>
              <a:t>Resolve faults by TX restart</a:t>
            </a:r>
          </a:p>
          <a:p>
            <a:r>
              <a:rPr lang="en-US" sz="2800" dirty="0" smtClean="0"/>
              <a:t>Hardware</a:t>
            </a:r>
          </a:p>
          <a:p>
            <a:pPr lvl="1"/>
            <a:r>
              <a:rPr lang="en-US" sz="2400" dirty="0" smtClean="0"/>
              <a:t>Even inconsistent TX must commit correctly</a:t>
            </a:r>
          </a:p>
          <a:p>
            <a:pPr lvl="1"/>
            <a:r>
              <a:rPr lang="en-US" sz="2400" dirty="0" smtClean="0"/>
              <a:t>Pass commit protocol address to </a:t>
            </a:r>
            <a:r>
              <a:rPr lang="en-US" sz="2400" dirty="0" err="1" smtClean="0">
                <a:latin typeface="Courier"/>
                <a:cs typeface="Courier"/>
              </a:rPr>
              <a:t>transaction_begin</a:t>
            </a:r>
            <a:r>
              <a:rPr lang="en-US" sz="2400" dirty="0" smtClean="0">
                <a:latin typeface="Courier"/>
                <a:cs typeface="Courier"/>
              </a:rPr>
              <a:t>()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Safe, concurrent hardware and software</a:t>
            </a:r>
          </a:p>
          <a:p>
            <a:r>
              <a:rPr lang="en-US" sz="2800" dirty="0" smtClean="0"/>
              <a:t>Evaluated on STAMP benchmarks</a:t>
            </a:r>
          </a:p>
          <a:p>
            <a:pPr lvl="1"/>
            <a:r>
              <a:rPr lang="en-US" sz="2400" dirty="0" smtClean="0"/>
              <a:t>ssca2 – graph kernels</a:t>
            </a:r>
            <a:endParaRPr lang="en-US" sz="2000" dirty="0" smtClean="0"/>
          </a:p>
          <a:p>
            <a:pPr lvl="1"/>
            <a:r>
              <a:rPr lang="en-US" sz="2400" dirty="0" smtClean="0"/>
              <a:t>vacation – reservation system</a:t>
            </a:r>
          </a:p>
          <a:p>
            <a:pPr lvl="2"/>
            <a:r>
              <a:rPr lang="en-US" sz="2000" dirty="0" smtClean="0"/>
              <a:t>High-contention</a:t>
            </a:r>
          </a:p>
          <a:p>
            <a:pPr lvl="2"/>
            <a:r>
              <a:rPr lang="en-US" sz="2000" dirty="0" smtClean="0"/>
              <a:t>Low-contention</a:t>
            </a:r>
          </a:p>
          <a:p>
            <a:pPr lvl="1"/>
            <a:r>
              <a:rPr lang="en-US" sz="2400" dirty="0" smtClean="0"/>
              <a:t>yada – Delauney mesh refinement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Best-effort + Single Global Lock STM (ordered)</a:t>
            </a:r>
          </a:p>
          <a:p>
            <a:r>
              <a:rPr lang="en-US" sz="2800" dirty="0" smtClean="0"/>
              <a:t>Idealized HTM (free)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ssca2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35608" y="5410200"/>
            <a:ext cx="709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 overflow – performance == ideal</a:t>
            </a:r>
            <a:endParaRPr lang="en-US" sz="2800" dirty="0"/>
          </a:p>
        </p:txBody>
      </p:sp>
      <p:pic>
        <p:nvPicPr>
          <p:cNvPr id="9" name="Content Placeholder 8" descr="ssca2.eps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905000" y="527159"/>
            <a:ext cx="6031992" cy="488304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vacation-small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905000" y="527158"/>
            <a:ext cx="6031992" cy="48830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vacation-low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35608" y="5410200"/>
            <a:ext cx="709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&lt;1% overflow – performance == ideal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</a:t>
            </a:r>
            <a:r>
              <a:rPr lang="en-US" dirty="0" err="1" smtClean="0"/>
              <a:t>ain't</a:t>
            </a:r>
            <a:r>
              <a:rPr lang="en-US" dirty="0" smtClean="0"/>
              <a:t>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124200"/>
            <a:ext cx="7498080" cy="3124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ill Sans MT (Body)"/>
                <a:cs typeface="Gill Sans MT (Body)"/>
              </a:rPr>
              <a:t>Version and detect conflicts with existing structures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Cache coherence, store buffer</a:t>
            </a:r>
          </a:p>
          <a:p>
            <a:pPr lvl="1"/>
            <a:endParaRPr lang="en-US" sz="2000" dirty="0" smtClean="0">
              <a:latin typeface="Gill Sans MT (Body)"/>
              <a:cs typeface="Gill Sans MT (Body)"/>
            </a:endParaRPr>
          </a:p>
          <a:p>
            <a:r>
              <a:rPr lang="en-US" sz="2400" dirty="0" smtClean="0">
                <a:latin typeface="Gill Sans MT (Body)"/>
                <a:cs typeface="Gill Sans MT (Body)"/>
              </a:rPr>
              <a:t>Simple modifications to processor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Very realizable (stay tuned for Sun Rock)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1371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4AA33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vacation-high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969188" y="533400"/>
            <a:ext cx="6031812" cy="48828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vacation-high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35608" y="5410200"/>
            <a:ext cx="709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~3% overflow – performance near ideal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ada.eps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905001" y="533400"/>
            <a:ext cx="6031813" cy="48828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yada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35608" y="5410200"/>
            <a:ext cx="709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Font typeface="Arial"/>
              <a:buChar char="•"/>
            </a:pPr>
            <a:r>
              <a:rPr lang="en-US" sz="2800" dirty="0" smtClean="0"/>
              <a:t> ~11% overflow – software bottleneck</a:t>
            </a:r>
          </a:p>
          <a:p>
            <a:pPr lvl="1">
              <a:buClr>
                <a:schemeClr val="accent1"/>
              </a:buClr>
              <a:buFont typeface="Arial"/>
              <a:buChar char="•"/>
            </a:pPr>
            <a:r>
              <a:rPr lang="en-US" sz="2800" dirty="0" smtClean="0"/>
              <a:t> 85% execution spent in software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Small overflow rates, performance near ideal</a:t>
            </a:r>
          </a:p>
          <a:p>
            <a:pPr lvl="1"/>
            <a:r>
              <a:rPr lang="en-US" sz="2400" dirty="0" smtClean="0"/>
              <a:t>Typical overflow unknown</a:t>
            </a:r>
          </a:p>
          <a:p>
            <a:pPr lvl="1"/>
            <a:r>
              <a:rPr lang="en-US" sz="2400" dirty="0" smtClean="0"/>
              <a:t>TxLinux 2.4: &lt;1%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Can be limited by software synchronization</a:t>
            </a:r>
          </a:p>
          <a:p>
            <a:pPr lvl="1"/>
            <a:r>
              <a:rPr lang="en-US" sz="2400" dirty="0" smtClean="0"/>
              <a:t>Global lock: yada has long critical path</a:t>
            </a:r>
          </a:p>
          <a:p>
            <a:pPr lvl="1"/>
            <a:r>
              <a:rPr lang="en-US" sz="2400" dirty="0" smtClean="0"/>
              <a:t>STM can help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Best-effort HTM</a:t>
            </a:r>
          </a:p>
          <a:p>
            <a:pPr lvl="1"/>
            <a:r>
              <a:rPr lang="en-US" sz="2400" dirty="0" smtClean="0"/>
              <a:t>Herlihy &amp; Moss ISCA '93</a:t>
            </a:r>
          </a:p>
          <a:p>
            <a:pPr lvl="1"/>
            <a:r>
              <a:rPr lang="en-US" sz="2400" dirty="0" smtClean="0"/>
              <a:t>Sun Rock (Dice et al.  ASPLOS '09)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Speculative Lock Elision</a:t>
            </a:r>
          </a:p>
          <a:p>
            <a:pPr lvl="1"/>
            <a:r>
              <a:rPr lang="en-US" sz="2400" dirty="0" smtClean="0"/>
              <a:t>Rajwar &amp; Goodman MICRO '01,  ASPLOS '02</a:t>
            </a:r>
          </a:p>
          <a:p>
            <a:pPr lvl="1"/>
            <a:endParaRPr lang="en-US" sz="2800" dirty="0" smtClean="0"/>
          </a:p>
          <a:p>
            <a:r>
              <a:rPr lang="en-US" sz="2800" dirty="0" smtClean="0"/>
              <a:t>Hybrid TM</a:t>
            </a:r>
          </a:p>
          <a:p>
            <a:pPr lvl="1"/>
            <a:r>
              <a:rPr lang="en-US" sz="2400" dirty="0" smtClean="0"/>
              <a:t>Damron et al.  ASPLOS '06</a:t>
            </a:r>
          </a:p>
          <a:p>
            <a:pPr lvl="1"/>
            <a:r>
              <a:rPr lang="en-US" sz="2400" dirty="0" smtClean="0"/>
              <a:t>Saha et al. MICRO '06</a:t>
            </a:r>
          </a:p>
          <a:p>
            <a:pPr lvl="1"/>
            <a:r>
              <a:rPr lang="en-US" sz="2400" dirty="0" smtClean="0"/>
              <a:t>Shriraman et al. </a:t>
            </a:r>
            <a:r>
              <a:rPr lang="en-US" sz="2400" smtClean="0"/>
              <a:t>TRANSACT '06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have the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TxLinux 2.4</a:t>
            </a:r>
          </a:p>
          <a:p>
            <a:pPr lvl="1"/>
            <a:r>
              <a:rPr lang="en-US" sz="2400" dirty="0" smtClean="0"/>
              <a:t>Add concurrency to simpler locking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Transaction ordering</a:t>
            </a:r>
          </a:p>
          <a:p>
            <a:pPr lvl="1"/>
            <a:r>
              <a:rPr lang="en-US" sz="2400" dirty="0" smtClean="0"/>
              <a:t>Best-effort becomes </a:t>
            </a:r>
            <a:r>
              <a:rPr lang="en-US" sz="2400" dirty="0" smtClean="0"/>
              <a:t>unbounded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Creative software + simple ISA additions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</a:t>
            </a:r>
            <a:r>
              <a:rPr lang="en-US" dirty="0" err="1" smtClean="0"/>
              <a:t>ain't</a:t>
            </a:r>
            <a:r>
              <a:rPr lang="en-US" dirty="0" smtClean="0"/>
              <a:t>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124200"/>
            <a:ext cx="7498080" cy="3429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ill Sans MT (Body)"/>
                <a:cs typeface="Gill Sans MT (Body)"/>
              </a:rPr>
              <a:t>Version and detect conflicts with existing structures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Cache coherence, store buffer</a:t>
            </a:r>
          </a:p>
          <a:p>
            <a:pPr lvl="1"/>
            <a:endParaRPr lang="en-US" sz="2000" dirty="0" smtClean="0">
              <a:latin typeface="Gill Sans MT (Body)"/>
              <a:cs typeface="Gill Sans MT (Body)"/>
            </a:endParaRPr>
          </a:p>
          <a:p>
            <a:r>
              <a:rPr lang="en-US" sz="2400" dirty="0" smtClean="0">
                <a:latin typeface="Gill Sans MT (Body)"/>
                <a:cs typeface="Gill Sans MT (Body)"/>
              </a:rPr>
              <a:t>Simple modifications to processor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Very realizable (stay tuned for Sun Rock)</a:t>
            </a:r>
          </a:p>
          <a:p>
            <a:pPr lvl="1">
              <a:buNone/>
            </a:pPr>
            <a:endParaRPr lang="en-US" sz="2000" dirty="0" smtClean="0">
              <a:latin typeface="Gill Sans MT (Body)"/>
              <a:cs typeface="Gill Sans MT (Body)"/>
            </a:endParaRPr>
          </a:p>
          <a:p>
            <a:r>
              <a:rPr lang="en-US" sz="2400" dirty="0" smtClean="0">
                <a:latin typeface="Gill Sans MT (Body)"/>
                <a:cs typeface="Gill Sans MT (Body)"/>
              </a:rPr>
              <a:t>Resource-limited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Cache size/</a:t>
            </a:r>
            <a:r>
              <a:rPr lang="en-US" sz="2000" dirty="0" err="1" smtClean="0">
                <a:latin typeface="Gill Sans MT (Body)"/>
                <a:cs typeface="Gill Sans MT (Body)"/>
              </a:rPr>
              <a:t>associativity</a:t>
            </a:r>
            <a:r>
              <a:rPr lang="en-US" sz="2000" dirty="0" smtClean="0">
                <a:latin typeface="Gill Sans MT (Body)"/>
                <a:cs typeface="Gill Sans MT (Body)"/>
              </a:rPr>
              <a:t>, store buffer size </a:t>
            </a:r>
          </a:p>
          <a:p>
            <a:pPr lvl="1"/>
            <a:endParaRPr lang="en-US" sz="2000" dirty="0" smtClean="0">
              <a:latin typeface="Gill Sans MT (Body)"/>
              <a:cs typeface="Gill Sans MT (Body)"/>
            </a:endParaRPr>
          </a:p>
          <a:p>
            <a:endParaRPr lang="en-US" sz="2400" dirty="0" smtClean="0">
              <a:latin typeface="Gill Sans MT (Body)"/>
              <a:cs typeface="Gill Sans MT (Body)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1371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4AA33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</a:t>
            </a:r>
            <a:r>
              <a:rPr lang="en-US" dirty="0" err="1" smtClean="0"/>
              <a:t>ain't</a:t>
            </a:r>
            <a:r>
              <a:rPr lang="en-US" dirty="0" smtClean="0"/>
              <a:t>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3733800"/>
            <a:ext cx="7498080" cy="2819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ill Sans MT (Body)"/>
                <a:cs typeface="Gill Sans MT (Body)"/>
              </a:rPr>
              <a:t>Software endlessly flexible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Transaction size limited only by virtual memory</a:t>
            </a:r>
          </a:p>
          <a:p>
            <a:pPr lvl="1"/>
            <a:endParaRPr lang="en-US" sz="2400" dirty="0" smtClean="0">
              <a:latin typeface="Gill Sans MT (Body)"/>
              <a:cs typeface="Gill Sans MT (Body)"/>
            </a:endParaRPr>
          </a:p>
          <a:p>
            <a:r>
              <a:rPr lang="en-US" sz="2400" dirty="0" smtClean="0">
                <a:latin typeface="Gill Sans MT (Body)"/>
                <a:cs typeface="Gill Sans MT (Body)"/>
              </a:rPr>
              <a:t>Slow</a:t>
            </a:r>
            <a:endParaRPr lang="en-US" sz="400" dirty="0" smtClean="0">
              <a:latin typeface="Gill Sans MT (Body)"/>
              <a:cs typeface="Gill Sans MT (Body)"/>
            </a:endParaRP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Instrument most memory references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21336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9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 smtClean="0">
                        <a:solidFill>
                          <a:schemeClr val="accent3"/>
                        </a:solidFill>
                      </a:endParaRPr>
                    </a:p>
                    <a:p>
                      <a:pPr algn="ctr"/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4AA33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</a:t>
            </a:r>
            <a:r>
              <a:rPr lang="en-US" dirty="0" err="1" smtClean="0"/>
              <a:t>ain't</a:t>
            </a:r>
            <a:r>
              <a:rPr lang="en-US" dirty="0" smtClean="0"/>
              <a:t>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4648200"/>
            <a:ext cx="7498080" cy="1600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ill Sans MT (Body)"/>
                <a:cs typeface="Gill Sans MT (Body)"/>
              </a:rPr>
              <a:t>Versioning unbounded data in hardware is difficult</a:t>
            </a:r>
          </a:p>
          <a:p>
            <a:pPr lvl="1"/>
            <a:r>
              <a:rPr lang="en-US" sz="2000" dirty="0" smtClean="0">
                <a:latin typeface="Gill Sans MT (Body)"/>
                <a:cs typeface="Gill Sans MT (Body)"/>
              </a:rPr>
              <a:t>Unlikely to be implemented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1417638"/>
          <a:ext cx="6096000" cy="2971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28800"/>
                <a:gridCol w="1371600"/>
                <a:gridCol w="1371600"/>
                <a:gridCol w="1524000"/>
              </a:tblGrid>
              <a:tr h="4829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Fast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Realizable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Unbounded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67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Best-effort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>
                        <a:solidFill>
                          <a:schemeClr val="accent3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9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dirty="0" smtClean="0">
                          <a:solidFill>
                            <a:schemeClr val="accent3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sz="4400" dirty="0" smtClean="0">
                        <a:solidFill>
                          <a:schemeClr val="accent3"/>
                        </a:solidFill>
                      </a:endParaRPr>
                    </a:p>
                    <a:p>
                      <a:pPr algn="ctr"/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9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Unbounded HTM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solidFill>
                            <a:schemeClr val="accent4"/>
                          </a:solidFill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  <a:latin typeface="+mn-lt"/>
                        <a:cs typeface="Webdings" charset="2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32D2E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✖</a:t>
                      </a:r>
                      <a:endParaRPr lang="en-US" dirty="0">
                        <a:solidFill>
                          <a:schemeClr val="accent2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4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</a:rPr>
                        <a:t>✔</a:t>
                      </a:r>
                      <a:endParaRPr lang="en-US" sz="4400" dirty="0">
                        <a:solidFill>
                          <a:schemeClr val="accent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2643</TotalTime>
  <Words>2710</Words>
  <Application>Microsoft Macintosh PowerPoint</Application>
  <PresentationFormat>On-screen Show (4:3)</PresentationFormat>
  <Paragraphs>967</Paragraphs>
  <Slides>64</Slides>
  <Notes>40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Solstice</vt:lpstr>
      <vt:lpstr>Maximum Benefit from a Minimal HTM</vt:lpstr>
      <vt:lpstr>Concurrency is here</vt:lpstr>
      <vt:lpstr>Transactional memory</vt:lpstr>
      <vt:lpstr>TM ain't easy</vt:lpstr>
      <vt:lpstr>TM ain't easy</vt:lpstr>
      <vt:lpstr>TM ain't easy</vt:lpstr>
      <vt:lpstr>TM ain't easy</vt:lpstr>
      <vt:lpstr>TM ain't easy</vt:lpstr>
      <vt:lpstr>TM ain't easy</vt:lpstr>
      <vt:lpstr>TM ain't easy</vt:lpstr>
      <vt:lpstr>Back to basics</vt:lpstr>
      <vt:lpstr>Back to basics</vt:lpstr>
      <vt:lpstr>Back to basics</vt:lpstr>
      <vt:lpstr>Maximum benefit</vt:lpstr>
      <vt:lpstr>Linux: HTM proving ground</vt:lpstr>
      <vt:lpstr>Linux: HTM proving ground</vt:lpstr>
      <vt:lpstr>Linux: HTM proving ground</vt:lpstr>
      <vt:lpstr>Linux: HTM proving ground</vt:lpstr>
      <vt:lpstr>HTM can help 2.4</vt:lpstr>
      <vt:lpstr>HTM can help 2.4</vt:lpstr>
      <vt:lpstr>HTM can help 2.4</vt:lpstr>
      <vt:lpstr>HTM can help 2.4</vt:lpstr>
      <vt:lpstr>HTM can help 2.4</vt:lpstr>
      <vt:lpstr>HTM can help 2.4</vt:lpstr>
      <vt:lpstr>Adding HTM</vt:lpstr>
      <vt:lpstr>Adding HTM, cont.</vt:lpstr>
      <vt:lpstr>Adding HTM, cont.</vt:lpstr>
      <vt:lpstr>Adding HTM, cont.</vt:lpstr>
      <vt:lpstr>Adding HTM, cont.</vt:lpstr>
      <vt:lpstr>Adding HTM, cont.</vt:lpstr>
      <vt:lpstr>Evaluating TxLinux</vt:lpstr>
      <vt:lpstr>Evaluation: MAB</vt:lpstr>
      <vt:lpstr>Evaluation: dpunish</vt:lpstr>
      <vt:lpstr>Evaluation: config</vt:lpstr>
      <vt:lpstr>From kernel to user</vt:lpstr>
      <vt:lpstr>Software, save me!</vt:lpstr>
      <vt:lpstr>Hardware, save me!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Transaction ordering</vt:lpstr>
      <vt:lpstr>Software + hardware mechanisms</vt:lpstr>
      <vt:lpstr>Transaction ordering</vt:lpstr>
      <vt:lpstr>Evaluation: ssca2</vt:lpstr>
      <vt:lpstr>Evaluation: vacation-low</vt:lpstr>
      <vt:lpstr>Evaluation: vacation-high</vt:lpstr>
      <vt:lpstr>Evaluation: yada</vt:lpstr>
      <vt:lpstr>Evaluation</vt:lpstr>
      <vt:lpstr>Related work</vt:lpstr>
      <vt:lpstr>We have the technology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Maximum Benefit from a Minimal TM</dc:title>
  <dc:creator>Owen Hofmann</dc:creator>
  <cp:lastModifiedBy>Owen Hofmann</cp:lastModifiedBy>
  <cp:revision>312</cp:revision>
  <dcterms:created xsi:type="dcterms:W3CDTF">2009-03-10T14:20:10Z</dcterms:created>
  <dcterms:modified xsi:type="dcterms:W3CDTF">2009-03-10T14:23:38Z</dcterms:modified>
</cp:coreProperties>
</file>