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60" r:id="rId1"/>
  </p:sldMasterIdLst>
  <p:notesMasterIdLst>
    <p:notesMasterId r:id="rId38"/>
  </p:notesMasterIdLst>
  <p:handoutMasterIdLst>
    <p:handoutMasterId r:id="rId39"/>
  </p:handoutMasterIdLst>
  <p:sldIdLst>
    <p:sldId id="256" r:id="rId2"/>
    <p:sldId id="299" r:id="rId3"/>
    <p:sldId id="301" r:id="rId4"/>
    <p:sldId id="300" r:id="rId5"/>
    <p:sldId id="258" r:id="rId6"/>
    <p:sldId id="304" r:id="rId7"/>
    <p:sldId id="259" r:id="rId8"/>
    <p:sldId id="305" r:id="rId9"/>
    <p:sldId id="260" r:id="rId10"/>
    <p:sldId id="268" r:id="rId11"/>
    <p:sldId id="306" r:id="rId12"/>
    <p:sldId id="317" r:id="rId13"/>
    <p:sldId id="307" r:id="rId14"/>
    <p:sldId id="262" r:id="rId15"/>
    <p:sldId id="316" r:id="rId16"/>
    <p:sldId id="309" r:id="rId17"/>
    <p:sldId id="310" r:id="rId18"/>
    <p:sldId id="323" r:id="rId19"/>
    <p:sldId id="282" r:id="rId20"/>
    <p:sldId id="329" r:id="rId21"/>
    <p:sldId id="318" r:id="rId22"/>
    <p:sldId id="319" r:id="rId23"/>
    <p:sldId id="320" r:id="rId24"/>
    <p:sldId id="321" r:id="rId25"/>
    <p:sldId id="322" r:id="rId26"/>
    <p:sldId id="315" r:id="rId27"/>
    <p:sldId id="325" r:id="rId28"/>
    <p:sldId id="288" r:id="rId29"/>
    <p:sldId id="263" r:id="rId30"/>
    <p:sldId id="327" r:id="rId31"/>
    <p:sldId id="293" r:id="rId32"/>
    <p:sldId id="295" r:id="rId33"/>
    <p:sldId id="264" r:id="rId34"/>
    <p:sldId id="292" r:id="rId35"/>
    <p:sldId id="328" r:id="rId36"/>
    <p:sldId id="297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1809" autoAdjust="0"/>
  </p:normalViewPr>
  <p:slideViewPr>
    <p:cSldViewPr snapToObjects="1">
      <p:cViewPr varScale="1">
        <p:scale>
          <a:sx n="108" d="100"/>
          <a:sy n="108" d="100"/>
        </p:scale>
        <p:origin x="-638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3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6AA0E-5790-644E-87BE-B63B92A69B45}" type="datetime1">
              <a:rPr lang="en-US" smtClean="0"/>
              <a:t>3/28/2011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5E53E-D4FC-A745-8462-F9DA4D6B7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962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11522F-CBFC-C442-A209-5B4E9ACF627E}" type="datetime1">
              <a:rPr lang="en-US" smtClean="0"/>
              <a:t>3/28/2011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CEA35-7278-5B49-BDD0-B1706241B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1399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EA35-7278-5B49-BDD0-B1706241B53C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2061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EA35-7278-5B49-BDD0-B1706241B53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5276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EA35-7278-5B49-BDD0-B1706241B53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5545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EA35-7278-5B49-BDD0-B1706241B53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460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EA35-7278-5B49-BDD0-B1706241B53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042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EA35-7278-5B49-BDD0-B1706241B53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354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EA35-7278-5B49-BDD0-B1706241B53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5790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EA35-7278-5B49-BDD0-B1706241B53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42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Don’t be an asshole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EA35-7278-5B49-BDD0-B1706241B53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479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EA35-7278-5B49-BDD0-B1706241B53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562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EA35-7278-5B49-BDD0-B1706241B53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706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EA35-7278-5B49-BDD0-B1706241B53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72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E7E5C70-8478-254E-B099-B66A87F0DA39}" type="datetime1">
              <a:rPr lang="en-US" smtClean="0"/>
              <a:t>3/28/2011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C5D64-57D6-934F-9F79-2086F6E03960}" type="datetime1">
              <a:rPr lang="en-US" smtClean="0"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FD47B-E50B-134B-92BC-2643319FC7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F635B-E008-DC43-BAD4-E0A5B4AF3694}" type="datetime1">
              <a:rPr lang="en-US" smtClean="0"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FD47B-E50B-134B-92BC-2643319FC7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917448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8F35391-3DCF-6744-8D6B-5350DA4C2E60}" type="datetime1">
              <a:rPr lang="en-US" smtClean="0"/>
              <a:t>3/28/2011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C1FD47B-E50B-134B-92BC-2643319FC70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A5216C4-A1CC-7E4F-AE6A-7D2BDD55127E}" type="datetime1">
              <a:rPr lang="en-US" smtClean="0"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C1FD47B-E50B-134B-92BC-2643319FC70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34E39-5DD9-B343-878C-293C1E1F59B2}" type="datetime1">
              <a:rPr lang="en-US" smtClean="0"/>
              <a:t>3/28/2011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FD47B-E50B-134B-92BC-2643319FC70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F98C8-E2F6-6D42-9857-79F7939415C2}" type="datetime1">
              <a:rPr lang="en-US" smtClean="0"/>
              <a:t>3/28/2011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FD47B-E50B-134B-92BC-2643319FC70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7ED424-D72B-C949-8CED-02AE189775B6}" type="datetime1">
              <a:rPr lang="en-US" smtClean="0"/>
              <a:t>3/28/2011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C1FD47B-E50B-134B-92BC-2643319FC70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10FB-64B6-A845-AFF7-82DC251BBEC7}" type="datetime1">
              <a:rPr lang="en-US" smtClean="0"/>
              <a:t>3/28/2011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FD47B-E50B-134B-92BC-2643319FC7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380D41A-FAAA-DB4B-A520-CF170D93E2B6}" type="datetime1">
              <a:rPr lang="en-US" smtClean="0"/>
              <a:t>3/28/2011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C1FD47B-E50B-134B-92BC-2643319FC70B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80AAB20-0D3B-EC4C-B3CF-DEA1DAE375BF}" type="datetime1">
              <a:rPr lang="en-US" smtClean="0"/>
              <a:t>3/28/2011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C1FD47B-E50B-134B-92BC-2643319FC70B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838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02A24E2-D102-D346-B599-B710BFC900DF}" type="datetime1">
              <a:rPr lang="en-US" smtClean="0"/>
              <a:t>3/28/2011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228600" y="6186624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chemeClr val="tx1"/>
                </a:solidFill>
              </a:defRPr>
            </a:lvl1pPr>
          </a:lstStyle>
          <a:p>
            <a:fld id="{4C1FD47B-E50B-134B-92BC-2643319FC7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774939"/>
            <a:ext cx="6172200" cy="1894362"/>
          </a:xfrm>
        </p:spPr>
        <p:txBody>
          <a:bodyPr/>
          <a:lstStyle/>
          <a:p>
            <a:r>
              <a:rPr lang="en-US" dirty="0" smtClean="0"/>
              <a:t>Ensuring Operating System Kernel Integrity with </a:t>
            </a:r>
            <a:r>
              <a:rPr lang="en-US" dirty="0" err="1" smtClean="0"/>
              <a:t>Osck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3169920"/>
            <a:ext cx="6172200" cy="180292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Owen Hofmann, Alan Dunn, </a:t>
            </a:r>
            <a:r>
              <a:rPr lang="en-US" dirty="0" err="1" smtClean="0"/>
              <a:t>Sangman</a:t>
            </a:r>
            <a:r>
              <a:rPr lang="en-US" dirty="0" smtClean="0"/>
              <a:t> Kim, </a:t>
            </a:r>
          </a:p>
          <a:p>
            <a:pPr algn="ctr"/>
            <a:r>
              <a:rPr lang="en-US" dirty="0" smtClean="0"/>
              <a:t>Indrajit Roy*, Emmett Witchel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UT Austin</a:t>
            </a:r>
          </a:p>
          <a:p>
            <a:pPr algn="ctr"/>
            <a:r>
              <a:rPr lang="en-US" dirty="0" smtClean="0"/>
              <a:t>*HP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OSck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37338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Virtualize kernel</a:t>
            </a:r>
          </a:p>
          <a:p>
            <a:endParaRPr lang="en-US" dirty="0" smtClean="0"/>
          </a:p>
          <a:p>
            <a:r>
              <a:rPr lang="en-US" dirty="0" smtClean="0"/>
              <a:t>Run verifier process alongside kernel</a:t>
            </a:r>
          </a:p>
          <a:p>
            <a:pPr lvl="1"/>
            <a:r>
              <a:rPr lang="en-US" dirty="0" smtClean="0"/>
              <a:t>Has access to kernel compile-time information</a:t>
            </a:r>
          </a:p>
          <a:p>
            <a:r>
              <a:rPr lang="en-US" dirty="0" smtClean="0"/>
              <a:t>Hypervisor provides verifier access to kernel memory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Periodically </a:t>
            </a:r>
            <a:r>
              <a:rPr lang="en-US" dirty="0"/>
              <a:t>scan </a:t>
            </a:r>
            <a:r>
              <a:rPr lang="en-US" dirty="0" smtClean="0"/>
              <a:t>memory </a:t>
            </a:r>
            <a:r>
              <a:rPr lang="en-US" dirty="0"/>
              <a:t>for violations</a:t>
            </a:r>
          </a:p>
          <a:p>
            <a:pPr lvl="1"/>
            <a:r>
              <a:rPr lang="en-US" dirty="0"/>
              <a:t>Configurable </a:t>
            </a:r>
            <a:r>
              <a:rPr lang="en-US" dirty="0" smtClean="0"/>
              <a:t>performance overhead</a:t>
            </a:r>
            <a:endParaRPr lang="en-US" dirty="0"/>
          </a:p>
          <a:p>
            <a:endParaRPr lang="en-US" dirty="0" smtClean="0"/>
          </a:p>
        </p:txBody>
      </p:sp>
      <p:grpSp>
        <p:nvGrpSpPr>
          <p:cNvPr id="12" name="Group 11"/>
          <p:cNvGrpSpPr/>
          <p:nvPr/>
        </p:nvGrpSpPr>
        <p:grpSpPr>
          <a:xfrm>
            <a:off x="4224812" y="1371600"/>
            <a:ext cx="4419600" cy="3426606"/>
            <a:chOff x="1524000" y="1570038"/>
            <a:chExt cx="4953000" cy="3840162"/>
          </a:xfrm>
        </p:grpSpPr>
        <p:sp>
          <p:nvSpPr>
            <p:cNvPr id="5" name="Round Same Side Corner Rectangle 4"/>
            <p:cNvSpPr/>
            <p:nvPr/>
          </p:nvSpPr>
          <p:spPr>
            <a:xfrm>
              <a:off x="1524000" y="1570038"/>
              <a:ext cx="2362200" cy="2773362"/>
            </a:xfrm>
            <a:prstGeom prst="round2Same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Guest VM</a:t>
              </a:r>
              <a:endParaRPr lang="en-US" dirty="0"/>
            </a:p>
          </p:txBody>
        </p:sp>
        <p:sp>
          <p:nvSpPr>
            <p:cNvPr id="6" name="Round Same Side Corner Rectangle 5"/>
            <p:cNvSpPr/>
            <p:nvPr/>
          </p:nvSpPr>
          <p:spPr>
            <a:xfrm>
              <a:off x="4114800" y="1570038"/>
              <a:ext cx="2362200" cy="2773362"/>
            </a:xfrm>
            <a:prstGeom prst="round2Same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dirty="0" err="1" smtClean="0"/>
                <a:t>OSck</a:t>
              </a:r>
              <a:r>
                <a:rPr lang="en-US" dirty="0" smtClean="0"/>
                <a:t> verifier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28800" y="2247900"/>
              <a:ext cx="16764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Applications</a:t>
              </a:r>
              <a:endParaRPr lang="en-US" sz="16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828800" y="2971800"/>
              <a:ext cx="1676400" cy="5334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Kernel</a:t>
              </a:r>
              <a:endParaRPr lang="en-US" sz="16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3657600"/>
              <a:ext cx="4419600" cy="5334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0000"/>
                  </a:solidFill>
                </a:rPr>
                <a:t>Guest physical memory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343400" y="2609850"/>
              <a:ext cx="1905000" cy="7239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Data structure checks</a:t>
              </a:r>
              <a:endParaRPr lang="en-US" sz="1600" dirty="0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524000" y="4343400"/>
              <a:ext cx="4953000" cy="10668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b"/>
            <a:lstStyle/>
            <a:p>
              <a:pPr algn="ctr"/>
              <a:r>
                <a:rPr lang="en-US" dirty="0" smtClean="0"/>
                <a:t>Host kernel (optional)</a:t>
              </a:r>
              <a:endParaRPr lang="en-US" dirty="0"/>
            </a:p>
            <a:p>
              <a:pPr algn="ctr"/>
              <a:endParaRPr lang="en-US" sz="1000" dirty="0" smtClean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524000" y="4343400"/>
              <a:ext cx="23622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/>
                <a:t>Hypervisor</a:t>
              </a:r>
              <a:endParaRPr lang="en-US" sz="1600" dirty="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OSck design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Efficiency and safety</a:t>
            </a:r>
          </a:p>
          <a:p>
            <a:pPr lvl="1"/>
            <a:r>
              <a:rPr lang="en-US" dirty="0" smtClean="0"/>
              <a:t>Verifier must inspect all kernel memory</a:t>
            </a:r>
          </a:p>
          <a:p>
            <a:pPr lvl="1"/>
            <a:r>
              <a:rPr lang="en-US" dirty="0" smtClean="0"/>
              <a:t>Use hints from untrusted kernel to speed checks</a:t>
            </a:r>
          </a:p>
          <a:p>
            <a:pPr lvl="1"/>
            <a:endParaRPr lang="en-US" dirty="0"/>
          </a:p>
          <a:p>
            <a:r>
              <a:rPr lang="en-US" dirty="0" smtClean="0"/>
              <a:t>Programmability</a:t>
            </a:r>
          </a:p>
          <a:p>
            <a:pPr lvl="1"/>
            <a:r>
              <a:rPr lang="en-US" dirty="0" smtClean="0"/>
              <a:t>Not all checks are automatic</a:t>
            </a:r>
          </a:p>
          <a:p>
            <a:pPr lvl="1"/>
            <a:r>
              <a:rPr lang="en-US" dirty="0" smtClean="0"/>
              <a:t>Make it easy to write ad-hoc checks</a:t>
            </a:r>
          </a:p>
          <a:p>
            <a:pPr lvl="1"/>
            <a:r>
              <a:rPr lang="en-US" dirty="0" smtClean="0"/>
              <a:t>Source-to-source translation of kernel data structures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Concurrency</a:t>
            </a:r>
          </a:p>
          <a:p>
            <a:pPr lvl="1"/>
            <a:r>
              <a:rPr lang="en-US" dirty="0" smtClean="0"/>
              <a:t>Checking code runs concurrently with kernel</a:t>
            </a:r>
          </a:p>
          <a:p>
            <a:pPr lvl="1"/>
            <a:r>
              <a:rPr lang="en-US" dirty="0" smtClean="0"/>
              <a:t>Safely handle concurrency-related errors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50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OSck design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Efficiency and safety</a:t>
            </a:r>
          </a:p>
          <a:p>
            <a:pPr lvl="1"/>
            <a:r>
              <a:rPr lang="en-US" dirty="0" smtClean="0"/>
              <a:t>Verifier must inspect all kernel memory</a:t>
            </a:r>
          </a:p>
          <a:p>
            <a:pPr lvl="1"/>
            <a:r>
              <a:rPr lang="en-US" dirty="0" smtClean="0"/>
              <a:t>Use hints from untrusted kernel to speed checks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Programmability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Not all checks are automatic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Make it easy to write ad-hoc checks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Source-to-source translation of kernel data structures</a:t>
            </a:r>
          </a:p>
          <a:p>
            <a:pPr marL="0" indent="0">
              <a:buNone/>
            </a:pP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Concurrency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Checking code runs concurrently with kernel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Safely handle concurrency-related errors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93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Protecting control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/>
              <a:t>Static </a:t>
            </a:r>
            <a:r>
              <a:rPr lang="en-US" dirty="0" smtClean="0"/>
              <a:t>and </a:t>
            </a:r>
            <a:r>
              <a:rPr lang="en-US" i="1" dirty="0" smtClean="0"/>
              <a:t>persistent</a:t>
            </a:r>
          </a:p>
          <a:p>
            <a:pPr lvl="1"/>
            <a:r>
              <a:rPr lang="en-US" dirty="0" smtClean="0"/>
              <a:t>Kernel text and processor state (e.g. IA32_LSTAR)</a:t>
            </a:r>
          </a:p>
          <a:p>
            <a:pPr lvl="1"/>
            <a:r>
              <a:rPr lang="en-US" dirty="0" smtClean="0"/>
              <a:t>Protect text with hardware page protection</a:t>
            </a:r>
          </a:p>
          <a:p>
            <a:pPr lvl="1"/>
            <a:r>
              <a:rPr lang="en-US" dirty="0" smtClean="0"/>
              <a:t>Disallow updates to special registers</a:t>
            </a:r>
          </a:p>
          <a:p>
            <a:endParaRPr lang="en-US" i="1" dirty="0"/>
          </a:p>
          <a:p>
            <a:r>
              <a:rPr lang="en-US" i="1" dirty="0" smtClean="0"/>
              <a:t>Dynamic</a:t>
            </a:r>
            <a:endParaRPr lang="en-US" dirty="0" smtClean="0"/>
          </a:p>
          <a:p>
            <a:pPr lvl="1"/>
            <a:r>
              <a:rPr lang="en-US" dirty="0" smtClean="0"/>
              <a:t>Function pointers in data memory</a:t>
            </a:r>
          </a:p>
          <a:p>
            <a:pPr lvl="1"/>
            <a:r>
              <a:rPr lang="en-US" dirty="0" smtClean="0"/>
              <a:t>Invariant: point to one of a few valid entry points</a:t>
            </a:r>
          </a:p>
          <a:p>
            <a:pPr lvl="1"/>
            <a:r>
              <a:rPr lang="en-US" dirty="0" smtClean="0"/>
              <a:t>Can be at any memory address</a:t>
            </a:r>
          </a:p>
          <a:p>
            <a:pPr lvl="1"/>
            <a:r>
              <a:rPr lang="en-US" dirty="0" smtClean="0"/>
              <a:t>Can be a variety of types</a:t>
            </a:r>
          </a:p>
        </p:txBody>
      </p:sp>
    </p:spTree>
    <p:extLst>
      <p:ext uri="{BB962C8B-B14F-4D97-AF65-F5344CB8AC3E}">
        <p14:creationId xmlns:p14="http://schemas.microsoft.com/office/powerpoint/2010/main" val="338504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Checking function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498848"/>
            <a:ext cx="7467600" cy="1444752"/>
          </a:xfrm>
        </p:spPr>
        <p:txBody>
          <a:bodyPr>
            <a:normAutofit/>
          </a:bodyPr>
          <a:lstStyle/>
          <a:p>
            <a:r>
              <a:rPr lang="en-US" sz="2200" dirty="0" smtClean="0"/>
              <a:t>How does kernel get to function pointer?</a:t>
            </a:r>
          </a:p>
          <a:p>
            <a:pPr lvl="1"/>
            <a:r>
              <a:rPr lang="en-US" sz="1900" dirty="0" smtClean="0"/>
              <a:t>Start at global root (symbol)</a:t>
            </a:r>
          </a:p>
          <a:p>
            <a:pPr lvl="1"/>
            <a:r>
              <a:rPr lang="en-US" sz="1900" dirty="0" smtClean="0"/>
              <a:t>Traverse graph of data structures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441695" y="3547054"/>
            <a:ext cx="3292105" cy="369333"/>
            <a:chOff x="644358" y="1653309"/>
            <a:chExt cx="3292105" cy="369333"/>
          </a:xfrm>
        </p:grpSpPr>
        <p:sp>
          <p:nvSpPr>
            <p:cNvPr id="4" name="Oval 3"/>
            <p:cNvSpPr/>
            <p:nvPr/>
          </p:nvSpPr>
          <p:spPr>
            <a:xfrm>
              <a:off x="644358" y="1676400"/>
              <a:ext cx="346242" cy="34624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990600" y="1653309"/>
              <a:ext cx="2945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task_struct *current_task</a:t>
              </a:r>
              <a:endParaRPr lang="en-US" dirty="0"/>
            </a:p>
          </p:txBody>
        </p:sp>
      </p:grpSp>
      <p:sp>
        <p:nvSpPr>
          <p:cNvPr id="6" name="Snip Single Corner Rectangle 5"/>
          <p:cNvSpPr/>
          <p:nvPr/>
        </p:nvSpPr>
        <p:spPr>
          <a:xfrm>
            <a:off x="517895" y="1529053"/>
            <a:ext cx="2057400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nip Single Corner Rectangle 9"/>
          <p:cNvSpPr/>
          <p:nvPr/>
        </p:nvSpPr>
        <p:spPr>
          <a:xfrm>
            <a:off x="1219200" y="2762958"/>
            <a:ext cx="2057400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8" name="Snip Single Corner Rectangle 17"/>
          <p:cNvSpPr/>
          <p:nvPr/>
        </p:nvSpPr>
        <p:spPr>
          <a:xfrm>
            <a:off x="3124200" y="1719553"/>
            <a:ext cx="2485040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6629400" y="2224516"/>
            <a:ext cx="1905000" cy="2121932"/>
            <a:chOff x="6629400" y="2754868"/>
            <a:chExt cx="1905000" cy="2121932"/>
          </a:xfrm>
        </p:grpSpPr>
        <p:sp>
          <p:nvSpPr>
            <p:cNvPr id="36" name="Rectangle 35"/>
            <p:cNvSpPr/>
            <p:nvPr/>
          </p:nvSpPr>
          <p:spPr>
            <a:xfrm>
              <a:off x="6713918" y="3124200"/>
              <a:ext cx="1820482" cy="1752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en-US" dirty="0" smtClean="0"/>
                <a:t>readdir: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push %ebp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…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629400" y="2754868"/>
              <a:ext cx="13943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Kernel text</a:t>
              </a:r>
              <a:endParaRPr lang="en-US" dirty="0"/>
            </a:p>
          </p:txBody>
        </p:sp>
      </p:grpSp>
      <p:sp>
        <p:nvSpPr>
          <p:cNvPr id="30" name="Snip Single Corner Rectangle 29"/>
          <p:cNvSpPr/>
          <p:nvPr/>
        </p:nvSpPr>
        <p:spPr>
          <a:xfrm>
            <a:off x="3810000" y="2953458"/>
            <a:ext cx="2522918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cxnSp>
        <p:nvCxnSpPr>
          <p:cNvPr id="45" name="Curved Connector 44"/>
          <p:cNvCxnSpPr>
            <a:stCxn id="30" idx="0"/>
          </p:cNvCxnSpPr>
          <p:nvPr/>
        </p:nvCxnSpPr>
        <p:spPr>
          <a:xfrm flipV="1">
            <a:off x="6332918" y="2762958"/>
            <a:ext cx="381000" cy="419100"/>
          </a:xfrm>
          <a:prstGeom prst="curvedConnector2">
            <a:avLst/>
          </a:prstGeom>
          <a:ln w="444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441695" y="1148053"/>
            <a:ext cx="2090949" cy="2676467"/>
            <a:chOff x="441695" y="1678405"/>
            <a:chExt cx="2090949" cy="2676467"/>
          </a:xfrm>
        </p:grpSpPr>
        <p:sp>
          <p:nvSpPr>
            <p:cNvPr id="7" name="TextBox 6"/>
            <p:cNvSpPr txBox="1"/>
            <p:nvPr/>
          </p:nvSpPr>
          <p:spPr>
            <a:xfrm>
              <a:off x="441695" y="1678405"/>
              <a:ext cx="20909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struct task_struct</a:t>
              </a:r>
              <a:endParaRPr lang="en-US" dirty="0"/>
            </a:p>
          </p:txBody>
        </p:sp>
        <p:cxnSp>
          <p:nvCxnSpPr>
            <p:cNvPr id="13" name="Curved Connector 12"/>
            <p:cNvCxnSpPr>
              <a:stCxn id="4" idx="2"/>
              <a:endCxn id="6" idx="2"/>
            </p:cNvCxnSpPr>
            <p:nvPr/>
          </p:nvCxnSpPr>
          <p:spPr>
            <a:xfrm rot="10800000" flipH="1">
              <a:off x="441695" y="2369259"/>
              <a:ext cx="76200" cy="1985613"/>
            </a:xfrm>
            <a:prstGeom prst="curvedConnector3">
              <a:avLst>
                <a:gd name="adj1" fmla="val -300000"/>
              </a:avLst>
            </a:prstGeom>
            <a:ln w="444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517896" y="2109173"/>
              <a:ext cx="20011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files_struct *files</a:t>
              </a:r>
              <a:endParaRPr lang="en-US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1143000" y="1838906"/>
            <a:ext cx="2073592" cy="1343152"/>
            <a:chOff x="1143000" y="2369258"/>
            <a:chExt cx="2073592" cy="1343152"/>
          </a:xfrm>
        </p:grpSpPr>
        <p:sp>
          <p:nvSpPr>
            <p:cNvPr id="11" name="TextBox 10"/>
            <p:cNvSpPr txBox="1"/>
            <p:nvPr/>
          </p:nvSpPr>
          <p:spPr>
            <a:xfrm>
              <a:off x="1143000" y="2912310"/>
              <a:ext cx="20735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struct files_struct</a:t>
              </a:r>
              <a:endParaRPr lang="en-US" dirty="0"/>
            </a:p>
          </p:txBody>
        </p:sp>
        <p:cxnSp>
          <p:nvCxnSpPr>
            <p:cNvPr id="16" name="Curved Connector 15"/>
            <p:cNvCxnSpPr>
              <a:stCxn id="6" idx="0"/>
              <a:endCxn id="10" idx="2"/>
            </p:cNvCxnSpPr>
            <p:nvPr/>
          </p:nvCxnSpPr>
          <p:spPr>
            <a:xfrm flipH="1">
              <a:off x="1219200" y="2369258"/>
              <a:ext cx="1356095" cy="1233905"/>
            </a:xfrm>
            <a:prstGeom prst="curvedConnector5">
              <a:avLst>
                <a:gd name="adj1" fmla="val -16857"/>
                <a:gd name="adj2" fmla="val 50000"/>
                <a:gd name="adj3" fmla="val 116857"/>
              </a:avLst>
            </a:prstGeom>
            <a:ln w="444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1257968" y="3343078"/>
              <a:ext cx="1026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file **fd</a:t>
              </a:r>
              <a:endParaRPr lang="en-US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048000" y="1338553"/>
            <a:ext cx="2473827" cy="1734258"/>
            <a:chOff x="3048000" y="1868905"/>
            <a:chExt cx="2473827" cy="1734258"/>
          </a:xfrm>
        </p:grpSpPr>
        <p:sp>
          <p:nvSpPr>
            <p:cNvPr id="19" name="TextBox 18"/>
            <p:cNvSpPr txBox="1"/>
            <p:nvPr/>
          </p:nvSpPr>
          <p:spPr>
            <a:xfrm>
              <a:off x="3048000" y="1868905"/>
              <a:ext cx="12189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struct file</a:t>
              </a:r>
              <a:endParaRPr lang="en-US" dirty="0"/>
            </a:p>
          </p:txBody>
        </p:sp>
        <p:cxnSp>
          <p:nvCxnSpPr>
            <p:cNvPr id="21" name="Curved Connector 20"/>
            <p:cNvCxnSpPr>
              <a:stCxn id="10" idx="0"/>
              <a:endCxn id="18" idx="2"/>
            </p:cNvCxnSpPr>
            <p:nvPr/>
          </p:nvCxnSpPr>
          <p:spPr>
            <a:xfrm flipH="1" flipV="1">
              <a:off x="3124200" y="2559758"/>
              <a:ext cx="152400" cy="1043405"/>
            </a:xfrm>
            <a:prstGeom prst="curvedConnector5">
              <a:avLst>
                <a:gd name="adj1" fmla="val -150000"/>
                <a:gd name="adj2" fmla="val 50000"/>
                <a:gd name="adj3" fmla="val 250000"/>
              </a:avLst>
            </a:prstGeom>
            <a:ln w="444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3144253" y="2293839"/>
              <a:ext cx="2377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file_operations *f_op</a:t>
              </a:r>
              <a:endParaRPr lang="en-US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3733800" y="2029406"/>
            <a:ext cx="2585984" cy="1331484"/>
            <a:chOff x="3733800" y="2559758"/>
            <a:chExt cx="2585984" cy="1331484"/>
          </a:xfrm>
        </p:grpSpPr>
        <p:cxnSp>
          <p:nvCxnSpPr>
            <p:cNvPr id="35" name="Curved Connector 34"/>
            <p:cNvCxnSpPr>
              <a:stCxn id="18" idx="0"/>
              <a:endCxn id="30" idx="2"/>
            </p:cNvCxnSpPr>
            <p:nvPr/>
          </p:nvCxnSpPr>
          <p:spPr>
            <a:xfrm flipH="1">
              <a:off x="3810000" y="2559758"/>
              <a:ext cx="1799240" cy="1233905"/>
            </a:xfrm>
            <a:prstGeom prst="curvedConnector5">
              <a:avLst>
                <a:gd name="adj1" fmla="val -12705"/>
                <a:gd name="adj2" fmla="val 50000"/>
                <a:gd name="adj3" fmla="val 112705"/>
              </a:avLst>
            </a:prstGeom>
            <a:ln w="444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3733800" y="3102810"/>
              <a:ext cx="24543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struct file_operations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810000" y="3521910"/>
              <a:ext cx="25097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 (*readdir)(file*,…)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Checking function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495800"/>
            <a:ext cx="7467600" cy="1524000"/>
          </a:xfrm>
        </p:spPr>
        <p:txBody>
          <a:bodyPr>
            <a:normAutofit fontScale="92500"/>
          </a:bodyPr>
          <a:lstStyle/>
          <a:p>
            <a:r>
              <a:rPr lang="en-US" i="1" dirty="0" smtClean="0"/>
              <a:t>State-based control flow integrity </a:t>
            </a:r>
            <a:r>
              <a:rPr lang="en-US" dirty="0" smtClean="0"/>
              <a:t>[Petroni &amp; Hicks]</a:t>
            </a:r>
          </a:p>
          <a:p>
            <a:pPr lvl="1"/>
            <a:r>
              <a:rPr lang="en-US" dirty="0" smtClean="0"/>
              <a:t>Start at global root (symbol)</a:t>
            </a:r>
          </a:p>
          <a:p>
            <a:pPr lvl="1"/>
            <a:r>
              <a:rPr lang="en-US" dirty="0" smtClean="0"/>
              <a:t>Traverse graph of data structures</a:t>
            </a:r>
          </a:p>
          <a:p>
            <a:pPr lvl="1"/>
            <a:r>
              <a:rPr lang="en-US" dirty="0" smtClean="0"/>
              <a:t>Ensure function pointers point to valid entry points</a:t>
            </a:r>
          </a:p>
          <a:p>
            <a:pPr lvl="1"/>
            <a:endParaRPr lang="en-US" dirty="0" smtClean="0"/>
          </a:p>
        </p:txBody>
      </p:sp>
      <p:grpSp>
        <p:nvGrpSpPr>
          <p:cNvPr id="24" name="Group 23"/>
          <p:cNvGrpSpPr/>
          <p:nvPr/>
        </p:nvGrpSpPr>
        <p:grpSpPr>
          <a:xfrm>
            <a:off x="441695" y="3544006"/>
            <a:ext cx="3292105" cy="369333"/>
            <a:chOff x="644358" y="1653309"/>
            <a:chExt cx="3292105" cy="369333"/>
          </a:xfrm>
        </p:grpSpPr>
        <p:sp>
          <p:nvSpPr>
            <p:cNvPr id="4" name="Oval 3"/>
            <p:cNvSpPr/>
            <p:nvPr/>
          </p:nvSpPr>
          <p:spPr>
            <a:xfrm>
              <a:off x="644358" y="1676400"/>
              <a:ext cx="346242" cy="34624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990600" y="1653309"/>
              <a:ext cx="2945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task_struct *current_task</a:t>
              </a:r>
              <a:endParaRPr lang="en-US" dirty="0"/>
            </a:p>
          </p:txBody>
        </p:sp>
      </p:grpSp>
      <p:sp>
        <p:nvSpPr>
          <p:cNvPr id="6" name="Snip Single Corner Rectangle 5"/>
          <p:cNvSpPr/>
          <p:nvPr/>
        </p:nvSpPr>
        <p:spPr>
          <a:xfrm>
            <a:off x="517895" y="1526005"/>
            <a:ext cx="2057400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nip Single Corner Rectangle 9"/>
          <p:cNvSpPr/>
          <p:nvPr/>
        </p:nvSpPr>
        <p:spPr>
          <a:xfrm>
            <a:off x="1219200" y="2759910"/>
            <a:ext cx="2057400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8" name="Snip Single Corner Rectangle 17"/>
          <p:cNvSpPr/>
          <p:nvPr/>
        </p:nvSpPr>
        <p:spPr>
          <a:xfrm>
            <a:off x="3124200" y="1716505"/>
            <a:ext cx="2485040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6629400" y="2221468"/>
            <a:ext cx="1905000" cy="2121932"/>
            <a:chOff x="6629400" y="2754868"/>
            <a:chExt cx="1905000" cy="2121932"/>
          </a:xfrm>
        </p:grpSpPr>
        <p:sp>
          <p:nvSpPr>
            <p:cNvPr id="36" name="Rectangle 35"/>
            <p:cNvSpPr/>
            <p:nvPr/>
          </p:nvSpPr>
          <p:spPr>
            <a:xfrm>
              <a:off x="6713918" y="3124200"/>
              <a:ext cx="1820482" cy="1752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en-US" dirty="0" smtClean="0"/>
                <a:t>readdir: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push %ebp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…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629400" y="2754868"/>
              <a:ext cx="13943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Kernel text</a:t>
              </a:r>
              <a:endParaRPr lang="en-US" dirty="0"/>
            </a:p>
          </p:txBody>
        </p:sp>
      </p:grpSp>
      <p:sp>
        <p:nvSpPr>
          <p:cNvPr id="30" name="Snip Single Corner Rectangle 29"/>
          <p:cNvSpPr/>
          <p:nvPr/>
        </p:nvSpPr>
        <p:spPr>
          <a:xfrm>
            <a:off x="3810000" y="2950410"/>
            <a:ext cx="2522918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cxnSp>
        <p:nvCxnSpPr>
          <p:cNvPr id="45" name="Curved Connector 44"/>
          <p:cNvCxnSpPr>
            <a:stCxn id="30" idx="0"/>
          </p:cNvCxnSpPr>
          <p:nvPr/>
        </p:nvCxnSpPr>
        <p:spPr>
          <a:xfrm flipV="1">
            <a:off x="6332918" y="2759910"/>
            <a:ext cx="381000" cy="419100"/>
          </a:xfrm>
          <a:prstGeom prst="curvedConnector2">
            <a:avLst/>
          </a:prstGeom>
          <a:ln w="444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441695" y="1145005"/>
            <a:ext cx="2090949" cy="2667585"/>
            <a:chOff x="441695" y="1678405"/>
            <a:chExt cx="2090949" cy="2667585"/>
          </a:xfrm>
        </p:grpSpPr>
        <p:sp>
          <p:nvSpPr>
            <p:cNvPr id="7" name="TextBox 6"/>
            <p:cNvSpPr txBox="1"/>
            <p:nvPr/>
          </p:nvSpPr>
          <p:spPr>
            <a:xfrm>
              <a:off x="441695" y="1678405"/>
              <a:ext cx="20909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struct task_struct</a:t>
              </a:r>
              <a:endParaRPr lang="en-US" dirty="0"/>
            </a:p>
          </p:txBody>
        </p:sp>
        <p:cxnSp>
          <p:nvCxnSpPr>
            <p:cNvPr id="13" name="Curved Connector 12"/>
            <p:cNvCxnSpPr>
              <a:stCxn id="4" idx="2"/>
              <a:endCxn id="6" idx="2"/>
            </p:cNvCxnSpPr>
            <p:nvPr/>
          </p:nvCxnSpPr>
          <p:spPr>
            <a:xfrm rot="10800000" flipH="1">
              <a:off x="441695" y="2360377"/>
              <a:ext cx="76200" cy="1985613"/>
            </a:xfrm>
            <a:prstGeom prst="curvedConnector3">
              <a:avLst>
                <a:gd name="adj1" fmla="val -300000"/>
              </a:avLst>
            </a:prstGeom>
            <a:ln w="444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517896" y="2109173"/>
              <a:ext cx="20011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files_struct *files</a:t>
              </a:r>
              <a:endParaRPr lang="en-US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1143000" y="1826976"/>
            <a:ext cx="2073592" cy="1352034"/>
            <a:chOff x="1143000" y="2360376"/>
            <a:chExt cx="2073592" cy="1352034"/>
          </a:xfrm>
        </p:grpSpPr>
        <p:sp>
          <p:nvSpPr>
            <p:cNvPr id="11" name="TextBox 10"/>
            <p:cNvSpPr txBox="1"/>
            <p:nvPr/>
          </p:nvSpPr>
          <p:spPr>
            <a:xfrm>
              <a:off x="1143000" y="2912310"/>
              <a:ext cx="20735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struct files_struct</a:t>
              </a:r>
              <a:endParaRPr lang="en-US" dirty="0"/>
            </a:p>
          </p:txBody>
        </p:sp>
        <p:cxnSp>
          <p:nvCxnSpPr>
            <p:cNvPr id="16" name="Curved Connector 15"/>
            <p:cNvCxnSpPr>
              <a:stCxn id="6" idx="0"/>
              <a:endCxn id="10" idx="2"/>
            </p:cNvCxnSpPr>
            <p:nvPr/>
          </p:nvCxnSpPr>
          <p:spPr>
            <a:xfrm flipH="1">
              <a:off x="1219200" y="2360376"/>
              <a:ext cx="1356095" cy="1233905"/>
            </a:xfrm>
            <a:prstGeom prst="curvedConnector5">
              <a:avLst>
                <a:gd name="adj1" fmla="val -16857"/>
                <a:gd name="adj2" fmla="val 50000"/>
                <a:gd name="adj3" fmla="val 116857"/>
              </a:avLst>
            </a:prstGeom>
            <a:ln w="444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1257968" y="3343078"/>
              <a:ext cx="1026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file **fd</a:t>
              </a:r>
              <a:endParaRPr lang="en-US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048000" y="1335505"/>
            <a:ext cx="2473827" cy="1725376"/>
            <a:chOff x="3048000" y="1868905"/>
            <a:chExt cx="2473827" cy="1725376"/>
          </a:xfrm>
        </p:grpSpPr>
        <p:sp>
          <p:nvSpPr>
            <p:cNvPr id="19" name="TextBox 18"/>
            <p:cNvSpPr txBox="1"/>
            <p:nvPr/>
          </p:nvSpPr>
          <p:spPr>
            <a:xfrm>
              <a:off x="3048000" y="1868905"/>
              <a:ext cx="12189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struct file</a:t>
              </a:r>
              <a:endParaRPr lang="en-US" dirty="0"/>
            </a:p>
          </p:txBody>
        </p:sp>
        <p:cxnSp>
          <p:nvCxnSpPr>
            <p:cNvPr id="21" name="Curved Connector 20"/>
            <p:cNvCxnSpPr>
              <a:stCxn id="10" idx="0"/>
              <a:endCxn id="18" idx="2"/>
            </p:cNvCxnSpPr>
            <p:nvPr/>
          </p:nvCxnSpPr>
          <p:spPr>
            <a:xfrm flipH="1" flipV="1">
              <a:off x="3124200" y="2550876"/>
              <a:ext cx="152400" cy="1043405"/>
            </a:xfrm>
            <a:prstGeom prst="curvedConnector5">
              <a:avLst>
                <a:gd name="adj1" fmla="val -150000"/>
                <a:gd name="adj2" fmla="val 50000"/>
                <a:gd name="adj3" fmla="val 250000"/>
              </a:avLst>
            </a:prstGeom>
            <a:ln w="444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3144253" y="2293839"/>
              <a:ext cx="2377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file_operations *f_op</a:t>
              </a:r>
              <a:endParaRPr lang="en-US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3733800" y="2017476"/>
            <a:ext cx="2585984" cy="1340366"/>
            <a:chOff x="3733800" y="2550876"/>
            <a:chExt cx="2585984" cy="1340366"/>
          </a:xfrm>
        </p:grpSpPr>
        <p:cxnSp>
          <p:nvCxnSpPr>
            <p:cNvPr id="35" name="Curved Connector 34"/>
            <p:cNvCxnSpPr>
              <a:stCxn id="18" idx="0"/>
              <a:endCxn id="30" idx="2"/>
            </p:cNvCxnSpPr>
            <p:nvPr/>
          </p:nvCxnSpPr>
          <p:spPr>
            <a:xfrm flipH="1">
              <a:off x="3810000" y="2550876"/>
              <a:ext cx="1799240" cy="1233905"/>
            </a:xfrm>
            <a:prstGeom prst="curvedConnector5">
              <a:avLst>
                <a:gd name="adj1" fmla="val -12705"/>
                <a:gd name="adj2" fmla="val 50000"/>
                <a:gd name="adj3" fmla="val 112705"/>
              </a:avLst>
            </a:prstGeom>
            <a:ln w="444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3733800" y="3102810"/>
              <a:ext cx="24543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struct file_operations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810000" y="3521910"/>
              <a:ext cx="25097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 (*readdir)(file*,…)</a:t>
              </a:r>
              <a:endParaRPr lang="en-US" dirty="0"/>
            </a:p>
          </p:txBody>
        </p:sp>
      </p:grpSp>
      <p:sp>
        <p:nvSpPr>
          <p:cNvPr id="32" name="Rectangle 31"/>
          <p:cNvSpPr/>
          <p:nvPr/>
        </p:nvSpPr>
        <p:spPr>
          <a:xfrm>
            <a:off x="6713918" y="377171"/>
            <a:ext cx="1820482" cy="1752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evil_function:</a:t>
            </a:r>
          </a:p>
          <a:p>
            <a:r>
              <a:rPr lang="en-US" dirty="0"/>
              <a:t> </a:t>
            </a:r>
            <a:r>
              <a:rPr lang="en-US" dirty="0" smtClean="0"/>
              <a:t> push %ebp</a:t>
            </a:r>
          </a:p>
          <a:p>
            <a:r>
              <a:rPr lang="en-US" dirty="0"/>
              <a:t> </a:t>
            </a:r>
            <a:r>
              <a:rPr lang="en-US" dirty="0" smtClean="0"/>
              <a:t> …</a:t>
            </a:r>
            <a:endParaRPr lang="en-US" dirty="0"/>
          </a:p>
        </p:txBody>
      </p:sp>
      <p:cxnSp>
        <p:nvCxnSpPr>
          <p:cNvPr id="9" name="Curved Connector 8"/>
          <p:cNvCxnSpPr>
            <a:stCxn id="49" idx="3"/>
            <a:endCxn id="32" idx="0"/>
          </p:cNvCxnSpPr>
          <p:nvPr/>
        </p:nvCxnSpPr>
        <p:spPr>
          <a:xfrm flipV="1">
            <a:off x="6319784" y="377171"/>
            <a:ext cx="1304375" cy="2796005"/>
          </a:xfrm>
          <a:prstGeom prst="curvedConnector4">
            <a:avLst>
              <a:gd name="adj1" fmla="val 15108"/>
              <a:gd name="adj2" fmla="val 108176"/>
            </a:avLst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4" name="Multiply 33"/>
          <p:cNvSpPr/>
          <p:nvPr/>
        </p:nvSpPr>
        <p:spPr>
          <a:xfrm>
            <a:off x="6096000" y="1372442"/>
            <a:ext cx="853704" cy="853704"/>
          </a:xfrm>
          <a:prstGeom prst="mathMultiply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332918" y="2544010"/>
            <a:ext cx="381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sz="54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836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4" grpId="0" animBg="1"/>
      <p:bldP spid="12" grpId="0"/>
      <p:bldP spid="12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Checking function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498848"/>
            <a:ext cx="7467600" cy="14447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Traversing large graphs is not great</a:t>
            </a:r>
          </a:p>
          <a:p>
            <a:pPr lvl="1"/>
            <a:r>
              <a:rPr lang="en-US" dirty="0" smtClean="0"/>
              <a:t>Significant amount of dynamic state</a:t>
            </a:r>
          </a:p>
          <a:p>
            <a:pPr lvl="1"/>
            <a:r>
              <a:rPr lang="en-US" dirty="0" smtClean="0"/>
              <a:t>Must avoid runaway pointers, etc.</a:t>
            </a:r>
          </a:p>
          <a:p>
            <a:pPr lvl="1"/>
            <a:r>
              <a:rPr lang="en-US" dirty="0" smtClean="0"/>
              <a:t>We can do better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441695" y="3547054"/>
            <a:ext cx="3292105" cy="369333"/>
            <a:chOff x="644358" y="1653309"/>
            <a:chExt cx="3292105" cy="369333"/>
          </a:xfrm>
        </p:grpSpPr>
        <p:sp>
          <p:nvSpPr>
            <p:cNvPr id="4" name="Oval 3"/>
            <p:cNvSpPr/>
            <p:nvPr/>
          </p:nvSpPr>
          <p:spPr>
            <a:xfrm>
              <a:off x="644358" y="1676400"/>
              <a:ext cx="346242" cy="34624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990600" y="1653309"/>
              <a:ext cx="2945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task_struct *current_task</a:t>
              </a:r>
              <a:endParaRPr lang="en-US" dirty="0"/>
            </a:p>
          </p:txBody>
        </p:sp>
      </p:grpSp>
      <p:sp>
        <p:nvSpPr>
          <p:cNvPr id="6" name="Snip Single Corner Rectangle 5"/>
          <p:cNvSpPr/>
          <p:nvPr/>
        </p:nvSpPr>
        <p:spPr>
          <a:xfrm>
            <a:off x="517895" y="1529053"/>
            <a:ext cx="2057400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nip Single Corner Rectangle 9"/>
          <p:cNvSpPr/>
          <p:nvPr/>
        </p:nvSpPr>
        <p:spPr>
          <a:xfrm>
            <a:off x="1219200" y="2762958"/>
            <a:ext cx="2057400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8" name="Snip Single Corner Rectangle 17"/>
          <p:cNvSpPr/>
          <p:nvPr/>
        </p:nvSpPr>
        <p:spPr>
          <a:xfrm>
            <a:off x="3124200" y="1719553"/>
            <a:ext cx="2485040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6629400" y="2224516"/>
            <a:ext cx="1905000" cy="2121932"/>
            <a:chOff x="6629400" y="2754868"/>
            <a:chExt cx="1905000" cy="2121932"/>
          </a:xfrm>
        </p:grpSpPr>
        <p:sp>
          <p:nvSpPr>
            <p:cNvPr id="36" name="Rectangle 35"/>
            <p:cNvSpPr/>
            <p:nvPr/>
          </p:nvSpPr>
          <p:spPr>
            <a:xfrm>
              <a:off x="6713918" y="3124200"/>
              <a:ext cx="1820482" cy="1752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en-US" dirty="0" smtClean="0"/>
                <a:t>readdir: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push %ebp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…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629400" y="2754868"/>
              <a:ext cx="13943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Kernel text</a:t>
              </a:r>
              <a:endParaRPr lang="en-US" dirty="0"/>
            </a:p>
          </p:txBody>
        </p:sp>
      </p:grpSp>
      <p:sp>
        <p:nvSpPr>
          <p:cNvPr id="30" name="Snip Single Corner Rectangle 29"/>
          <p:cNvSpPr/>
          <p:nvPr/>
        </p:nvSpPr>
        <p:spPr>
          <a:xfrm>
            <a:off x="3810000" y="2953458"/>
            <a:ext cx="2522918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cxnSp>
        <p:nvCxnSpPr>
          <p:cNvPr id="45" name="Curved Connector 44"/>
          <p:cNvCxnSpPr>
            <a:stCxn id="30" idx="0"/>
          </p:cNvCxnSpPr>
          <p:nvPr/>
        </p:nvCxnSpPr>
        <p:spPr>
          <a:xfrm flipV="1">
            <a:off x="6332918" y="2762958"/>
            <a:ext cx="381000" cy="419100"/>
          </a:xfrm>
          <a:prstGeom prst="curvedConnector2">
            <a:avLst/>
          </a:prstGeom>
          <a:ln w="444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441695" y="1148053"/>
            <a:ext cx="2090949" cy="2670633"/>
            <a:chOff x="441695" y="1678405"/>
            <a:chExt cx="2090949" cy="2670633"/>
          </a:xfrm>
        </p:grpSpPr>
        <p:sp>
          <p:nvSpPr>
            <p:cNvPr id="7" name="TextBox 6"/>
            <p:cNvSpPr txBox="1"/>
            <p:nvPr/>
          </p:nvSpPr>
          <p:spPr>
            <a:xfrm>
              <a:off x="441695" y="1678405"/>
              <a:ext cx="20909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struct task_struct</a:t>
              </a:r>
              <a:endParaRPr lang="en-US" dirty="0"/>
            </a:p>
          </p:txBody>
        </p:sp>
        <p:cxnSp>
          <p:nvCxnSpPr>
            <p:cNvPr id="13" name="Curved Connector 12"/>
            <p:cNvCxnSpPr>
              <a:stCxn id="4" idx="2"/>
              <a:endCxn id="6" idx="2"/>
            </p:cNvCxnSpPr>
            <p:nvPr/>
          </p:nvCxnSpPr>
          <p:spPr>
            <a:xfrm rot="10800000" flipH="1">
              <a:off x="441695" y="2363425"/>
              <a:ext cx="76200" cy="1985613"/>
            </a:xfrm>
            <a:prstGeom prst="curvedConnector3">
              <a:avLst>
                <a:gd name="adj1" fmla="val -300000"/>
              </a:avLst>
            </a:prstGeom>
            <a:ln w="444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517896" y="2109173"/>
              <a:ext cx="20011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files_struct *files</a:t>
              </a:r>
              <a:endParaRPr lang="en-US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1143000" y="1833072"/>
            <a:ext cx="2073592" cy="1348986"/>
            <a:chOff x="1143000" y="2363424"/>
            <a:chExt cx="2073592" cy="1348986"/>
          </a:xfrm>
        </p:grpSpPr>
        <p:sp>
          <p:nvSpPr>
            <p:cNvPr id="11" name="TextBox 10"/>
            <p:cNvSpPr txBox="1"/>
            <p:nvPr/>
          </p:nvSpPr>
          <p:spPr>
            <a:xfrm>
              <a:off x="1143000" y="2912310"/>
              <a:ext cx="20735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struct files_struct</a:t>
              </a:r>
              <a:endParaRPr lang="en-US" dirty="0"/>
            </a:p>
          </p:txBody>
        </p:sp>
        <p:cxnSp>
          <p:nvCxnSpPr>
            <p:cNvPr id="16" name="Curved Connector 15"/>
            <p:cNvCxnSpPr>
              <a:stCxn id="6" idx="0"/>
              <a:endCxn id="10" idx="2"/>
            </p:cNvCxnSpPr>
            <p:nvPr/>
          </p:nvCxnSpPr>
          <p:spPr>
            <a:xfrm flipH="1">
              <a:off x="1219200" y="2363424"/>
              <a:ext cx="1356095" cy="1233905"/>
            </a:xfrm>
            <a:prstGeom prst="curvedConnector5">
              <a:avLst>
                <a:gd name="adj1" fmla="val -16857"/>
                <a:gd name="adj2" fmla="val 50000"/>
                <a:gd name="adj3" fmla="val 116857"/>
              </a:avLst>
            </a:prstGeom>
            <a:ln w="444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1257968" y="3343078"/>
              <a:ext cx="1026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file **fd</a:t>
              </a:r>
              <a:endParaRPr lang="en-US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048000" y="1338553"/>
            <a:ext cx="2473827" cy="1728424"/>
            <a:chOff x="3048000" y="1868905"/>
            <a:chExt cx="2473827" cy="1728424"/>
          </a:xfrm>
        </p:grpSpPr>
        <p:sp>
          <p:nvSpPr>
            <p:cNvPr id="19" name="TextBox 18"/>
            <p:cNvSpPr txBox="1"/>
            <p:nvPr/>
          </p:nvSpPr>
          <p:spPr>
            <a:xfrm>
              <a:off x="3048000" y="1868905"/>
              <a:ext cx="12189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struct file</a:t>
              </a:r>
              <a:endParaRPr lang="en-US" dirty="0"/>
            </a:p>
          </p:txBody>
        </p:sp>
        <p:cxnSp>
          <p:nvCxnSpPr>
            <p:cNvPr id="21" name="Curved Connector 20"/>
            <p:cNvCxnSpPr>
              <a:stCxn id="10" idx="0"/>
              <a:endCxn id="18" idx="2"/>
            </p:cNvCxnSpPr>
            <p:nvPr/>
          </p:nvCxnSpPr>
          <p:spPr>
            <a:xfrm flipH="1" flipV="1">
              <a:off x="3124200" y="2553924"/>
              <a:ext cx="152400" cy="1043405"/>
            </a:xfrm>
            <a:prstGeom prst="curvedConnector5">
              <a:avLst>
                <a:gd name="adj1" fmla="val -150000"/>
                <a:gd name="adj2" fmla="val 50000"/>
                <a:gd name="adj3" fmla="val 250000"/>
              </a:avLst>
            </a:prstGeom>
            <a:ln w="444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3144253" y="2293839"/>
              <a:ext cx="2377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file_operations *f_op</a:t>
              </a:r>
              <a:endParaRPr lang="en-US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3733800" y="2023572"/>
            <a:ext cx="2585984" cy="1337318"/>
            <a:chOff x="3733800" y="2553924"/>
            <a:chExt cx="2585984" cy="1337318"/>
          </a:xfrm>
        </p:grpSpPr>
        <p:cxnSp>
          <p:nvCxnSpPr>
            <p:cNvPr id="35" name="Curved Connector 34"/>
            <p:cNvCxnSpPr>
              <a:stCxn id="18" idx="0"/>
              <a:endCxn id="30" idx="2"/>
            </p:cNvCxnSpPr>
            <p:nvPr/>
          </p:nvCxnSpPr>
          <p:spPr>
            <a:xfrm flipH="1">
              <a:off x="3810000" y="2553924"/>
              <a:ext cx="1799240" cy="1233905"/>
            </a:xfrm>
            <a:prstGeom prst="curvedConnector5">
              <a:avLst>
                <a:gd name="adj1" fmla="val -12705"/>
                <a:gd name="adj2" fmla="val 50000"/>
                <a:gd name="adj3" fmla="val 112705"/>
              </a:avLst>
            </a:prstGeom>
            <a:ln w="444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3733800" y="3102810"/>
              <a:ext cx="24543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struct file_operations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810000" y="3521910"/>
              <a:ext cx="25097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 (*readdir)(file*,…)</a:t>
              </a:r>
              <a:endParaRPr lang="en-US" dirty="0"/>
            </a:p>
          </p:txBody>
        </p:sp>
      </p:grpSp>
      <p:sp>
        <p:nvSpPr>
          <p:cNvPr id="32" name="Rectangle 31"/>
          <p:cNvSpPr/>
          <p:nvPr/>
        </p:nvSpPr>
        <p:spPr>
          <a:xfrm>
            <a:off x="6713918" y="380219"/>
            <a:ext cx="1820482" cy="1752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evil_function:</a:t>
            </a:r>
          </a:p>
          <a:p>
            <a:r>
              <a:rPr lang="en-US" dirty="0"/>
              <a:t> </a:t>
            </a:r>
            <a:r>
              <a:rPr lang="en-US" dirty="0" smtClean="0"/>
              <a:t> push %ebp</a:t>
            </a:r>
          </a:p>
          <a:p>
            <a:r>
              <a:rPr lang="en-US" dirty="0"/>
              <a:t> </a:t>
            </a:r>
            <a:r>
              <a:rPr lang="en-US" dirty="0" smtClean="0"/>
              <a:t> …</a:t>
            </a:r>
            <a:endParaRPr lang="en-US" dirty="0"/>
          </a:p>
        </p:txBody>
      </p:sp>
      <p:sp>
        <p:nvSpPr>
          <p:cNvPr id="40" name="Snip Single Corner Rectangle 39"/>
          <p:cNvSpPr/>
          <p:nvPr/>
        </p:nvSpPr>
        <p:spPr>
          <a:xfrm>
            <a:off x="470568" y="1757653"/>
            <a:ext cx="2522918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41" name="Snip Single Corner Rectangle 40"/>
          <p:cNvSpPr/>
          <p:nvPr/>
        </p:nvSpPr>
        <p:spPr>
          <a:xfrm>
            <a:off x="4648200" y="2085847"/>
            <a:ext cx="2522918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42" name="Snip Single Corner Rectangle 41"/>
          <p:cNvSpPr/>
          <p:nvPr/>
        </p:nvSpPr>
        <p:spPr>
          <a:xfrm>
            <a:off x="2123945" y="2634985"/>
            <a:ext cx="2522918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7" name="Freeform 16"/>
          <p:cNvSpPr/>
          <p:nvPr/>
        </p:nvSpPr>
        <p:spPr>
          <a:xfrm>
            <a:off x="807180" y="1460324"/>
            <a:ext cx="3125101" cy="1387126"/>
          </a:xfrm>
          <a:custGeom>
            <a:avLst/>
            <a:gdLst>
              <a:gd name="connsiteX0" fmla="*/ 8294 w 3125101"/>
              <a:gd name="connsiteY0" fmla="*/ 1110798 h 1387126"/>
              <a:gd name="connsiteX1" fmla="*/ 182083 w 3125101"/>
              <a:gd name="connsiteY1" fmla="*/ 1043956 h 1387126"/>
              <a:gd name="connsiteX2" fmla="*/ 1238188 w 3125101"/>
              <a:gd name="connsiteY2" fmla="*/ 14587 h 1387126"/>
              <a:gd name="connsiteX3" fmla="*/ 1599136 w 3125101"/>
              <a:gd name="connsiteY3" fmla="*/ 1284587 h 1387126"/>
              <a:gd name="connsiteX4" fmla="*/ 3096399 w 3125101"/>
              <a:gd name="connsiteY4" fmla="*/ 1164271 h 1387126"/>
              <a:gd name="connsiteX5" fmla="*/ 2534925 w 3125101"/>
              <a:gd name="connsiteY5" fmla="*/ 1219 h 1387126"/>
              <a:gd name="connsiteX6" fmla="*/ 1919978 w 3125101"/>
              <a:gd name="connsiteY6" fmla="*/ 923640 h 1387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25101" h="1387126">
                <a:moveTo>
                  <a:pt x="8294" y="1110798"/>
                </a:moveTo>
                <a:cubicBezTo>
                  <a:pt x="-7303" y="1168728"/>
                  <a:pt x="-22899" y="1226658"/>
                  <a:pt x="182083" y="1043956"/>
                </a:cubicBezTo>
                <a:cubicBezTo>
                  <a:pt x="387065" y="861254"/>
                  <a:pt x="1002013" y="-25518"/>
                  <a:pt x="1238188" y="14587"/>
                </a:cubicBezTo>
                <a:cubicBezTo>
                  <a:pt x="1474363" y="54692"/>
                  <a:pt x="1289434" y="1092973"/>
                  <a:pt x="1599136" y="1284587"/>
                </a:cubicBezTo>
                <a:cubicBezTo>
                  <a:pt x="1908838" y="1476201"/>
                  <a:pt x="2940434" y="1378165"/>
                  <a:pt x="3096399" y="1164271"/>
                </a:cubicBezTo>
                <a:cubicBezTo>
                  <a:pt x="3252364" y="950377"/>
                  <a:pt x="2730995" y="41324"/>
                  <a:pt x="2534925" y="1219"/>
                </a:cubicBezTo>
                <a:cubicBezTo>
                  <a:pt x="2338855" y="-38886"/>
                  <a:pt x="1919978" y="923640"/>
                  <a:pt x="1919978" y="923640"/>
                </a:cubicBezTo>
              </a:path>
            </a:pathLst>
          </a:cu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591686" y="1113964"/>
            <a:ext cx="3513020" cy="2327689"/>
          </a:xfrm>
          <a:custGeom>
            <a:avLst/>
            <a:gdLst>
              <a:gd name="connsiteX0" fmla="*/ 95367 w 3513020"/>
              <a:gd name="connsiteY0" fmla="*/ 0 h 2327689"/>
              <a:gd name="connsiteX1" fmla="*/ 1405472 w 3513020"/>
              <a:gd name="connsiteY1" fmla="*/ 1724526 h 2327689"/>
              <a:gd name="connsiteX2" fmla="*/ 3504314 w 3513020"/>
              <a:gd name="connsiteY2" fmla="*/ 962526 h 2327689"/>
              <a:gd name="connsiteX3" fmla="*/ 2127367 w 3513020"/>
              <a:gd name="connsiteY3" fmla="*/ 2326105 h 2327689"/>
              <a:gd name="connsiteX4" fmla="*/ 1485682 w 3513020"/>
              <a:gd name="connsiteY4" fmla="*/ 641684 h 2327689"/>
              <a:gd name="connsiteX5" fmla="*/ 28525 w 3513020"/>
              <a:gd name="connsiteY5" fmla="*/ 1363579 h 2327689"/>
              <a:gd name="connsiteX6" fmla="*/ 483051 w 3513020"/>
              <a:gd name="connsiteY6" fmla="*/ 2125579 h 2327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13020" h="2327689">
                <a:moveTo>
                  <a:pt x="95367" y="0"/>
                </a:moveTo>
                <a:cubicBezTo>
                  <a:pt x="466340" y="782052"/>
                  <a:pt x="837314" y="1564105"/>
                  <a:pt x="1405472" y="1724526"/>
                </a:cubicBezTo>
                <a:cubicBezTo>
                  <a:pt x="1973630" y="1884947"/>
                  <a:pt x="3383998" y="862263"/>
                  <a:pt x="3504314" y="962526"/>
                </a:cubicBezTo>
                <a:cubicBezTo>
                  <a:pt x="3624630" y="1062789"/>
                  <a:pt x="2463806" y="2379579"/>
                  <a:pt x="2127367" y="2326105"/>
                </a:cubicBezTo>
                <a:cubicBezTo>
                  <a:pt x="1790928" y="2272631"/>
                  <a:pt x="1835489" y="802105"/>
                  <a:pt x="1485682" y="641684"/>
                </a:cubicBezTo>
                <a:cubicBezTo>
                  <a:pt x="1135875" y="481263"/>
                  <a:pt x="195630" y="1116263"/>
                  <a:pt x="28525" y="1363579"/>
                </a:cubicBezTo>
                <a:cubicBezTo>
                  <a:pt x="-138580" y="1610895"/>
                  <a:pt x="483051" y="2125579"/>
                  <a:pt x="483051" y="2125579"/>
                </a:cubicBezTo>
              </a:path>
            </a:pathLst>
          </a:cu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828842" y="1170505"/>
            <a:ext cx="5029509" cy="2260824"/>
          </a:xfrm>
          <a:custGeom>
            <a:avLst/>
            <a:gdLst>
              <a:gd name="connsiteX0" fmla="*/ 0 w 5029509"/>
              <a:gd name="connsiteY0" fmla="*/ 2109143 h 2260824"/>
              <a:gd name="connsiteX1" fmla="*/ 962526 w 5029509"/>
              <a:gd name="connsiteY1" fmla="*/ 531669 h 2260824"/>
              <a:gd name="connsiteX2" fmla="*/ 1630947 w 5029509"/>
              <a:gd name="connsiteY2" fmla="*/ 1828406 h 2260824"/>
              <a:gd name="connsiteX3" fmla="*/ 2834105 w 5029509"/>
              <a:gd name="connsiteY3" fmla="*/ 397985 h 2260824"/>
              <a:gd name="connsiteX4" fmla="*/ 4318000 w 5029509"/>
              <a:gd name="connsiteY4" fmla="*/ 892617 h 2260824"/>
              <a:gd name="connsiteX5" fmla="*/ 2874211 w 5029509"/>
              <a:gd name="connsiteY5" fmla="*/ 1748196 h 2260824"/>
              <a:gd name="connsiteX6" fmla="*/ 4451684 w 5029509"/>
              <a:gd name="connsiteY6" fmla="*/ 2229459 h 2260824"/>
              <a:gd name="connsiteX7" fmla="*/ 4785895 w 5029509"/>
              <a:gd name="connsiteY7" fmla="*/ 865880 h 2260824"/>
              <a:gd name="connsiteX8" fmla="*/ 3743158 w 5029509"/>
              <a:gd name="connsiteY8" fmla="*/ 184090 h 2260824"/>
              <a:gd name="connsiteX9" fmla="*/ 4852737 w 5029509"/>
              <a:gd name="connsiteY9" fmla="*/ 37038 h 2260824"/>
              <a:gd name="connsiteX10" fmla="*/ 5026526 w 5029509"/>
              <a:gd name="connsiteY10" fmla="*/ 758932 h 2260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029509" h="2260824">
                <a:moveTo>
                  <a:pt x="0" y="2109143"/>
                </a:moveTo>
                <a:cubicBezTo>
                  <a:pt x="345351" y="1343800"/>
                  <a:pt x="690702" y="578458"/>
                  <a:pt x="962526" y="531669"/>
                </a:cubicBezTo>
                <a:cubicBezTo>
                  <a:pt x="1234351" y="484879"/>
                  <a:pt x="1319017" y="1850687"/>
                  <a:pt x="1630947" y="1828406"/>
                </a:cubicBezTo>
                <a:cubicBezTo>
                  <a:pt x="1942877" y="1806125"/>
                  <a:pt x="2386263" y="553950"/>
                  <a:pt x="2834105" y="397985"/>
                </a:cubicBezTo>
                <a:cubicBezTo>
                  <a:pt x="3281947" y="242020"/>
                  <a:pt x="4311316" y="667582"/>
                  <a:pt x="4318000" y="892617"/>
                </a:cubicBezTo>
                <a:cubicBezTo>
                  <a:pt x="4324684" y="1117652"/>
                  <a:pt x="2851930" y="1525389"/>
                  <a:pt x="2874211" y="1748196"/>
                </a:cubicBezTo>
                <a:cubicBezTo>
                  <a:pt x="2896492" y="1971003"/>
                  <a:pt x="4133070" y="2376512"/>
                  <a:pt x="4451684" y="2229459"/>
                </a:cubicBezTo>
                <a:cubicBezTo>
                  <a:pt x="4770298" y="2082406"/>
                  <a:pt x="4903983" y="1206775"/>
                  <a:pt x="4785895" y="865880"/>
                </a:cubicBezTo>
                <a:cubicBezTo>
                  <a:pt x="4667807" y="524985"/>
                  <a:pt x="3732018" y="322230"/>
                  <a:pt x="3743158" y="184090"/>
                </a:cubicBezTo>
                <a:cubicBezTo>
                  <a:pt x="3754298" y="45950"/>
                  <a:pt x="4638842" y="-58769"/>
                  <a:pt x="4852737" y="37038"/>
                </a:cubicBezTo>
                <a:cubicBezTo>
                  <a:pt x="5066632" y="132845"/>
                  <a:pt x="5026526" y="758932"/>
                  <a:pt x="5026526" y="758932"/>
                </a:cubicBezTo>
              </a:path>
            </a:pathLst>
          </a:cu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Snip Single Corner Rectangle 53"/>
          <p:cNvSpPr/>
          <p:nvPr/>
        </p:nvSpPr>
        <p:spPr>
          <a:xfrm>
            <a:off x="-118459" y="2974129"/>
            <a:ext cx="2522918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55" name="Snip Single Corner Rectangle 54"/>
          <p:cNvSpPr/>
          <p:nvPr/>
        </p:nvSpPr>
        <p:spPr>
          <a:xfrm>
            <a:off x="-127817" y="2268937"/>
            <a:ext cx="2522918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57" name="Snip Single Corner Rectangle 56"/>
          <p:cNvSpPr/>
          <p:nvPr/>
        </p:nvSpPr>
        <p:spPr>
          <a:xfrm>
            <a:off x="3631791" y="3015621"/>
            <a:ext cx="2522918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3" name="Freeform 22"/>
          <p:cNvSpPr/>
          <p:nvPr/>
        </p:nvSpPr>
        <p:spPr>
          <a:xfrm>
            <a:off x="844129" y="1272405"/>
            <a:ext cx="4931029" cy="2468246"/>
          </a:xfrm>
          <a:custGeom>
            <a:avLst/>
            <a:gdLst>
              <a:gd name="connsiteX0" fmla="*/ 171871 w 4931029"/>
              <a:gd name="connsiteY0" fmla="*/ 1980 h 2468246"/>
              <a:gd name="connsiteX1" fmla="*/ 1869660 w 4931029"/>
              <a:gd name="connsiteY1" fmla="*/ 911032 h 2468246"/>
              <a:gd name="connsiteX2" fmla="*/ 3246608 w 4931029"/>
              <a:gd name="connsiteY2" fmla="*/ 1980 h 2468246"/>
              <a:gd name="connsiteX3" fmla="*/ 3888292 w 4931029"/>
              <a:gd name="connsiteY3" fmla="*/ 1218506 h 2468246"/>
              <a:gd name="connsiteX4" fmla="*/ 2524713 w 4931029"/>
              <a:gd name="connsiteY4" fmla="*/ 2461769 h 2468246"/>
              <a:gd name="connsiteX5" fmla="*/ 24818 w 4931029"/>
              <a:gd name="connsiteY5" fmla="*/ 1659664 h 2468246"/>
              <a:gd name="connsiteX6" fmla="*/ 1415134 w 4931029"/>
              <a:gd name="connsiteY6" fmla="*/ 630296 h 2468246"/>
              <a:gd name="connsiteX7" fmla="*/ 4155660 w 4931029"/>
              <a:gd name="connsiteY7" fmla="*/ 1285348 h 2468246"/>
              <a:gd name="connsiteX8" fmla="*/ 4931029 w 4931029"/>
              <a:gd name="connsiteY8" fmla="*/ 469875 h 2468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931029" h="2468246">
                <a:moveTo>
                  <a:pt x="171871" y="1980"/>
                </a:moveTo>
                <a:cubicBezTo>
                  <a:pt x="764537" y="456506"/>
                  <a:pt x="1357204" y="911032"/>
                  <a:pt x="1869660" y="911032"/>
                </a:cubicBezTo>
                <a:cubicBezTo>
                  <a:pt x="2382116" y="911032"/>
                  <a:pt x="2910169" y="-49266"/>
                  <a:pt x="3246608" y="1980"/>
                </a:cubicBezTo>
                <a:cubicBezTo>
                  <a:pt x="3583047" y="53226"/>
                  <a:pt x="4008608" y="808541"/>
                  <a:pt x="3888292" y="1218506"/>
                </a:cubicBezTo>
                <a:cubicBezTo>
                  <a:pt x="3767976" y="1628471"/>
                  <a:pt x="3168625" y="2388243"/>
                  <a:pt x="2524713" y="2461769"/>
                </a:cubicBezTo>
                <a:cubicBezTo>
                  <a:pt x="1880801" y="2535295"/>
                  <a:pt x="209748" y="1964909"/>
                  <a:pt x="24818" y="1659664"/>
                </a:cubicBezTo>
                <a:cubicBezTo>
                  <a:pt x="-160112" y="1354419"/>
                  <a:pt x="726660" y="692682"/>
                  <a:pt x="1415134" y="630296"/>
                </a:cubicBezTo>
                <a:cubicBezTo>
                  <a:pt x="2103608" y="567910"/>
                  <a:pt x="3569677" y="1312085"/>
                  <a:pt x="4155660" y="1285348"/>
                </a:cubicBezTo>
                <a:cubicBezTo>
                  <a:pt x="4741643" y="1258611"/>
                  <a:pt x="4931029" y="469875"/>
                  <a:pt x="4931029" y="469875"/>
                </a:cubicBezTo>
              </a:path>
            </a:pathLst>
          </a:cu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Snip Single Corner Rectangle 38"/>
          <p:cNvSpPr/>
          <p:nvPr/>
        </p:nvSpPr>
        <p:spPr>
          <a:xfrm>
            <a:off x="1862741" y="919453"/>
            <a:ext cx="2522918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56" name="Snip Single Corner Rectangle 55"/>
          <p:cNvSpPr/>
          <p:nvPr/>
        </p:nvSpPr>
        <p:spPr>
          <a:xfrm>
            <a:off x="3926784" y="1575213"/>
            <a:ext cx="2522918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110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Checking with type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493795"/>
            <a:ext cx="7467600" cy="14447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Map kernel memory to type</a:t>
            </a:r>
          </a:p>
          <a:p>
            <a:pPr lvl="1"/>
            <a:r>
              <a:rPr lang="en-US" dirty="0" smtClean="0"/>
              <a:t>Pick an object (any object)</a:t>
            </a:r>
          </a:p>
          <a:p>
            <a:pPr lvl="1"/>
            <a:r>
              <a:rPr lang="en-US" dirty="0" smtClean="0"/>
              <a:t>Verify its pointers</a:t>
            </a:r>
            <a:endParaRPr lang="en-US" dirty="0"/>
          </a:p>
          <a:p>
            <a:r>
              <a:rPr lang="en-US" dirty="0" smtClean="0"/>
              <a:t>Verify all kernel memory in single pass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441695" y="3542001"/>
            <a:ext cx="3292105" cy="369333"/>
            <a:chOff x="644358" y="1653309"/>
            <a:chExt cx="3292105" cy="369333"/>
          </a:xfrm>
        </p:grpSpPr>
        <p:sp>
          <p:nvSpPr>
            <p:cNvPr id="4" name="Oval 3"/>
            <p:cNvSpPr/>
            <p:nvPr/>
          </p:nvSpPr>
          <p:spPr>
            <a:xfrm>
              <a:off x="644358" y="1676400"/>
              <a:ext cx="346242" cy="34624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990600" y="1653309"/>
              <a:ext cx="2945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task_struct *current_task</a:t>
              </a:r>
              <a:endParaRPr lang="en-US" dirty="0"/>
            </a:p>
          </p:txBody>
        </p:sp>
      </p:grpSp>
      <p:sp>
        <p:nvSpPr>
          <p:cNvPr id="6" name="Snip Single Corner Rectangle 5"/>
          <p:cNvSpPr/>
          <p:nvPr/>
        </p:nvSpPr>
        <p:spPr>
          <a:xfrm>
            <a:off x="517895" y="1524000"/>
            <a:ext cx="2057400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nip Single Corner Rectangle 9"/>
          <p:cNvSpPr/>
          <p:nvPr/>
        </p:nvSpPr>
        <p:spPr>
          <a:xfrm>
            <a:off x="1219200" y="2757905"/>
            <a:ext cx="2057400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8" name="Snip Single Corner Rectangle 17"/>
          <p:cNvSpPr/>
          <p:nvPr/>
        </p:nvSpPr>
        <p:spPr>
          <a:xfrm>
            <a:off x="3124200" y="1714500"/>
            <a:ext cx="2485040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6629400" y="2219463"/>
            <a:ext cx="1905000" cy="2121932"/>
            <a:chOff x="6629400" y="2754868"/>
            <a:chExt cx="1905000" cy="2121932"/>
          </a:xfrm>
        </p:grpSpPr>
        <p:sp>
          <p:nvSpPr>
            <p:cNvPr id="36" name="Rectangle 35"/>
            <p:cNvSpPr/>
            <p:nvPr/>
          </p:nvSpPr>
          <p:spPr>
            <a:xfrm>
              <a:off x="6713918" y="3124200"/>
              <a:ext cx="1820482" cy="1752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en-US" dirty="0" smtClean="0"/>
                <a:t>readdir: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push %ebp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…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629400" y="2754868"/>
              <a:ext cx="13943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Kernel text</a:t>
              </a:r>
              <a:endParaRPr lang="en-US" dirty="0"/>
            </a:p>
          </p:txBody>
        </p:sp>
      </p:grpSp>
      <p:sp>
        <p:nvSpPr>
          <p:cNvPr id="30" name="Snip Single Corner Rectangle 29"/>
          <p:cNvSpPr/>
          <p:nvPr/>
        </p:nvSpPr>
        <p:spPr>
          <a:xfrm>
            <a:off x="3810000" y="2948405"/>
            <a:ext cx="2522918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1695" y="1143000"/>
            <a:ext cx="2090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struct task_struct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43000" y="2376905"/>
            <a:ext cx="2073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struct files_struct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048000" y="1333500"/>
            <a:ext cx="1218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struct file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733800" y="2567405"/>
            <a:ext cx="2454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struct file_operations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257968" y="1943100"/>
            <a:ext cx="2018632" cy="1233905"/>
            <a:chOff x="1257968" y="2478505"/>
            <a:chExt cx="2018632" cy="1233905"/>
          </a:xfrm>
        </p:grpSpPr>
        <p:sp>
          <p:nvSpPr>
            <p:cNvPr id="32" name="TextBox 31"/>
            <p:cNvSpPr txBox="1"/>
            <p:nvPr/>
          </p:nvSpPr>
          <p:spPr>
            <a:xfrm>
              <a:off x="1257968" y="3343078"/>
              <a:ext cx="1026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file **fd</a:t>
              </a:r>
              <a:endParaRPr lang="en-US" dirty="0"/>
            </a:p>
          </p:txBody>
        </p:sp>
        <p:cxnSp>
          <p:nvCxnSpPr>
            <p:cNvPr id="33" name="Curved Connector 32"/>
            <p:cNvCxnSpPr/>
            <p:nvPr/>
          </p:nvCxnSpPr>
          <p:spPr>
            <a:xfrm flipH="1" flipV="1">
              <a:off x="3124200" y="2478505"/>
              <a:ext cx="152400" cy="1043405"/>
            </a:xfrm>
            <a:prstGeom prst="curvedConnector5">
              <a:avLst>
                <a:gd name="adj1" fmla="val -150000"/>
                <a:gd name="adj2" fmla="val 50000"/>
                <a:gd name="adj3" fmla="val 250000"/>
              </a:avLst>
            </a:prstGeom>
            <a:ln w="444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3810000" y="2757905"/>
            <a:ext cx="2903918" cy="597932"/>
            <a:chOff x="3810000" y="3293310"/>
            <a:chExt cx="2903918" cy="597932"/>
          </a:xfrm>
        </p:grpSpPr>
        <p:sp>
          <p:nvSpPr>
            <p:cNvPr id="34" name="TextBox 33"/>
            <p:cNvSpPr txBox="1"/>
            <p:nvPr/>
          </p:nvSpPr>
          <p:spPr>
            <a:xfrm>
              <a:off x="3810000" y="3521910"/>
              <a:ext cx="25097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 (*readdir)(file*,…)</a:t>
              </a:r>
              <a:endParaRPr lang="en-US" dirty="0"/>
            </a:p>
          </p:txBody>
        </p:sp>
        <p:cxnSp>
          <p:nvCxnSpPr>
            <p:cNvPr id="39" name="Curved Connector 38"/>
            <p:cNvCxnSpPr/>
            <p:nvPr/>
          </p:nvCxnSpPr>
          <p:spPr>
            <a:xfrm flipV="1">
              <a:off x="6332918" y="3293310"/>
              <a:ext cx="381000" cy="419100"/>
            </a:xfrm>
            <a:prstGeom prst="curvedConnector2">
              <a:avLst/>
            </a:prstGeom>
            <a:ln w="444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77495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Checking with type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493795"/>
            <a:ext cx="7467600" cy="1444752"/>
          </a:xfrm>
        </p:spPr>
        <p:txBody>
          <a:bodyPr>
            <a:normAutofit/>
          </a:bodyPr>
          <a:lstStyle/>
          <a:p>
            <a:r>
              <a:rPr lang="en-US" dirty="0" smtClean="0"/>
              <a:t>Where does type information come from?</a:t>
            </a:r>
          </a:p>
          <a:p>
            <a:pPr lvl="1"/>
            <a:r>
              <a:rPr lang="en-US" dirty="0" smtClean="0"/>
              <a:t>Kernel: allocates memory</a:t>
            </a:r>
          </a:p>
          <a:p>
            <a:endParaRPr lang="en-US" dirty="0" smtClean="0"/>
          </a:p>
        </p:txBody>
      </p:sp>
      <p:grpSp>
        <p:nvGrpSpPr>
          <p:cNvPr id="24" name="Group 23"/>
          <p:cNvGrpSpPr/>
          <p:nvPr/>
        </p:nvGrpSpPr>
        <p:grpSpPr>
          <a:xfrm>
            <a:off x="441695" y="3542001"/>
            <a:ext cx="3292105" cy="369333"/>
            <a:chOff x="644358" y="1653309"/>
            <a:chExt cx="3292105" cy="369333"/>
          </a:xfrm>
        </p:grpSpPr>
        <p:sp>
          <p:nvSpPr>
            <p:cNvPr id="4" name="Oval 3"/>
            <p:cNvSpPr/>
            <p:nvPr/>
          </p:nvSpPr>
          <p:spPr>
            <a:xfrm>
              <a:off x="644358" y="1676400"/>
              <a:ext cx="346242" cy="34624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990600" y="1653309"/>
              <a:ext cx="2945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task_struct *current_task</a:t>
              </a:r>
              <a:endParaRPr lang="en-US" dirty="0"/>
            </a:p>
          </p:txBody>
        </p:sp>
      </p:grpSp>
      <p:sp>
        <p:nvSpPr>
          <p:cNvPr id="6" name="Snip Single Corner Rectangle 5"/>
          <p:cNvSpPr/>
          <p:nvPr/>
        </p:nvSpPr>
        <p:spPr>
          <a:xfrm>
            <a:off x="517895" y="1524000"/>
            <a:ext cx="2057400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nip Single Corner Rectangle 9"/>
          <p:cNvSpPr/>
          <p:nvPr/>
        </p:nvSpPr>
        <p:spPr>
          <a:xfrm>
            <a:off x="1219200" y="2757905"/>
            <a:ext cx="2057400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8" name="Snip Single Corner Rectangle 17"/>
          <p:cNvSpPr/>
          <p:nvPr/>
        </p:nvSpPr>
        <p:spPr>
          <a:xfrm>
            <a:off x="3124200" y="1714500"/>
            <a:ext cx="2485040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6629400" y="2219463"/>
            <a:ext cx="1905000" cy="2121932"/>
            <a:chOff x="6629400" y="2754868"/>
            <a:chExt cx="1905000" cy="2121932"/>
          </a:xfrm>
        </p:grpSpPr>
        <p:sp>
          <p:nvSpPr>
            <p:cNvPr id="36" name="Rectangle 35"/>
            <p:cNvSpPr/>
            <p:nvPr/>
          </p:nvSpPr>
          <p:spPr>
            <a:xfrm>
              <a:off x="6713918" y="3124200"/>
              <a:ext cx="1820482" cy="1752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en-US" dirty="0" smtClean="0"/>
                <a:t>readdir: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push %ebp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…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629400" y="2754868"/>
              <a:ext cx="13943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Kernel text</a:t>
              </a:r>
              <a:endParaRPr lang="en-US" dirty="0"/>
            </a:p>
          </p:txBody>
        </p:sp>
      </p:grpSp>
      <p:sp>
        <p:nvSpPr>
          <p:cNvPr id="30" name="Snip Single Corner Rectangle 29"/>
          <p:cNvSpPr/>
          <p:nvPr/>
        </p:nvSpPr>
        <p:spPr>
          <a:xfrm>
            <a:off x="3810000" y="2948405"/>
            <a:ext cx="2522918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1695" y="1143000"/>
            <a:ext cx="2090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struct task_struct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43000" y="2376905"/>
            <a:ext cx="2073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struct files_struct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048000" y="1333500"/>
            <a:ext cx="1218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struct file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733800" y="2567405"/>
            <a:ext cx="2454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struct file_operations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36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Linux slab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5791200" cy="4873752"/>
          </a:xfrm>
        </p:spPr>
        <p:txBody>
          <a:bodyPr/>
          <a:lstStyle/>
          <a:p>
            <a:r>
              <a:rPr lang="en-US" dirty="0" smtClean="0"/>
              <a:t>Kernel allocates memory with </a:t>
            </a:r>
            <a:r>
              <a:rPr lang="en-US" i="1" dirty="0" smtClean="0"/>
              <a:t>caches</a:t>
            </a:r>
            <a:endParaRPr lang="en-US" dirty="0" smtClean="0"/>
          </a:p>
          <a:p>
            <a:pPr lvl="1"/>
            <a:r>
              <a:rPr lang="en-US" dirty="0" smtClean="0"/>
              <a:t>Per-type allocators</a:t>
            </a:r>
          </a:p>
          <a:p>
            <a:pPr lvl="1"/>
            <a:r>
              <a:rPr lang="en-US" dirty="0" smtClean="0"/>
              <a:t>Objects of same type on same page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Source analysis associates cache with type</a:t>
            </a:r>
          </a:p>
          <a:p>
            <a:pPr lvl="1"/>
            <a:r>
              <a:rPr lang="en-US" dirty="0" smtClean="0"/>
              <a:t>Identify allocation sites, allocated types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OSck reads kernel page metadata</a:t>
            </a:r>
          </a:p>
          <a:p>
            <a:pPr lvl="1"/>
            <a:r>
              <a:rPr lang="en-US" dirty="0" smtClean="0"/>
              <a:t>Determine cache for each page</a:t>
            </a:r>
          </a:p>
          <a:p>
            <a:pPr lvl="1"/>
            <a:r>
              <a:rPr lang="en-US" dirty="0" smtClean="0"/>
              <a:t>Objects on page have cache’s type</a:t>
            </a:r>
          </a:p>
        </p:txBody>
      </p:sp>
      <p:sp>
        <p:nvSpPr>
          <p:cNvPr id="4" name="Rectangle 3"/>
          <p:cNvSpPr/>
          <p:nvPr/>
        </p:nvSpPr>
        <p:spPr>
          <a:xfrm>
            <a:off x="6553200" y="1600200"/>
            <a:ext cx="2133600" cy="2057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free struct inode</a:t>
            </a:r>
          </a:p>
          <a:p>
            <a:r>
              <a:rPr lang="en-US" dirty="0" smtClean="0"/>
              <a:t>free struct inode</a:t>
            </a:r>
          </a:p>
          <a:p>
            <a:r>
              <a:rPr lang="en-US" dirty="0" smtClean="0"/>
              <a:t>free struct inode</a:t>
            </a:r>
          </a:p>
          <a:p>
            <a:r>
              <a:rPr lang="en-US" dirty="0" smtClean="0"/>
              <a:t>allocated</a:t>
            </a:r>
          </a:p>
          <a:p>
            <a:r>
              <a:rPr lang="en-US" dirty="0" smtClean="0"/>
              <a:t>allocated</a:t>
            </a:r>
          </a:p>
          <a:p>
            <a:r>
              <a:rPr lang="en-US" dirty="0" smtClean="0"/>
              <a:t>free struct inode</a:t>
            </a:r>
          </a:p>
          <a:p>
            <a:r>
              <a:rPr lang="en-US" dirty="0" smtClean="0"/>
              <a:t>free struct inode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628176" y="1200090"/>
            <a:ext cx="129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slab page</a:t>
            </a:r>
            <a:endParaRPr lang="en-US" sz="2000" dirty="0"/>
          </a:p>
        </p:txBody>
      </p:sp>
      <p:sp>
        <p:nvSpPr>
          <p:cNvPr id="10" name="Freeform 9"/>
          <p:cNvSpPr/>
          <p:nvPr/>
        </p:nvSpPr>
        <p:spPr>
          <a:xfrm>
            <a:off x="6172199" y="1626403"/>
            <a:ext cx="379419" cy="3066932"/>
          </a:xfrm>
          <a:custGeom>
            <a:avLst/>
            <a:gdLst>
              <a:gd name="connsiteX0" fmla="*/ 560165 w 575654"/>
              <a:gd name="connsiteY0" fmla="*/ 3066932 h 3066932"/>
              <a:gd name="connsiteX1" fmla="*/ 2581 w 575654"/>
              <a:gd name="connsiteY1" fmla="*/ 1456018 h 3066932"/>
              <a:gd name="connsiteX2" fmla="*/ 575654 w 575654"/>
              <a:gd name="connsiteY2" fmla="*/ 0 h 3066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5654" h="3066932">
                <a:moveTo>
                  <a:pt x="560165" y="3066932"/>
                </a:moveTo>
                <a:cubicBezTo>
                  <a:pt x="280082" y="2517052"/>
                  <a:pt x="0" y="1967173"/>
                  <a:pt x="2581" y="1456018"/>
                </a:cubicBezTo>
                <a:cubicBezTo>
                  <a:pt x="5162" y="944863"/>
                  <a:pt x="480142" y="165222"/>
                  <a:pt x="575654" y="0"/>
                </a:cubicBezTo>
              </a:path>
            </a:pathLst>
          </a:custGeom>
          <a:ln w="444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551619" y="4286311"/>
            <a:ext cx="2135181" cy="93034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</a:t>
            </a:r>
            <a:r>
              <a:rPr lang="en-US" dirty="0" err="1" smtClean="0"/>
              <a:t>inode_cache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551619" y="3886200"/>
            <a:ext cx="21351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cache descriptor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Rootkits are dangerous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Adversary exploits insecure system</a:t>
            </a:r>
          </a:p>
          <a:p>
            <a:pPr lvl="1"/>
            <a:r>
              <a:rPr lang="en-US" dirty="0"/>
              <a:t>Leave backdoor </a:t>
            </a:r>
            <a:r>
              <a:rPr lang="en-US" dirty="0" smtClean="0"/>
              <a:t>to facilitate long-term access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>
              <a:buNone/>
            </a:pPr>
            <a:endParaRPr lang="en-US" dirty="0"/>
          </a:p>
          <a:p>
            <a:r>
              <a:rPr lang="en-US" dirty="0" smtClean="0"/>
              <a:t>A real world problem</a:t>
            </a:r>
          </a:p>
          <a:p>
            <a:pPr lvl="1"/>
            <a:r>
              <a:rPr lang="en-US" dirty="0" smtClean="0"/>
              <a:t>Malware involved in breach of 95% of data records [Verizon Data Breach Report 2010]</a:t>
            </a:r>
          </a:p>
          <a:p>
            <a:pPr lvl="1"/>
            <a:r>
              <a:rPr lang="en-US" dirty="0" smtClean="0"/>
              <a:t>85% installed backdoors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Why are rootkits such a pain?</a:t>
            </a:r>
          </a:p>
        </p:txBody>
      </p:sp>
    </p:spTree>
    <p:extLst>
      <p:ext uri="{BB962C8B-B14F-4D97-AF65-F5344CB8AC3E}">
        <p14:creationId xmlns:p14="http://schemas.microsoft.com/office/powerpoint/2010/main" val="362845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Linux slab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5791200" cy="4873752"/>
          </a:xfrm>
        </p:spPr>
        <p:txBody>
          <a:bodyPr/>
          <a:lstStyle/>
          <a:p>
            <a:r>
              <a:rPr lang="en-US" dirty="0" smtClean="0"/>
              <a:t>Kernel allocates memory with </a:t>
            </a:r>
            <a:r>
              <a:rPr lang="en-US" i="1" dirty="0" smtClean="0"/>
              <a:t>caches</a:t>
            </a:r>
            <a:endParaRPr lang="en-US" dirty="0" smtClean="0"/>
          </a:p>
          <a:p>
            <a:pPr lvl="1"/>
            <a:r>
              <a:rPr lang="en-US" dirty="0" smtClean="0"/>
              <a:t>Per-type allocators</a:t>
            </a:r>
          </a:p>
          <a:p>
            <a:pPr lvl="1"/>
            <a:r>
              <a:rPr lang="en-US" dirty="0" smtClean="0"/>
              <a:t>Objects of same type on same page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Source analysis associates cache with type</a:t>
            </a:r>
          </a:p>
          <a:p>
            <a:pPr lvl="1"/>
            <a:r>
              <a:rPr lang="en-US" dirty="0" smtClean="0"/>
              <a:t>Identify allocation sites, allocated types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OSck reads kernel page metadata</a:t>
            </a:r>
          </a:p>
          <a:p>
            <a:pPr lvl="1"/>
            <a:r>
              <a:rPr lang="en-US" dirty="0" smtClean="0"/>
              <a:t>Determine cache for each page</a:t>
            </a:r>
          </a:p>
          <a:p>
            <a:pPr lvl="1"/>
            <a:r>
              <a:rPr lang="en-US" dirty="0" smtClean="0"/>
              <a:t>Objects on page have cache’s type</a:t>
            </a:r>
          </a:p>
        </p:txBody>
      </p:sp>
      <p:sp>
        <p:nvSpPr>
          <p:cNvPr id="4" name="Rectangle 3"/>
          <p:cNvSpPr/>
          <p:nvPr/>
        </p:nvSpPr>
        <p:spPr>
          <a:xfrm>
            <a:off x="6553200" y="1600200"/>
            <a:ext cx="2133600" cy="2057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free struct inode</a:t>
            </a:r>
          </a:p>
          <a:p>
            <a:r>
              <a:rPr lang="en-US" dirty="0" smtClean="0"/>
              <a:t>free struct inode</a:t>
            </a:r>
          </a:p>
          <a:p>
            <a:r>
              <a:rPr lang="en-US" dirty="0" smtClean="0"/>
              <a:t>free struct inode</a:t>
            </a:r>
          </a:p>
          <a:p>
            <a:r>
              <a:rPr lang="en-US" dirty="0" smtClean="0"/>
              <a:t>allocated</a:t>
            </a:r>
          </a:p>
          <a:p>
            <a:r>
              <a:rPr lang="en-US" dirty="0" smtClean="0"/>
              <a:t>allocated</a:t>
            </a:r>
          </a:p>
          <a:p>
            <a:r>
              <a:rPr lang="en-US" dirty="0" smtClean="0"/>
              <a:t>free struct inode</a:t>
            </a:r>
          </a:p>
          <a:p>
            <a:r>
              <a:rPr lang="en-US" dirty="0" smtClean="0"/>
              <a:t>free struct inode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628176" y="1200090"/>
            <a:ext cx="129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slab page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6551619" y="3886200"/>
            <a:ext cx="21351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cache descriptor</a:t>
            </a:r>
            <a:endParaRPr lang="en-US" sz="2000" dirty="0"/>
          </a:p>
        </p:txBody>
      </p:sp>
      <p:sp>
        <p:nvSpPr>
          <p:cNvPr id="9" name="Rounded Rectangle 8"/>
          <p:cNvSpPr/>
          <p:nvPr/>
        </p:nvSpPr>
        <p:spPr>
          <a:xfrm>
            <a:off x="6551619" y="4286311"/>
            <a:ext cx="2135181" cy="9303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“corrupt_cache”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77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 </a:t>
            </a:r>
            <a:r>
              <a:rPr lang="en-US" dirty="0">
                <a:solidFill>
                  <a:schemeClr val="accent3"/>
                </a:solidFill>
              </a:rPr>
              <a:t>untrusted</a:t>
            </a:r>
            <a:r>
              <a:rPr lang="en-US" dirty="0"/>
              <a:t> type info.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499629"/>
            <a:ext cx="7467600" cy="1444752"/>
          </a:xfrm>
        </p:spPr>
        <p:txBody>
          <a:bodyPr>
            <a:normAutofit/>
          </a:bodyPr>
          <a:lstStyle/>
          <a:p>
            <a:r>
              <a:rPr lang="en-US" dirty="0" smtClean="0"/>
              <a:t>Cannot change type assigned to function</a:t>
            </a:r>
          </a:p>
          <a:p>
            <a:pPr lvl="1"/>
            <a:r>
              <a:rPr lang="en-US" dirty="0" smtClean="0"/>
              <a:t>Valid entry points determined at compile time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441695" y="3547835"/>
            <a:ext cx="3292105" cy="369333"/>
            <a:chOff x="644358" y="1653309"/>
            <a:chExt cx="3292105" cy="369333"/>
          </a:xfrm>
        </p:grpSpPr>
        <p:sp>
          <p:nvSpPr>
            <p:cNvPr id="4" name="Oval 3"/>
            <p:cNvSpPr/>
            <p:nvPr/>
          </p:nvSpPr>
          <p:spPr>
            <a:xfrm>
              <a:off x="644358" y="1676400"/>
              <a:ext cx="346242" cy="34624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990600" y="1653309"/>
              <a:ext cx="2945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task_struct *current_task</a:t>
              </a:r>
              <a:endParaRPr lang="en-US" dirty="0"/>
            </a:p>
          </p:txBody>
        </p:sp>
      </p:grpSp>
      <p:sp>
        <p:nvSpPr>
          <p:cNvPr id="6" name="Snip Single Corner Rectangle 5"/>
          <p:cNvSpPr/>
          <p:nvPr/>
        </p:nvSpPr>
        <p:spPr>
          <a:xfrm>
            <a:off x="517895" y="1529834"/>
            <a:ext cx="2057400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nip Single Corner Rectangle 9"/>
          <p:cNvSpPr/>
          <p:nvPr/>
        </p:nvSpPr>
        <p:spPr>
          <a:xfrm>
            <a:off x="1219200" y="2763739"/>
            <a:ext cx="2057400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8" name="Snip Single Corner Rectangle 17"/>
          <p:cNvSpPr/>
          <p:nvPr/>
        </p:nvSpPr>
        <p:spPr>
          <a:xfrm>
            <a:off x="3124200" y="1720334"/>
            <a:ext cx="2485040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6629400" y="2225297"/>
            <a:ext cx="1905000" cy="2121932"/>
            <a:chOff x="6629400" y="2754868"/>
            <a:chExt cx="1905000" cy="2121932"/>
          </a:xfrm>
        </p:grpSpPr>
        <p:sp>
          <p:nvSpPr>
            <p:cNvPr id="36" name="Rectangle 35"/>
            <p:cNvSpPr/>
            <p:nvPr/>
          </p:nvSpPr>
          <p:spPr>
            <a:xfrm>
              <a:off x="6713918" y="3124200"/>
              <a:ext cx="1820482" cy="1752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en-US" dirty="0" smtClean="0"/>
                <a:t>readdir: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push %ebp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…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629400" y="2754868"/>
              <a:ext cx="13943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Kernel text</a:t>
              </a:r>
              <a:endParaRPr lang="en-US" dirty="0"/>
            </a:p>
          </p:txBody>
        </p:sp>
      </p:grpSp>
      <p:sp>
        <p:nvSpPr>
          <p:cNvPr id="30" name="Snip Single Corner Rectangle 29"/>
          <p:cNvSpPr/>
          <p:nvPr/>
        </p:nvSpPr>
        <p:spPr>
          <a:xfrm>
            <a:off x="3810000" y="2954239"/>
            <a:ext cx="2522918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grpSp>
        <p:nvGrpSpPr>
          <p:cNvPr id="50" name="Group 49"/>
          <p:cNvGrpSpPr/>
          <p:nvPr/>
        </p:nvGrpSpPr>
        <p:grpSpPr>
          <a:xfrm>
            <a:off x="441695" y="1148834"/>
            <a:ext cx="2090949" cy="2519014"/>
            <a:chOff x="441695" y="1678405"/>
            <a:chExt cx="2090949" cy="2519014"/>
          </a:xfrm>
        </p:grpSpPr>
        <p:sp>
          <p:nvSpPr>
            <p:cNvPr id="7" name="TextBox 6"/>
            <p:cNvSpPr txBox="1"/>
            <p:nvPr/>
          </p:nvSpPr>
          <p:spPr>
            <a:xfrm>
              <a:off x="441695" y="1678405"/>
              <a:ext cx="20909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struct task_struct</a:t>
              </a:r>
              <a:endParaRPr lang="en-US" dirty="0"/>
            </a:p>
          </p:txBody>
        </p:sp>
        <p:cxnSp>
          <p:nvCxnSpPr>
            <p:cNvPr id="13" name="Curved Connector 12"/>
            <p:cNvCxnSpPr>
              <a:stCxn id="4" idx="2"/>
              <a:endCxn id="6" idx="2"/>
            </p:cNvCxnSpPr>
            <p:nvPr/>
          </p:nvCxnSpPr>
          <p:spPr>
            <a:xfrm rot="10800000" flipH="1">
              <a:off x="441695" y="2211806"/>
              <a:ext cx="76200" cy="1985613"/>
            </a:xfrm>
            <a:prstGeom prst="curvedConnector3">
              <a:avLst>
                <a:gd name="adj1" fmla="val -300000"/>
              </a:avLst>
            </a:prstGeom>
            <a:ln w="444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517896" y="2109173"/>
              <a:ext cx="20011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files_struct *files</a:t>
              </a:r>
              <a:endParaRPr lang="en-US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1143000" y="1682234"/>
            <a:ext cx="2073592" cy="1500605"/>
            <a:chOff x="1143000" y="2211805"/>
            <a:chExt cx="2073592" cy="1500605"/>
          </a:xfrm>
        </p:grpSpPr>
        <p:sp>
          <p:nvSpPr>
            <p:cNvPr id="11" name="TextBox 10"/>
            <p:cNvSpPr txBox="1"/>
            <p:nvPr/>
          </p:nvSpPr>
          <p:spPr>
            <a:xfrm>
              <a:off x="1143000" y="2912310"/>
              <a:ext cx="20735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struct files_struct</a:t>
              </a:r>
              <a:endParaRPr lang="en-US" dirty="0"/>
            </a:p>
          </p:txBody>
        </p:sp>
        <p:cxnSp>
          <p:nvCxnSpPr>
            <p:cNvPr id="16" name="Curved Connector 15"/>
            <p:cNvCxnSpPr>
              <a:stCxn id="6" idx="0"/>
              <a:endCxn id="10" idx="2"/>
            </p:cNvCxnSpPr>
            <p:nvPr/>
          </p:nvCxnSpPr>
          <p:spPr>
            <a:xfrm flipH="1">
              <a:off x="1219200" y="2211805"/>
              <a:ext cx="1356095" cy="1233905"/>
            </a:xfrm>
            <a:prstGeom prst="curvedConnector5">
              <a:avLst>
                <a:gd name="adj1" fmla="val -16857"/>
                <a:gd name="adj2" fmla="val 50000"/>
                <a:gd name="adj3" fmla="val 116857"/>
              </a:avLst>
            </a:prstGeom>
            <a:ln w="444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1257968" y="3343078"/>
              <a:ext cx="1026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file **fd</a:t>
              </a:r>
              <a:endParaRPr lang="en-US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048000" y="1339334"/>
            <a:ext cx="2473827" cy="1576805"/>
            <a:chOff x="3048000" y="1868905"/>
            <a:chExt cx="2473827" cy="1576805"/>
          </a:xfrm>
        </p:grpSpPr>
        <p:sp>
          <p:nvSpPr>
            <p:cNvPr id="19" name="TextBox 18"/>
            <p:cNvSpPr txBox="1"/>
            <p:nvPr/>
          </p:nvSpPr>
          <p:spPr>
            <a:xfrm>
              <a:off x="3048000" y="1868905"/>
              <a:ext cx="12189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struct file</a:t>
              </a:r>
              <a:endParaRPr lang="en-US" dirty="0"/>
            </a:p>
          </p:txBody>
        </p:sp>
        <p:cxnSp>
          <p:nvCxnSpPr>
            <p:cNvPr id="21" name="Curved Connector 20"/>
            <p:cNvCxnSpPr>
              <a:stCxn id="10" idx="0"/>
              <a:endCxn id="18" idx="2"/>
            </p:cNvCxnSpPr>
            <p:nvPr/>
          </p:nvCxnSpPr>
          <p:spPr>
            <a:xfrm flipH="1" flipV="1">
              <a:off x="3124200" y="2402305"/>
              <a:ext cx="152400" cy="1043405"/>
            </a:xfrm>
            <a:prstGeom prst="curvedConnector5">
              <a:avLst>
                <a:gd name="adj1" fmla="val -150000"/>
                <a:gd name="adj2" fmla="val 50000"/>
                <a:gd name="adj3" fmla="val 250000"/>
              </a:avLst>
            </a:prstGeom>
            <a:ln w="444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3144253" y="2293839"/>
              <a:ext cx="2377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file_operations *f_op</a:t>
              </a:r>
              <a:endParaRPr lang="en-US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3733800" y="1872734"/>
            <a:ext cx="2585984" cy="1488937"/>
            <a:chOff x="3733800" y="2402305"/>
            <a:chExt cx="2585984" cy="1488937"/>
          </a:xfrm>
        </p:grpSpPr>
        <p:cxnSp>
          <p:nvCxnSpPr>
            <p:cNvPr id="35" name="Curved Connector 34"/>
            <p:cNvCxnSpPr>
              <a:stCxn id="18" idx="0"/>
              <a:endCxn id="30" idx="2"/>
            </p:cNvCxnSpPr>
            <p:nvPr/>
          </p:nvCxnSpPr>
          <p:spPr>
            <a:xfrm flipH="1">
              <a:off x="3810000" y="2402305"/>
              <a:ext cx="1799240" cy="1233905"/>
            </a:xfrm>
            <a:prstGeom prst="curvedConnector5">
              <a:avLst>
                <a:gd name="adj1" fmla="val -12705"/>
                <a:gd name="adj2" fmla="val 50000"/>
                <a:gd name="adj3" fmla="val 112705"/>
              </a:avLst>
            </a:prstGeom>
            <a:ln w="444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3733800" y="3102810"/>
              <a:ext cx="24543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struct file_operations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810000" y="3521910"/>
              <a:ext cx="25097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 (*readdir)(file*,…)</a:t>
              </a:r>
              <a:endParaRPr lang="en-US" dirty="0"/>
            </a:p>
          </p:txBody>
        </p:sp>
      </p:grpSp>
      <p:sp>
        <p:nvSpPr>
          <p:cNvPr id="32" name="Rectangle 31"/>
          <p:cNvSpPr/>
          <p:nvPr/>
        </p:nvSpPr>
        <p:spPr>
          <a:xfrm>
            <a:off x="6713918" y="381000"/>
            <a:ext cx="1820482" cy="1752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evil_function:</a:t>
            </a:r>
          </a:p>
          <a:p>
            <a:r>
              <a:rPr lang="en-US" dirty="0"/>
              <a:t> </a:t>
            </a:r>
            <a:r>
              <a:rPr lang="en-US" dirty="0" smtClean="0"/>
              <a:t> push %ebp</a:t>
            </a:r>
          </a:p>
          <a:p>
            <a:r>
              <a:rPr lang="en-US" dirty="0"/>
              <a:t> </a:t>
            </a:r>
            <a:r>
              <a:rPr lang="en-US" dirty="0" smtClean="0"/>
              <a:t> …</a:t>
            </a:r>
            <a:endParaRPr lang="en-US" dirty="0"/>
          </a:p>
        </p:txBody>
      </p:sp>
      <p:cxnSp>
        <p:nvCxnSpPr>
          <p:cNvPr id="9" name="Curved Connector 8"/>
          <p:cNvCxnSpPr>
            <a:stCxn id="49" idx="3"/>
            <a:endCxn id="32" idx="0"/>
          </p:cNvCxnSpPr>
          <p:nvPr/>
        </p:nvCxnSpPr>
        <p:spPr>
          <a:xfrm flipV="1">
            <a:off x="6319784" y="381000"/>
            <a:ext cx="1304375" cy="2796005"/>
          </a:xfrm>
          <a:prstGeom prst="curvedConnector4">
            <a:avLst>
              <a:gd name="adj1" fmla="val 15108"/>
              <a:gd name="adj2" fmla="val 108176"/>
            </a:avLst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9" name="Curved Connector 38"/>
          <p:cNvCxnSpPr/>
          <p:nvPr/>
        </p:nvCxnSpPr>
        <p:spPr>
          <a:xfrm flipV="1">
            <a:off x="6332918" y="2763739"/>
            <a:ext cx="381000" cy="419100"/>
          </a:xfrm>
          <a:prstGeom prst="curvedConnector2">
            <a:avLst/>
          </a:prstGeom>
          <a:ln w="444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0" name="Multiply 39"/>
          <p:cNvSpPr/>
          <p:nvPr/>
        </p:nvSpPr>
        <p:spPr>
          <a:xfrm>
            <a:off x="6096000" y="1153512"/>
            <a:ext cx="853704" cy="853704"/>
          </a:xfrm>
          <a:prstGeom prst="mathMultiply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44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Curved Connector 32"/>
          <p:cNvCxnSpPr/>
          <p:nvPr/>
        </p:nvCxnSpPr>
        <p:spPr>
          <a:xfrm flipH="1">
            <a:off x="3810000" y="1872734"/>
            <a:ext cx="1799240" cy="1233905"/>
          </a:xfrm>
          <a:prstGeom prst="curvedConnector5">
            <a:avLst>
              <a:gd name="adj1" fmla="val -12705"/>
              <a:gd name="adj2" fmla="val 50000"/>
              <a:gd name="adj3" fmla="val 112705"/>
            </a:avLst>
          </a:prstGeom>
          <a:ln w="444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 </a:t>
            </a:r>
            <a:r>
              <a:rPr lang="en-US" dirty="0">
                <a:solidFill>
                  <a:schemeClr val="accent3"/>
                </a:solidFill>
              </a:rPr>
              <a:t>untrusted</a:t>
            </a:r>
            <a:r>
              <a:rPr lang="en-US" dirty="0"/>
              <a:t> type info.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499629"/>
            <a:ext cx="7467600" cy="1444752"/>
          </a:xfrm>
        </p:spPr>
        <p:txBody>
          <a:bodyPr>
            <a:normAutofit/>
          </a:bodyPr>
          <a:lstStyle/>
          <a:p>
            <a:r>
              <a:rPr lang="en-US" dirty="0" smtClean="0"/>
              <a:t>Modify type information to mislead OSck?</a:t>
            </a:r>
          </a:p>
          <a:p>
            <a:pPr lvl="1"/>
            <a:r>
              <a:rPr lang="en-US" dirty="0" smtClean="0"/>
              <a:t>Have to modify type information for predecessors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441695" y="3547835"/>
            <a:ext cx="3292105" cy="369333"/>
            <a:chOff x="644358" y="1653309"/>
            <a:chExt cx="3292105" cy="369333"/>
          </a:xfrm>
        </p:grpSpPr>
        <p:sp>
          <p:nvSpPr>
            <p:cNvPr id="4" name="Oval 3"/>
            <p:cNvSpPr/>
            <p:nvPr/>
          </p:nvSpPr>
          <p:spPr>
            <a:xfrm>
              <a:off x="644358" y="1676400"/>
              <a:ext cx="346242" cy="34624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990600" y="1653309"/>
              <a:ext cx="2945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task_struct *current_task</a:t>
              </a:r>
              <a:endParaRPr lang="en-US" dirty="0"/>
            </a:p>
          </p:txBody>
        </p:sp>
      </p:grpSp>
      <p:sp>
        <p:nvSpPr>
          <p:cNvPr id="6" name="Snip Single Corner Rectangle 5"/>
          <p:cNvSpPr/>
          <p:nvPr/>
        </p:nvSpPr>
        <p:spPr>
          <a:xfrm>
            <a:off x="517895" y="1529834"/>
            <a:ext cx="2057400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nip Single Corner Rectangle 9"/>
          <p:cNvSpPr/>
          <p:nvPr/>
        </p:nvSpPr>
        <p:spPr>
          <a:xfrm>
            <a:off x="1219200" y="2763739"/>
            <a:ext cx="2057400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8" name="Snip Single Corner Rectangle 17"/>
          <p:cNvSpPr/>
          <p:nvPr/>
        </p:nvSpPr>
        <p:spPr>
          <a:xfrm>
            <a:off x="3124200" y="1720334"/>
            <a:ext cx="2485040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6629400" y="2225297"/>
            <a:ext cx="1905000" cy="2121932"/>
            <a:chOff x="6629400" y="2754868"/>
            <a:chExt cx="1905000" cy="2121932"/>
          </a:xfrm>
        </p:grpSpPr>
        <p:sp>
          <p:nvSpPr>
            <p:cNvPr id="36" name="Rectangle 35"/>
            <p:cNvSpPr/>
            <p:nvPr/>
          </p:nvSpPr>
          <p:spPr>
            <a:xfrm>
              <a:off x="6713918" y="3124200"/>
              <a:ext cx="1820482" cy="1752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en-US" dirty="0" smtClean="0"/>
                <a:t>readdir: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push %ebp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…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629400" y="2754868"/>
              <a:ext cx="13943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Kernel text</a:t>
              </a:r>
              <a:endParaRPr lang="en-US" dirty="0"/>
            </a:p>
          </p:txBody>
        </p:sp>
      </p:grpSp>
      <p:sp>
        <p:nvSpPr>
          <p:cNvPr id="30" name="Snip Single Corner Rectangle 29"/>
          <p:cNvSpPr/>
          <p:nvPr/>
        </p:nvSpPr>
        <p:spPr>
          <a:xfrm>
            <a:off x="3810000" y="2954239"/>
            <a:ext cx="2522918" cy="457200"/>
          </a:xfrm>
          <a:prstGeom prst="snip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grpSp>
        <p:nvGrpSpPr>
          <p:cNvPr id="50" name="Group 49"/>
          <p:cNvGrpSpPr/>
          <p:nvPr/>
        </p:nvGrpSpPr>
        <p:grpSpPr>
          <a:xfrm>
            <a:off x="441695" y="1148834"/>
            <a:ext cx="2090949" cy="2519014"/>
            <a:chOff x="441695" y="1678405"/>
            <a:chExt cx="2090949" cy="2519014"/>
          </a:xfrm>
        </p:grpSpPr>
        <p:sp>
          <p:nvSpPr>
            <p:cNvPr id="7" name="TextBox 6"/>
            <p:cNvSpPr txBox="1"/>
            <p:nvPr/>
          </p:nvSpPr>
          <p:spPr>
            <a:xfrm>
              <a:off x="441695" y="1678405"/>
              <a:ext cx="20909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struct task_struct</a:t>
              </a:r>
              <a:endParaRPr lang="en-US" dirty="0"/>
            </a:p>
          </p:txBody>
        </p:sp>
        <p:cxnSp>
          <p:nvCxnSpPr>
            <p:cNvPr id="13" name="Curved Connector 12"/>
            <p:cNvCxnSpPr>
              <a:stCxn id="4" idx="2"/>
              <a:endCxn id="6" idx="2"/>
            </p:cNvCxnSpPr>
            <p:nvPr/>
          </p:nvCxnSpPr>
          <p:spPr>
            <a:xfrm rot="10800000" flipH="1">
              <a:off x="441695" y="2211806"/>
              <a:ext cx="76200" cy="1985613"/>
            </a:xfrm>
            <a:prstGeom prst="curvedConnector3">
              <a:avLst>
                <a:gd name="adj1" fmla="val -300000"/>
              </a:avLst>
            </a:prstGeom>
            <a:ln w="444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517896" y="2109173"/>
              <a:ext cx="20011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files_struct *files</a:t>
              </a:r>
              <a:endParaRPr lang="en-US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1143000" y="1682234"/>
            <a:ext cx="2073592" cy="1500605"/>
            <a:chOff x="1143000" y="2211805"/>
            <a:chExt cx="2073592" cy="1500605"/>
          </a:xfrm>
        </p:grpSpPr>
        <p:sp>
          <p:nvSpPr>
            <p:cNvPr id="11" name="TextBox 10"/>
            <p:cNvSpPr txBox="1"/>
            <p:nvPr/>
          </p:nvSpPr>
          <p:spPr>
            <a:xfrm>
              <a:off x="1143000" y="2912310"/>
              <a:ext cx="20735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struct files_struct</a:t>
              </a:r>
              <a:endParaRPr lang="en-US" dirty="0"/>
            </a:p>
          </p:txBody>
        </p:sp>
        <p:cxnSp>
          <p:nvCxnSpPr>
            <p:cNvPr id="16" name="Curved Connector 15"/>
            <p:cNvCxnSpPr>
              <a:stCxn id="6" idx="0"/>
              <a:endCxn id="10" idx="2"/>
            </p:cNvCxnSpPr>
            <p:nvPr/>
          </p:nvCxnSpPr>
          <p:spPr>
            <a:xfrm flipH="1">
              <a:off x="1219200" y="2211805"/>
              <a:ext cx="1356095" cy="1233905"/>
            </a:xfrm>
            <a:prstGeom prst="curvedConnector5">
              <a:avLst>
                <a:gd name="adj1" fmla="val -16857"/>
                <a:gd name="adj2" fmla="val 50000"/>
                <a:gd name="adj3" fmla="val 116857"/>
              </a:avLst>
            </a:prstGeom>
            <a:ln w="444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1257968" y="3343078"/>
              <a:ext cx="1026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file **fd</a:t>
              </a:r>
              <a:endParaRPr lang="en-US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048000" y="1339334"/>
            <a:ext cx="2473827" cy="1576805"/>
            <a:chOff x="3048000" y="1868905"/>
            <a:chExt cx="2473827" cy="1576805"/>
          </a:xfrm>
        </p:grpSpPr>
        <p:sp>
          <p:nvSpPr>
            <p:cNvPr id="19" name="TextBox 18"/>
            <p:cNvSpPr txBox="1"/>
            <p:nvPr/>
          </p:nvSpPr>
          <p:spPr>
            <a:xfrm>
              <a:off x="3048000" y="1868905"/>
              <a:ext cx="12189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struct file</a:t>
              </a:r>
              <a:endParaRPr lang="en-US" dirty="0"/>
            </a:p>
          </p:txBody>
        </p:sp>
        <p:cxnSp>
          <p:nvCxnSpPr>
            <p:cNvPr id="21" name="Curved Connector 20"/>
            <p:cNvCxnSpPr>
              <a:stCxn id="10" idx="0"/>
              <a:endCxn id="18" idx="2"/>
            </p:cNvCxnSpPr>
            <p:nvPr/>
          </p:nvCxnSpPr>
          <p:spPr>
            <a:xfrm flipH="1" flipV="1">
              <a:off x="3124200" y="2402305"/>
              <a:ext cx="152400" cy="1043405"/>
            </a:xfrm>
            <a:prstGeom prst="curvedConnector5">
              <a:avLst>
                <a:gd name="adj1" fmla="val -150000"/>
                <a:gd name="adj2" fmla="val 50000"/>
                <a:gd name="adj3" fmla="val 250000"/>
              </a:avLst>
            </a:prstGeom>
            <a:ln w="444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3144253" y="2293839"/>
              <a:ext cx="2377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file_operations *f_op</a:t>
              </a:r>
              <a:endParaRPr lang="en-US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3733800" y="2573239"/>
            <a:ext cx="729737" cy="788432"/>
            <a:chOff x="3733800" y="3102810"/>
            <a:chExt cx="729737" cy="788432"/>
          </a:xfrm>
        </p:grpSpPr>
        <p:sp>
          <p:nvSpPr>
            <p:cNvPr id="31" name="TextBox 30"/>
            <p:cNvSpPr txBox="1"/>
            <p:nvPr/>
          </p:nvSpPr>
          <p:spPr>
            <a:xfrm>
              <a:off x="3733800" y="3102810"/>
              <a:ext cx="7297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accent3"/>
                  </a:solidFill>
                </a:rPr>
                <a:t>   ???</a:t>
              </a:r>
              <a:endParaRPr lang="en-US" b="1" dirty="0">
                <a:solidFill>
                  <a:schemeClr val="accent3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810000" y="3521910"/>
              <a:ext cx="1846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</p:grpSp>
      <p:sp>
        <p:nvSpPr>
          <p:cNvPr id="32" name="Rectangle 31"/>
          <p:cNvSpPr/>
          <p:nvPr/>
        </p:nvSpPr>
        <p:spPr>
          <a:xfrm>
            <a:off x="6713918" y="381000"/>
            <a:ext cx="1820482" cy="1752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evil_function:</a:t>
            </a:r>
          </a:p>
          <a:p>
            <a:r>
              <a:rPr lang="en-US" dirty="0"/>
              <a:t> </a:t>
            </a:r>
            <a:r>
              <a:rPr lang="en-US" dirty="0" smtClean="0"/>
              <a:t> push %ebp</a:t>
            </a:r>
          </a:p>
          <a:p>
            <a:r>
              <a:rPr lang="en-US" dirty="0"/>
              <a:t> </a:t>
            </a:r>
            <a:r>
              <a:rPr lang="en-US" dirty="0" smtClean="0"/>
              <a:t> …</a:t>
            </a:r>
            <a:endParaRPr lang="en-US" dirty="0"/>
          </a:p>
        </p:txBody>
      </p:sp>
      <p:cxnSp>
        <p:nvCxnSpPr>
          <p:cNvPr id="9" name="Curved Connector 8"/>
          <p:cNvCxnSpPr>
            <a:stCxn id="30" idx="0"/>
            <a:endCxn id="32" idx="0"/>
          </p:cNvCxnSpPr>
          <p:nvPr/>
        </p:nvCxnSpPr>
        <p:spPr>
          <a:xfrm flipV="1">
            <a:off x="6332918" y="381000"/>
            <a:ext cx="1291241" cy="2801839"/>
          </a:xfrm>
          <a:prstGeom prst="curvedConnector4">
            <a:avLst>
              <a:gd name="adj1" fmla="val 14753"/>
              <a:gd name="adj2" fmla="val 108159"/>
            </a:avLst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0" name="Multiply 39"/>
          <p:cNvSpPr/>
          <p:nvPr/>
        </p:nvSpPr>
        <p:spPr>
          <a:xfrm>
            <a:off x="4419600" y="2057400"/>
            <a:ext cx="853704" cy="853704"/>
          </a:xfrm>
          <a:prstGeom prst="mathMultiply">
            <a:avLst>
              <a:gd name="adj1" fmla="val 942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024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 </a:t>
            </a:r>
            <a:r>
              <a:rPr lang="en-US" dirty="0">
                <a:solidFill>
                  <a:schemeClr val="accent3"/>
                </a:solidFill>
              </a:rPr>
              <a:t>untrusted</a:t>
            </a:r>
            <a:r>
              <a:rPr lang="en-US" dirty="0"/>
              <a:t> type info.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499629"/>
            <a:ext cx="7467600" cy="1444752"/>
          </a:xfrm>
        </p:spPr>
        <p:txBody>
          <a:bodyPr>
            <a:normAutofit/>
          </a:bodyPr>
          <a:lstStyle/>
          <a:p>
            <a:r>
              <a:rPr lang="en-US" dirty="0"/>
              <a:t>Modify type information to mislead OSck?</a:t>
            </a:r>
          </a:p>
          <a:p>
            <a:pPr lvl="1"/>
            <a:r>
              <a:rPr lang="en-US" dirty="0"/>
              <a:t>Have to modify type information for predecessors</a:t>
            </a:r>
          </a:p>
          <a:p>
            <a:endParaRPr lang="en-US" dirty="0" smtClean="0"/>
          </a:p>
        </p:txBody>
      </p:sp>
      <p:grpSp>
        <p:nvGrpSpPr>
          <p:cNvPr id="24" name="Group 23"/>
          <p:cNvGrpSpPr/>
          <p:nvPr/>
        </p:nvGrpSpPr>
        <p:grpSpPr>
          <a:xfrm>
            <a:off x="441695" y="3547835"/>
            <a:ext cx="3292105" cy="369333"/>
            <a:chOff x="644358" y="1653309"/>
            <a:chExt cx="3292105" cy="369333"/>
          </a:xfrm>
        </p:grpSpPr>
        <p:sp>
          <p:nvSpPr>
            <p:cNvPr id="4" name="Oval 3"/>
            <p:cNvSpPr/>
            <p:nvPr/>
          </p:nvSpPr>
          <p:spPr>
            <a:xfrm>
              <a:off x="644358" y="1676400"/>
              <a:ext cx="346242" cy="34624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990600" y="1653309"/>
              <a:ext cx="2945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task_struct *current_task</a:t>
              </a:r>
              <a:endParaRPr lang="en-US" dirty="0"/>
            </a:p>
          </p:txBody>
        </p:sp>
      </p:grpSp>
      <p:sp>
        <p:nvSpPr>
          <p:cNvPr id="6" name="Snip Single Corner Rectangle 5"/>
          <p:cNvSpPr/>
          <p:nvPr/>
        </p:nvSpPr>
        <p:spPr>
          <a:xfrm>
            <a:off x="517895" y="1529834"/>
            <a:ext cx="2057400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nip Single Corner Rectangle 9"/>
          <p:cNvSpPr/>
          <p:nvPr/>
        </p:nvSpPr>
        <p:spPr>
          <a:xfrm>
            <a:off x="1219200" y="2763739"/>
            <a:ext cx="2057400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8" name="Snip Single Corner Rectangle 17"/>
          <p:cNvSpPr/>
          <p:nvPr/>
        </p:nvSpPr>
        <p:spPr>
          <a:xfrm>
            <a:off x="3124200" y="1720334"/>
            <a:ext cx="2485040" cy="457200"/>
          </a:xfrm>
          <a:prstGeom prst="snip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6629400" y="2225297"/>
            <a:ext cx="1905000" cy="2121932"/>
            <a:chOff x="6629400" y="2754868"/>
            <a:chExt cx="1905000" cy="2121932"/>
          </a:xfrm>
        </p:grpSpPr>
        <p:sp>
          <p:nvSpPr>
            <p:cNvPr id="36" name="Rectangle 35"/>
            <p:cNvSpPr/>
            <p:nvPr/>
          </p:nvSpPr>
          <p:spPr>
            <a:xfrm>
              <a:off x="6713918" y="3124200"/>
              <a:ext cx="1820482" cy="1752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en-US" dirty="0" smtClean="0"/>
                <a:t>readdir: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push %ebp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…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629400" y="2754868"/>
              <a:ext cx="13943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Kernel text</a:t>
              </a:r>
              <a:endParaRPr lang="en-US" dirty="0"/>
            </a:p>
          </p:txBody>
        </p:sp>
      </p:grpSp>
      <p:sp>
        <p:nvSpPr>
          <p:cNvPr id="30" name="Snip Single Corner Rectangle 29"/>
          <p:cNvSpPr/>
          <p:nvPr/>
        </p:nvSpPr>
        <p:spPr>
          <a:xfrm>
            <a:off x="3810000" y="2954239"/>
            <a:ext cx="2522918" cy="457200"/>
          </a:xfrm>
          <a:prstGeom prst="snip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grpSp>
        <p:nvGrpSpPr>
          <p:cNvPr id="50" name="Group 49"/>
          <p:cNvGrpSpPr/>
          <p:nvPr/>
        </p:nvGrpSpPr>
        <p:grpSpPr>
          <a:xfrm>
            <a:off x="441695" y="1148834"/>
            <a:ext cx="2090949" cy="2519014"/>
            <a:chOff x="441695" y="1678405"/>
            <a:chExt cx="2090949" cy="2519014"/>
          </a:xfrm>
        </p:grpSpPr>
        <p:sp>
          <p:nvSpPr>
            <p:cNvPr id="7" name="TextBox 6"/>
            <p:cNvSpPr txBox="1"/>
            <p:nvPr/>
          </p:nvSpPr>
          <p:spPr>
            <a:xfrm>
              <a:off x="441695" y="1678405"/>
              <a:ext cx="20909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struct task_struct</a:t>
              </a:r>
              <a:endParaRPr lang="en-US" dirty="0"/>
            </a:p>
          </p:txBody>
        </p:sp>
        <p:cxnSp>
          <p:nvCxnSpPr>
            <p:cNvPr id="13" name="Curved Connector 12"/>
            <p:cNvCxnSpPr>
              <a:stCxn id="4" idx="2"/>
              <a:endCxn id="6" idx="2"/>
            </p:cNvCxnSpPr>
            <p:nvPr/>
          </p:nvCxnSpPr>
          <p:spPr>
            <a:xfrm rot="10800000" flipH="1">
              <a:off x="441695" y="2211806"/>
              <a:ext cx="76200" cy="1985613"/>
            </a:xfrm>
            <a:prstGeom prst="curvedConnector3">
              <a:avLst>
                <a:gd name="adj1" fmla="val -300000"/>
              </a:avLst>
            </a:prstGeom>
            <a:ln w="444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517896" y="2109173"/>
              <a:ext cx="20011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files_struct *files</a:t>
              </a:r>
              <a:endParaRPr lang="en-US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1143000" y="1682234"/>
            <a:ext cx="2073592" cy="1500605"/>
            <a:chOff x="1143000" y="2211805"/>
            <a:chExt cx="2073592" cy="1500605"/>
          </a:xfrm>
        </p:grpSpPr>
        <p:sp>
          <p:nvSpPr>
            <p:cNvPr id="11" name="TextBox 10"/>
            <p:cNvSpPr txBox="1"/>
            <p:nvPr/>
          </p:nvSpPr>
          <p:spPr>
            <a:xfrm>
              <a:off x="1143000" y="2912310"/>
              <a:ext cx="20735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struct files_struct</a:t>
              </a:r>
              <a:endParaRPr lang="en-US" dirty="0"/>
            </a:p>
          </p:txBody>
        </p:sp>
        <p:cxnSp>
          <p:nvCxnSpPr>
            <p:cNvPr id="16" name="Curved Connector 15"/>
            <p:cNvCxnSpPr>
              <a:stCxn id="6" idx="0"/>
              <a:endCxn id="10" idx="2"/>
            </p:cNvCxnSpPr>
            <p:nvPr/>
          </p:nvCxnSpPr>
          <p:spPr>
            <a:xfrm flipH="1">
              <a:off x="1219200" y="2211805"/>
              <a:ext cx="1356095" cy="1233905"/>
            </a:xfrm>
            <a:prstGeom prst="curvedConnector5">
              <a:avLst>
                <a:gd name="adj1" fmla="val -16857"/>
                <a:gd name="adj2" fmla="val 50000"/>
                <a:gd name="adj3" fmla="val 116857"/>
              </a:avLst>
            </a:prstGeom>
            <a:ln w="444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1257968" y="3343078"/>
              <a:ext cx="1026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file **fd</a:t>
              </a:r>
              <a:endParaRPr lang="en-US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048000" y="1339334"/>
            <a:ext cx="530915" cy="1576805"/>
            <a:chOff x="3048000" y="1868905"/>
            <a:chExt cx="530915" cy="1576805"/>
          </a:xfrm>
        </p:grpSpPr>
        <p:sp>
          <p:nvSpPr>
            <p:cNvPr id="19" name="TextBox 18"/>
            <p:cNvSpPr txBox="1"/>
            <p:nvPr/>
          </p:nvSpPr>
          <p:spPr>
            <a:xfrm>
              <a:off x="3048000" y="1868905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B32C16"/>
                  </a:solidFill>
                </a:rPr>
                <a:t>???</a:t>
              </a:r>
              <a:endParaRPr lang="en-US" b="1" dirty="0">
                <a:solidFill>
                  <a:srgbClr val="B32C16"/>
                </a:solidFill>
              </a:endParaRPr>
            </a:p>
          </p:txBody>
        </p:sp>
        <p:cxnSp>
          <p:nvCxnSpPr>
            <p:cNvPr id="21" name="Curved Connector 20"/>
            <p:cNvCxnSpPr>
              <a:stCxn id="10" idx="0"/>
              <a:endCxn id="18" idx="2"/>
            </p:cNvCxnSpPr>
            <p:nvPr/>
          </p:nvCxnSpPr>
          <p:spPr>
            <a:xfrm flipH="1" flipV="1">
              <a:off x="3124200" y="2402305"/>
              <a:ext cx="152400" cy="1043405"/>
            </a:xfrm>
            <a:prstGeom prst="curvedConnector5">
              <a:avLst>
                <a:gd name="adj1" fmla="val -150000"/>
                <a:gd name="adj2" fmla="val 50000"/>
                <a:gd name="adj3" fmla="val 250000"/>
              </a:avLst>
            </a:prstGeom>
            <a:ln w="444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3733800" y="2573239"/>
            <a:ext cx="729737" cy="788432"/>
            <a:chOff x="3733800" y="3102810"/>
            <a:chExt cx="729737" cy="788432"/>
          </a:xfrm>
        </p:grpSpPr>
        <p:sp>
          <p:nvSpPr>
            <p:cNvPr id="31" name="TextBox 30"/>
            <p:cNvSpPr txBox="1"/>
            <p:nvPr/>
          </p:nvSpPr>
          <p:spPr>
            <a:xfrm>
              <a:off x="3733800" y="3102810"/>
              <a:ext cx="7297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accent3"/>
                  </a:solidFill>
                </a:rPr>
                <a:t>   ???</a:t>
              </a:r>
              <a:endParaRPr lang="en-US" b="1" dirty="0">
                <a:solidFill>
                  <a:schemeClr val="accent3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810000" y="3521910"/>
              <a:ext cx="1846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</p:grpSp>
      <p:sp>
        <p:nvSpPr>
          <p:cNvPr id="32" name="Rectangle 31"/>
          <p:cNvSpPr/>
          <p:nvPr/>
        </p:nvSpPr>
        <p:spPr>
          <a:xfrm>
            <a:off x="6713918" y="381000"/>
            <a:ext cx="1820482" cy="1752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evil_function:</a:t>
            </a:r>
          </a:p>
          <a:p>
            <a:r>
              <a:rPr lang="en-US" dirty="0"/>
              <a:t> </a:t>
            </a:r>
            <a:r>
              <a:rPr lang="en-US" dirty="0" smtClean="0"/>
              <a:t> push %ebp</a:t>
            </a:r>
          </a:p>
          <a:p>
            <a:r>
              <a:rPr lang="en-US" dirty="0"/>
              <a:t> </a:t>
            </a:r>
            <a:r>
              <a:rPr lang="en-US" dirty="0" smtClean="0"/>
              <a:t> …</a:t>
            </a:r>
            <a:endParaRPr lang="en-US" dirty="0"/>
          </a:p>
        </p:txBody>
      </p:sp>
      <p:cxnSp>
        <p:nvCxnSpPr>
          <p:cNvPr id="9" name="Curved Connector 8"/>
          <p:cNvCxnSpPr>
            <a:stCxn id="30" idx="0"/>
            <a:endCxn id="32" idx="0"/>
          </p:cNvCxnSpPr>
          <p:nvPr/>
        </p:nvCxnSpPr>
        <p:spPr>
          <a:xfrm flipV="1">
            <a:off x="6332918" y="381000"/>
            <a:ext cx="1291241" cy="2801839"/>
          </a:xfrm>
          <a:prstGeom prst="curvedConnector4">
            <a:avLst>
              <a:gd name="adj1" fmla="val 14753"/>
              <a:gd name="adj2" fmla="val 108159"/>
            </a:avLst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3" name="Multiply 32"/>
          <p:cNvSpPr/>
          <p:nvPr/>
        </p:nvSpPr>
        <p:spPr>
          <a:xfrm>
            <a:off x="2743200" y="1981200"/>
            <a:ext cx="853704" cy="853704"/>
          </a:xfrm>
          <a:prstGeom prst="mathMultiply">
            <a:avLst>
              <a:gd name="adj1" fmla="val 942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Curved Connector 34"/>
          <p:cNvCxnSpPr/>
          <p:nvPr/>
        </p:nvCxnSpPr>
        <p:spPr>
          <a:xfrm flipH="1">
            <a:off x="3810000" y="1872734"/>
            <a:ext cx="1799240" cy="1233905"/>
          </a:xfrm>
          <a:prstGeom prst="curvedConnector5">
            <a:avLst>
              <a:gd name="adj1" fmla="val -12705"/>
              <a:gd name="adj2" fmla="val 50000"/>
              <a:gd name="adj3" fmla="val 112705"/>
            </a:avLst>
          </a:prstGeom>
          <a:ln w="444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546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 </a:t>
            </a:r>
            <a:r>
              <a:rPr lang="en-US" dirty="0">
                <a:solidFill>
                  <a:schemeClr val="accent3"/>
                </a:solidFill>
              </a:rPr>
              <a:t>untrusted</a:t>
            </a:r>
            <a:r>
              <a:rPr lang="en-US" dirty="0"/>
              <a:t> type info.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499629"/>
            <a:ext cx="7467600" cy="1444752"/>
          </a:xfrm>
        </p:spPr>
        <p:txBody>
          <a:bodyPr>
            <a:normAutofit/>
          </a:bodyPr>
          <a:lstStyle/>
          <a:p>
            <a:r>
              <a:rPr lang="en-US" dirty="0"/>
              <a:t>Modify type information to mislead OSck?</a:t>
            </a:r>
          </a:p>
          <a:p>
            <a:pPr lvl="1"/>
            <a:r>
              <a:rPr lang="en-US" dirty="0"/>
              <a:t>Have to modify type information for predecessors</a:t>
            </a:r>
          </a:p>
          <a:p>
            <a:endParaRPr lang="en-US" dirty="0" smtClean="0"/>
          </a:p>
        </p:txBody>
      </p:sp>
      <p:grpSp>
        <p:nvGrpSpPr>
          <p:cNvPr id="24" name="Group 23"/>
          <p:cNvGrpSpPr/>
          <p:nvPr/>
        </p:nvGrpSpPr>
        <p:grpSpPr>
          <a:xfrm>
            <a:off x="441695" y="3547835"/>
            <a:ext cx="3292105" cy="369333"/>
            <a:chOff x="644358" y="1653309"/>
            <a:chExt cx="3292105" cy="369333"/>
          </a:xfrm>
        </p:grpSpPr>
        <p:sp>
          <p:nvSpPr>
            <p:cNvPr id="4" name="Oval 3"/>
            <p:cNvSpPr/>
            <p:nvPr/>
          </p:nvSpPr>
          <p:spPr>
            <a:xfrm>
              <a:off x="644358" y="1676400"/>
              <a:ext cx="346242" cy="34624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990600" y="1653309"/>
              <a:ext cx="2945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task_struct *current_task</a:t>
              </a:r>
              <a:endParaRPr lang="en-US" dirty="0"/>
            </a:p>
          </p:txBody>
        </p:sp>
      </p:grpSp>
      <p:sp>
        <p:nvSpPr>
          <p:cNvPr id="6" name="Snip Single Corner Rectangle 5"/>
          <p:cNvSpPr/>
          <p:nvPr/>
        </p:nvSpPr>
        <p:spPr>
          <a:xfrm>
            <a:off x="517895" y="1529834"/>
            <a:ext cx="2057400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nip Single Corner Rectangle 9"/>
          <p:cNvSpPr/>
          <p:nvPr/>
        </p:nvSpPr>
        <p:spPr>
          <a:xfrm>
            <a:off x="1219200" y="2763739"/>
            <a:ext cx="2057400" cy="457200"/>
          </a:xfrm>
          <a:prstGeom prst="snip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8" name="Snip Single Corner Rectangle 17"/>
          <p:cNvSpPr/>
          <p:nvPr/>
        </p:nvSpPr>
        <p:spPr>
          <a:xfrm>
            <a:off x="3124200" y="1720334"/>
            <a:ext cx="2485040" cy="457200"/>
          </a:xfrm>
          <a:prstGeom prst="snip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6629400" y="2225297"/>
            <a:ext cx="1905000" cy="2121932"/>
            <a:chOff x="6629400" y="2754868"/>
            <a:chExt cx="1905000" cy="2121932"/>
          </a:xfrm>
        </p:grpSpPr>
        <p:sp>
          <p:nvSpPr>
            <p:cNvPr id="36" name="Rectangle 35"/>
            <p:cNvSpPr/>
            <p:nvPr/>
          </p:nvSpPr>
          <p:spPr>
            <a:xfrm>
              <a:off x="6713918" y="3124200"/>
              <a:ext cx="1820482" cy="1752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en-US" dirty="0" smtClean="0"/>
                <a:t>readdir: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push %ebp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…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629400" y="2754868"/>
              <a:ext cx="13943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Kernel text</a:t>
              </a:r>
              <a:endParaRPr lang="en-US" dirty="0"/>
            </a:p>
          </p:txBody>
        </p:sp>
      </p:grpSp>
      <p:sp>
        <p:nvSpPr>
          <p:cNvPr id="30" name="Snip Single Corner Rectangle 29"/>
          <p:cNvSpPr/>
          <p:nvPr/>
        </p:nvSpPr>
        <p:spPr>
          <a:xfrm>
            <a:off x="3810000" y="2954239"/>
            <a:ext cx="2522918" cy="457200"/>
          </a:xfrm>
          <a:prstGeom prst="snip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grpSp>
        <p:nvGrpSpPr>
          <p:cNvPr id="50" name="Group 49"/>
          <p:cNvGrpSpPr/>
          <p:nvPr/>
        </p:nvGrpSpPr>
        <p:grpSpPr>
          <a:xfrm>
            <a:off x="441695" y="1148834"/>
            <a:ext cx="2090949" cy="2519014"/>
            <a:chOff x="441695" y="1678405"/>
            <a:chExt cx="2090949" cy="2519014"/>
          </a:xfrm>
        </p:grpSpPr>
        <p:sp>
          <p:nvSpPr>
            <p:cNvPr id="7" name="TextBox 6"/>
            <p:cNvSpPr txBox="1"/>
            <p:nvPr/>
          </p:nvSpPr>
          <p:spPr>
            <a:xfrm>
              <a:off x="441695" y="1678405"/>
              <a:ext cx="20909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struct task_struct</a:t>
              </a:r>
              <a:endParaRPr lang="en-US" dirty="0"/>
            </a:p>
          </p:txBody>
        </p:sp>
        <p:cxnSp>
          <p:nvCxnSpPr>
            <p:cNvPr id="13" name="Curved Connector 12"/>
            <p:cNvCxnSpPr>
              <a:stCxn id="4" idx="2"/>
              <a:endCxn id="6" idx="2"/>
            </p:cNvCxnSpPr>
            <p:nvPr/>
          </p:nvCxnSpPr>
          <p:spPr>
            <a:xfrm rot="10800000" flipH="1">
              <a:off x="441695" y="2211806"/>
              <a:ext cx="76200" cy="1985613"/>
            </a:xfrm>
            <a:prstGeom prst="curvedConnector3">
              <a:avLst>
                <a:gd name="adj1" fmla="val -300000"/>
              </a:avLst>
            </a:prstGeom>
            <a:ln w="444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517896" y="2109173"/>
              <a:ext cx="20011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files_struct *files</a:t>
              </a:r>
              <a:endParaRPr lang="en-US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1143000" y="1682234"/>
            <a:ext cx="1432295" cy="1233905"/>
            <a:chOff x="1143000" y="2211805"/>
            <a:chExt cx="1432295" cy="1233905"/>
          </a:xfrm>
        </p:grpSpPr>
        <p:sp>
          <p:nvSpPr>
            <p:cNvPr id="11" name="TextBox 10"/>
            <p:cNvSpPr txBox="1"/>
            <p:nvPr/>
          </p:nvSpPr>
          <p:spPr>
            <a:xfrm>
              <a:off x="1143000" y="2912310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B32C16"/>
                  </a:solidFill>
                </a:rPr>
                <a:t>???</a:t>
              </a:r>
              <a:endParaRPr lang="en-US" b="1" dirty="0">
                <a:solidFill>
                  <a:srgbClr val="B32C16"/>
                </a:solidFill>
              </a:endParaRPr>
            </a:p>
          </p:txBody>
        </p:sp>
        <p:cxnSp>
          <p:nvCxnSpPr>
            <p:cNvPr id="16" name="Curved Connector 15"/>
            <p:cNvCxnSpPr>
              <a:stCxn id="6" idx="0"/>
              <a:endCxn id="10" idx="2"/>
            </p:cNvCxnSpPr>
            <p:nvPr/>
          </p:nvCxnSpPr>
          <p:spPr>
            <a:xfrm flipH="1">
              <a:off x="1219200" y="2211805"/>
              <a:ext cx="1356095" cy="1233905"/>
            </a:xfrm>
            <a:prstGeom prst="curvedConnector5">
              <a:avLst>
                <a:gd name="adj1" fmla="val -16857"/>
                <a:gd name="adj2" fmla="val 50000"/>
                <a:gd name="adj3" fmla="val 116857"/>
              </a:avLst>
            </a:prstGeom>
            <a:ln w="444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/>
          <p:nvPr/>
        </p:nvGrpSpPr>
        <p:grpSpPr>
          <a:xfrm>
            <a:off x="3048000" y="1339334"/>
            <a:ext cx="530915" cy="1576805"/>
            <a:chOff x="3048000" y="1868905"/>
            <a:chExt cx="530915" cy="1576805"/>
          </a:xfrm>
        </p:grpSpPr>
        <p:sp>
          <p:nvSpPr>
            <p:cNvPr id="19" name="TextBox 18"/>
            <p:cNvSpPr txBox="1"/>
            <p:nvPr/>
          </p:nvSpPr>
          <p:spPr>
            <a:xfrm>
              <a:off x="3048000" y="1868905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B32C16"/>
                  </a:solidFill>
                </a:rPr>
                <a:t>???</a:t>
              </a:r>
              <a:endParaRPr lang="en-US" b="1" dirty="0">
                <a:solidFill>
                  <a:srgbClr val="B32C16"/>
                </a:solidFill>
              </a:endParaRPr>
            </a:p>
          </p:txBody>
        </p:sp>
        <p:cxnSp>
          <p:nvCxnSpPr>
            <p:cNvPr id="21" name="Curved Connector 20"/>
            <p:cNvCxnSpPr>
              <a:stCxn id="10" idx="0"/>
              <a:endCxn id="18" idx="2"/>
            </p:cNvCxnSpPr>
            <p:nvPr/>
          </p:nvCxnSpPr>
          <p:spPr>
            <a:xfrm flipH="1" flipV="1">
              <a:off x="3124200" y="2402305"/>
              <a:ext cx="152400" cy="1043405"/>
            </a:xfrm>
            <a:prstGeom prst="curvedConnector5">
              <a:avLst>
                <a:gd name="adj1" fmla="val -150000"/>
                <a:gd name="adj2" fmla="val 50000"/>
                <a:gd name="adj3" fmla="val 250000"/>
              </a:avLst>
            </a:prstGeom>
            <a:ln w="444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3733800" y="2573239"/>
            <a:ext cx="729737" cy="788432"/>
            <a:chOff x="3733800" y="3102810"/>
            <a:chExt cx="729737" cy="788432"/>
          </a:xfrm>
        </p:grpSpPr>
        <p:sp>
          <p:nvSpPr>
            <p:cNvPr id="31" name="TextBox 30"/>
            <p:cNvSpPr txBox="1"/>
            <p:nvPr/>
          </p:nvSpPr>
          <p:spPr>
            <a:xfrm>
              <a:off x="3733800" y="3102810"/>
              <a:ext cx="7297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accent3"/>
                  </a:solidFill>
                </a:rPr>
                <a:t>   ???</a:t>
              </a:r>
              <a:endParaRPr lang="en-US" b="1" dirty="0">
                <a:solidFill>
                  <a:schemeClr val="accent3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810000" y="3521910"/>
              <a:ext cx="1846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</p:grpSp>
      <p:sp>
        <p:nvSpPr>
          <p:cNvPr id="32" name="Rectangle 31"/>
          <p:cNvSpPr/>
          <p:nvPr/>
        </p:nvSpPr>
        <p:spPr>
          <a:xfrm>
            <a:off x="6713918" y="381000"/>
            <a:ext cx="1820482" cy="1752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evil_function:</a:t>
            </a:r>
          </a:p>
          <a:p>
            <a:r>
              <a:rPr lang="en-US" dirty="0"/>
              <a:t> </a:t>
            </a:r>
            <a:r>
              <a:rPr lang="en-US" dirty="0" smtClean="0"/>
              <a:t> push %ebp</a:t>
            </a:r>
          </a:p>
          <a:p>
            <a:r>
              <a:rPr lang="en-US" dirty="0"/>
              <a:t> </a:t>
            </a:r>
            <a:r>
              <a:rPr lang="en-US" dirty="0" smtClean="0"/>
              <a:t> …</a:t>
            </a:r>
            <a:endParaRPr lang="en-US" dirty="0"/>
          </a:p>
        </p:txBody>
      </p:sp>
      <p:cxnSp>
        <p:nvCxnSpPr>
          <p:cNvPr id="9" name="Curved Connector 8"/>
          <p:cNvCxnSpPr>
            <a:stCxn id="30" idx="0"/>
            <a:endCxn id="32" idx="0"/>
          </p:cNvCxnSpPr>
          <p:nvPr/>
        </p:nvCxnSpPr>
        <p:spPr>
          <a:xfrm flipV="1">
            <a:off x="6332918" y="381000"/>
            <a:ext cx="1291241" cy="2801839"/>
          </a:xfrm>
          <a:prstGeom prst="curvedConnector4">
            <a:avLst>
              <a:gd name="adj1" fmla="val 14753"/>
              <a:gd name="adj2" fmla="val 108159"/>
            </a:avLst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3" name="Multiply 32"/>
          <p:cNvSpPr/>
          <p:nvPr/>
        </p:nvSpPr>
        <p:spPr>
          <a:xfrm>
            <a:off x="1665311" y="1905000"/>
            <a:ext cx="853704" cy="853704"/>
          </a:xfrm>
          <a:prstGeom prst="mathMultiply">
            <a:avLst>
              <a:gd name="adj1" fmla="val 942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Curved Connector 34"/>
          <p:cNvCxnSpPr/>
          <p:nvPr/>
        </p:nvCxnSpPr>
        <p:spPr>
          <a:xfrm flipH="1">
            <a:off x="3810000" y="1872734"/>
            <a:ext cx="1799240" cy="1233905"/>
          </a:xfrm>
          <a:prstGeom prst="curvedConnector5">
            <a:avLst>
              <a:gd name="adj1" fmla="val -12705"/>
              <a:gd name="adj2" fmla="val 50000"/>
              <a:gd name="adj3" fmla="val 112705"/>
            </a:avLst>
          </a:prstGeom>
          <a:ln w="444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902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 </a:t>
            </a:r>
            <a:r>
              <a:rPr lang="en-US" dirty="0">
                <a:solidFill>
                  <a:schemeClr val="accent3"/>
                </a:solidFill>
              </a:rPr>
              <a:t>untrusted</a:t>
            </a:r>
            <a:r>
              <a:rPr lang="en-US" dirty="0"/>
              <a:t> type info.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499629"/>
            <a:ext cx="7467600" cy="1444752"/>
          </a:xfrm>
        </p:spPr>
        <p:txBody>
          <a:bodyPr>
            <a:normAutofit/>
          </a:bodyPr>
          <a:lstStyle/>
          <a:p>
            <a:r>
              <a:rPr lang="en-US" dirty="0" smtClean="0"/>
              <a:t>Cannot change type assigned to symbol</a:t>
            </a:r>
          </a:p>
          <a:p>
            <a:pPr lvl="1"/>
            <a:r>
              <a:rPr lang="en-US" dirty="0" smtClean="0"/>
              <a:t>Compiled into kernel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441695" y="3547835"/>
            <a:ext cx="3292105" cy="369333"/>
            <a:chOff x="644358" y="1653309"/>
            <a:chExt cx="3292105" cy="369333"/>
          </a:xfrm>
        </p:grpSpPr>
        <p:sp>
          <p:nvSpPr>
            <p:cNvPr id="4" name="Oval 3"/>
            <p:cNvSpPr/>
            <p:nvPr/>
          </p:nvSpPr>
          <p:spPr>
            <a:xfrm>
              <a:off x="644358" y="1676400"/>
              <a:ext cx="346242" cy="34624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990600" y="1653309"/>
              <a:ext cx="2945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task_struct *current_task</a:t>
              </a:r>
              <a:endParaRPr lang="en-US" dirty="0"/>
            </a:p>
          </p:txBody>
        </p:sp>
      </p:grpSp>
      <p:sp>
        <p:nvSpPr>
          <p:cNvPr id="6" name="Snip Single Corner Rectangle 5"/>
          <p:cNvSpPr/>
          <p:nvPr/>
        </p:nvSpPr>
        <p:spPr>
          <a:xfrm>
            <a:off x="517895" y="1529834"/>
            <a:ext cx="2057400" cy="457200"/>
          </a:xfrm>
          <a:prstGeom prst="snip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nip Single Corner Rectangle 9"/>
          <p:cNvSpPr/>
          <p:nvPr/>
        </p:nvSpPr>
        <p:spPr>
          <a:xfrm>
            <a:off x="1219200" y="2763739"/>
            <a:ext cx="2057400" cy="457200"/>
          </a:xfrm>
          <a:prstGeom prst="snip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8" name="Snip Single Corner Rectangle 17"/>
          <p:cNvSpPr/>
          <p:nvPr/>
        </p:nvSpPr>
        <p:spPr>
          <a:xfrm>
            <a:off x="3124200" y="1720334"/>
            <a:ext cx="2485040" cy="457200"/>
          </a:xfrm>
          <a:prstGeom prst="snip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6629400" y="2225297"/>
            <a:ext cx="1905000" cy="2121932"/>
            <a:chOff x="6629400" y="2754868"/>
            <a:chExt cx="1905000" cy="2121932"/>
          </a:xfrm>
        </p:grpSpPr>
        <p:sp>
          <p:nvSpPr>
            <p:cNvPr id="36" name="Rectangle 35"/>
            <p:cNvSpPr/>
            <p:nvPr/>
          </p:nvSpPr>
          <p:spPr>
            <a:xfrm>
              <a:off x="6713918" y="3124200"/>
              <a:ext cx="1820482" cy="1752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en-US" dirty="0" smtClean="0"/>
                <a:t>readdir: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push %ebp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…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629400" y="2754868"/>
              <a:ext cx="13943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Kernel text</a:t>
              </a:r>
              <a:endParaRPr lang="en-US" dirty="0"/>
            </a:p>
          </p:txBody>
        </p:sp>
      </p:grpSp>
      <p:sp>
        <p:nvSpPr>
          <p:cNvPr id="30" name="Snip Single Corner Rectangle 29"/>
          <p:cNvSpPr/>
          <p:nvPr/>
        </p:nvSpPr>
        <p:spPr>
          <a:xfrm>
            <a:off x="3810000" y="2954239"/>
            <a:ext cx="2522918" cy="457200"/>
          </a:xfrm>
          <a:prstGeom prst="snip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grpSp>
        <p:nvGrpSpPr>
          <p:cNvPr id="50" name="Group 49"/>
          <p:cNvGrpSpPr/>
          <p:nvPr/>
        </p:nvGrpSpPr>
        <p:grpSpPr>
          <a:xfrm>
            <a:off x="441695" y="1148834"/>
            <a:ext cx="530915" cy="2519014"/>
            <a:chOff x="441695" y="1678405"/>
            <a:chExt cx="530915" cy="2519014"/>
          </a:xfrm>
        </p:grpSpPr>
        <p:sp>
          <p:nvSpPr>
            <p:cNvPr id="7" name="TextBox 6"/>
            <p:cNvSpPr txBox="1"/>
            <p:nvPr/>
          </p:nvSpPr>
          <p:spPr>
            <a:xfrm>
              <a:off x="441695" y="1678405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B32C16"/>
                  </a:solidFill>
                </a:rPr>
                <a:t>???</a:t>
              </a:r>
              <a:endParaRPr lang="en-US" b="1" dirty="0">
                <a:solidFill>
                  <a:srgbClr val="B32C16"/>
                </a:solidFill>
              </a:endParaRPr>
            </a:p>
          </p:txBody>
        </p:sp>
        <p:cxnSp>
          <p:nvCxnSpPr>
            <p:cNvPr id="13" name="Curved Connector 12"/>
            <p:cNvCxnSpPr>
              <a:stCxn id="4" idx="2"/>
              <a:endCxn id="6" idx="2"/>
            </p:cNvCxnSpPr>
            <p:nvPr/>
          </p:nvCxnSpPr>
          <p:spPr>
            <a:xfrm rot="10800000" flipH="1">
              <a:off x="441695" y="2211806"/>
              <a:ext cx="76200" cy="1985613"/>
            </a:xfrm>
            <a:prstGeom prst="curvedConnector3">
              <a:avLst>
                <a:gd name="adj1" fmla="val -300000"/>
              </a:avLst>
            </a:prstGeom>
            <a:ln w="444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1143000" y="1682234"/>
            <a:ext cx="1432295" cy="1233905"/>
            <a:chOff x="1143000" y="2211805"/>
            <a:chExt cx="1432295" cy="1233905"/>
          </a:xfrm>
        </p:grpSpPr>
        <p:sp>
          <p:nvSpPr>
            <p:cNvPr id="11" name="TextBox 10"/>
            <p:cNvSpPr txBox="1"/>
            <p:nvPr/>
          </p:nvSpPr>
          <p:spPr>
            <a:xfrm>
              <a:off x="1143000" y="2912310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B32C16"/>
                  </a:solidFill>
                </a:rPr>
                <a:t>???</a:t>
              </a:r>
              <a:endParaRPr lang="en-US" b="1" dirty="0">
                <a:solidFill>
                  <a:srgbClr val="B32C16"/>
                </a:solidFill>
              </a:endParaRPr>
            </a:p>
          </p:txBody>
        </p:sp>
        <p:cxnSp>
          <p:nvCxnSpPr>
            <p:cNvPr id="16" name="Curved Connector 15"/>
            <p:cNvCxnSpPr>
              <a:stCxn id="6" idx="0"/>
              <a:endCxn id="10" idx="2"/>
            </p:cNvCxnSpPr>
            <p:nvPr/>
          </p:nvCxnSpPr>
          <p:spPr>
            <a:xfrm flipH="1">
              <a:off x="1219200" y="2211805"/>
              <a:ext cx="1356095" cy="1233905"/>
            </a:xfrm>
            <a:prstGeom prst="curvedConnector5">
              <a:avLst>
                <a:gd name="adj1" fmla="val -16857"/>
                <a:gd name="adj2" fmla="val 50000"/>
                <a:gd name="adj3" fmla="val 116857"/>
              </a:avLst>
            </a:prstGeom>
            <a:ln w="444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/>
          <p:nvPr/>
        </p:nvGrpSpPr>
        <p:grpSpPr>
          <a:xfrm>
            <a:off x="3048000" y="1339334"/>
            <a:ext cx="530915" cy="1576805"/>
            <a:chOff x="3048000" y="1868905"/>
            <a:chExt cx="530915" cy="1576805"/>
          </a:xfrm>
        </p:grpSpPr>
        <p:sp>
          <p:nvSpPr>
            <p:cNvPr id="19" name="TextBox 18"/>
            <p:cNvSpPr txBox="1"/>
            <p:nvPr/>
          </p:nvSpPr>
          <p:spPr>
            <a:xfrm>
              <a:off x="3048000" y="1868905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B32C16"/>
                  </a:solidFill>
                </a:rPr>
                <a:t>???</a:t>
              </a:r>
              <a:endParaRPr lang="en-US" b="1" dirty="0">
                <a:solidFill>
                  <a:srgbClr val="B32C16"/>
                </a:solidFill>
              </a:endParaRPr>
            </a:p>
          </p:txBody>
        </p:sp>
        <p:cxnSp>
          <p:nvCxnSpPr>
            <p:cNvPr id="21" name="Curved Connector 20"/>
            <p:cNvCxnSpPr>
              <a:stCxn id="10" idx="0"/>
              <a:endCxn id="18" idx="2"/>
            </p:cNvCxnSpPr>
            <p:nvPr/>
          </p:nvCxnSpPr>
          <p:spPr>
            <a:xfrm flipH="1" flipV="1">
              <a:off x="3124200" y="2402305"/>
              <a:ext cx="152400" cy="1043405"/>
            </a:xfrm>
            <a:prstGeom prst="curvedConnector5">
              <a:avLst>
                <a:gd name="adj1" fmla="val -150000"/>
                <a:gd name="adj2" fmla="val 50000"/>
                <a:gd name="adj3" fmla="val 250000"/>
              </a:avLst>
            </a:prstGeom>
            <a:ln w="444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3733800" y="2573239"/>
            <a:ext cx="729737" cy="788432"/>
            <a:chOff x="3733800" y="3102810"/>
            <a:chExt cx="729737" cy="788432"/>
          </a:xfrm>
        </p:grpSpPr>
        <p:sp>
          <p:nvSpPr>
            <p:cNvPr id="31" name="TextBox 30"/>
            <p:cNvSpPr txBox="1"/>
            <p:nvPr/>
          </p:nvSpPr>
          <p:spPr>
            <a:xfrm>
              <a:off x="3733800" y="3102810"/>
              <a:ext cx="7297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accent3"/>
                  </a:solidFill>
                </a:rPr>
                <a:t>   ???</a:t>
              </a:r>
              <a:endParaRPr lang="en-US" b="1" dirty="0">
                <a:solidFill>
                  <a:schemeClr val="accent3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810000" y="3521910"/>
              <a:ext cx="1846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</p:grpSp>
      <p:sp>
        <p:nvSpPr>
          <p:cNvPr id="32" name="Rectangle 31"/>
          <p:cNvSpPr/>
          <p:nvPr/>
        </p:nvSpPr>
        <p:spPr>
          <a:xfrm>
            <a:off x="6713918" y="381000"/>
            <a:ext cx="1820482" cy="1752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evil_function:</a:t>
            </a:r>
          </a:p>
          <a:p>
            <a:r>
              <a:rPr lang="en-US" dirty="0"/>
              <a:t> </a:t>
            </a:r>
            <a:r>
              <a:rPr lang="en-US" dirty="0" smtClean="0"/>
              <a:t> push %ebp</a:t>
            </a:r>
          </a:p>
          <a:p>
            <a:r>
              <a:rPr lang="en-US" dirty="0"/>
              <a:t> </a:t>
            </a:r>
            <a:r>
              <a:rPr lang="en-US" dirty="0" smtClean="0"/>
              <a:t> …</a:t>
            </a:r>
            <a:endParaRPr lang="en-US" dirty="0"/>
          </a:p>
        </p:txBody>
      </p:sp>
      <p:cxnSp>
        <p:nvCxnSpPr>
          <p:cNvPr id="9" name="Curved Connector 8"/>
          <p:cNvCxnSpPr>
            <a:stCxn id="30" idx="0"/>
            <a:endCxn id="32" idx="0"/>
          </p:cNvCxnSpPr>
          <p:nvPr/>
        </p:nvCxnSpPr>
        <p:spPr>
          <a:xfrm flipV="1">
            <a:off x="6332918" y="381000"/>
            <a:ext cx="1291241" cy="2801839"/>
          </a:xfrm>
          <a:prstGeom prst="curvedConnector4">
            <a:avLst>
              <a:gd name="adj1" fmla="val 14753"/>
              <a:gd name="adj2" fmla="val 108159"/>
            </a:avLst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0" name="Multiply 39"/>
          <p:cNvSpPr/>
          <p:nvPr/>
        </p:nvSpPr>
        <p:spPr>
          <a:xfrm>
            <a:off x="-152400" y="2146387"/>
            <a:ext cx="853704" cy="853704"/>
          </a:xfrm>
          <a:prstGeom prst="mathMultiply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Curved Connector 32"/>
          <p:cNvCxnSpPr/>
          <p:nvPr/>
        </p:nvCxnSpPr>
        <p:spPr>
          <a:xfrm flipH="1">
            <a:off x="3810000" y="1872734"/>
            <a:ext cx="1799240" cy="1233905"/>
          </a:xfrm>
          <a:prstGeom prst="curvedConnector5">
            <a:avLst>
              <a:gd name="adj1" fmla="val -12705"/>
              <a:gd name="adj2" fmla="val 50000"/>
              <a:gd name="adj3" fmla="val 112705"/>
            </a:avLst>
          </a:prstGeom>
          <a:ln w="444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9094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</a:t>
            </a:r>
            <a:r>
              <a:rPr lang="en-US" dirty="0" smtClean="0">
                <a:solidFill>
                  <a:schemeClr val="accent3"/>
                </a:solidFill>
              </a:rPr>
              <a:t>untrusted</a:t>
            </a:r>
            <a:r>
              <a:rPr lang="en-US" dirty="0" smtClean="0"/>
              <a:t> type info.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493795"/>
            <a:ext cx="7467600" cy="1444752"/>
          </a:xfrm>
        </p:spPr>
        <p:txBody>
          <a:bodyPr>
            <a:normAutofit/>
          </a:bodyPr>
          <a:lstStyle/>
          <a:p>
            <a:r>
              <a:rPr lang="en-US" dirty="0" smtClean="0"/>
              <a:t>Use type information for efficient checking</a:t>
            </a:r>
          </a:p>
          <a:p>
            <a:r>
              <a:rPr lang="en-US" dirty="0" smtClean="0"/>
              <a:t>Interpret type information from untrusted kernel</a:t>
            </a:r>
          </a:p>
          <a:p>
            <a:r>
              <a:rPr lang="en-US" dirty="0" smtClean="0"/>
              <a:t>Do not rely on type information for safety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441695" y="3542001"/>
            <a:ext cx="3292105" cy="369333"/>
            <a:chOff x="644358" y="1653309"/>
            <a:chExt cx="3292105" cy="369333"/>
          </a:xfrm>
        </p:grpSpPr>
        <p:sp>
          <p:nvSpPr>
            <p:cNvPr id="4" name="Oval 3"/>
            <p:cNvSpPr/>
            <p:nvPr/>
          </p:nvSpPr>
          <p:spPr>
            <a:xfrm>
              <a:off x="644358" y="1676400"/>
              <a:ext cx="346242" cy="34624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990600" y="1653309"/>
              <a:ext cx="2945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task_struct *current_task</a:t>
              </a:r>
              <a:endParaRPr lang="en-US" dirty="0"/>
            </a:p>
          </p:txBody>
        </p:sp>
      </p:grpSp>
      <p:sp>
        <p:nvSpPr>
          <p:cNvPr id="6" name="Snip Single Corner Rectangle 5"/>
          <p:cNvSpPr/>
          <p:nvPr/>
        </p:nvSpPr>
        <p:spPr>
          <a:xfrm>
            <a:off x="517895" y="1524000"/>
            <a:ext cx="2057400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nip Single Corner Rectangle 9"/>
          <p:cNvSpPr/>
          <p:nvPr/>
        </p:nvSpPr>
        <p:spPr>
          <a:xfrm>
            <a:off x="1219200" y="2757905"/>
            <a:ext cx="2057400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8" name="Snip Single Corner Rectangle 17"/>
          <p:cNvSpPr/>
          <p:nvPr/>
        </p:nvSpPr>
        <p:spPr>
          <a:xfrm>
            <a:off x="3124200" y="1714500"/>
            <a:ext cx="2485040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6629400" y="2219463"/>
            <a:ext cx="1905000" cy="2121932"/>
            <a:chOff x="6629400" y="2754868"/>
            <a:chExt cx="1905000" cy="2121932"/>
          </a:xfrm>
        </p:grpSpPr>
        <p:sp>
          <p:nvSpPr>
            <p:cNvPr id="36" name="Rectangle 35"/>
            <p:cNvSpPr/>
            <p:nvPr/>
          </p:nvSpPr>
          <p:spPr>
            <a:xfrm>
              <a:off x="6713918" y="3124200"/>
              <a:ext cx="1820482" cy="1752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en-US" dirty="0" smtClean="0"/>
                <a:t>readdir: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push %ebp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…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629400" y="2754868"/>
              <a:ext cx="13943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Kernel text</a:t>
              </a:r>
              <a:endParaRPr lang="en-US" dirty="0"/>
            </a:p>
          </p:txBody>
        </p:sp>
      </p:grpSp>
      <p:sp>
        <p:nvSpPr>
          <p:cNvPr id="30" name="Snip Single Corner Rectangle 29"/>
          <p:cNvSpPr/>
          <p:nvPr/>
        </p:nvSpPr>
        <p:spPr>
          <a:xfrm>
            <a:off x="3810000" y="2948405"/>
            <a:ext cx="2522918" cy="457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1695" y="1143000"/>
            <a:ext cx="2090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struct task_struct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43000" y="2376905"/>
            <a:ext cx="2073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struct files_struct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048000" y="1333500"/>
            <a:ext cx="1218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struct file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733800" y="2567405"/>
            <a:ext cx="2454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struct file_operations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87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OSck design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Efficiency and safety</a:t>
            </a:r>
          </a:p>
          <a:p>
            <a:pPr lvl="1"/>
            <a:r>
              <a:rPr lang="en-US" dirty="0" smtClean="0"/>
              <a:t>Verifier must inspect all kernel memory</a:t>
            </a:r>
          </a:p>
          <a:p>
            <a:pPr lvl="1"/>
            <a:r>
              <a:rPr lang="en-US" dirty="0" smtClean="0"/>
              <a:t>Use hints from untrusted kernel to speed checks</a:t>
            </a:r>
          </a:p>
          <a:p>
            <a:pPr lvl="1"/>
            <a:endParaRPr lang="en-US" dirty="0"/>
          </a:p>
          <a:p>
            <a:r>
              <a:rPr lang="en-US" dirty="0" smtClean="0"/>
              <a:t>Programmability</a:t>
            </a:r>
          </a:p>
          <a:p>
            <a:pPr lvl="1"/>
            <a:r>
              <a:rPr lang="en-US" dirty="0" smtClean="0"/>
              <a:t>Not all checks are automatic</a:t>
            </a:r>
          </a:p>
          <a:p>
            <a:pPr lvl="1"/>
            <a:r>
              <a:rPr lang="en-US" dirty="0" smtClean="0"/>
              <a:t>Make it easy to write ad-hoc checks</a:t>
            </a:r>
          </a:p>
          <a:p>
            <a:pPr lvl="1"/>
            <a:r>
              <a:rPr lang="en-US" dirty="0" smtClean="0"/>
              <a:t>Source-to-source translation of kernel data structures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Concurrency</a:t>
            </a:r>
          </a:p>
          <a:p>
            <a:pPr lvl="1"/>
            <a:r>
              <a:rPr lang="en-US" dirty="0" smtClean="0"/>
              <a:t>Checking code runs concurrently with kernel</a:t>
            </a:r>
          </a:p>
          <a:p>
            <a:pPr lvl="1"/>
            <a:r>
              <a:rPr lang="en-US" dirty="0" smtClean="0"/>
              <a:t>Safely handle concurrency-related errors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68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Protecting non-control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Integrity for function pointers is well-specified through kernel source</a:t>
            </a:r>
          </a:p>
          <a:p>
            <a:pPr lvl="1"/>
            <a:r>
              <a:rPr lang="en-US" dirty="0" smtClean="0"/>
              <a:t>Object </a:t>
            </a:r>
            <a:r>
              <a:rPr lang="en-US" i="1" dirty="0" smtClean="0"/>
              <a:t>X </a:t>
            </a:r>
            <a:r>
              <a:rPr lang="en-US" dirty="0" smtClean="0"/>
              <a:t>at offset </a:t>
            </a:r>
            <a:r>
              <a:rPr lang="en-US" i="1" dirty="0" smtClean="0"/>
              <a:t>Y </a:t>
            </a:r>
            <a:r>
              <a:rPr lang="en-US" dirty="0" smtClean="0"/>
              <a:t>points to </a:t>
            </a:r>
            <a:r>
              <a:rPr lang="en-US" i="1" dirty="0" smtClean="0"/>
              <a:t>Z</a:t>
            </a:r>
          </a:p>
          <a:p>
            <a:endParaRPr lang="en-US" dirty="0" smtClean="0"/>
          </a:p>
          <a:p>
            <a:r>
              <a:rPr lang="en-US" dirty="0" smtClean="0"/>
              <a:t>Data integrity properties complicated, ad-hoc</a:t>
            </a:r>
          </a:p>
          <a:p>
            <a:pPr lvl="1"/>
            <a:r>
              <a:rPr lang="en-US" dirty="0" smtClean="0"/>
              <a:t>e.g. list </a:t>
            </a:r>
            <a:r>
              <a:rPr lang="en-US" i="1" dirty="0" smtClean="0"/>
              <a:t>A </a:t>
            </a:r>
            <a:r>
              <a:rPr lang="en-US" dirty="0" smtClean="0"/>
              <a:t>== tree </a:t>
            </a:r>
            <a:r>
              <a:rPr lang="en-US" i="1" dirty="0" smtClean="0"/>
              <a:t>B</a:t>
            </a:r>
          </a:p>
          <a:p>
            <a:pPr lvl="1"/>
            <a:r>
              <a:rPr lang="en-US" dirty="0" smtClean="0"/>
              <a:t>Can take a kernel developer’s understanding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Provide kernel-like interface for verifying properties</a:t>
            </a:r>
          </a:p>
          <a:p>
            <a:pPr lvl="1"/>
            <a:r>
              <a:rPr lang="en-US" dirty="0" smtClean="0"/>
              <a:t>Extract data structure definitions</a:t>
            </a:r>
          </a:p>
          <a:p>
            <a:pPr lvl="1"/>
            <a:r>
              <a:rPr lang="en-US" dirty="0" smtClean="0"/>
              <a:t>Source-to-source translation</a:t>
            </a:r>
          </a:p>
          <a:p>
            <a:pPr lvl="1"/>
            <a:r>
              <a:rPr lang="en-US" dirty="0" smtClean="0"/>
              <a:t>Verification code looks like a kernel 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Handling concurrency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OSck runs concurrently with kernel execution</a:t>
            </a:r>
          </a:p>
          <a:p>
            <a:pPr lvl="1"/>
            <a:r>
              <a:rPr lang="en-US" dirty="0" smtClean="0"/>
              <a:t>No synchronization with kernel</a:t>
            </a:r>
          </a:p>
          <a:p>
            <a:pPr lvl="1"/>
            <a:r>
              <a:rPr lang="en-US" dirty="0" smtClean="0"/>
              <a:t>Data races possible</a:t>
            </a:r>
          </a:p>
          <a:p>
            <a:pPr lvl="1"/>
            <a:endParaRPr lang="en-US" dirty="0"/>
          </a:p>
          <a:p>
            <a:r>
              <a:rPr lang="en-US" dirty="0" smtClean="0"/>
              <a:t>Races can cause false negatives</a:t>
            </a:r>
          </a:p>
          <a:p>
            <a:pPr lvl="1"/>
            <a:r>
              <a:rPr lang="en-US" dirty="0" smtClean="0"/>
              <a:t>Rootkit present, evades OSck with data race</a:t>
            </a:r>
          </a:p>
          <a:p>
            <a:pPr lvl="1"/>
            <a:r>
              <a:rPr lang="en-US" dirty="0" smtClean="0"/>
              <a:t>Assume false negatives are not reproducible</a:t>
            </a:r>
          </a:p>
          <a:p>
            <a:pPr lvl="1"/>
            <a:endParaRPr lang="en-US" dirty="0"/>
          </a:p>
          <a:p>
            <a:r>
              <a:rPr lang="en-US" dirty="0" smtClean="0"/>
              <a:t>Races can cause false positives</a:t>
            </a:r>
          </a:p>
          <a:p>
            <a:pPr lvl="1"/>
            <a:r>
              <a:rPr lang="en-US" dirty="0" smtClean="0"/>
              <a:t>Benign inconsistency causes OSck to detect rootkit</a:t>
            </a:r>
          </a:p>
          <a:p>
            <a:pPr lvl="1"/>
            <a:r>
              <a:rPr lang="en-US" dirty="0" smtClean="0"/>
              <a:t>Adopt ‘stop the world’ approach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Rootkits are difficult to detect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Key behavior: hide system state to conceal presence</a:t>
            </a:r>
          </a:p>
          <a:p>
            <a:endParaRPr lang="en-US" dirty="0"/>
          </a:p>
          <a:p>
            <a:r>
              <a:rPr lang="en-US" dirty="0"/>
              <a:t>F</a:t>
            </a:r>
            <a:r>
              <a:rPr lang="en-US" dirty="0" smtClean="0"/>
              <a:t>iles</a:t>
            </a:r>
          </a:p>
          <a:p>
            <a:pPr lvl="1"/>
            <a:r>
              <a:rPr lang="en-US" dirty="0" smtClean="0"/>
              <a:t>Conceal suspicious control / configuration files</a:t>
            </a:r>
          </a:p>
          <a:p>
            <a:pPr lvl="1"/>
            <a:endParaRPr lang="en-US" dirty="0"/>
          </a:p>
          <a:p>
            <a:r>
              <a:rPr lang="en-US" dirty="0"/>
              <a:t>P</a:t>
            </a:r>
            <a:r>
              <a:rPr lang="en-US" dirty="0" smtClean="0"/>
              <a:t>rocesses</a:t>
            </a:r>
          </a:p>
          <a:p>
            <a:pPr lvl="1"/>
            <a:r>
              <a:rPr lang="en-US" dirty="0" smtClean="0"/>
              <a:t>Conceal backdoor login process</a:t>
            </a:r>
          </a:p>
          <a:p>
            <a:pPr lvl="1"/>
            <a:r>
              <a:rPr lang="en-US" dirty="0" smtClean="0"/>
              <a:t>In Unix, a special case of file hiding in /proc </a:t>
            </a:r>
          </a:p>
          <a:p>
            <a:endParaRPr lang="en-US" dirty="0"/>
          </a:p>
          <a:p>
            <a:r>
              <a:rPr lang="en-US" dirty="0"/>
              <a:t>O</a:t>
            </a:r>
            <a:r>
              <a:rPr lang="en-US" dirty="0" smtClean="0"/>
              <a:t>ther system state</a:t>
            </a:r>
          </a:p>
          <a:p>
            <a:pPr lvl="1"/>
            <a:r>
              <a:rPr lang="en-US" dirty="0" smtClean="0"/>
              <a:t>Open network ports</a:t>
            </a:r>
          </a:p>
          <a:p>
            <a:pPr lvl="1"/>
            <a:r>
              <a:rPr lang="en-US" dirty="0" smtClean="0"/>
              <a:t>Loaded kernel modules</a:t>
            </a:r>
          </a:p>
        </p:txBody>
      </p:sp>
    </p:spTree>
    <p:extLst>
      <p:ext uri="{BB962C8B-B14F-4D97-AF65-F5344CB8AC3E}">
        <p14:creationId xmlns:p14="http://schemas.microsoft.com/office/powerpoint/2010/main" val="301014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Evaluating design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Efficiency and safety</a:t>
            </a:r>
          </a:p>
          <a:p>
            <a:pPr lvl="1"/>
            <a:r>
              <a:rPr lang="en-US" dirty="0" smtClean="0"/>
              <a:t>How long do checks take to run?</a:t>
            </a:r>
          </a:p>
          <a:p>
            <a:pPr lvl="1"/>
            <a:r>
              <a:rPr lang="en-US" dirty="0" smtClean="0"/>
              <a:t>What is the overhead on a running system?</a:t>
            </a:r>
          </a:p>
          <a:p>
            <a:pPr lvl="1"/>
            <a:r>
              <a:rPr lang="en-US" dirty="0" smtClean="0"/>
              <a:t>What rootkits does OSck detect?</a:t>
            </a:r>
          </a:p>
          <a:p>
            <a:pPr marL="365760" lvl="1" indent="0">
              <a:buNone/>
            </a:pPr>
            <a:endParaRPr lang="en-US" dirty="0"/>
          </a:p>
          <a:p>
            <a:r>
              <a:rPr lang="en-US" dirty="0" smtClean="0"/>
              <a:t>Programmability</a:t>
            </a:r>
          </a:p>
          <a:p>
            <a:pPr lvl="1"/>
            <a:r>
              <a:rPr lang="en-US" dirty="0" smtClean="0"/>
              <a:t>How much work is it to write data structure checks?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Concurrency</a:t>
            </a:r>
          </a:p>
          <a:p>
            <a:pPr lvl="1"/>
            <a:r>
              <a:rPr lang="en-US" dirty="0" smtClean="0"/>
              <a:t>How often does concurrency cause false positives?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32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long do checks take?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85841062"/>
              </p:ext>
            </p:extLst>
          </p:nvPr>
        </p:nvGraphicFramePr>
        <p:xfrm>
          <a:off x="1219200" y="1447800"/>
          <a:ext cx="5638800" cy="24384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905000"/>
                <a:gridCol w="1854200"/>
                <a:gridCol w="187960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Benchmark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Avg. </a:t>
                      </a:r>
                      <a:r>
                        <a:rPr lang="en-US" baseline="0" dirty="0" smtClean="0"/>
                        <a:t>time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</a:t>
                      </a:r>
                      <a:r>
                        <a:rPr lang="en-US" baseline="0" dirty="0" smtClean="0"/>
                        <a:t> time</a:t>
                      </a:r>
                      <a:endParaRPr lang="en-US" dirty="0"/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SPEC INT 2006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76ms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123ms</a:t>
                      </a:r>
                      <a:endParaRPr lang="en-US" dirty="0"/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RAB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109ms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316ms</a:t>
                      </a:r>
                      <a:endParaRPr lang="en-US" dirty="0"/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Kernel compile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126ms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324ms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191000"/>
            <a:ext cx="7467600" cy="17495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en-US" sz="2400" dirty="0" smtClean="0"/>
              <a:t>Most system activity: ≈100ms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Filesystem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benchmarks have longer worst case</a:t>
            </a:r>
          </a:p>
          <a:p>
            <a:pPr marL="731520" lvl="1" indent="-274320" defTabSz="91440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en-US" sz="2200" baseline="0" dirty="0" smtClean="0"/>
              <a:t>Create large numbers of kernel objects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overhead?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72706044"/>
              </p:ext>
            </p:extLst>
          </p:nvPr>
        </p:nvGraphicFramePr>
        <p:xfrm>
          <a:off x="457200" y="1295400"/>
          <a:ext cx="7470776" cy="407924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867694"/>
                <a:gridCol w="1867694"/>
                <a:gridCol w="1867694"/>
                <a:gridCol w="1867694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guest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OSck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SPEC 2006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+2%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FP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+0%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RAB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/>
                        <a:t>mkdir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9.69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5.87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+2%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35.6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44.07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+2%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+3%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/>
                        <a:t>grep</a:t>
                      </a:r>
                      <a:r>
                        <a:rPr lang="en-US" dirty="0" smtClean="0"/>
                        <a:t>/sum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3.37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-2%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Kernel compile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+0%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rootkits does OSck detect?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of them</a:t>
            </a:r>
          </a:p>
          <a:p>
            <a:pPr lvl="1"/>
            <a:r>
              <a:rPr lang="en-US" dirty="0" smtClean="0"/>
              <a:t>That we could find</a:t>
            </a:r>
          </a:p>
          <a:p>
            <a:endParaRPr lang="en-US" dirty="0" smtClean="0"/>
          </a:p>
          <a:p>
            <a:r>
              <a:rPr lang="en-US" dirty="0" smtClean="0"/>
              <a:t>Take corpus of rootkits from available in the wild</a:t>
            </a:r>
          </a:p>
          <a:p>
            <a:pPr lvl="1"/>
            <a:r>
              <a:rPr lang="en-US" dirty="0" smtClean="0"/>
              <a:t>Port some</a:t>
            </a:r>
          </a:p>
          <a:p>
            <a:pPr lvl="1"/>
            <a:r>
              <a:rPr lang="en-US" dirty="0" smtClean="0"/>
              <a:t>Extract hiding vectors from others</a:t>
            </a:r>
          </a:p>
          <a:p>
            <a:pPr lvl="1"/>
            <a:r>
              <a:rPr lang="en-US" dirty="0" smtClean="0"/>
              <a:t>Complete coverage of hiding vectors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Develop new </a:t>
            </a:r>
            <a:r>
              <a:rPr lang="en-US" dirty="0" err="1" smtClean="0"/>
              <a:t>rootkit</a:t>
            </a:r>
            <a:r>
              <a:rPr lang="en-US" dirty="0" smtClean="0"/>
              <a:t> vectors</a:t>
            </a:r>
          </a:p>
          <a:p>
            <a:pPr lvl="1"/>
            <a:r>
              <a:rPr lang="en-US" dirty="0" smtClean="0"/>
              <a:t>extable – corrupts exception table and pointers</a:t>
            </a:r>
          </a:p>
          <a:p>
            <a:pPr lvl="1"/>
            <a:r>
              <a:rPr lang="en-US" dirty="0" smtClean="0"/>
              <a:t>ret-to-sched – creates hidden process by modifying stacks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much work to detect </a:t>
            </a:r>
            <a:r>
              <a:rPr lang="en-US" dirty="0" err="1" smtClean="0"/>
              <a:t>rootkits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Function pointer type-safety most expansive property</a:t>
            </a:r>
          </a:p>
          <a:p>
            <a:pPr lvl="1"/>
            <a:r>
              <a:rPr lang="en-US" dirty="0" smtClean="0"/>
              <a:t>504 lines of C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Other individual properties require little code</a:t>
            </a:r>
          </a:p>
          <a:p>
            <a:pPr lvl="1"/>
            <a:r>
              <a:rPr lang="en-US" dirty="0" smtClean="0"/>
              <a:t>No individual check &gt; 100 lines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Total: 804 LOC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False positives from concurrency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benchmarking: none</a:t>
            </a:r>
          </a:p>
          <a:p>
            <a:pPr lvl="1"/>
            <a:r>
              <a:rPr lang="en-US" dirty="0" smtClean="0"/>
              <a:t>Heavyweight handling okay</a:t>
            </a:r>
          </a:p>
          <a:p>
            <a:endParaRPr lang="en-US" dirty="0"/>
          </a:p>
          <a:p>
            <a:r>
              <a:rPr lang="en-US" dirty="0" smtClean="0"/>
              <a:t>Are they rare enough to be ignored?</a:t>
            </a:r>
          </a:p>
          <a:p>
            <a:pPr lvl="1"/>
            <a:r>
              <a:rPr lang="en-US" dirty="0" smtClean="0"/>
              <a:t>High scheduling activity causes frequent updates to process list/tree</a:t>
            </a:r>
          </a:p>
          <a:p>
            <a:pPr lvl="1"/>
            <a:r>
              <a:rPr lang="en-US" dirty="0" smtClean="0"/>
              <a:t>yield() microbenchmark causes false positives in 23% of scans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04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OSck</a:t>
            </a:r>
            <a:r>
              <a:rPr lang="en-US" dirty="0" smtClean="0"/>
              <a:t> detects </a:t>
            </a:r>
            <a:r>
              <a:rPr lang="en-US" dirty="0" err="1" smtClean="0"/>
              <a:t>rootkits</a:t>
            </a:r>
            <a:r>
              <a:rPr lang="en-US" dirty="0" smtClean="0"/>
              <a:t> by verifying kernel invariants</a:t>
            </a:r>
          </a:p>
          <a:p>
            <a:endParaRPr lang="en-US" dirty="0" smtClean="0"/>
          </a:p>
          <a:p>
            <a:r>
              <a:rPr lang="en-US" dirty="0" smtClean="0"/>
              <a:t>Efficient type-safety through cooperation with </a:t>
            </a:r>
            <a:r>
              <a:rPr lang="en-US" dirty="0" err="1" smtClean="0"/>
              <a:t>untrusted</a:t>
            </a:r>
            <a:r>
              <a:rPr lang="en-US" dirty="0" smtClean="0"/>
              <a:t> kernel</a:t>
            </a:r>
          </a:p>
          <a:p>
            <a:endParaRPr lang="en-US" dirty="0" smtClean="0"/>
          </a:p>
          <a:p>
            <a:r>
              <a:rPr lang="en-US" dirty="0" smtClean="0"/>
              <a:t>Accessible interface for specifying ad-hoc data structure invariants</a:t>
            </a:r>
          </a:p>
          <a:p>
            <a:endParaRPr lang="en-US" dirty="0" smtClean="0"/>
          </a:p>
          <a:p>
            <a:r>
              <a:rPr lang="en-US" dirty="0" smtClean="0"/>
              <a:t>Correct concurrency handling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</a:t>
            </a:r>
            <a:r>
              <a:rPr lang="en-US" dirty="0" smtClean="0"/>
              <a:t>ernel rootkits even more 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User-level vectors detectable</a:t>
            </a:r>
          </a:p>
          <a:p>
            <a:pPr lvl="1"/>
            <a:r>
              <a:rPr lang="en-US" dirty="0" smtClean="0"/>
              <a:t>Kernel will still report correct state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ash system binaries</a:t>
            </a:r>
          </a:p>
          <a:p>
            <a:pPr lvl="1"/>
            <a:endParaRPr lang="en-US" dirty="0"/>
          </a:p>
          <a:p>
            <a:r>
              <a:rPr lang="en-US" dirty="0" smtClean="0"/>
              <a:t>Kernel rootkits can be undetectable by users</a:t>
            </a:r>
          </a:p>
          <a:p>
            <a:pPr lvl="1"/>
            <a:r>
              <a:rPr lang="en-US" dirty="0" smtClean="0"/>
              <a:t>Attacker has access to kernel memory</a:t>
            </a:r>
          </a:p>
          <a:p>
            <a:pPr lvl="1"/>
            <a:r>
              <a:rPr lang="en-US" dirty="0" smtClean="0"/>
              <a:t>Modify kernel state to hide resources</a:t>
            </a:r>
          </a:p>
          <a:p>
            <a:pPr lvl="1"/>
            <a:r>
              <a:rPr lang="en-US" dirty="0" smtClean="0"/>
              <a:t>Kernel reports incorrect state to </a:t>
            </a:r>
            <a:r>
              <a:rPr lang="en-US" i="1" dirty="0" smtClean="0"/>
              <a:t>all </a:t>
            </a:r>
            <a:r>
              <a:rPr lang="en-US" dirty="0" smtClean="0"/>
              <a:t>user programs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Modify kernel control flow or data</a:t>
            </a:r>
          </a:p>
          <a:p>
            <a:pPr lvl="1"/>
            <a:r>
              <a:rPr lang="en-US" dirty="0" smtClean="0"/>
              <a:t>Violate some kernel </a:t>
            </a:r>
            <a:r>
              <a:rPr lang="en-US" i="1" dirty="0" smtClean="0"/>
              <a:t>invariant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57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Rootkits</a:t>
            </a:r>
            <a:r>
              <a:rPr lang="en-US" dirty="0" smtClean="0"/>
              <a:t> change control flow</a:t>
            </a:r>
            <a:endParaRPr lang="en-US" dirty="0"/>
          </a:p>
        </p:txBody>
      </p:sp>
      <p:sp>
        <p:nvSpPr>
          <p:cNvPr id="7" name="Snip Single Corner Rectangle 6"/>
          <p:cNvSpPr/>
          <p:nvPr/>
        </p:nvSpPr>
        <p:spPr>
          <a:xfrm>
            <a:off x="4419600" y="4453354"/>
            <a:ext cx="2209800" cy="575846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.readdir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43400" y="41148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ext3_dir_operations</a:t>
            </a:r>
            <a:endParaRPr lang="en-US" dirty="0"/>
          </a:p>
        </p:txBody>
      </p:sp>
      <p:sp>
        <p:nvSpPr>
          <p:cNvPr id="6" name="Snip Single Corner Rectangle 5"/>
          <p:cNvSpPr/>
          <p:nvPr/>
        </p:nvSpPr>
        <p:spPr>
          <a:xfrm>
            <a:off x="7010400" y="4453354"/>
            <a:ext cx="1600200" cy="575846"/>
          </a:xfrm>
          <a:prstGeom prst="snip1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334000" y="4800600"/>
            <a:ext cx="1676400" cy="0"/>
          </a:xfrm>
          <a:prstGeom prst="straightConnector1">
            <a:avLst/>
          </a:prstGeom>
          <a:ln w="444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10400" y="4114800"/>
            <a:ext cx="1544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  <a:r>
              <a:rPr lang="en-US" dirty="0" smtClean="0"/>
              <a:t>xt3_readdir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4343400" y="2514600"/>
            <a:ext cx="2743200" cy="990600"/>
            <a:chOff x="4343400" y="1905000"/>
            <a:chExt cx="2743200" cy="990600"/>
          </a:xfrm>
        </p:grpSpPr>
        <p:sp>
          <p:nvSpPr>
            <p:cNvPr id="17" name="Snip Single Corner Rectangle 16"/>
            <p:cNvSpPr/>
            <p:nvPr/>
          </p:nvSpPr>
          <p:spPr>
            <a:xfrm>
              <a:off x="4419600" y="2286000"/>
              <a:ext cx="2667000" cy="609600"/>
            </a:xfrm>
            <a:prstGeom prst="snip1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/>
                <a:t>call vfs_readdir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343400" y="1905000"/>
              <a:ext cx="13943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Kernel text</a:t>
              </a:r>
            </a:p>
          </p:txBody>
        </p:sp>
      </p:grpSp>
      <p:sp>
        <p:nvSpPr>
          <p:cNvPr id="20" name="Content Placeholder 2"/>
          <p:cNvSpPr txBox="1">
            <a:spLocks/>
          </p:cNvSpPr>
          <p:nvPr/>
        </p:nvSpPr>
        <p:spPr>
          <a:xfrm>
            <a:off x="457200" y="914400"/>
            <a:ext cx="3733800" cy="4873752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Modify functions for examining system state</a:t>
            </a:r>
          </a:p>
          <a:p>
            <a:endParaRPr lang="en-US" dirty="0" smtClean="0"/>
          </a:p>
          <a:p>
            <a:r>
              <a:rPr lang="en-US" dirty="0" smtClean="0"/>
              <a:t>Kernel text</a:t>
            </a:r>
          </a:p>
          <a:p>
            <a:pPr lvl="1"/>
            <a:r>
              <a:rPr lang="en-US" dirty="0" smtClean="0"/>
              <a:t>Change instructions</a:t>
            </a:r>
          </a:p>
          <a:p>
            <a:pPr lvl="1"/>
            <a:r>
              <a:rPr lang="en-US" dirty="0" smtClean="0"/>
              <a:t>Invariant: text is immutable</a:t>
            </a:r>
          </a:p>
          <a:p>
            <a:endParaRPr lang="en-US" dirty="0" smtClean="0"/>
          </a:p>
          <a:p>
            <a:r>
              <a:rPr lang="en-US" dirty="0" smtClean="0"/>
              <a:t>Function pointers</a:t>
            </a:r>
          </a:p>
          <a:p>
            <a:pPr lvl="1"/>
            <a:r>
              <a:rPr lang="en-US" dirty="0" smtClean="0"/>
              <a:t>In mutable data memory</a:t>
            </a:r>
          </a:p>
          <a:p>
            <a:pPr lvl="1"/>
            <a:r>
              <a:rPr lang="en-US" dirty="0" smtClean="0"/>
              <a:t>Invariant: pointers point to one of a few valid entry points</a:t>
            </a:r>
          </a:p>
        </p:txBody>
      </p:sp>
      <p:cxnSp>
        <p:nvCxnSpPr>
          <p:cNvPr id="8" name="Curved Connector 7"/>
          <p:cNvCxnSpPr>
            <a:stCxn id="17" idx="0"/>
            <a:endCxn id="7" idx="2"/>
          </p:cNvCxnSpPr>
          <p:nvPr/>
        </p:nvCxnSpPr>
        <p:spPr>
          <a:xfrm flipH="1">
            <a:off x="4419600" y="3200400"/>
            <a:ext cx="2667000" cy="1540877"/>
          </a:xfrm>
          <a:prstGeom prst="curvedConnector5">
            <a:avLst>
              <a:gd name="adj1" fmla="val -8571"/>
              <a:gd name="adj2" fmla="val 50548"/>
              <a:gd name="adj3" fmla="val 108571"/>
            </a:avLst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Oval Callout 9"/>
          <p:cNvSpPr/>
          <p:nvPr/>
        </p:nvSpPr>
        <p:spPr>
          <a:xfrm>
            <a:off x="4800600" y="1487153"/>
            <a:ext cx="1612232" cy="848309"/>
          </a:xfrm>
          <a:prstGeom prst="wedgeEllipseCallout">
            <a:avLst>
              <a:gd name="adj1" fmla="val 62988"/>
              <a:gd name="adj2" fmla="val 2310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“ls /proc”</a:t>
            </a:r>
            <a:endParaRPr lang="en-US" dirty="0"/>
          </a:p>
        </p:txBody>
      </p:sp>
      <p:cxnSp>
        <p:nvCxnSpPr>
          <p:cNvPr id="12" name="Curved Connector 11"/>
          <p:cNvCxnSpPr>
            <a:stCxn id="10" idx="2"/>
            <a:endCxn id="17" idx="2"/>
          </p:cNvCxnSpPr>
          <p:nvPr/>
        </p:nvCxnSpPr>
        <p:spPr>
          <a:xfrm rot="10800000" flipV="1">
            <a:off x="4419600" y="1911308"/>
            <a:ext cx="381000" cy="1289092"/>
          </a:xfrm>
          <a:prstGeom prst="curvedConnector3">
            <a:avLst>
              <a:gd name="adj1" fmla="val 160000"/>
            </a:avLst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Rootkits</a:t>
            </a:r>
            <a:r>
              <a:rPr lang="en-US" dirty="0" smtClean="0"/>
              <a:t> change control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3733800" cy="487375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Modify functions for examining system state</a:t>
            </a:r>
          </a:p>
          <a:p>
            <a:endParaRPr lang="en-US" dirty="0" smtClean="0"/>
          </a:p>
          <a:p>
            <a:r>
              <a:rPr lang="en-US" dirty="0" smtClean="0"/>
              <a:t>Kernel text</a:t>
            </a:r>
          </a:p>
          <a:p>
            <a:pPr lvl="1"/>
            <a:r>
              <a:rPr lang="en-US" dirty="0" smtClean="0"/>
              <a:t>Change instructions</a:t>
            </a:r>
          </a:p>
          <a:p>
            <a:pPr lvl="1"/>
            <a:r>
              <a:rPr lang="en-US" dirty="0" smtClean="0"/>
              <a:t>Invariant: text is immutable</a:t>
            </a:r>
          </a:p>
          <a:p>
            <a:endParaRPr lang="en-US" dirty="0"/>
          </a:p>
          <a:p>
            <a:r>
              <a:rPr lang="en-US" dirty="0" smtClean="0"/>
              <a:t>Function pointers</a:t>
            </a:r>
          </a:p>
          <a:p>
            <a:pPr lvl="1"/>
            <a:r>
              <a:rPr lang="en-US" dirty="0" smtClean="0"/>
              <a:t>In mutable data memory</a:t>
            </a:r>
          </a:p>
          <a:p>
            <a:pPr lvl="1"/>
            <a:r>
              <a:rPr lang="en-US" dirty="0" smtClean="0"/>
              <a:t>Invariant: pointers point to one of a few valid entry points</a:t>
            </a:r>
          </a:p>
        </p:txBody>
      </p:sp>
      <p:sp>
        <p:nvSpPr>
          <p:cNvPr id="7" name="Snip Single Corner Rectangle 6"/>
          <p:cNvSpPr/>
          <p:nvPr/>
        </p:nvSpPr>
        <p:spPr>
          <a:xfrm>
            <a:off x="4419600" y="4453354"/>
            <a:ext cx="2209800" cy="575846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.readdir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43400" y="41148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ext3_dir_operations</a:t>
            </a:r>
            <a:endParaRPr lang="en-US" dirty="0"/>
          </a:p>
        </p:txBody>
      </p:sp>
      <p:sp>
        <p:nvSpPr>
          <p:cNvPr id="6" name="Snip Single Corner Rectangle 5"/>
          <p:cNvSpPr/>
          <p:nvPr/>
        </p:nvSpPr>
        <p:spPr>
          <a:xfrm>
            <a:off x="7010400" y="4453354"/>
            <a:ext cx="1600200" cy="575846"/>
          </a:xfrm>
          <a:prstGeom prst="snip1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334000" y="4800600"/>
            <a:ext cx="1676400" cy="0"/>
          </a:xfrm>
          <a:prstGeom prst="straightConnector1">
            <a:avLst/>
          </a:prstGeom>
          <a:ln w="444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10400" y="4114800"/>
            <a:ext cx="1544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  <a:r>
              <a:rPr lang="en-US" dirty="0" smtClean="0"/>
              <a:t>xt3_readdir</a:t>
            </a:r>
            <a:endParaRPr lang="en-US" dirty="0"/>
          </a:p>
        </p:txBody>
      </p:sp>
      <p:cxnSp>
        <p:nvCxnSpPr>
          <p:cNvPr id="11" name="Straight Arrow Connector 10"/>
          <p:cNvCxnSpPr>
            <a:endCxn id="12" idx="2"/>
          </p:cNvCxnSpPr>
          <p:nvPr/>
        </p:nvCxnSpPr>
        <p:spPr>
          <a:xfrm>
            <a:off x="5334000" y="4800600"/>
            <a:ext cx="1752600" cy="1159877"/>
          </a:xfrm>
          <a:prstGeom prst="straightConnector1">
            <a:avLst/>
          </a:prstGeom>
          <a:ln w="444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Snip Single Corner Rectangle 11"/>
          <p:cNvSpPr/>
          <p:nvPr/>
        </p:nvSpPr>
        <p:spPr>
          <a:xfrm>
            <a:off x="7086600" y="5672554"/>
            <a:ext cx="1600200" cy="575846"/>
          </a:xfrm>
          <a:prstGeom prst="snip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086600" y="5334000"/>
            <a:ext cx="175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</a:rPr>
              <a:t>e</a:t>
            </a:r>
            <a:r>
              <a:rPr lang="en-US" b="1" dirty="0" smtClean="0">
                <a:solidFill>
                  <a:schemeClr val="accent3"/>
                </a:solidFill>
              </a:rPr>
              <a:t>vil_function</a:t>
            </a:r>
            <a:endParaRPr lang="en-US" b="1" dirty="0">
              <a:solidFill>
                <a:schemeClr val="accent3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343400" y="2514600"/>
            <a:ext cx="2743200" cy="990600"/>
            <a:chOff x="4343400" y="1905000"/>
            <a:chExt cx="2743200" cy="990600"/>
          </a:xfrm>
        </p:grpSpPr>
        <p:sp>
          <p:nvSpPr>
            <p:cNvPr id="15" name="Snip Single Corner Rectangle 14"/>
            <p:cNvSpPr/>
            <p:nvPr/>
          </p:nvSpPr>
          <p:spPr>
            <a:xfrm>
              <a:off x="4419600" y="2286000"/>
              <a:ext cx="2667000" cy="609600"/>
            </a:xfrm>
            <a:prstGeom prst="snip1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/>
                <a:t>call </a:t>
              </a:r>
              <a:r>
                <a:rPr lang="en-US" b="1" dirty="0" smtClean="0">
                  <a:solidFill>
                    <a:srgbClr val="FF0000"/>
                  </a:solidFill>
                </a:rPr>
                <a:t>evil_function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343400" y="1905000"/>
              <a:ext cx="13943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Kernel text</a:t>
              </a:r>
            </a:p>
          </p:txBody>
        </p:sp>
      </p:grpSp>
      <p:cxnSp>
        <p:nvCxnSpPr>
          <p:cNvPr id="20" name="Curved Connector 19"/>
          <p:cNvCxnSpPr>
            <a:stCxn id="15" idx="0"/>
          </p:cNvCxnSpPr>
          <p:nvPr/>
        </p:nvCxnSpPr>
        <p:spPr>
          <a:xfrm flipH="1">
            <a:off x="4419600" y="3200400"/>
            <a:ext cx="2667000" cy="1540877"/>
          </a:xfrm>
          <a:prstGeom prst="curvedConnector5">
            <a:avLst>
              <a:gd name="adj1" fmla="val -8571"/>
              <a:gd name="adj2" fmla="val 50548"/>
              <a:gd name="adj3" fmla="val 108571"/>
            </a:avLst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Oval Callout 20"/>
          <p:cNvSpPr/>
          <p:nvPr/>
        </p:nvSpPr>
        <p:spPr>
          <a:xfrm>
            <a:off x="4800600" y="1487153"/>
            <a:ext cx="1612232" cy="848309"/>
          </a:xfrm>
          <a:prstGeom prst="wedgeEllipseCallout">
            <a:avLst>
              <a:gd name="adj1" fmla="val 62988"/>
              <a:gd name="adj2" fmla="val 2310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“ls /proc”</a:t>
            </a:r>
            <a:endParaRPr lang="en-US" dirty="0"/>
          </a:p>
        </p:txBody>
      </p:sp>
      <p:cxnSp>
        <p:nvCxnSpPr>
          <p:cNvPr id="22" name="Curved Connector 21"/>
          <p:cNvCxnSpPr>
            <a:stCxn id="21" idx="2"/>
            <a:endCxn id="15" idx="2"/>
          </p:cNvCxnSpPr>
          <p:nvPr/>
        </p:nvCxnSpPr>
        <p:spPr>
          <a:xfrm rot="10800000" flipV="1">
            <a:off x="4419600" y="1911308"/>
            <a:ext cx="381000" cy="1289092"/>
          </a:xfrm>
          <a:prstGeom prst="curvedConnector3">
            <a:avLst>
              <a:gd name="adj1" fmla="val 160000"/>
            </a:avLst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58423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Rootkits</a:t>
            </a:r>
            <a:r>
              <a:rPr lang="en-US" dirty="0" smtClean="0"/>
              <a:t> change 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7467600" cy="2362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Kernel assumes invariants hold between data structures</a:t>
            </a:r>
          </a:p>
          <a:p>
            <a:pPr lvl="1"/>
            <a:r>
              <a:rPr lang="en-US" dirty="0" smtClean="0"/>
              <a:t>Linux: tree for scheduling, list for enumerating processes</a:t>
            </a:r>
          </a:p>
          <a:p>
            <a:pPr lvl="1"/>
            <a:r>
              <a:rPr lang="en-US" dirty="0" smtClean="0"/>
              <a:t>Invariant: structures represent same set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Rootkit can modify heap to hide state</a:t>
            </a:r>
          </a:p>
        </p:txBody>
      </p:sp>
      <p:sp>
        <p:nvSpPr>
          <p:cNvPr id="4" name="Oval 3"/>
          <p:cNvSpPr/>
          <p:nvPr/>
        </p:nvSpPr>
        <p:spPr>
          <a:xfrm>
            <a:off x="1143000" y="3887788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05000" y="3887788"/>
            <a:ext cx="457200" cy="457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667000" y="3887788"/>
            <a:ext cx="457200" cy="4572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429000" y="3887788"/>
            <a:ext cx="457200" cy="4572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Curved Connector 8"/>
          <p:cNvCxnSpPr>
            <a:stCxn id="4" idx="6"/>
          </p:cNvCxnSpPr>
          <p:nvPr/>
        </p:nvCxnSpPr>
        <p:spPr>
          <a:xfrm>
            <a:off x="1600200" y="4116388"/>
            <a:ext cx="304800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Curved Connector 10"/>
          <p:cNvCxnSpPr>
            <a:stCxn id="5" idx="6"/>
            <a:endCxn id="6" idx="2"/>
          </p:cNvCxnSpPr>
          <p:nvPr/>
        </p:nvCxnSpPr>
        <p:spPr>
          <a:xfrm>
            <a:off x="2362200" y="4116388"/>
            <a:ext cx="304800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Curved Connector 12"/>
          <p:cNvCxnSpPr>
            <a:stCxn id="6" idx="6"/>
            <a:endCxn id="7" idx="2"/>
          </p:cNvCxnSpPr>
          <p:nvPr/>
        </p:nvCxnSpPr>
        <p:spPr>
          <a:xfrm>
            <a:off x="3124200" y="4116388"/>
            <a:ext cx="304800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Shape 14"/>
          <p:cNvCxnSpPr>
            <a:stCxn id="7" idx="6"/>
            <a:endCxn id="4" idx="2"/>
          </p:cNvCxnSpPr>
          <p:nvPr/>
        </p:nvCxnSpPr>
        <p:spPr>
          <a:xfrm flipH="1">
            <a:off x="1143000" y="4116388"/>
            <a:ext cx="2743200" cy="1588"/>
          </a:xfrm>
          <a:prstGeom prst="curvedConnector5">
            <a:avLst>
              <a:gd name="adj1" fmla="val -8333"/>
              <a:gd name="adj2" fmla="val 28790932"/>
              <a:gd name="adj3" fmla="val 108333"/>
            </a:avLst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5715000" y="4344988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172200" y="3887788"/>
            <a:ext cx="457200" cy="457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629400" y="4343400"/>
            <a:ext cx="457200" cy="4572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086600" y="4802188"/>
            <a:ext cx="457200" cy="4572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stCxn id="17" idx="3"/>
            <a:endCxn id="16" idx="7"/>
          </p:cNvCxnSpPr>
          <p:nvPr/>
        </p:nvCxnSpPr>
        <p:spPr>
          <a:xfrm rot="5400000">
            <a:off x="6105245" y="4278033"/>
            <a:ext cx="133910" cy="1339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7" idx="5"/>
            <a:endCxn id="18" idx="1"/>
          </p:cNvCxnSpPr>
          <p:nvPr/>
        </p:nvCxnSpPr>
        <p:spPr>
          <a:xfrm rot="16200000" flipH="1">
            <a:off x="6563239" y="4277239"/>
            <a:ext cx="132322" cy="1339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8" idx="5"/>
            <a:endCxn id="19" idx="1"/>
          </p:cNvCxnSpPr>
          <p:nvPr/>
        </p:nvCxnSpPr>
        <p:spPr>
          <a:xfrm rot="16200000" flipH="1">
            <a:off x="7018851" y="4734439"/>
            <a:ext cx="135498" cy="1339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905000" y="348619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enumerate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5822147" y="3486190"/>
            <a:ext cx="1112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65503" y="3810000"/>
            <a:ext cx="86849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008000"/>
                </a:solidFill>
                <a:cs typeface="Abadi MT Condensed Extra Bold"/>
              </a:rPr>
              <a:t>==</a:t>
            </a:r>
            <a:endParaRPr lang="en-US" sz="4400" b="1" dirty="0">
              <a:solidFill>
                <a:srgbClr val="008000"/>
              </a:solidFill>
              <a:cs typeface="Abadi MT Condensed Extra 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Rootkits</a:t>
            </a:r>
            <a:r>
              <a:rPr lang="en-US" dirty="0" smtClean="0"/>
              <a:t> change 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7467600" cy="2362200"/>
          </a:xfrm>
        </p:spPr>
        <p:txBody>
          <a:bodyPr>
            <a:normAutofit fontScale="92500"/>
          </a:bodyPr>
          <a:lstStyle/>
          <a:p>
            <a:r>
              <a:rPr lang="en-US" dirty="0"/>
              <a:t>Kernel assumes invariants hold between data structures</a:t>
            </a:r>
          </a:p>
          <a:p>
            <a:pPr lvl="1"/>
            <a:r>
              <a:rPr lang="en-US" dirty="0" smtClean="0"/>
              <a:t>Linux: tree for </a:t>
            </a:r>
            <a:r>
              <a:rPr lang="en-US" dirty="0"/>
              <a:t>scheduling, list for enumerating processes</a:t>
            </a:r>
          </a:p>
          <a:p>
            <a:pPr lvl="1"/>
            <a:r>
              <a:rPr lang="en-US" dirty="0"/>
              <a:t>Invariant: structures represent same set</a:t>
            </a:r>
          </a:p>
          <a:p>
            <a:pPr lvl="1"/>
            <a:endParaRPr lang="en-US" dirty="0"/>
          </a:p>
          <a:p>
            <a:r>
              <a:rPr lang="en-US" dirty="0"/>
              <a:t>Rootkit can modify heap to hide </a:t>
            </a:r>
            <a:r>
              <a:rPr lang="en-US" dirty="0" smtClean="0"/>
              <a:t>state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5715000" y="4344988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172200" y="3887788"/>
            <a:ext cx="457200" cy="457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629400" y="4343400"/>
            <a:ext cx="457200" cy="4572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086600" y="4802188"/>
            <a:ext cx="457200" cy="4572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stCxn id="17" idx="3"/>
            <a:endCxn id="16" idx="7"/>
          </p:cNvCxnSpPr>
          <p:nvPr/>
        </p:nvCxnSpPr>
        <p:spPr>
          <a:xfrm rot="5400000">
            <a:off x="6105245" y="4278033"/>
            <a:ext cx="133910" cy="1339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7" idx="5"/>
            <a:endCxn id="18" idx="1"/>
          </p:cNvCxnSpPr>
          <p:nvPr/>
        </p:nvCxnSpPr>
        <p:spPr>
          <a:xfrm rot="16200000" flipH="1">
            <a:off x="6563239" y="4277239"/>
            <a:ext cx="132322" cy="1339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8" idx="5"/>
            <a:endCxn id="19" idx="1"/>
          </p:cNvCxnSpPr>
          <p:nvPr/>
        </p:nvCxnSpPr>
        <p:spPr>
          <a:xfrm rot="16200000" flipH="1">
            <a:off x="7018851" y="4734439"/>
            <a:ext cx="135498" cy="1339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822147" y="3486190"/>
            <a:ext cx="1112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65503" y="3810000"/>
            <a:ext cx="8555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accent3"/>
                </a:solidFill>
                <a:cs typeface="Abadi MT Condensed Extra Bold"/>
              </a:rPr>
              <a:t>! =</a:t>
            </a:r>
            <a:endParaRPr lang="en-US" sz="4400" b="1" dirty="0">
              <a:solidFill>
                <a:schemeClr val="accent3"/>
              </a:solidFill>
              <a:cs typeface="Abadi MT Condensed Extra Bold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1143000" y="3887788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1905000" y="3887788"/>
            <a:ext cx="457200" cy="457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429000" y="3887788"/>
            <a:ext cx="457200" cy="4572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Curved Connector 24"/>
          <p:cNvCxnSpPr>
            <a:stCxn id="22" idx="6"/>
          </p:cNvCxnSpPr>
          <p:nvPr/>
        </p:nvCxnSpPr>
        <p:spPr>
          <a:xfrm>
            <a:off x="1600200" y="4116388"/>
            <a:ext cx="304800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23" idx="6"/>
            <a:endCxn id="24" idx="2"/>
          </p:cNvCxnSpPr>
          <p:nvPr/>
        </p:nvCxnSpPr>
        <p:spPr>
          <a:xfrm>
            <a:off x="2362200" y="4116388"/>
            <a:ext cx="1066800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7" name="Shape 14"/>
          <p:cNvCxnSpPr>
            <a:stCxn id="24" idx="6"/>
            <a:endCxn id="22" idx="2"/>
          </p:cNvCxnSpPr>
          <p:nvPr/>
        </p:nvCxnSpPr>
        <p:spPr>
          <a:xfrm flipH="1">
            <a:off x="1143000" y="4116388"/>
            <a:ext cx="2743200" cy="1588"/>
          </a:xfrm>
          <a:prstGeom prst="curvedConnector5">
            <a:avLst>
              <a:gd name="adj1" fmla="val -8333"/>
              <a:gd name="adj2" fmla="val 28790932"/>
              <a:gd name="adj3" fmla="val 108333"/>
            </a:avLst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905000" y="348619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enumerate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18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Protecting the kernel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OSck: ensure kernel integrity by checking invariants</a:t>
            </a:r>
          </a:p>
          <a:p>
            <a:pPr lvl="1"/>
            <a:r>
              <a:rPr lang="en-US" dirty="0" smtClean="0"/>
              <a:t>(It’s like fsck)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 smtClean="0"/>
              <a:t>Identify key invariants subverted by rootkits</a:t>
            </a:r>
          </a:p>
          <a:p>
            <a:pPr lvl="1"/>
            <a:r>
              <a:rPr lang="en-US" dirty="0" smtClean="0"/>
              <a:t>Control-flow</a:t>
            </a:r>
          </a:p>
          <a:p>
            <a:pPr lvl="1"/>
            <a:r>
              <a:rPr lang="en-US" dirty="0" smtClean="0"/>
              <a:t>Important heap structures (e.g. process list)</a:t>
            </a:r>
          </a:p>
          <a:p>
            <a:pPr lvl="1"/>
            <a:endParaRPr lang="en-US" dirty="0"/>
          </a:p>
          <a:p>
            <a:r>
              <a:rPr lang="en-US" dirty="0" smtClean="0"/>
              <a:t>Generate code to check invariants</a:t>
            </a:r>
          </a:p>
          <a:p>
            <a:pPr lvl="1"/>
            <a:r>
              <a:rPr lang="en-US" dirty="0" smtClean="0"/>
              <a:t>Automatic: analyze source code</a:t>
            </a:r>
          </a:p>
          <a:p>
            <a:pPr lvl="1"/>
            <a:r>
              <a:rPr lang="en-US" dirty="0" smtClean="0"/>
              <a:t>Manual: write ad-hoc integrity checks</a:t>
            </a:r>
          </a:p>
          <a:p>
            <a:pPr lvl="1"/>
            <a:endParaRPr lang="en-US" dirty="0"/>
          </a:p>
          <a:p>
            <a:r>
              <a:rPr lang="en-US" dirty="0" smtClean="0"/>
              <a:t>Isolate checking code from operating system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44450" cap="flat" cmpd="sng" algn="ctr">
          <a:solidFill>
            <a:schemeClr val="accent6"/>
          </a:solidFill>
          <a:prstDash val="solid"/>
          <a:round/>
          <a:headEnd type="none" w="med" len="med"/>
          <a:tailEnd type="arrow" w="med" len="med"/>
        </a:ln>
      </a:spPr>
      <a:bodyPr/>
      <a:lstStyle/>
      <a:style>
        <a:lnRef idx="3">
          <a:schemeClr val="accent6"/>
        </a:lnRef>
        <a:fillRef idx="0">
          <a:schemeClr val="accent6"/>
        </a:fillRef>
        <a:effectRef idx="2">
          <a:schemeClr val="accent6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1680</TotalTime>
  <Words>1822</Words>
  <Application>Microsoft Office PowerPoint</Application>
  <PresentationFormat>On-screen Show (4:3)</PresentationFormat>
  <Paragraphs>534</Paragraphs>
  <Slides>36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Oriel</vt:lpstr>
      <vt:lpstr>Ensuring Operating System Kernel Integrity with Osck</vt:lpstr>
      <vt:lpstr>Rootkits are dangerous</vt:lpstr>
      <vt:lpstr>Rootkits are difficult to detect</vt:lpstr>
      <vt:lpstr>Kernel rootkits even more so</vt:lpstr>
      <vt:lpstr>Rootkits change control flow</vt:lpstr>
      <vt:lpstr>Rootkits change control flow</vt:lpstr>
      <vt:lpstr>Rootkits change data structures</vt:lpstr>
      <vt:lpstr>Rootkits change data structures</vt:lpstr>
      <vt:lpstr>Protecting the kernel</vt:lpstr>
      <vt:lpstr>OSck architecture</vt:lpstr>
      <vt:lpstr>OSck design goals</vt:lpstr>
      <vt:lpstr>OSck design goals</vt:lpstr>
      <vt:lpstr>Protecting control flow</vt:lpstr>
      <vt:lpstr>Checking function pointers</vt:lpstr>
      <vt:lpstr>Checking function pointers</vt:lpstr>
      <vt:lpstr>Checking function pointers</vt:lpstr>
      <vt:lpstr>Checking with type information</vt:lpstr>
      <vt:lpstr>Checking with type information</vt:lpstr>
      <vt:lpstr>Linux slab allocation</vt:lpstr>
      <vt:lpstr>Linux slab allocation</vt:lpstr>
      <vt:lpstr>Using untrusted type info.</vt:lpstr>
      <vt:lpstr>Using untrusted type info.</vt:lpstr>
      <vt:lpstr>Using untrusted type info.</vt:lpstr>
      <vt:lpstr>Using untrusted type info.</vt:lpstr>
      <vt:lpstr>Using untrusted type info.</vt:lpstr>
      <vt:lpstr>Using untrusted type info.</vt:lpstr>
      <vt:lpstr>OSck design goals</vt:lpstr>
      <vt:lpstr>Protecting non-control data</vt:lpstr>
      <vt:lpstr>Handling concurrency</vt:lpstr>
      <vt:lpstr>Evaluating design goals</vt:lpstr>
      <vt:lpstr>How long do checks take?</vt:lpstr>
      <vt:lpstr>What is the overhead?</vt:lpstr>
      <vt:lpstr>What rootkits does OSck detect?</vt:lpstr>
      <vt:lpstr>How much work to detect rootkits?</vt:lpstr>
      <vt:lpstr>False positives from concurrency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Ensuring Operating System Kernel Integrity with Osck</dc:title>
  <dc:creator>Owen Hofmann</dc:creator>
  <cp:lastModifiedBy>witchel</cp:lastModifiedBy>
  <cp:revision>240</cp:revision>
  <dcterms:created xsi:type="dcterms:W3CDTF">2010-11-19T17:16:56Z</dcterms:created>
  <dcterms:modified xsi:type="dcterms:W3CDTF">2011-03-29T02:44:15Z</dcterms:modified>
</cp:coreProperties>
</file>