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322" r:id="rId5"/>
    <p:sldId id="298" r:id="rId6"/>
    <p:sldId id="325" r:id="rId7"/>
    <p:sldId id="303" r:id="rId8"/>
    <p:sldId id="306" r:id="rId9"/>
    <p:sldId id="309" r:id="rId10"/>
    <p:sldId id="291" r:id="rId11"/>
    <p:sldId id="292" r:id="rId12"/>
    <p:sldId id="281" r:id="rId13"/>
    <p:sldId id="296" r:id="rId14"/>
    <p:sldId id="297" r:id="rId15"/>
    <p:sldId id="269" r:id="rId16"/>
    <p:sldId id="288" r:id="rId17"/>
    <p:sldId id="299" r:id="rId18"/>
    <p:sldId id="30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8" autoAdjust="0"/>
    <p:restoredTop sz="80645" autoAdjust="0"/>
  </p:normalViewPr>
  <p:slideViewPr>
    <p:cSldViewPr>
      <p:cViewPr>
        <p:scale>
          <a:sx n="70" d="100"/>
          <a:sy n="70" d="100"/>
        </p:scale>
        <p:origin x="-4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8692E-A758-4522-A518-8217406DA9AA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6B61D-4C87-4460-A0AF-666DDDD3D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 </a:t>
            </a:r>
            <a:r>
              <a:rPr lang="en-US" dirty="0" err="1" smtClean="0"/>
              <a:t>cred</a:t>
            </a:r>
            <a:r>
              <a:rPr lang="en-US" dirty="0" smtClean="0"/>
              <a:t> as signed</a:t>
            </a:r>
            <a:r>
              <a:rPr lang="en-US" baseline="0" dirty="0" smtClean="0"/>
              <a:t> H(PK</a:t>
            </a:r>
            <a:r>
              <a:rPr lang="en-US" baseline="-25000" dirty="0" smtClean="0"/>
              <a:t>AIK</a:t>
            </a:r>
            <a:r>
              <a:rPr lang="en-US" baseline="0" dirty="0" smtClean="0"/>
              <a:t>) as in paper? Sounds like “no” from audience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prior slide comments</a:t>
            </a:r>
          </a:p>
          <a:p>
            <a:endParaRPr lang="en-US" dirty="0" smtClean="0"/>
          </a:p>
          <a:p>
            <a:r>
              <a:rPr lang="en-US" dirty="0" smtClean="0"/>
              <a:t>Try</a:t>
            </a:r>
            <a:r>
              <a:rPr lang="en-US" baseline="0" dirty="0" smtClean="0"/>
              <a:t> it one time with the actual payload decryption and launch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performance measurements in paper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Say:</a:t>
            </a:r>
            <a:r>
              <a:rPr lang="en-US" baseline="0" dirty="0" smtClean="0"/>
              <a:t> </a:t>
            </a:r>
            <a:r>
              <a:rPr lang="en-US" dirty="0" smtClean="0"/>
              <a:t>“That’s all about performance </a:t>
            </a:r>
            <a:r>
              <a:rPr lang="en-US" dirty="0" err="1" smtClean="0"/>
              <a:t>measurments</a:t>
            </a:r>
            <a:r>
              <a:rPr lang="en-US" dirty="0" smtClean="0"/>
              <a:t>”, mention payloads run at native performance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Mention </a:t>
            </a:r>
            <a:r>
              <a:rPr lang="en-US" dirty="0" err="1" smtClean="0"/>
              <a:t>Ubuntu</a:t>
            </a:r>
            <a:r>
              <a:rPr lang="en-US" dirty="0" smtClean="0"/>
              <a:t> package manifests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rgbClr val="FF0000"/>
                </a:solidFill>
              </a:rPr>
              <a:t>Middle point </a:t>
            </a:r>
            <a:r>
              <a:rPr lang="en-US" smtClean="0">
                <a:solidFill>
                  <a:srgbClr val="FF0000"/>
                </a:solidFill>
              </a:rPr>
              <a:t>used to</a:t>
            </a:r>
            <a:r>
              <a:rPr lang="en-US" baseline="0" smtClean="0">
                <a:solidFill>
                  <a:srgbClr val="FF0000"/>
                </a:solidFill>
              </a:rPr>
              <a:t> say: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Configuration management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Ensuring all important data captured in hash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Late launch binary updates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Ending should talk about the Catch-22 re:</a:t>
            </a:r>
            <a:r>
              <a:rPr lang="en-US" baseline="0" dirty="0" smtClean="0"/>
              <a:t> defenses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</a:t>
            </a:r>
            <a:r>
              <a:rPr lang="en-US" dirty="0" err="1" smtClean="0"/>
              <a:t>BitLocker</a:t>
            </a:r>
            <a:r>
              <a:rPr lang="en-US" dirty="0" smtClean="0"/>
              <a:t>,</a:t>
            </a:r>
            <a:r>
              <a:rPr lang="en-US" baseline="0" dirty="0" smtClean="0"/>
              <a:t> mention here specifically again that we are inverting the normal way we go about looking at security properties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Change this to “TPM and late launch”?  It is technically incorrect as is (the TPM itself doesn’t do anything </a:t>
            </a:r>
            <a:r>
              <a:rPr lang="en-US" baseline="0" dirty="0" err="1" smtClean="0"/>
              <a:t>w.r.t</a:t>
            </a:r>
            <a:r>
              <a:rPr lang="en-US" baseline="0" dirty="0" smtClean="0"/>
              <a:t>. protecting execution)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have the ordering now such that the last three points do not mirror the first three, but it seems like a weird order to run them in if I do…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Motivate</a:t>
            </a:r>
            <a:r>
              <a:rPr lang="en-US" baseline="0" dirty="0" smtClean="0"/>
              <a:t> the weird domain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Stay higher-level</a:t>
            </a:r>
            <a:r>
              <a:rPr lang="en-US" baseline="0" dirty="0" smtClean="0"/>
              <a:t> here…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binding key</a:t>
            </a:r>
            <a:r>
              <a:rPr lang="en-US" baseline="0" dirty="0" smtClean="0"/>
              <a:t> into the picture?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</a:t>
            </a:r>
            <a:r>
              <a:rPr lang="en-US" baseline="0" dirty="0" smtClean="0"/>
              <a:t> enough here so that we can describe difficulties of the malware computation model later in more detail with the Conficker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note somewhere on slide that</a:t>
            </a:r>
            <a:r>
              <a:rPr lang="en-US" baseline="0" dirty="0" smtClean="0"/>
              <a:t> this is used for key authenticity?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Rejigger</a:t>
            </a:r>
            <a:r>
              <a:rPr lang="en-US" baseline="0" dirty="0" smtClean="0"/>
              <a:t> this in combination with the next slide, e.g. ensure people realize that one of these two diagrams “transforms” into the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Do explain what </a:t>
            </a:r>
            <a:r>
              <a:rPr lang="en-US" dirty="0" err="1" smtClean="0"/>
              <a:t>AuthData</a:t>
            </a:r>
            <a:r>
              <a:rPr lang="en-US" dirty="0" smtClean="0"/>
              <a:t> is</a:t>
            </a:r>
          </a:p>
          <a:p>
            <a:pPr algn="l"/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Removed</a:t>
            </a:r>
            <a:r>
              <a:rPr lang="en-US" sz="1200" baseline="0" dirty="0" smtClean="0"/>
              <a:t> point: </a:t>
            </a:r>
            <a:r>
              <a:rPr lang="en-US" sz="1200" dirty="0" err="1" smtClean="0"/>
              <a:t>AuthData</a:t>
            </a:r>
            <a:r>
              <a:rPr lang="en-US" sz="1200" dirty="0" smtClean="0"/>
              <a:t> not transmitted to TPM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6B61D-4C87-4460-A0AF-666DDDD3DC6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23E-1EC7-47D3-A270-B2496E365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CD1A-5029-4DBA-A29F-582638084A24}" type="datetimeFigureOut">
              <a:rPr lang="en-US" smtClean="0"/>
              <a:pPr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A043E-AA6B-4AA7-919A-9B2746406F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Cloaking Malware with the Trusted Platform Module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57679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Alan Dunn</a:t>
            </a:r>
            <a:r>
              <a:rPr lang="en-US" dirty="0" smtClean="0">
                <a:solidFill>
                  <a:schemeClr val="tx1"/>
                </a:solidFill>
              </a:rPr>
              <a:t>, Owen Hofmann,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Brent Waters, Emmett </a:t>
            </a:r>
            <a:r>
              <a:rPr lang="en-US" dirty="0" err="1" smtClean="0">
                <a:solidFill>
                  <a:schemeClr val="tx1"/>
                </a:solidFill>
              </a:rPr>
              <a:t>Witchel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University of Texas at Austin</a:t>
            </a:r>
          </a:p>
          <a:p>
            <a:r>
              <a:rPr lang="en-US" dirty="0" smtClean="0"/>
              <a:t>USENIX Security</a:t>
            </a:r>
          </a:p>
          <a:p>
            <a:r>
              <a:rPr lang="en-US" dirty="0" smtClean="0"/>
              <a:t>August 12,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Validating the Binding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99105"/>
          </a:xfrm>
        </p:spPr>
        <p:txBody>
          <a:bodyPr/>
          <a:lstStyle/>
          <a:p>
            <a:r>
              <a:rPr lang="en-US" dirty="0" smtClean="0"/>
              <a:t>Endorsement Key (EK) – unique identifying key, certified by TPM manufacturer</a:t>
            </a:r>
            <a:endParaRPr lang="en-US" dirty="0"/>
          </a:p>
        </p:txBody>
      </p:sp>
      <p:grpSp>
        <p:nvGrpSpPr>
          <p:cNvPr id="4" name="Group 60"/>
          <p:cNvGrpSpPr/>
          <p:nvPr/>
        </p:nvGrpSpPr>
        <p:grpSpPr>
          <a:xfrm>
            <a:off x="4879240" y="2968140"/>
            <a:ext cx="3878905" cy="2550790"/>
            <a:chOff x="4418380" y="3697835"/>
            <a:chExt cx="3878905" cy="2550790"/>
          </a:xfrm>
        </p:grpSpPr>
        <p:sp>
          <p:nvSpPr>
            <p:cNvPr id="62" name="TextBox 61"/>
            <p:cNvSpPr txBox="1"/>
            <p:nvPr/>
          </p:nvSpPr>
          <p:spPr>
            <a:xfrm>
              <a:off x="4993189" y="3697835"/>
              <a:ext cx="14606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Sign(EK, M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993189" y="5848515"/>
              <a:ext cx="14606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Sign(EK, M</a:t>
              </a:r>
              <a:r>
                <a:rPr lang="en-US" sz="2000" baseline="-25000" dirty="0" smtClean="0"/>
                <a:t>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cxnSp>
          <p:nvCxnSpPr>
            <p:cNvPr id="64" name="Straight Connector 63"/>
            <p:cNvCxnSpPr>
              <a:stCxn id="67" idx="2"/>
              <a:endCxn id="68" idx="0"/>
            </p:cNvCxnSpPr>
            <p:nvPr/>
          </p:nvCxnSpPr>
          <p:spPr>
            <a:xfrm rot="5400000">
              <a:off x="6028300" y="4945997"/>
              <a:ext cx="1449885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6799490" y="4581150"/>
              <a:ext cx="14977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Correlate transactions</a:t>
              </a:r>
              <a:endParaRPr lang="en-US" sz="2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418380" y="4773175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76563" y="3697835"/>
              <a:ext cx="5533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P1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6563" y="5670940"/>
              <a:ext cx="5533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P2</a:t>
              </a:r>
              <a:endParaRPr lang="en-US" dirty="0"/>
            </a:p>
          </p:txBody>
        </p:sp>
        <p:cxnSp>
          <p:nvCxnSpPr>
            <p:cNvPr id="69" name="Straight Connector 68"/>
            <p:cNvCxnSpPr>
              <a:stCxn id="66" idx="3"/>
              <a:endCxn id="67" idx="1"/>
            </p:cNvCxnSpPr>
            <p:nvPr/>
          </p:nvCxnSpPr>
          <p:spPr>
            <a:xfrm flipV="1">
              <a:off x="4811436" y="3959445"/>
              <a:ext cx="1665127" cy="107534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66" idx="3"/>
              <a:endCxn id="68" idx="1"/>
            </p:cNvCxnSpPr>
            <p:nvPr/>
          </p:nvCxnSpPr>
          <p:spPr>
            <a:xfrm>
              <a:off x="4811436" y="5034785"/>
              <a:ext cx="1665127" cy="89776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Content Placeholder 2"/>
          <p:cNvSpPr txBox="1">
            <a:spLocks/>
          </p:cNvSpPr>
          <p:nvPr/>
        </p:nvSpPr>
        <p:spPr>
          <a:xfrm>
            <a:off x="451735" y="2666727"/>
            <a:ext cx="4350695" cy="3757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 binding key with EK? Forbidden!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 identifying, compromises anonymity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45" y="274638"/>
            <a:ext cx="852590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TPM Identity (EK) with Indirection (AIK)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90395"/>
          </a:xfrm>
        </p:spPr>
        <p:txBody>
          <a:bodyPr>
            <a:normAutofit/>
          </a:bodyPr>
          <a:lstStyle/>
          <a:p>
            <a:r>
              <a:rPr lang="en-US" dirty="0" smtClean="0"/>
              <a:t>Attestation Identity Keys (AIKs) fix anonymity</a:t>
            </a:r>
          </a:p>
          <a:p>
            <a:r>
              <a:rPr lang="en-US" i="1" dirty="0" smtClean="0"/>
              <a:t>Privacy CA</a:t>
            </a:r>
            <a:r>
              <a:rPr lang="en-US" dirty="0" smtClean="0"/>
              <a:t> vouches that AIK represents EK</a:t>
            </a:r>
          </a:p>
        </p:txBody>
      </p:sp>
      <p:grpSp>
        <p:nvGrpSpPr>
          <p:cNvPr id="4" name="Group 52"/>
          <p:cNvGrpSpPr/>
          <p:nvPr/>
        </p:nvGrpSpPr>
        <p:grpSpPr>
          <a:xfrm>
            <a:off x="3765496" y="2852925"/>
            <a:ext cx="5146269" cy="2649945"/>
            <a:chOff x="3844111" y="3275380"/>
            <a:chExt cx="5146269" cy="2649945"/>
          </a:xfrm>
        </p:grpSpPr>
        <p:sp>
          <p:nvSpPr>
            <p:cNvPr id="5" name="TextBox 4"/>
            <p:cNvSpPr txBox="1"/>
            <p:nvPr/>
          </p:nvSpPr>
          <p:spPr>
            <a:xfrm>
              <a:off x="5340100" y="3336130"/>
              <a:ext cx="16353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Sign(AIK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, M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40100" y="5525215"/>
              <a:ext cx="16353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Sign(AIK</a:t>
              </a:r>
              <a:r>
                <a:rPr lang="en-US" sz="2000" baseline="-25000" dirty="0" smtClean="0"/>
                <a:t>2</a:t>
              </a:r>
              <a:r>
                <a:rPr lang="en-US" sz="2000" dirty="0" smtClean="0"/>
                <a:t>, M</a:t>
              </a:r>
              <a:r>
                <a:rPr lang="en-US" sz="2000" baseline="-25000" dirty="0" smtClean="0"/>
                <a:t>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56050" y="4449875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14233" y="3374535"/>
              <a:ext cx="5533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P1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14233" y="5347640"/>
              <a:ext cx="5533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P2</a:t>
              </a:r>
              <a:endParaRPr lang="en-US" dirty="0"/>
            </a:p>
          </p:txBody>
        </p:sp>
        <p:cxnSp>
          <p:nvCxnSpPr>
            <p:cNvPr id="10" name="Straight Connector 9"/>
            <p:cNvCxnSpPr>
              <a:stCxn id="7" idx="3"/>
              <a:endCxn id="8" idx="1"/>
            </p:cNvCxnSpPr>
            <p:nvPr/>
          </p:nvCxnSpPr>
          <p:spPr>
            <a:xfrm flipV="1">
              <a:off x="5349106" y="3636145"/>
              <a:ext cx="1665127" cy="107534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" idx="3"/>
              <a:endCxn id="9" idx="1"/>
            </p:cNvCxnSpPr>
            <p:nvPr/>
          </p:nvCxnSpPr>
          <p:spPr>
            <a:xfrm>
              <a:off x="5349106" y="4711485"/>
              <a:ext cx="1665127" cy="89776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270446" y="4464325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C</a:t>
              </a:r>
              <a:endParaRPr lang="en-US" sz="2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4111" y="3275380"/>
              <a:ext cx="141918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Establish EK legitimacy,</a:t>
              </a:r>
            </a:p>
            <a:p>
              <a:pPr algn="ctr"/>
              <a:r>
                <a:rPr lang="en-US" sz="2000" dirty="0" smtClean="0"/>
                <a:t>AIKs proxy for EK</a:t>
              </a:r>
              <a:endParaRPr lang="en-US" sz="2000" dirty="0"/>
            </a:p>
          </p:txBody>
        </p:sp>
        <p:cxnSp>
          <p:nvCxnSpPr>
            <p:cNvPr id="14" name="Straight Connector 13"/>
            <p:cNvCxnSpPr>
              <a:stCxn id="7" idx="3"/>
              <a:endCxn id="12" idx="1"/>
            </p:cNvCxnSpPr>
            <p:nvPr/>
          </p:nvCxnSpPr>
          <p:spPr>
            <a:xfrm>
              <a:off x="5349106" y="4711485"/>
              <a:ext cx="921340" cy="14450"/>
            </a:xfrm>
            <a:prstGeom prst="line">
              <a:avLst/>
            </a:prstGeom>
            <a:ln>
              <a:solidFill>
                <a:srgbClr val="FF0000"/>
              </a:solidFill>
              <a:prstDash val="sysDash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3"/>
            </p:cNvCxnSpPr>
            <p:nvPr/>
          </p:nvCxnSpPr>
          <p:spPr>
            <a:xfrm>
              <a:off x="5263291" y="3937100"/>
              <a:ext cx="576074" cy="75926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3"/>
            </p:cNvCxnSpPr>
            <p:nvPr/>
          </p:nvCxnSpPr>
          <p:spPr>
            <a:xfrm flipV="1">
              <a:off x="6645870" y="3774645"/>
              <a:ext cx="499265" cy="951290"/>
            </a:xfrm>
            <a:prstGeom prst="line">
              <a:avLst/>
            </a:prstGeom>
            <a:ln>
              <a:solidFill>
                <a:srgbClr val="7030A0"/>
              </a:solidFill>
              <a:prstDash val="sysDash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2" idx="3"/>
            </p:cNvCxnSpPr>
            <p:nvPr/>
          </p:nvCxnSpPr>
          <p:spPr>
            <a:xfrm>
              <a:off x="6645870" y="4725935"/>
              <a:ext cx="499264" cy="738530"/>
            </a:xfrm>
            <a:prstGeom prst="line">
              <a:avLst/>
            </a:prstGeom>
            <a:ln>
              <a:solidFill>
                <a:srgbClr val="7030A0"/>
              </a:solidFill>
              <a:prstDash val="sysDash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377370" y="4195490"/>
              <a:ext cx="161301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C vouches for legitimacy of AIKs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18" idx="1"/>
            </p:cNvCxnSpPr>
            <p:nvPr/>
          </p:nvCxnSpPr>
          <p:spPr>
            <a:xfrm rot="10800000">
              <a:off x="6914714" y="4273912"/>
              <a:ext cx="462657" cy="42941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8" idx="1"/>
            </p:cNvCxnSpPr>
            <p:nvPr/>
          </p:nvCxnSpPr>
          <p:spPr>
            <a:xfrm rot="10800000" flipV="1">
              <a:off x="6876300" y="4703322"/>
              <a:ext cx="501070" cy="37548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882956" y="5618085"/>
            <a:ext cx="2531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 is a Privacy CA</a:t>
            </a:r>
            <a:endParaRPr lang="en-US" sz="28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62665" y="2814520"/>
            <a:ext cx="3571665" cy="3187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Privacy CAs don’t exist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Malware Distribution Platform acts as Privacy CA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malware generate an AIK?</a:t>
            </a:r>
            <a:endParaRPr lang="en-US" dirty="0"/>
          </a:p>
        </p:txBody>
      </p:sp>
      <p:pic>
        <p:nvPicPr>
          <p:cNvPr id="4" name="Content Placeholder 3" descr="tpm_passwor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10405" y="1623965"/>
            <a:ext cx="4109335" cy="3160453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18795" y="1600200"/>
            <a:ext cx="4153205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Owner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AuthData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required for AIK generation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Owner </a:t>
            </a:r>
            <a:r>
              <a:rPr lang="en-US" sz="3200" dirty="0" err="1" smtClean="0"/>
              <a:t>AuthData</a:t>
            </a:r>
            <a:r>
              <a:rPr lang="en-US" sz="3200" dirty="0" smtClean="0"/>
              <a:t> not needed on platform, used rarely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Capture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from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keylogging</a:t>
            </a:r>
            <a:r>
              <a:rPr lang="en-US" sz="3200" dirty="0" smtClean="0"/>
              <a:t> or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from memory (Windows: cached for days)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attestation details</a:t>
            </a:r>
            <a:endParaRPr lang="en-US" dirty="0"/>
          </a:p>
        </p:txBody>
      </p:sp>
      <p:pic>
        <p:nvPicPr>
          <p:cNvPr id="4" name="Picture 3" descr="dev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8805" y="1777585"/>
            <a:ext cx="1219200" cy="121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615" y="1239915"/>
            <a:ext cx="1998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Infected Platform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84481" y="1278320"/>
            <a:ext cx="3357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Malware Distribution Platform</a:t>
            </a:r>
          </a:p>
          <a:p>
            <a:pPr algn="ctr"/>
            <a:r>
              <a:rPr lang="en-US" sz="2000" dirty="0" smtClean="0"/>
              <a:t>(MDP)</a:t>
            </a:r>
            <a:endParaRPr lang="en-US" sz="2000" dirty="0"/>
          </a:p>
        </p:txBody>
      </p:sp>
      <p:pic>
        <p:nvPicPr>
          <p:cNvPr id="7" name="Picture 6" descr="UFO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37160" y="1777585"/>
            <a:ext cx="1334415" cy="1334415"/>
          </a:xfrm>
          <a:prstGeom prst="rect">
            <a:avLst/>
          </a:prstGeom>
        </p:spPr>
      </p:pic>
      <p:grpSp>
        <p:nvGrpSpPr>
          <p:cNvPr id="3" name="Group 19"/>
          <p:cNvGrpSpPr/>
          <p:nvPr/>
        </p:nvGrpSpPr>
        <p:grpSpPr>
          <a:xfrm>
            <a:off x="1689315" y="3352190"/>
            <a:ext cx="5429254" cy="576075"/>
            <a:chOff x="1689315" y="2929735"/>
            <a:chExt cx="5429254" cy="576075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960460" y="3504222"/>
              <a:ext cx="5107865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689315" y="2929735"/>
              <a:ext cx="5429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2) </a:t>
              </a:r>
              <a:r>
                <a:rPr lang="en-US" sz="2400" dirty="0" smtClean="0">
                  <a:solidFill>
                    <a:schemeClr val="accent6">
                      <a:lumMod val="75000"/>
                    </a:schemeClr>
                  </a:solidFill>
                </a:rPr>
                <a:t>PK</a:t>
              </a:r>
              <a:r>
                <a:rPr lang="en-US" sz="2400" baseline="-25000" dirty="0" smtClean="0">
                  <a:solidFill>
                    <a:schemeClr val="accent6">
                      <a:lumMod val="75000"/>
                    </a:schemeClr>
                  </a:solidFill>
                </a:rPr>
                <a:t>EK</a:t>
              </a:r>
              <a:r>
                <a:rPr lang="en-US" sz="2400" dirty="0" smtClean="0"/>
                <a:t>, </a:t>
              </a:r>
              <a:r>
                <a:rPr lang="en-US" sz="2400" dirty="0" smtClean="0">
                  <a:solidFill>
                    <a:srgbClr val="00B050"/>
                  </a:solidFill>
                </a:rPr>
                <a:t>PK</a:t>
              </a:r>
              <a:r>
                <a:rPr lang="en-US" sz="2400" baseline="-25000" dirty="0" smtClean="0">
                  <a:solidFill>
                    <a:srgbClr val="00B050"/>
                  </a:solidFill>
                </a:rPr>
                <a:t>AIK</a:t>
              </a:r>
              <a:r>
                <a:rPr lang="en-US" sz="2400" dirty="0" smtClean="0"/>
                <a:t>, Sign(</a:t>
              </a:r>
              <a:r>
                <a:rPr lang="en-US" sz="2400" dirty="0" err="1" smtClean="0"/>
                <a:t>SK</a:t>
              </a:r>
              <a:r>
                <a:rPr lang="en-US" sz="2400" baseline="-25000" dirty="0" err="1" smtClean="0"/>
                <a:t>manuf.</a:t>
              </a:r>
              <a:r>
                <a:rPr lang="en-US" sz="2400" dirty="0" err="1" smtClean="0"/>
                <a:t>,H</a:t>
              </a:r>
              <a:r>
                <a:rPr lang="en-US" sz="2400" dirty="0" smtClean="0"/>
                <a:t>(</a:t>
              </a:r>
              <a:r>
                <a:rPr lang="en-US" sz="2400" dirty="0" smtClean="0">
                  <a:solidFill>
                    <a:schemeClr val="accent6">
                      <a:lumMod val="75000"/>
                    </a:schemeClr>
                  </a:solidFill>
                </a:rPr>
                <a:t>PK</a:t>
              </a:r>
              <a:r>
                <a:rPr lang="en-US" sz="2400" baseline="-25000" dirty="0" smtClean="0">
                  <a:solidFill>
                    <a:schemeClr val="accent6">
                      <a:lumMod val="75000"/>
                    </a:schemeClr>
                  </a:solidFill>
                </a:rPr>
                <a:t>EK</a:t>
              </a:r>
              <a:r>
                <a:rPr lang="en-US" sz="2400" dirty="0" smtClean="0"/>
                <a:t>))</a:t>
              </a:r>
              <a:endParaRPr lang="en-US" sz="2400" dirty="0"/>
            </a:p>
          </p:txBody>
        </p:sp>
      </p:grpSp>
      <p:grpSp>
        <p:nvGrpSpPr>
          <p:cNvPr id="8" name="Group 15"/>
          <p:cNvGrpSpPr/>
          <p:nvPr/>
        </p:nvGrpSpPr>
        <p:grpSpPr>
          <a:xfrm>
            <a:off x="1960460" y="4119485"/>
            <a:ext cx="5107865" cy="576880"/>
            <a:chOff x="1806840" y="2852120"/>
            <a:chExt cx="5107865" cy="57688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1806840" y="3427412"/>
              <a:ext cx="5107865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09837" y="2852120"/>
              <a:ext cx="37473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4) Enc(</a:t>
              </a:r>
              <a:r>
                <a:rPr lang="en-US" sz="2400" dirty="0" smtClean="0">
                  <a:solidFill>
                    <a:schemeClr val="accent6">
                      <a:lumMod val="75000"/>
                    </a:schemeClr>
                  </a:solidFill>
                </a:rPr>
                <a:t>PK</a:t>
              </a:r>
              <a:r>
                <a:rPr lang="en-US" sz="2400" baseline="-25000" dirty="0" smtClean="0">
                  <a:solidFill>
                    <a:schemeClr val="accent6">
                      <a:lumMod val="75000"/>
                    </a:schemeClr>
                  </a:solidFill>
                </a:rPr>
                <a:t>EK</a:t>
              </a:r>
              <a:r>
                <a:rPr lang="en-US" sz="2400" dirty="0" smtClean="0"/>
                <a:t>, </a:t>
              </a:r>
              <a:r>
                <a:rPr lang="en-US" sz="2400" dirty="0" err="1" smtClean="0">
                  <a:solidFill>
                    <a:srgbClr val="0070C0"/>
                  </a:solidFill>
                </a:rPr>
                <a:t>cred</a:t>
              </a:r>
              <a:r>
                <a:rPr lang="en-US" sz="2400" dirty="0" smtClean="0"/>
                <a:t> || H(</a:t>
              </a:r>
              <a:r>
                <a:rPr lang="en-US" sz="2400" dirty="0" smtClean="0">
                  <a:solidFill>
                    <a:srgbClr val="00B050"/>
                  </a:solidFill>
                </a:rPr>
                <a:t>PK</a:t>
              </a:r>
              <a:r>
                <a:rPr lang="en-US" sz="2400" baseline="-25000" dirty="0" smtClean="0">
                  <a:solidFill>
                    <a:srgbClr val="00B050"/>
                  </a:solidFill>
                </a:rPr>
                <a:t>AIK</a:t>
              </a:r>
              <a:r>
                <a:rPr lang="en-US" sz="2400" dirty="0" smtClean="0"/>
                <a:t>))</a:t>
              </a:r>
              <a:endParaRPr lang="en-US" sz="24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152485" y="2045615"/>
            <a:ext cx="457019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Phase 1: </a:t>
            </a:r>
            <a:r>
              <a:rPr lang="en-US" sz="2400" dirty="0" err="1" smtClean="0">
                <a:solidFill>
                  <a:srgbClr val="0070C0"/>
                </a:solidFill>
              </a:rPr>
              <a:t>cred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>
                <a:solidFill>
                  <a:srgbClr val="00B050"/>
                </a:solidFill>
              </a:rPr>
              <a:t>AIK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represents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EK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76410" y="2852120"/>
            <a:ext cx="2148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1) Generate AIK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422789" y="4979113"/>
            <a:ext cx="6106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5) Activate AIK: if H(</a:t>
            </a:r>
            <a:r>
              <a:rPr lang="en-US" sz="2400" dirty="0" smtClean="0">
                <a:solidFill>
                  <a:srgbClr val="00B050"/>
                </a:solidFill>
              </a:rPr>
              <a:t>PK</a:t>
            </a:r>
            <a:r>
              <a:rPr lang="en-US" sz="2400" baseline="-25000" dirty="0" smtClean="0">
                <a:solidFill>
                  <a:srgbClr val="00B050"/>
                </a:solidFill>
              </a:rPr>
              <a:t>AIK</a:t>
            </a:r>
            <a:r>
              <a:rPr lang="en-US" sz="2400" dirty="0" smtClean="0"/>
              <a:t>) matches AIK generated on that platform, TPM releases </a:t>
            </a:r>
            <a:r>
              <a:rPr lang="en-US" sz="2400" dirty="0" err="1" smtClean="0">
                <a:solidFill>
                  <a:srgbClr val="0070C0"/>
                </a:solidFill>
              </a:rPr>
              <a:t>cred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00088" y="3889860"/>
            <a:ext cx="2012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3) Verify EK sig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attestation details (cont’d)</a:t>
            </a:r>
            <a:endParaRPr lang="en-US" dirty="0"/>
          </a:p>
        </p:txBody>
      </p:sp>
      <p:pic>
        <p:nvPicPr>
          <p:cNvPr id="4" name="Picture 3" descr="dev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8805" y="1777585"/>
            <a:ext cx="1219200" cy="1219200"/>
          </a:xfrm>
          <a:prstGeom prst="rect">
            <a:avLst/>
          </a:prstGeom>
        </p:spPr>
      </p:pic>
      <p:pic>
        <p:nvPicPr>
          <p:cNvPr id="7" name="Picture 6" descr="UFO-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37160" y="1777585"/>
            <a:ext cx="1334415" cy="1334415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691625" y="3942178"/>
            <a:ext cx="5261485" cy="869402"/>
            <a:chOff x="1691625" y="3903773"/>
            <a:chExt cx="5261485" cy="86940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691625" y="4771587"/>
              <a:ext cx="5261485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691625" y="3903773"/>
              <a:ext cx="52230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2)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PK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bind</a:t>
              </a:r>
              <a:r>
                <a:rPr lang="en-US" sz="2400" dirty="0" smtClean="0"/>
                <a:t>, </a:t>
              </a:r>
              <a:r>
                <a:rPr lang="en-US" sz="2400" dirty="0" smtClean="0">
                  <a:solidFill>
                    <a:srgbClr val="FF0000"/>
                  </a:solidFill>
                </a:rPr>
                <a:t>key use constraint</a:t>
              </a:r>
              <a:r>
                <a:rPr lang="en-US" sz="2400" dirty="0" smtClean="0"/>
                <a:t>, </a:t>
              </a:r>
              <a:r>
                <a:rPr lang="en-US" sz="2400" dirty="0" err="1" smtClean="0">
                  <a:solidFill>
                    <a:srgbClr val="0070C0"/>
                  </a:solidFill>
                </a:rPr>
                <a:t>cred</a:t>
              </a:r>
              <a:r>
                <a:rPr lang="en-US" sz="2400" dirty="0" smtClean="0"/>
                <a:t>, Sign(</a:t>
              </a:r>
              <a:r>
                <a:rPr lang="en-US" sz="2400" dirty="0" smtClean="0">
                  <a:solidFill>
                    <a:srgbClr val="00B050"/>
                  </a:solidFill>
                </a:rPr>
                <a:t>SK</a:t>
              </a:r>
              <a:r>
                <a:rPr lang="en-US" sz="2400" baseline="-25000" dirty="0" smtClean="0">
                  <a:solidFill>
                    <a:srgbClr val="00B050"/>
                  </a:solidFill>
                </a:rPr>
                <a:t>AIK</a:t>
              </a:r>
              <a:r>
                <a:rPr lang="en-US" sz="2400" dirty="0" smtClean="0"/>
                <a:t>,H(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PK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bind</a:t>
              </a:r>
              <a:r>
                <a:rPr lang="en-US" sz="2400" dirty="0" smtClean="0"/>
                <a:t>||</a:t>
              </a:r>
              <a:r>
                <a:rPr lang="en-US" sz="2400" dirty="0" smtClean="0">
                  <a:solidFill>
                    <a:srgbClr val="FF0000"/>
                  </a:solidFill>
                </a:rPr>
                <a:t>key use constraint</a:t>
              </a:r>
              <a:r>
                <a:rPr lang="en-US" sz="2400" dirty="0" smtClean="0"/>
                <a:t>))</a:t>
              </a:r>
              <a:endParaRPr lang="en-US" sz="24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421320" y="1906713"/>
            <a:ext cx="38405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Phase 2: Prove </a:t>
            </a:r>
            <a:r>
              <a:rPr lang="en-US" sz="2400" dirty="0" smtClean="0">
                <a:solidFill>
                  <a:srgbClr val="FF0000"/>
                </a:solidFill>
              </a:rPr>
              <a:t>binding key</a:t>
            </a:r>
            <a:r>
              <a:rPr lang="en-US" sz="2400" dirty="0" smtClean="0"/>
              <a:t> is from TPM that controls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EK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450" y="2982053"/>
            <a:ext cx="3917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1) Generate binding key with use constraint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799490" y="5017518"/>
            <a:ext cx="230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3) Verify use constraint, </a:t>
            </a:r>
            <a:r>
              <a:rPr lang="en-US" sz="2400" dirty="0" err="1" smtClean="0"/>
              <a:t>cred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8615" y="1239915"/>
            <a:ext cx="1998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Infected Platform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84481" y="1278320"/>
            <a:ext cx="3357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Malware Distribution Platform</a:t>
            </a:r>
          </a:p>
          <a:p>
            <a:pPr algn="ctr"/>
            <a:r>
              <a:rPr lang="en-US" sz="2000" dirty="0" smtClean="0"/>
              <a:t>(MDP)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569060" y="5785618"/>
            <a:ext cx="2534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4) Send encrypted malicious payload</a:t>
            </a:r>
            <a:endParaRPr lang="en-US" sz="24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1998865" y="5387655"/>
            <a:ext cx="4608600" cy="731283"/>
            <a:chOff x="1998865" y="5387655"/>
            <a:chExt cx="4608600" cy="731283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1998865" y="6117350"/>
              <a:ext cx="4608600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/>
          </p:nvGrpSpPr>
          <p:grpSpPr>
            <a:xfrm>
              <a:off x="2536535" y="5387655"/>
              <a:ext cx="2957185" cy="729695"/>
              <a:chOff x="2690155" y="5848515"/>
              <a:chExt cx="2957185" cy="72969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690155" y="5963730"/>
                <a:ext cx="20634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Malicious payload</a:t>
                </a:r>
                <a:endParaRPr lang="en-US" sz="2000" dirty="0"/>
              </a:p>
            </p:txBody>
          </p:sp>
          <p:grpSp>
            <p:nvGrpSpPr>
              <p:cNvPr id="25" name="Group 23"/>
              <p:cNvGrpSpPr/>
              <p:nvPr/>
            </p:nvGrpSpPr>
            <p:grpSpPr>
              <a:xfrm>
                <a:off x="4917645" y="5848515"/>
                <a:ext cx="729695" cy="729695"/>
                <a:chOff x="4917645" y="5848515"/>
                <a:chExt cx="729695" cy="729695"/>
              </a:xfrm>
            </p:grpSpPr>
            <p:pic>
              <p:nvPicPr>
                <p:cNvPr id="26" name="Picture 25" descr="skull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4917645" y="5848515"/>
                  <a:ext cx="576075" cy="576075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</p:pic>
            <p:pic>
              <p:nvPicPr>
                <p:cNvPr id="27" name="Picture 26" descr="Lock-icon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5263290" y="6194160"/>
                  <a:ext cx="384050" cy="38405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2" name="TextBox 21"/>
          <p:cNvSpPr txBox="1"/>
          <p:nvPr/>
        </p:nvSpPr>
        <p:spPr>
          <a:xfrm>
            <a:off x="155425" y="5426060"/>
            <a:ext cx="2035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5) Late launch, decrypt and run payload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3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Protocol until late launch (w/</a:t>
            </a:r>
            <a:r>
              <a:rPr lang="en-US" dirty="0" err="1" smtClean="0"/>
              <a:t>TrouSerS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Late launch (via Flicker v0.2) on Intel platforms</a:t>
            </a:r>
          </a:p>
          <a:p>
            <a:pPr lvl="1"/>
            <a:r>
              <a:rPr lang="en-US" dirty="0" smtClean="0"/>
              <a:t>Infection Payload Loader (IPL): decrypt, execute payload</a:t>
            </a:r>
          </a:p>
          <a:p>
            <a:pPr lvl="1"/>
            <a:r>
              <a:rPr lang="en-US" dirty="0" smtClean="0"/>
              <a:t>IPL run appears as 3 second system freeze on Infected Platform due to TPM key operations in late launch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Three malicious payloads</a:t>
            </a:r>
          </a:p>
          <a:p>
            <a:pPr lvl="1"/>
            <a:r>
              <a:rPr lang="en-US" dirty="0" smtClean="0"/>
              <a:t>Conficker B-like example</a:t>
            </a:r>
          </a:p>
          <a:p>
            <a:pPr lvl="2"/>
            <a:r>
              <a:rPr lang="en-US" dirty="0" smtClean="0"/>
              <a:t>Secure time via </a:t>
            </a:r>
            <a:r>
              <a:rPr lang="en-US" dirty="0" err="1" smtClean="0"/>
              <a:t>Ubuntu</a:t>
            </a:r>
            <a:r>
              <a:rPr lang="en-US" dirty="0" smtClean="0"/>
              <a:t> package manifests</a:t>
            </a:r>
          </a:p>
          <a:p>
            <a:pPr lvl="1"/>
            <a:r>
              <a:rPr lang="en-US" dirty="0" err="1" smtClean="0"/>
              <a:t>DDoS</a:t>
            </a:r>
            <a:r>
              <a:rPr lang="en-US" dirty="0" smtClean="0"/>
              <a:t> </a:t>
            </a:r>
            <a:r>
              <a:rPr lang="en-US" dirty="0" err="1" smtClean="0"/>
              <a:t>timebomb</a:t>
            </a:r>
            <a:endParaRPr lang="en-US" dirty="0" smtClean="0"/>
          </a:p>
          <a:p>
            <a:pPr lvl="1"/>
            <a:r>
              <a:rPr lang="en-US" dirty="0" smtClean="0"/>
              <a:t>Secret text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Defense: </a:t>
            </a:r>
            <a:r>
              <a:rPr lang="en-US" dirty="0" err="1" smtClean="0"/>
              <a:t>Whitelisting</a:t>
            </a:r>
            <a:r>
              <a:rPr lang="en-US" dirty="0" smtClean="0"/>
              <a:t> late launch binaries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Hypervisor-level </a:t>
            </a:r>
            <a:r>
              <a:rPr lang="en-US" dirty="0" err="1" smtClean="0"/>
              <a:t>whitelisting</a:t>
            </a:r>
            <a:endParaRPr lang="en-US" dirty="0" smtClean="0"/>
          </a:p>
          <a:p>
            <a:pPr lvl="1"/>
            <a:r>
              <a:rPr lang="en-US" dirty="0" smtClean="0"/>
              <a:t>Trap on </a:t>
            </a:r>
            <a:r>
              <a:rPr lang="en-US" dirty="0" smtClean="0">
                <a:latin typeface="Courier New" pitchFamily="49" charset="0"/>
              </a:rPr>
              <a:t>SENTER</a:t>
            </a:r>
            <a:r>
              <a:rPr lang="en-US" dirty="0" smtClean="0"/>
              <a:t>, check late launch binary</a:t>
            </a:r>
          </a:p>
          <a:p>
            <a:pPr lvl="2"/>
            <a:r>
              <a:rPr lang="en-US" dirty="0" smtClean="0"/>
              <a:t>List of hashes of </a:t>
            </a:r>
            <a:r>
              <a:rPr lang="en-US" dirty="0" err="1" smtClean="0"/>
              <a:t>whitelisted</a:t>
            </a:r>
            <a:r>
              <a:rPr lang="en-US" dirty="0" smtClean="0"/>
              <a:t> binaries</a:t>
            </a:r>
          </a:p>
          <a:p>
            <a:pPr lvl="2"/>
            <a:r>
              <a:rPr lang="en-US" dirty="0" smtClean="0"/>
              <a:t>Digitally sign binaries, </a:t>
            </a:r>
            <a:r>
              <a:rPr lang="en-US" dirty="0" err="1" smtClean="0"/>
              <a:t>whitelist</a:t>
            </a:r>
            <a:r>
              <a:rPr lang="en-US" dirty="0" smtClean="0"/>
              <a:t> signing keys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Problems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Requires hypervisor: tough for home users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Late launch binary updates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Signatures: Revocation, trust management (certificate chains)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Defense: Manufacturer 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Manufacturer breaks TPM guarantees for analyst</a:t>
            </a:r>
          </a:p>
          <a:p>
            <a:r>
              <a:rPr lang="en-US" dirty="0" smtClean="0"/>
              <a:t>Fake Endorsement Key (EK)</a:t>
            </a:r>
            <a:endParaRPr lang="en-US" sz="2800" dirty="0" smtClean="0"/>
          </a:p>
          <a:p>
            <a:pPr lvl="1"/>
            <a:r>
              <a:rPr lang="en-US" dirty="0" smtClean="0"/>
              <a:t>Manufacturer produces certificate for EK that is not TPM controlled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Problem: EK leak can compromise TPM security properties</a:t>
            </a:r>
          </a:p>
          <a:p>
            <a:r>
              <a:rPr lang="en-US" dirty="0" smtClean="0"/>
              <a:t>Fake Attestation Identity Key (AIK)</a:t>
            </a:r>
          </a:p>
          <a:p>
            <a:pPr lvl="1"/>
            <a:r>
              <a:rPr lang="en-US" dirty="0" smtClean="0"/>
              <a:t>Manufacturer uses EK to complete AIK activation for AIK that is not TPM controlled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Problem: AIK requests need manufacturer response 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Defense: Physical Compromises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TPM compromise has been demonstrated</a:t>
            </a:r>
          </a:p>
          <a:p>
            <a:pPr lvl="1"/>
            <a:r>
              <a:rPr lang="en-US" dirty="0" smtClean="0"/>
              <a:t>Simple: Grounding LPC bus allowed faking of TPM code measurement </a:t>
            </a:r>
          </a:p>
          <a:p>
            <a:pPr lvl="1"/>
            <a:r>
              <a:rPr lang="en-US" dirty="0" smtClean="0"/>
              <a:t>Exotic: Etching away casing, probing around tamper-resistant wiring allowed EK recovery</a:t>
            </a:r>
          </a:p>
          <a:p>
            <a:r>
              <a:rPr lang="en-US" dirty="0" smtClean="0"/>
              <a:t>Industry incentives to fix</a:t>
            </a:r>
          </a:p>
          <a:p>
            <a:r>
              <a:rPr lang="en-US" dirty="0" smtClean="0"/>
              <a:t>Further discussion in paper (e.g. cold boot)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TPM can cloak malware sub-computations, hiding them from analysts</a:t>
            </a:r>
          </a:p>
          <a:p>
            <a:r>
              <a:rPr lang="en-US" dirty="0" smtClean="0"/>
              <a:t>Concrete implementation of TPM-based malware cloaking</a:t>
            </a:r>
          </a:p>
          <a:p>
            <a:pPr lvl="1"/>
            <a:r>
              <a:rPr lang="en-US" dirty="0" smtClean="0"/>
              <a:t>Remote attestation</a:t>
            </a:r>
          </a:p>
          <a:p>
            <a:pPr lvl="1"/>
            <a:r>
              <a:rPr lang="en-US" dirty="0" smtClean="0"/>
              <a:t>Late launch</a:t>
            </a:r>
          </a:p>
          <a:p>
            <a:r>
              <a:rPr lang="en-US" dirty="0" smtClean="0"/>
              <a:t>Strengthening TPM guarantees makes attack more resilient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Secure environment for computation</a:t>
            </a:r>
          </a:p>
          <a:p>
            <a:r>
              <a:rPr lang="en-US" dirty="0" smtClean="0"/>
              <a:t>Trust rooted in hardware</a:t>
            </a:r>
          </a:p>
          <a:p>
            <a:r>
              <a:rPr lang="en-US" dirty="0" smtClean="0"/>
              <a:t>Most familiar: Trusted Platform Module (TPM)</a:t>
            </a:r>
          </a:p>
          <a:p>
            <a:pPr lvl="1"/>
            <a:r>
              <a:rPr lang="en-US" dirty="0" smtClean="0"/>
              <a:t>Standard by Trusted Computing Group (TCG)</a:t>
            </a:r>
          </a:p>
          <a:p>
            <a:pPr lvl="1"/>
            <a:r>
              <a:rPr lang="en-US" dirty="0" smtClean="0"/>
              <a:t>IC in x86 machines connected to </a:t>
            </a:r>
            <a:r>
              <a:rPr lang="en-US" dirty="0" err="1" smtClean="0"/>
              <a:t>southbridge</a:t>
            </a:r>
            <a:endParaRPr lang="en-US" dirty="0" smtClean="0"/>
          </a:p>
          <a:p>
            <a:pPr lvl="1"/>
            <a:r>
              <a:rPr lang="en-US" dirty="0" smtClean="0"/>
              <a:t>Widely deployed (&gt; 350 million TPMs)</a:t>
            </a:r>
          </a:p>
        </p:txBody>
      </p:sp>
      <p:pic>
        <p:nvPicPr>
          <p:cNvPr id="4" name="Picture 3" descr="SLB9635_TPM1_2_keyvis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800600"/>
            <a:ext cx="2667000" cy="200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Trusted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Typical: TPM provides hardware root of trust</a:t>
            </a:r>
          </a:p>
          <a:p>
            <a:pPr lvl="1"/>
            <a:r>
              <a:rPr lang="en-US" dirty="0" smtClean="0"/>
              <a:t>Store cryptographic hash of executed software</a:t>
            </a:r>
          </a:p>
          <a:p>
            <a:pPr lvl="1"/>
            <a:r>
              <a:rPr lang="en-US" dirty="0" smtClean="0"/>
              <a:t>Perform cryptography, store secret keys</a:t>
            </a:r>
          </a:p>
          <a:p>
            <a:pPr lvl="1"/>
            <a:r>
              <a:rPr lang="en-US" dirty="0" smtClean="0"/>
              <a:t>Provide hardware-protected execution environment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Ours: TPM provides hardware cloak for malware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Only run unmodified malware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Store malware secret keys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monitoring/debuggers/virtualization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Conficker B Explanation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15880"/>
            <a:ext cx="2185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get_updates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599" y="1828800"/>
            <a:ext cx="4845715" cy="9089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gen_domains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date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get_date_from_web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calculate domains…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6284" y="4120289"/>
            <a:ext cx="5415106" cy="1267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domain in domains: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content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fetch_content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(domains)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check_sig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(content))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apply_update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(content)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 rot="16200000" flipH="1">
            <a:off x="2342837" y="3427329"/>
            <a:ext cx="1382582" cy="334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8600" y="19812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9"/>
          <p:cNvGrpSpPr/>
          <p:nvPr/>
        </p:nvGrpSpPr>
        <p:grpSpPr>
          <a:xfrm>
            <a:off x="4648810" y="1163105"/>
            <a:ext cx="1212950" cy="1063521"/>
            <a:chOff x="4648810" y="1163105"/>
            <a:chExt cx="1212950" cy="1063521"/>
          </a:xfrm>
        </p:grpSpPr>
        <p:grpSp>
          <p:nvGrpSpPr>
            <p:cNvPr id="7" name="Group 34"/>
            <p:cNvGrpSpPr/>
            <p:nvPr/>
          </p:nvGrpSpPr>
          <p:grpSpPr>
            <a:xfrm>
              <a:off x="5186480" y="1163105"/>
              <a:ext cx="675280" cy="1063521"/>
              <a:chOff x="7029920" y="4235505"/>
              <a:chExt cx="675280" cy="1063521"/>
            </a:xfrm>
          </p:grpSpPr>
          <p:sp>
            <p:nvSpPr>
              <p:cNvPr id="33" name="Donut 32"/>
              <p:cNvSpPr/>
              <p:nvPr/>
            </p:nvSpPr>
            <p:spPr>
              <a:xfrm>
                <a:off x="7029920" y="4235505"/>
                <a:ext cx="576075" cy="576075"/>
              </a:xfrm>
              <a:prstGeom prst="donut">
                <a:avLst>
                  <a:gd name="adj" fmla="val 11165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 rot="-1800000">
                <a:off x="7479350" y="4713613"/>
                <a:ext cx="225850" cy="58541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" name="Straight Connector 48"/>
            <p:cNvCxnSpPr>
              <a:stCxn id="33" idx="1"/>
            </p:cNvCxnSpPr>
            <p:nvPr/>
          </p:nvCxnSpPr>
          <p:spPr>
            <a:xfrm rot="16200000" flipH="1" flipV="1">
              <a:off x="4521946" y="1374332"/>
              <a:ext cx="875761" cy="6220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4" idx="0"/>
            </p:cNvCxnSpPr>
            <p:nvPr/>
          </p:nvCxnSpPr>
          <p:spPr>
            <a:xfrm rot="16200000" flipH="1" flipV="1">
              <a:off x="4904244" y="1424994"/>
              <a:ext cx="442804" cy="953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6069795" y="1047890"/>
            <a:ext cx="4347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!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16285" y="1815990"/>
            <a:ext cx="4839030" cy="921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47450" y="2275262"/>
            <a:ext cx="576075" cy="158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47450" y="2620907"/>
            <a:ext cx="576075" cy="158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17020" y="4272322"/>
            <a:ext cx="576075" cy="158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52"/>
          <p:cNvGrpSpPr/>
          <p:nvPr/>
        </p:nvGrpSpPr>
        <p:grpSpPr>
          <a:xfrm>
            <a:off x="4956051" y="1831245"/>
            <a:ext cx="4032524" cy="1175300"/>
            <a:chOff x="4956051" y="1777585"/>
            <a:chExt cx="4032524" cy="1175300"/>
          </a:xfrm>
        </p:grpSpPr>
        <p:cxnSp>
          <p:nvCxnSpPr>
            <p:cNvPr id="20" name="Straight Arrow Connector 19"/>
            <p:cNvCxnSpPr/>
            <p:nvPr/>
          </p:nvCxnSpPr>
          <p:spPr>
            <a:xfrm rot="10800000">
              <a:off x="4956051" y="2261596"/>
              <a:ext cx="1567397" cy="1525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455315" y="2244999"/>
              <a:ext cx="1143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Contact websites</a:t>
              </a:r>
              <a:endParaRPr lang="en-US" sz="2000" dirty="0"/>
            </a:p>
          </p:txBody>
        </p:sp>
        <p:sp>
          <p:nvSpPr>
            <p:cNvPr id="23" name="Cloud 22"/>
            <p:cNvSpPr/>
            <p:nvPr/>
          </p:nvSpPr>
          <p:spPr>
            <a:xfrm>
              <a:off x="6592825" y="1777585"/>
              <a:ext cx="2395750" cy="1075340"/>
            </a:xfrm>
            <a:prstGeom prst="clou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37895" y="1984328"/>
              <a:ext cx="20354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www.google.com</a:t>
              </a:r>
              <a:endParaRPr lang="en-US" sz="2000" dirty="0"/>
            </a:p>
          </p:txBody>
        </p:sp>
      </p:grpSp>
      <p:grpSp>
        <p:nvGrpSpPr>
          <p:cNvPr id="11" name="Group 29"/>
          <p:cNvGrpSpPr/>
          <p:nvPr/>
        </p:nvGrpSpPr>
        <p:grpSpPr>
          <a:xfrm>
            <a:off x="4011175" y="2738504"/>
            <a:ext cx="2135430" cy="1381786"/>
            <a:chOff x="4235815" y="2738504"/>
            <a:chExt cx="1905000" cy="1381786"/>
          </a:xfrm>
        </p:grpSpPr>
        <p:cxnSp>
          <p:nvCxnSpPr>
            <p:cNvPr id="44" name="Straight Arrow Connector 43"/>
            <p:cNvCxnSpPr/>
            <p:nvPr/>
          </p:nvCxnSpPr>
          <p:spPr>
            <a:xfrm rot="5400000">
              <a:off x="4457579" y="3429000"/>
              <a:ext cx="1381786" cy="79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235815" y="2929735"/>
              <a:ext cx="1905000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aijuer.com</a:t>
              </a:r>
            </a:p>
            <a:p>
              <a:r>
                <a:rPr lang="en-US" sz="2000" b="1" dirty="0" smtClean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lkpexhjz.org…</a:t>
              </a:r>
              <a:endParaRPr lang="en-US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956050" y="1880765"/>
            <a:ext cx="2995590" cy="895350"/>
            <a:chOff x="4956050" y="2622495"/>
            <a:chExt cx="2995590" cy="895350"/>
          </a:xfrm>
        </p:grpSpPr>
        <p:pic>
          <p:nvPicPr>
            <p:cNvPr id="30" name="Picture 29" descr="detective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56290" y="2622495"/>
              <a:ext cx="895350" cy="89535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cxnSp>
          <p:nvCxnSpPr>
            <p:cNvPr id="31" name="Straight Arrow Connector 30"/>
            <p:cNvCxnSpPr>
              <a:stCxn id="30" idx="1"/>
            </p:cNvCxnSpPr>
            <p:nvPr/>
          </p:nvCxnSpPr>
          <p:spPr>
            <a:xfrm rot="10800000">
              <a:off x="4956050" y="3056986"/>
              <a:ext cx="2100240" cy="1318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455315" y="2660900"/>
              <a:ext cx="12474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“8/13/11”</a:t>
              </a:r>
              <a:endParaRPr lang="en-US" sz="20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455315" y="1915145"/>
            <a:ext cx="1247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“8/12/11”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6108200" y="5042010"/>
            <a:ext cx="2841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Goal for malware writers: Secure and hidden malware sub-computation </a:t>
            </a:r>
            <a:endParaRPr lang="en-US" sz="24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4956051" y="1969610"/>
            <a:ext cx="3725284" cy="707886"/>
            <a:chOff x="4956051" y="3352190"/>
            <a:chExt cx="3725284" cy="707886"/>
          </a:xfrm>
        </p:grpSpPr>
        <p:cxnSp>
          <p:nvCxnSpPr>
            <p:cNvPr id="46" name="Straight Arrow Connector 45"/>
            <p:cNvCxnSpPr>
              <a:stCxn id="47" idx="1"/>
            </p:cNvCxnSpPr>
            <p:nvPr/>
          </p:nvCxnSpPr>
          <p:spPr>
            <a:xfrm rot="10800000">
              <a:off x="4956051" y="3697835"/>
              <a:ext cx="1958655" cy="829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914705" y="3352190"/>
              <a:ext cx="1766630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Secure date mechanism</a:t>
              </a:r>
              <a:endParaRPr lang="en-US" sz="2000" dirty="0"/>
            </a:p>
          </p:txBody>
        </p:sp>
      </p:grpSp>
      <p:sp>
        <p:nvSpPr>
          <p:cNvPr id="55" name="Title 1"/>
          <p:cNvSpPr txBox="1">
            <a:spLocks/>
          </p:cNvSpPr>
          <p:nvPr/>
        </p:nvSpPr>
        <p:spPr>
          <a:xfrm>
            <a:off x="451735" y="2797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Conficker B Analysis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15550" y="2968140"/>
            <a:ext cx="6874495" cy="120032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TPM can help malware writers achieve this goal: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Execute computation securely in non-analyzable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8" grpId="0"/>
      <p:bldP spid="59" grpId="0" animBg="1"/>
      <p:bldP spid="42" grpId="0"/>
      <p:bldP spid="42" grpId="1"/>
      <p:bldP spid="43" grpId="0"/>
      <p:bldP spid="55" grpId="0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Overview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Protocol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Defenses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25116" y="4365437"/>
            <a:ext cx="2856330" cy="2443203"/>
            <a:chOff x="525116" y="4211817"/>
            <a:chExt cx="2856330" cy="2443203"/>
          </a:xfrm>
        </p:grpSpPr>
        <p:sp>
          <p:nvSpPr>
            <p:cNvPr id="21" name="Rectangle 20"/>
            <p:cNvSpPr/>
            <p:nvPr/>
          </p:nvSpPr>
          <p:spPr>
            <a:xfrm>
              <a:off x="525116" y="4211817"/>
              <a:ext cx="2856330" cy="205915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6126" y="6254910"/>
              <a:ext cx="277691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Late launch environment</a:t>
              </a:r>
              <a:endParaRPr lang="en-US" sz="2000" dirty="0"/>
            </a:p>
          </p:txBody>
        </p:sp>
      </p:grpSp>
      <p:pic>
        <p:nvPicPr>
          <p:cNvPr id="5" name="Picture 4" descr="dev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830" y="1767825"/>
            <a:ext cx="1219200" cy="1219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60494" y="1316725"/>
            <a:ext cx="1998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Infected Platform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5285216" y="1393535"/>
            <a:ext cx="3357714" cy="1850276"/>
            <a:chOff x="5054786" y="4718174"/>
            <a:chExt cx="3357714" cy="1850276"/>
          </a:xfrm>
        </p:grpSpPr>
        <p:sp>
          <p:nvSpPr>
            <p:cNvPr id="9" name="TextBox 8"/>
            <p:cNvSpPr txBox="1"/>
            <p:nvPr/>
          </p:nvSpPr>
          <p:spPr>
            <a:xfrm>
              <a:off x="5054786" y="4718174"/>
              <a:ext cx="33577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Malware Distribution Platform</a:t>
              </a:r>
            </a:p>
            <a:p>
              <a:pPr algn="ctr"/>
              <a:r>
                <a:rPr lang="en-US" sz="2000" dirty="0" smtClean="0"/>
                <a:t>(MDP)</a:t>
              </a:r>
              <a:endParaRPr lang="en-US" sz="2000" dirty="0"/>
            </a:p>
          </p:txBody>
        </p:sp>
        <p:pic>
          <p:nvPicPr>
            <p:cNvPr id="10" name="Picture 9" descr="UFO-ico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79555" y="5234035"/>
              <a:ext cx="1334415" cy="1334415"/>
            </a:xfrm>
            <a:prstGeom prst="rect">
              <a:avLst/>
            </a:prstGeom>
          </p:spPr>
        </p:pic>
      </p:grpSp>
      <p:cxnSp>
        <p:nvCxnSpPr>
          <p:cNvPr id="35" name="Straight Arrow Connector 34"/>
          <p:cNvCxnSpPr/>
          <p:nvPr/>
        </p:nvCxnSpPr>
        <p:spPr>
          <a:xfrm rot="10800000">
            <a:off x="4226355" y="3505810"/>
            <a:ext cx="1382580" cy="1588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842304" y="4273910"/>
            <a:ext cx="45701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 Put platform in known non-analyzable state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 Restrict payload decryption to non-analyzable state </a:t>
            </a:r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mtClean="0"/>
              <a:t>Protocol Overview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16285" y="4504340"/>
            <a:ext cx="2112275" cy="1015663"/>
            <a:chOff x="616285" y="4350720"/>
            <a:chExt cx="2112275" cy="1015663"/>
          </a:xfrm>
        </p:grpSpPr>
        <p:sp>
          <p:nvSpPr>
            <p:cNvPr id="23" name="TextBox 22"/>
            <p:cNvSpPr txBox="1"/>
            <p:nvPr/>
          </p:nvSpPr>
          <p:spPr>
            <a:xfrm>
              <a:off x="616285" y="4350720"/>
              <a:ext cx="2112275" cy="1015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Infection</a:t>
              </a:r>
            </a:p>
            <a:p>
              <a:r>
                <a:rPr lang="en-US" sz="2000" dirty="0" smtClean="0"/>
                <a:t>Payload</a:t>
              </a:r>
              <a:br>
                <a:rPr lang="en-US" sz="2000" dirty="0" smtClean="0"/>
              </a:br>
              <a:r>
                <a:rPr lang="en-US" sz="2000" dirty="0" smtClean="0"/>
                <a:t>Loader</a:t>
              </a:r>
              <a:endParaRPr lang="en-US" sz="2000" dirty="0"/>
            </a:p>
          </p:txBody>
        </p:sp>
        <p:pic>
          <p:nvPicPr>
            <p:cNvPr id="37" name="Picture 36" descr="loader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53219" y="4389124"/>
              <a:ext cx="960125" cy="960125"/>
            </a:xfrm>
            <a:prstGeom prst="rect">
              <a:avLst/>
            </a:prstGeom>
          </p:spPr>
        </p:pic>
      </p:grpSp>
      <p:sp>
        <p:nvSpPr>
          <p:cNvPr id="42" name="TextBox 41"/>
          <p:cNvSpPr txBox="1"/>
          <p:nvPr/>
        </p:nvSpPr>
        <p:spPr>
          <a:xfrm>
            <a:off x="1576409" y="1815990"/>
            <a:ext cx="253473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6410" y="2660900"/>
            <a:ext cx="253473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sensitive_calc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76410" y="3505810"/>
            <a:ext cx="253473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normal_calc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4107976" y="2008015"/>
            <a:ext cx="452651" cy="900752"/>
          </a:xfrm>
          <a:custGeom>
            <a:avLst/>
            <a:gdLst>
              <a:gd name="connsiteX0" fmla="*/ 0 w 452651"/>
              <a:gd name="connsiteY0" fmla="*/ 0 h 900752"/>
              <a:gd name="connsiteX1" fmla="*/ 450376 w 452651"/>
              <a:gd name="connsiteY1" fmla="*/ 464024 h 900752"/>
              <a:gd name="connsiteX2" fmla="*/ 13648 w 452651"/>
              <a:gd name="connsiteY2" fmla="*/ 900752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651" h="900752">
                <a:moveTo>
                  <a:pt x="0" y="0"/>
                </a:moveTo>
                <a:cubicBezTo>
                  <a:pt x="224050" y="156949"/>
                  <a:pt x="448101" y="313899"/>
                  <a:pt x="450376" y="464024"/>
                </a:cubicBezTo>
                <a:cubicBezTo>
                  <a:pt x="452651" y="614149"/>
                  <a:pt x="233149" y="757450"/>
                  <a:pt x="13648" y="900752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111140" y="3142728"/>
            <a:ext cx="452651" cy="900752"/>
          </a:xfrm>
          <a:custGeom>
            <a:avLst/>
            <a:gdLst>
              <a:gd name="connsiteX0" fmla="*/ 0 w 452651"/>
              <a:gd name="connsiteY0" fmla="*/ 0 h 900752"/>
              <a:gd name="connsiteX1" fmla="*/ 450376 w 452651"/>
              <a:gd name="connsiteY1" fmla="*/ 464024 h 900752"/>
              <a:gd name="connsiteX2" fmla="*/ 13648 w 452651"/>
              <a:gd name="connsiteY2" fmla="*/ 900752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651" h="900752">
                <a:moveTo>
                  <a:pt x="0" y="0"/>
                </a:moveTo>
                <a:cubicBezTo>
                  <a:pt x="224050" y="156949"/>
                  <a:pt x="448101" y="313899"/>
                  <a:pt x="450376" y="464024"/>
                </a:cubicBezTo>
                <a:cubicBezTo>
                  <a:pt x="452651" y="614149"/>
                  <a:pt x="233149" y="757450"/>
                  <a:pt x="13648" y="900752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5685745" y="3143569"/>
            <a:ext cx="253473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sensitive_calc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6684275" y="3198570"/>
            <a:ext cx="729695" cy="729695"/>
            <a:chOff x="4917645" y="2008015"/>
            <a:chExt cx="729695" cy="729695"/>
          </a:xfrm>
        </p:grpSpPr>
        <p:pic>
          <p:nvPicPr>
            <p:cNvPr id="59" name="Picture 58" descr="skull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17645" y="2008015"/>
              <a:ext cx="576075" cy="5760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0" name="Picture 59" descr="Lock-icon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63290" y="2353660"/>
              <a:ext cx="384050" cy="384050"/>
            </a:xfrm>
            <a:prstGeom prst="rect">
              <a:avLst/>
            </a:prstGeom>
          </p:spPr>
        </p:pic>
      </p:grpSp>
      <p:grpSp>
        <p:nvGrpSpPr>
          <p:cNvPr id="62" name="Group 61"/>
          <p:cNvGrpSpPr/>
          <p:nvPr/>
        </p:nvGrpSpPr>
        <p:grpSpPr>
          <a:xfrm>
            <a:off x="2574940" y="2699305"/>
            <a:ext cx="729695" cy="729695"/>
            <a:chOff x="4917645" y="2008015"/>
            <a:chExt cx="729695" cy="729695"/>
          </a:xfrm>
        </p:grpSpPr>
        <p:pic>
          <p:nvPicPr>
            <p:cNvPr id="63" name="Picture 62" descr="skull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17645" y="2008015"/>
              <a:ext cx="576075" cy="5760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4" name="Picture 63" descr="Lock-icon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63290" y="2353660"/>
              <a:ext cx="384050" cy="384050"/>
            </a:xfrm>
            <a:prstGeom prst="rect">
              <a:avLst/>
            </a:prstGeom>
          </p:spPr>
        </p:pic>
      </p:grpSp>
      <p:pic>
        <p:nvPicPr>
          <p:cNvPr id="66" name="Picture 65" descr="skul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76410" y="5618085"/>
            <a:ext cx="576075" cy="5760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Picture 66" descr="Lock-ico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922055" y="5963730"/>
            <a:ext cx="384050" cy="384050"/>
          </a:xfrm>
          <a:prstGeom prst="rect">
            <a:avLst/>
          </a:prstGeom>
        </p:spPr>
      </p:pic>
      <p:sp>
        <p:nvSpPr>
          <p:cNvPr id="68" name="Freeform 67"/>
          <p:cNvSpPr/>
          <p:nvPr/>
        </p:nvSpPr>
        <p:spPr>
          <a:xfrm>
            <a:off x="600502" y="2511188"/>
            <a:ext cx="996286" cy="2129051"/>
          </a:xfrm>
          <a:custGeom>
            <a:avLst/>
            <a:gdLst>
              <a:gd name="connsiteX0" fmla="*/ 996286 w 996286"/>
              <a:gd name="connsiteY0" fmla="*/ 0 h 2129051"/>
              <a:gd name="connsiteX1" fmla="*/ 341194 w 996286"/>
              <a:gd name="connsiteY1" fmla="*/ 1023582 h 2129051"/>
              <a:gd name="connsiteX2" fmla="*/ 54591 w 996286"/>
              <a:gd name="connsiteY2" fmla="*/ 1965278 h 2129051"/>
              <a:gd name="connsiteX3" fmla="*/ 13647 w 996286"/>
              <a:gd name="connsiteY3" fmla="*/ 2006221 h 212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6286" h="2129051">
                <a:moveTo>
                  <a:pt x="996286" y="0"/>
                </a:moveTo>
                <a:cubicBezTo>
                  <a:pt x="747214" y="348018"/>
                  <a:pt x="498143" y="696036"/>
                  <a:pt x="341194" y="1023582"/>
                </a:cubicBezTo>
                <a:cubicBezTo>
                  <a:pt x="184245" y="1351128"/>
                  <a:pt x="109182" y="1801505"/>
                  <a:pt x="54591" y="1965278"/>
                </a:cubicBezTo>
                <a:cubicBezTo>
                  <a:pt x="0" y="2129051"/>
                  <a:pt x="6823" y="2067636"/>
                  <a:pt x="13647" y="2006221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614149" y="5513696"/>
            <a:ext cx="968991" cy="525439"/>
          </a:xfrm>
          <a:custGeom>
            <a:avLst/>
            <a:gdLst>
              <a:gd name="connsiteX0" fmla="*/ 0 w 968991"/>
              <a:gd name="connsiteY0" fmla="*/ 0 h 525439"/>
              <a:gd name="connsiteX1" fmla="*/ 395785 w 968991"/>
              <a:gd name="connsiteY1" fmla="*/ 450376 h 525439"/>
              <a:gd name="connsiteX2" fmla="*/ 968991 w 968991"/>
              <a:gd name="connsiteY2" fmla="*/ 450376 h 525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8991" h="525439">
                <a:moveTo>
                  <a:pt x="0" y="0"/>
                </a:moveTo>
                <a:cubicBezTo>
                  <a:pt x="117143" y="187656"/>
                  <a:pt x="234287" y="375313"/>
                  <a:pt x="395785" y="450376"/>
                </a:cubicBezTo>
                <a:cubicBezTo>
                  <a:pt x="557283" y="525439"/>
                  <a:pt x="763137" y="487907"/>
                  <a:pt x="968991" y="450376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2156346" y="4230806"/>
            <a:ext cx="1037230" cy="1708245"/>
          </a:xfrm>
          <a:custGeom>
            <a:avLst/>
            <a:gdLst>
              <a:gd name="connsiteX0" fmla="*/ 0 w 1037230"/>
              <a:gd name="connsiteY0" fmla="*/ 1651379 h 1708245"/>
              <a:gd name="connsiteX1" fmla="*/ 859809 w 1037230"/>
              <a:gd name="connsiteY1" fmla="*/ 1433015 h 1708245"/>
              <a:gd name="connsiteX2" fmla="*/ 1037230 w 1037230"/>
              <a:gd name="connsiteY2" fmla="*/ 0 h 1708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230" h="1708245">
                <a:moveTo>
                  <a:pt x="0" y="1651379"/>
                </a:moveTo>
                <a:cubicBezTo>
                  <a:pt x="343468" y="1679812"/>
                  <a:pt x="686937" y="1708245"/>
                  <a:pt x="859809" y="1433015"/>
                </a:cubicBezTo>
                <a:cubicBezTo>
                  <a:pt x="1032681" y="1157785"/>
                  <a:pt x="1034955" y="578892"/>
                  <a:pt x="1037230" y="0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 descr="smiley-fac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3830" y="1777585"/>
            <a:ext cx="1152150" cy="1152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3" grpId="1" animBg="1"/>
      <p:bldP spid="46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68" grpId="0" animBg="1"/>
      <p:bldP spid="71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 platform in non-analyzable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Suspend all system software, jump into known software state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Late launch</a:t>
            </a:r>
            <a:r>
              <a:rPr lang="en-US" dirty="0" smtClean="0">
                <a:solidFill>
                  <a:srgbClr val="FF0000"/>
                </a:solidFill>
              </a:rPr>
              <a:t> performs jump, records program jumped to via hash</a:t>
            </a:r>
            <a:endParaRPr lang="en-US" dirty="0"/>
          </a:p>
        </p:txBody>
      </p:sp>
      <p:pic>
        <p:nvPicPr>
          <p:cNvPr id="7" name="Picture 6" descr="dev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915" y="4629315"/>
            <a:ext cx="1219200" cy="1219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50280" y="3813050"/>
            <a:ext cx="1998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Infected Platform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4840835" y="4427530"/>
            <a:ext cx="2534730" cy="17666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52271" y="6194160"/>
            <a:ext cx="27769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Late launch environment</a:t>
            </a:r>
            <a:endParaRPr lang="en-US" sz="2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032860" y="5080415"/>
            <a:ext cx="2112275" cy="1015663"/>
            <a:chOff x="616285" y="4350720"/>
            <a:chExt cx="2112275" cy="1015663"/>
          </a:xfrm>
        </p:grpSpPr>
        <p:sp>
          <p:nvSpPr>
            <p:cNvPr id="14" name="TextBox 13"/>
            <p:cNvSpPr txBox="1"/>
            <p:nvPr/>
          </p:nvSpPr>
          <p:spPr>
            <a:xfrm>
              <a:off x="616285" y="4350720"/>
              <a:ext cx="2112275" cy="1015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Infection</a:t>
              </a:r>
            </a:p>
            <a:p>
              <a:r>
                <a:rPr lang="en-US" sz="2000" dirty="0" smtClean="0"/>
                <a:t>Payload</a:t>
              </a:r>
              <a:br>
                <a:rPr lang="en-US" sz="2000" dirty="0" smtClean="0"/>
              </a:br>
              <a:r>
                <a:rPr lang="en-US" sz="2000" dirty="0" smtClean="0"/>
                <a:t>Loader</a:t>
              </a:r>
              <a:endParaRPr lang="en-US" sz="2000" dirty="0"/>
            </a:p>
          </p:txBody>
        </p:sp>
        <p:pic>
          <p:nvPicPr>
            <p:cNvPr id="16" name="Picture 15" descr="loader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53219" y="4389124"/>
              <a:ext cx="960125" cy="960125"/>
            </a:xfrm>
            <a:prstGeom prst="rect">
              <a:avLst/>
            </a:prstGeom>
          </p:spPr>
        </p:pic>
      </p:grpSp>
      <p:sp>
        <p:nvSpPr>
          <p:cNvPr id="23" name="Freeform 22"/>
          <p:cNvSpPr/>
          <p:nvPr/>
        </p:nvSpPr>
        <p:spPr>
          <a:xfrm>
            <a:off x="3944203" y="4583373"/>
            <a:ext cx="1091821" cy="493594"/>
          </a:xfrm>
          <a:custGeom>
            <a:avLst/>
            <a:gdLst>
              <a:gd name="connsiteX0" fmla="*/ 0 w 1091821"/>
              <a:gd name="connsiteY0" fmla="*/ 479946 h 493594"/>
              <a:gd name="connsiteX1" fmla="*/ 545910 w 1091821"/>
              <a:gd name="connsiteY1" fmla="*/ 2275 h 493594"/>
              <a:gd name="connsiteX2" fmla="*/ 1091821 w 1091821"/>
              <a:gd name="connsiteY2" fmla="*/ 493594 h 49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1821" h="493594">
                <a:moveTo>
                  <a:pt x="0" y="479946"/>
                </a:moveTo>
                <a:cubicBezTo>
                  <a:pt x="181970" y="239973"/>
                  <a:pt x="363940" y="0"/>
                  <a:pt x="545910" y="2275"/>
                </a:cubicBezTo>
                <a:cubicBezTo>
                  <a:pt x="727880" y="4550"/>
                  <a:pt x="909850" y="249072"/>
                  <a:pt x="1091821" y="493594"/>
                </a:cubicBezTo>
              </a:path>
            </a:pathLst>
          </a:cu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Restricting payload decryption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34570"/>
          </a:xfrm>
        </p:spPr>
        <p:txBody>
          <a:bodyPr>
            <a:noAutofit/>
          </a:bodyPr>
          <a:lstStyle/>
          <a:p>
            <a:r>
              <a:rPr lang="en-US" sz="2400" dirty="0" smtClean="0"/>
              <a:t>TPM </a:t>
            </a:r>
            <a:r>
              <a:rPr lang="en-US" sz="2400" i="1" dirty="0" smtClean="0"/>
              <a:t>controls</a:t>
            </a:r>
            <a:r>
              <a:rPr lang="en-US" sz="2400" dirty="0" smtClean="0"/>
              <a:t> private key use for </a:t>
            </a:r>
            <a:r>
              <a:rPr lang="en-US" sz="2400" dirty="0" err="1" smtClean="0"/>
              <a:t>keypairs</a:t>
            </a:r>
            <a:r>
              <a:rPr lang="en-US" sz="2400" dirty="0" smtClean="0"/>
              <a:t> it generates</a:t>
            </a:r>
          </a:p>
          <a:p>
            <a:r>
              <a:rPr lang="en-US" sz="2400" dirty="0" smtClean="0"/>
              <a:t>Binding key </a:t>
            </a:r>
            <a:r>
              <a:rPr lang="en-US" sz="2400" i="1" dirty="0" smtClean="0"/>
              <a:t>constrained </a:t>
            </a:r>
            <a:r>
              <a:rPr lang="en-US" sz="2400" dirty="0" smtClean="0"/>
              <a:t>to use in non-analyzable state</a:t>
            </a:r>
          </a:p>
          <a:p>
            <a:r>
              <a:rPr lang="en-US" sz="2400" dirty="0" smtClean="0"/>
              <a:t>Certificates show Endorsement Key (EK) belongs to legitimate TPM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Remote attestation proves binding key generated by same party as EK, so payload only </a:t>
            </a:r>
            <a:r>
              <a:rPr lang="en-US" sz="2400" dirty="0" err="1" smtClean="0">
                <a:solidFill>
                  <a:schemeClr val="tx2"/>
                </a:solidFill>
              </a:rPr>
              <a:t>decryptable</a:t>
            </a:r>
            <a:r>
              <a:rPr lang="en-US" sz="2400" dirty="0" smtClean="0">
                <a:solidFill>
                  <a:schemeClr val="tx2"/>
                </a:solidFill>
              </a:rPr>
              <a:t> in late launch</a:t>
            </a:r>
            <a:endParaRPr lang="en-US" sz="2400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731500" y="4648835"/>
            <a:ext cx="1998496" cy="1670300"/>
            <a:chOff x="1691625" y="4754290"/>
            <a:chExt cx="1998496" cy="1670300"/>
          </a:xfrm>
        </p:grpSpPr>
        <p:pic>
          <p:nvPicPr>
            <p:cNvPr id="4" name="Picture 3" descr="devil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5675" y="5205390"/>
              <a:ext cx="1219200" cy="12192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91625" y="4754290"/>
              <a:ext cx="19984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Infected Platform</a:t>
              </a:r>
              <a:endParaRPr lang="en-US" sz="2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15646" y="4612719"/>
            <a:ext cx="3357714" cy="1850276"/>
            <a:chOff x="5054786" y="4718174"/>
            <a:chExt cx="3357714" cy="1850276"/>
          </a:xfrm>
        </p:grpSpPr>
        <p:sp>
          <p:nvSpPr>
            <p:cNvPr id="6" name="TextBox 5"/>
            <p:cNvSpPr txBox="1"/>
            <p:nvPr/>
          </p:nvSpPr>
          <p:spPr>
            <a:xfrm>
              <a:off x="5054786" y="4718174"/>
              <a:ext cx="335771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Malware Distribution Platform</a:t>
              </a:r>
            </a:p>
            <a:p>
              <a:pPr algn="ctr"/>
              <a:r>
                <a:rPr lang="en-US" sz="2000" dirty="0" smtClean="0"/>
                <a:t>(MDP)</a:t>
              </a:r>
              <a:endParaRPr lang="en-US" sz="2000" dirty="0"/>
            </a:p>
          </p:txBody>
        </p:sp>
        <p:pic>
          <p:nvPicPr>
            <p:cNvPr id="7" name="Picture 6" descr="UFO-ico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79555" y="5234035"/>
              <a:ext cx="1334415" cy="1334415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3151015" y="5579680"/>
            <a:ext cx="2496325" cy="156796"/>
            <a:chOff x="3151015" y="5616497"/>
            <a:chExt cx="2496325" cy="156796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3151015" y="5771705"/>
              <a:ext cx="2381110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266230" y="5616497"/>
              <a:ext cx="2381110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074205" y="4926795"/>
            <a:ext cx="1913111" cy="537670"/>
            <a:chOff x="3074205" y="4926795"/>
            <a:chExt cx="1913111" cy="537670"/>
          </a:xfrm>
        </p:grpSpPr>
        <p:pic>
          <p:nvPicPr>
            <p:cNvPr id="15" name="Picture 14" descr="key-ico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74205" y="4926795"/>
              <a:ext cx="537670" cy="53767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611875" y="4926795"/>
              <a:ext cx="1375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Binding key</a:t>
              </a:r>
              <a:endParaRPr lang="en-US" sz="2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074205" y="5886920"/>
            <a:ext cx="2765160" cy="729695"/>
            <a:chOff x="3035800" y="5848515"/>
            <a:chExt cx="2765160" cy="729695"/>
          </a:xfrm>
        </p:grpSpPr>
        <p:sp>
          <p:nvSpPr>
            <p:cNvPr id="21" name="TextBox 20"/>
            <p:cNvSpPr txBox="1"/>
            <p:nvPr/>
          </p:nvSpPr>
          <p:spPr>
            <a:xfrm>
              <a:off x="3035800" y="5963730"/>
              <a:ext cx="20634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Malicious payload</a:t>
              </a:r>
              <a:endParaRPr lang="en-US" sz="2000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071265" y="5848515"/>
              <a:ext cx="729695" cy="729695"/>
              <a:chOff x="5071265" y="5848515"/>
              <a:chExt cx="729695" cy="729695"/>
            </a:xfrm>
          </p:grpSpPr>
          <p:pic>
            <p:nvPicPr>
              <p:cNvPr id="18" name="Picture 17" descr="skull.jp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5071265" y="5848515"/>
                <a:ext cx="576075" cy="57607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23" name="Picture 22" descr="Lock-icon.pn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5416910" y="6194160"/>
                <a:ext cx="384050" cy="384050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Launch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ourier New" pitchFamily="49" charset="0"/>
              </a:rPr>
              <a:t>SENTER</a:t>
            </a:r>
            <a:r>
              <a:rPr lang="en-US" dirty="0" smtClean="0"/>
              <a:t> instruction transfers control to binary, sets TPM register based upon cryptographic hash of binary</a:t>
            </a:r>
          </a:p>
          <a:p>
            <a:pPr lvl="1"/>
            <a:r>
              <a:rPr lang="en-US" dirty="0" smtClean="0"/>
              <a:t>Allows binary to execute securely: stop other cores, turn off interrupts</a:t>
            </a:r>
          </a:p>
          <a:p>
            <a:r>
              <a:rPr lang="en-US" dirty="0" smtClean="0"/>
              <a:t>For malware:</a:t>
            </a:r>
          </a:p>
          <a:p>
            <a:pPr lvl="1"/>
            <a:r>
              <a:rPr lang="en-US" dirty="0" smtClean="0"/>
              <a:t>Transfer control to Infection Payload Loader (IPL)</a:t>
            </a:r>
          </a:p>
          <a:p>
            <a:pPr lvl="1"/>
            <a:r>
              <a:rPr lang="en-US" dirty="0" smtClean="0"/>
              <a:t>IPL hash satisfies key use constraint</a:t>
            </a:r>
          </a:p>
          <a:p>
            <a:pPr lvl="1"/>
            <a:r>
              <a:rPr lang="en-US" dirty="0" smtClean="0"/>
              <a:t>IPL decrypts, transfers control to malicious payload</a:t>
            </a:r>
          </a:p>
        </p:txBody>
      </p:sp>
      <p:pic>
        <p:nvPicPr>
          <p:cNvPr id="4" name="Picture 3" descr="loa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8325" y="3659430"/>
            <a:ext cx="960125" cy="960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10216</TotalTime>
  <Words>1210</Words>
  <Application>Microsoft Office PowerPoint</Application>
  <PresentationFormat>On-screen Show (4:3)</PresentationFormat>
  <Paragraphs>223</Paragraphs>
  <Slides>19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Cloaking Malware with the Trusted Platform Module</vt:lpstr>
      <vt:lpstr>Trusted Computing</vt:lpstr>
      <vt:lpstr>Uses of Trusted Computing</vt:lpstr>
      <vt:lpstr>Conficker B Explanation</vt:lpstr>
      <vt:lpstr>Outline</vt:lpstr>
      <vt:lpstr>Protocol Overview</vt:lpstr>
      <vt:lpstr>Put platform in non-analyzable state</vt:lpstr>
      <vt:lpstr>Restricting payload decryption</vt:lpstr>
      <vt:lpstr>Late Launch</vt:lpstr>
      <vt:lpstr>Validating the Binding Key</vt:lpstr>
      <vt:lpstr>TPM Identity (EK) with Indirection (AIK)</vt:lpstr>
      <vt:lpstr>Can malware generate an AIK?</vt:lpstr>
      <vt:lpstr>Remote attestation details</vt:lpstr>
      <vt:lpstr>Remote attestation details (cont’d)</vt:lpstr>
      <vt:lpstr>Implementation</vt:lpstr>
      <vt:lpstr>Defense: Whitelisting late launch binaries</vt:lpstr>
      <vt:lpstr>Defense: Manufacturer Cooperation</vt:lpstr>
      <vt:lpstr>Defense: Physical Compromises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OSA</dc:creator>
  <cp:lastModifiedBy>OSA</cp:lastModifiedBy>
  <cp:revision>1162</cp:revision>
  <dcterms:created xsi:type="dcterms:W3CDTF">2011-07-22T08:46:06Z</dcterms:created>
  <dcterms:modified xsi:type="dcterms:W3CDTF">2011-08-16T21:25:31Z</dcterms:modified>
</cp:coreProperties>
</file>