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Default Extension="xlsx" ContentType="application/vnd.openxmlformats-officedocument.spreadsheetml.sheet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744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6" r:id="rId3"/>
    <p:sldId id="289" r:id="rId4"/>
    <p:sldId id="287" r:id="rId5"/>
    <p:sldId id="327" r:id="rId6"/>
    <p:sldId id="330" r:id="rId7"/>
    <p:sldId id="292" r:id="rId8"/>
    <p:sldId id="262" r:id="rId9"/>
    <p:sldId id="325" r:id="rId10"/>
    <p:sldId id="293" r:id="rId11"/>
    <p:sldId id="331" r:id="rId12"/>
    <p:sldId id="265" r:id="rId13"/>
    <p:sldId id="320" r:id="rId14"/>
    <p:sldId id="267" r:id="rId15"/>
    <p:sldId id="319" r:id="rId16"/>
    <p:sldId id="268" r:id="rId17"/>
    <p:sldId id="314" r:id="rId18"/>
    <p:sldId id="332" r:id="rId19"/>
    <p:sldId id="329" r:id="rId20"/>
    <p:sldId id="280" r:id="rId21"/>
    <p:sldId id="335" r:id="rId22"/>
    <p:sldId id="333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bw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797" autoAdjust="0"/>
    <p:restoredTop sz="85167" autoAdjust="0"/>
  </p:normalViewPr>
  <p:slideViewPr>
    <p:cSldViewPr snapToGrid="0">
      <p:cViewPr varScale="1">
        <p:scale>
          <a:sx n="88" d="100"/>
          <a:sy n="88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>
        <c:manualLayout>
          <c:layoutTarget val="inner"/>
          <c:xMode val="edge"/>
          <c:yMode val="edge"/>
          <c:x val="0.0982174743451487"/>
          <c:y val="0.0503958393558875"/>
          <c:w val="0.884277054098549"/>
          <c:h val="0.75368258516003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5AB81"/>
            </a:solidFill>
          </c:spPr>
          <c:cat>
            <c:strRef>
              <c:f>Sheet1!$A$2:$A$5</c:f>
              <c:strCache>
                <c:ptCount val="4"/>
                <c:pt idx="0">
                  <c:v>Seq Write</c:v>
                </c:pt>
                <c:pt idx="1">
                  <c:v>Seq Read</c:v>
                </c:pt>
                <c:pt idx="2">
                  <c:v>Rand Write</c:v>
                </c:pt>
                <c:pt idx="3">
                  <c:v>Rand Read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400.0</c:v>
                </c:pt>
                <c:pt idx="1">
                  <c:v>-220.0</c:v>
                </c:pt>
                <c:pt idx="2">
                  <c:v>400.0</c:v>
                </c:pt>
                <c:pt idx="3">
                  <c:v>-100.0</c:v>
                </c:pt>
              </c:numCache>
            </c:numRef>
          </c:val>
        </c:ser>
        <c:axId val="496691992"/>
        <c:axId val="496695080"/>
      </c:barChart>
      <c:catAx>
        <c:axId val="496691992"/>
        <c:scaling>
          <c:orientation val="minMax"/>
        </c:scaling>
        <c:axPos val="b"/>
        <c:tickLblPos val="low"/>
        <c:crossAx val="496695080"/>
        <c:crosses val="autoZero"/>
        <c:auto val="1"/>
        <c:lblAlgn val="ctr"/>
        <c:lblOffset val="100"/>
      </c:catAx>
      <c:valAx>
        <c:axId val="496695080"/>
        <c:scaling>
          <c:orientation val="minMax"/>
        </c:scaling>
        <c:axPos val="l"/>
        <c:majorGridlines/>
        <c:numFmt formatCode="General" sourceLinked="1"/>
        <c:tickLblPos val="nextTo"/>
        <c:crossAx val="4966919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62629-B44F-1B44-9A98-665BB378B1B5}" type="datetimeFigureOut">
              <a:rPr lang="en-US" smtClean="0"/>
              <a:pPr/>
              <a:t>5/25/09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B619F-714C-1E49-BCD1-B8F41C25F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A8C7B-B3FF-4DEE-8ECA-28E34146B45C}" type="datetimeFigureOut">
              <a:rPr lang="en-US" smtClean="0"/>
              <a:pPr/>
              <a:t>5/25/09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BC141-F7E2-4178-B62A-9BBEBFDC16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3786884-EF8F-1049-B537-A40F76818DDE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1F0-B81D-2A41-A0CD-28AB5D64D630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66F43C8-BAC4-5A4D-9166-E2CCA63B09D3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9CEC-6D88-D549-9356-D27D32AB4DFE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E8ACA-5317-FF45-9F68-6D479B074AE4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1EA5EE-26A0-3847-A5D0-F44F990EBDDA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A77C8EA-4737-694D-96B0-E61525DFEEA9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76C-47A6-8C47-ADF4-C5CA65FFB283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8D00-0CBC-584F-AC04-8D938C4166B6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C15CE-2F05-C54C-8FC2-34751417D2E8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010E88C-5054-3E49-B61B-B989133A5E57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99A67C-E118-024C-9EA2-C4D0C642D997}" type="datetime1">
              <a:rPr lang="en-US" smtClean="0"/>
              <a:pPr/>
              <a:t>5/25/09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C18C62-1330-4271-8F84-EF308374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667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Operating Systems Should Provide Transactions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35035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Donald E. Porter and Emmett </a:t>
            </a:r>
            <a:r>
              <a:rPr lang="en-US" sz="3200" dirty="0" err="1" smtClean="0"/>
              <a:t>Witchel</a:t>
            </a:r>
            <a:endParaRPr lang="en-US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964873" y="6086979"/>
            <a:ext cx="5431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The University of Texas at Austin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TOCTTOU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420246" y="2955332"/>
            <a:ext cx="426591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sys_xbegin</a:t>
            </a:r>
            <a:r>
              <a:rPr lang="en-US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if(access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”)) 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open(“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read(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,…);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sys_xend</a:t>
            </a:r>
            <a:r>
              <a:rPr lang="en-US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486748" y="2018153"/>
            <a:ext cx="1420235" cy="46166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(root)</a:t>
            </a:r>
            <a:endParaRPr lang="en-US" sz="2400" dirty="0">
              <a:solidFill>
                <a:srgbClr val="000000"/>
              </a:solidFill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9624187" y="1549545"/>
            <a:ext cx="5817570" cy="1387831"/>
            <a:chOff x="9624187" y="1549545"/>
            <a:chExt cx="5817570" cy="1387831"/>
          </a:xfrm>
        </p:grpSpPr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9624187" y="2414156"/>
              <a:ext cx="55547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28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symlink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(“secret”, “</a:t>
              </a:r>
              <a:r>
                <a:rPr lang="en-US" sz="28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”);</a:t>
              </a:r>
            </a:p>
          </p:txBody>
        </p:sp>
        <p:pic>
          <p:nvPicPr>
            <p:cNvPr id="1027" name="Picture 3" descr="C:\Users\donimal\AppData\Local\Microsoft\Windows\Temporary Internet Files\Content.IE5\BBKBQFZJ\MMj03567080000[1]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89257" y="1549545"/>
              <a:ext cx="952500" cy="952500"/>
            </a:xfrm>
            <a:prstGeom prst="rect">
              <a:avLst/>
            </a:prstGeom>
            <a:noFill/>
          </p:spPr>
        </p:pic>
      </p:grpSp>
      <p:pic>
        <p:nvPicPr>
          <p:cNvPr id="1028" name="Picture 4" descr="C:\Users\donimal\AppData\Local\Microsoft\Windows\Temporary Internet Files\Content.IE5\NVWJ7N2V\MCj0349119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2308" y="1568014"/>
            <a:ext cx="1350673" cy="1181565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9711E-6 C 3.88889E-6 0.00024 -0.29202 0.09249 -0.58316 0.186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316 0.18612 C -0.48907 0.25271 -0.3941 0.31976 -0.46528 0.37687 C -0.53559 0.43375 -0.9349 0.5015 -1.00504 0.52786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Transactions solve important problems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Replace databases for simple synchronization</a:t>
            </a:r>
          </a:p>
          <a:p>
            <a:pPr lvl="1"/>
            <a:r>
              <a:rPr lang="en-US" dirty="0" smtClean="0"/>
              <a:t>Support system calls in transactional memory apps</a:t>
            </a:r>
          </a:p>
          <a:p>
            <a:pPr lvl="1"/>
            <a:r>
              <a:rPr lang="en-US" dirty="0" smtClean="0"/>
              <a:t>Tolerate faults in </a:t>
            </a:r>
            <a:r>
              <a:rPr lang="en-US" dirty="0" err="1" smtClean="0"/>
              <a:t>untrusted</a:t>
            </a:r>
            <a:r>
              <a:rPr lang="en-US" dirty="0" smtClean="0"/>
              <a:t> software modules</a:t>
            </a:r>
          </a:p>
          <a:p>
            <a:pPr lvl="1"/>
            <a:r>
              <a:rPr lang="en-US" dirty="0" smtClean="0"/>
              <a:t>Atomically update file contents and access control list</a:t>
            </a:r>
          </a:p>
          <a:p>
            <a:r>
              <a:rPr lang="en-US" dirty="0" smtClean="0"/>
              <a:t>Easier to write OS extensions</a:t>
            </a:r>
          </a:p>
          <a:p>
            <a:pPr lvl="1"/>
            <a:r>
              <a:rPr lang="en-US" dirty="0" smtClean="0"/>
              <a:t>System </a:t>
            </a:r>
            <a:r>
              <a:rPr lang="en-US" dirty="0" err="1" smtClean="0"/>
              <a:t>Tx</a:t>
            </a:r>
            <a:r>
              <a:rPr lang="en-US" dirty="0" smtClean="0"/>
              <a:t> + Journal =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Filesystem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Hasn’t this already been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donporter@wesley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:~$ man transaction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No manual entry for transaction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Systems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 interface, different implementation</a:t>
            </a:r>
          </a:p>
          <a:p>
            <a:pPr lvl="1"/>
            <a:r>
              <a:rPr lang="en-US" dirty="0" err="1" smtClean="0"/>
              <a:t>QuickSilver</a:t>
            </a:r>
            <a:r>
              <a:rPr lang="en-US" dirty="0" smtClean="0"/>
              <a:t> [SOSP ‘91], TABS [SOSP ‘85] </a:t>
            </a:r>
          </a:p>
          <a:p>
            <a:pPr lvl="2"/>
            <a:r>
              <a:rPr lang="en-US" dirty="0" smtClean="0"/>
              <a:t>Weaker guarantees</a:t>
            </a:r>
          </a:p>
          <a:p>
            <a:pPr lvl="1"/>
            <a:r>
              <a:rPr lang="en-US" dirty="0" err="1" smtClean="0"/>
              <a:t>TxF</a:t>
            </a:r>
            <a:r>
              <a:rPr lang="en-US" dirty="0" smtClean="0"/>
              <a:t>, Valor [FAST ‘09] </a:t>
            </a:r>
          </a:p>
          <a:p>
            <a:pPr lvl="2"/>
            <a:r>
              <a:rPr lang="en-US" dirty="0" smtClean="0"/>
              <a:t>Only file system transactions</a:t>
            </a:r>
          </a:p>
          <a:p>
            <a:r>
              <a:rPr lang="en-US" dirty="0" smtClean="0"/>
              <a:t>Different interface, similar implementation</a:t>
            </a:r>
          </a:p>
          <a:p>
            <a:pPr lvl="1"/>
            <a:r>
              <a:rPr lang="en-US" dirty="0" smtClean="0"/>
              <a:t>Speculator [SOSP ’05, OSDI ‘06]</a:t>
            </a:r>
          </a:p>
          <a:p>
            <a:r>
              <a:rPr lang="en-US" dirty="0" smtClean="0"/>
              <a:t>Terms “transaction” and “OS” appear in paper title</a:t>
            </a:r>
          </a:p>
          <a:p>
            <a:pPr lvl="1"/>
            <a:r>
              <a:rPr lang="en-US" dirty="0" err="1" smtClean="0"/>
              <a:t>TxLinux</a:t>
            </a:r>
            <a:r>
              <a:rPr lang="en-US" dirty="0" smtClean="0"/>
              <a:t> [SOSP ’07, ASPLOS ‘09]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</a:t>
            </a:r>
            <a:r>
              <a:rPr lang="en-US" dirty="0" err="1" smtClean="0"/>
              <a:t>OSes</a:t>
            </a:r>
            <a:r>
              <a:rPr lang="en-US" dirty="0" smtClean="0"/>
              <a:t> provide transactions?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TxOS</a:t>
            </a:r>
            <a:r>
              <a:rPr lang="en-US" dirty="0" smtClean="0"/>
              <a:t>: Extends Linux 2.6.22 to support transactions</a:t>
            </a:r>
          </a:p>
          <a:p>
            <a:pPr lvl="1"/>
            <a:r>
              <a:rPr lang="en-US" dirty="0" smtClean="0"/>
              <a:t>Runs on commodity hardware</a:t>
            </a:r>
          </a:p>
          <a:p>
            <a:r>
              <a:rPr lang="en-US" dirty="0" smtClean="0"/>
              <a:t>Rest of talk:</a:t>
            </a:r>
          </a:p>
          <a:p>
            <a:pPr lvl="1"/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Validation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keep old and new data?</a:t>
            </a:r>
          </a:p>
          <a:p>
            <a:pPr lvl="1"/>
            <a:r>
              <a:rPr lang="en-US" dirty="0" smtClean="0"/>
              <a:t>Need old data to roll back</a:t>
            </a:r>
          </a:p>
          <a:p>
            <a:r>
              <a:rPr lang="en-US" dirty="0" err="1" smtClean="0"/>
              <a:t>TxOS</a:t>
            </a:r>
            <a:r>
              <a:rPr lang="en-US" dirty="0" smtClean="0"/>
              <a:t> approach:</a:t>
            </a:r>
          </a:p>
          <a:p>
            <a:pPr lvl="1"/>
            <a:r>
              <a:rPr lang="en-US" dirty="0" smtClean="0"/>
              <a:t>Transactions operate on private copies of data</a:t>
            </a:r>
          </a:p>
          <a:p>
            <a:pPr lvl="1"/>
            <a:r>
              <a:rPr lang="en-US" dirty="0" smtClean="0"/>
              <a:t>Replace old data structures at commit</a:t>
            </a:r>
          </a:p>
          <a:p>
            <a:r>
              <a:rPr lang="en-US" dirty="0" smtClean="0"/>
              <a:t>Example: kernel data structures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6329362" y="3501304"/>
            <a:ext cx="2225797" cy="2399434"/>
          </a:xfrm>
          <a:prstGeom prst="verticalScroll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TxOS</a:t>
            </a:r>
            <a:r>
              <a:rPr lang="en-US" dirty="0" smtClean="0"/>
              <a:t> Version Management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17253" y="6005514"/>
            <a:ext cx="1826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Transaction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09496" y="1799599"/>
            <a:ext cx="405110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sys_xbegin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if(access(“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”)){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open(“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“Hi”);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sys_xend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91705" y="1864718"/>
            <a:ext cx="595745" cy="40593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678452" y="2766013"/>
            <a:ext cx="1324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File “</a:t>
            </a:r>
            <a:r>
              <a:rPr lang="en-US" sz="2400" dirty="0" err="1" smtClean="0"/>
              <a:t>foo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5" name="Folded Corner 24"/>
          <p:cNvSpPr/>
          <p:nvPr/>
        </p:nvSpPr>
        <p:spPr>
          <a:xfrm>
            <a:off x="7043744" y="1914525"/>
            <a:ext cx="771525" cy="77152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olded Corner 25"/>
          <p:cNvSpPr/>
          <p:nvPr/>
        </p:nvSpPr>
        <p:spPr>
          <a:xfrm>
            <a:off x="7038976" y="4181475"/>
            <a:ext cx="771525" cy="77152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Hi</a:t>
            </a:r>
            <a:endParaRPr lang="en-US" sz="2800" dirty="0"/>
          </a:p>
        </p:txBody>
      </p:sp>
      <p:pic>
        <p:nvPicPr>
          <p:cNvPr id="1030" name="Picture 6" descr="C:\Users\donimal\AppData\Local\Microsoft\Windows\Temporary Internet Files\Content.IE5\NVWJ7N2V\MCj043159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1409" y="1578532"/>
            <a:ext cx="554068" cy="554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00156 0.056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6035 L -0.00139 0.1299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12986 L -0.00608 0.1902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19028 L -0.00608 0.3145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58" dur="20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0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26" grpId="0" uiExpand="1" build="allAtOnce" animBg="1"/>
      <p:bldP spid="26" grpId="1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versioning in </a:t>
            </a:r>
            <a:r>
              <a:rPr lang="en-US" dirty="0" err="1" smtClean="0"/>
              <a:t>TxOS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9060"/>
            <a:ext cx="8153400" cy="4495800"/>
          </a:xfrm>
        </p:spPr>
        <p:txBody>
          <a:bodyPr/>
          <a:lstStyle/>
          <a:p>
            <a:r>
              <a:rPr lang="en-US" dirty="0" smtClean="0"/>
              <a:t>Deadlock-free</a:t>
            </a:r>
          </a:p>
          <a:p>
            <a:pPr lvl="1"/>
            <a:r>
              <a:rPr lang="en-US" dirty="0" smtClean="0"/>
              <a:t>Transactions do not hold kernel locks across </a:t>
            </a:r>
            <a:r>
              <a:rPr lang="en-US" dirty="0" err="1" smtClean="0"/>
              <a:t>syscalls</a:t>
            </a:r>
            <a:endParaRPr lang="en-US" dirty="0" smtClean="0"/>
          </a:p>
          <a:p>
            <a:pPr lvl="1"/>
            <a:r>
              <a:rPr lang="en-US" dirty="0" smtClean="0"/>
              <a:t>Follows existing locking discipline</a:t>
            </a:r>
          </a:p>
          <a:p>
            <a:r>
              <a:rPr lang="en-US" dirty="0" smtClean="0"/>
              <a:t>Previous work used 2-phase locking, undo log</a:t>
            </a:r>
          </a:p>
          <a:p>
            <a:pPr lvl="1"/>
            <a:r>
              <a:rPr lang="en-US" dirty="0" smtClean="0"/>
              <a:t>Prone to deadlock</a:t>
            </a:r>
          </a:p>
          <a:p>
            <a:r>
              <a:rPr lang="en-US" dirty="0" smtClean="0"/>
              <a:t>Efficient – a pointer swap per committed object</a:t>
            </a:r>
          </a:p>
          <a:p>
            <a:pPr lvl="1"/>
            <a:r>
              <a:rPr lang="en-US" dirty="0" smtClean="0"/>
              <a:t>Copy-on-write optimizations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Serializing </a:t>
            </a:r>
            <a:r>
              <a:rPr lang="en-US" dirty="0" err="1" smtClean="0"/>
              <a:t>Tx</a:t>
            </a:r>
            <a:r>
              <a:rPr lang="en-US" dirty="0" smtClean="0"/>
              <a:t> with No-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Important property for intuitive semantics</a:t>
            </a:r>
          </a:p>
          <a:p>
            <a:pPr lvl="1"/>
            <a:r>
              <a:rPr lang="en-US" dirty="0" smtClean="0"/>
              <a:t>Supports incremental adoption</a:t>
            </a:r>
          </a:p>
          <a:p>
            <a:r>
              <a:rPr lang="en-US" dirty="0" smtClean="0"/>
              <a:t>Serialize TOCTTOU attacker</a:t>
            </a:r>
          </a:p>
          <a:p>
            <a:pPr lvl="1"/>
            <a:r>
              <a:rPr lang="en-US" dirty="0" smtClean="0"/>
              <a:t>Attacker will not use transactions</a:t>
            </a:r>
          </a:p>
          <a:p>
            <a:r>
              <a:rPr lang="en-US" dirty="0" smtClean="0"/>
              <a:t>Hard to support in software systems</a:t>
            </a:r>
          </a:p>
          <a:p>
            <a:pPr lvl="1"/>
            <a:r>
              <a:rPr lang="en-US" dirty="0" smtClean="0"/>
              <a:t>Not provided by historical </a:t>
            </a:r>
            <a:r>
              <a:rPr lang="en-US" dirty="0" err="1" smtClean="0"/>
              <a:t>OSes</a:t>
            </a:r>
            <a:r>
              <a:rPr lang="en-US" dirty="0" smtClean="0"/>
              <a:t>, many </a:t>
            </a:r>
            <a:r>
              <a:rPr lang="en-US" dirty="0" err="1" smtClean="0"/>
              <a:t>STMs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implementation tractable?</a:t>
            </a:r>
          </a:p>
          <a:p>
            <a:r>
              <a:rPr lang="en-US" dirty="0" smtClean="0"/>
              <a:t>Is performance acceptable?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browser plug-in upgrade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6005" y="1797884"/>
            <a:ext cx="619913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write new plug-in binary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start browser, old </a:t>
            </a:r>
            <a:r>
              <a:rPr lang="en-US" sz="2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config</a:t>
            </a:r>
            <a:r>
              <a:rPr lang="en-US" sz="2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old plug-in arguments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corrupt data files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exec post-install script 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(updates browser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config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7175" y="1885950"/>
            <a:ext cx="842963" cy="35718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4572006"/>
            <a:ext cx="8153400" cy="1709737"/>
          </a:xfrm>
        </p:spPr>
        <p:txBody>
          <a:bodyPr/>
          <a:lstStyle/>
          <a:p>
            <a:r>
              <a:rPr lang="en-US" dirty="0" smtClean="0"/>
              <a:t>API can’t ensure consistent updates to OS resources</a:t>
            </a:r>
          </a:p>
          <a:p>
            <a:r>
              <a:rPr lang="en-US" dirty="0" smtClean="0"/>
              <a:t>Concurrency and crashes cause subtle inconsistencies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1.94444E-6 0.070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7083 L -0.00156 0.1979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Tractable, challenging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Transactions: </a:t>
            </a:r>
          </a:p>
          <a:p>
            <a:pPr lvl="1"/>
            <a:r>
              <a:rPr lang="en-US" dirty="0" smtClean="0"/>
              <a:t>Add 8,600 LOC to Linux</a:t>
            </a:r>
          </a:p>
          <a:p>
            <a:pPr lvl="1"/>
            <a:r>
              <a:rPr lang="en-US" dirty="0" smtClean="0"/>
              <a:t>Minor modifications to 14,000 LOC</a:t>
            </a:r>
          </a:p>
          <a:p>
            <a:r>
              <a:rPr lang="en-US" dirty="0" smtClean="0"/>
              <a:t>Simple API, not a simple implementation</a:t>
            </a:r>
          </a:p>
          <a:p>
            <a:pPr lvl="1"/>
            <a:r>
              <a:rPr lang="en-US" dirty="0" smtClean="0"/>
              <a:t>Hard to write concurrent programs</a:t>
            </a:r>
          </a:p>
          <a:p>
            <a:pPr lvl="1"/>
            <a:r>
              <a:rPr lang="en-US" dirty="0" smtClean="0"/>
              <a:t>Developers need good abstractions</a:t>
            </a:r>
          </a:p>
          <a:p>
            <a:r>
              <a:rPr lang="en-US" dirty="0" smtClean="0"/>
              <a:t>Transactions are worth the effort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Acceptable Performance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771525" y="2100263"/>
          <a:ext cx="7980362" cy="3943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40925" y="6041298"/>
            <a:ext cx="8153400" cy="11724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Speedup </a:t>
            </a:r>
            <a:r>
              <a:rPr lang="en-US" sz="2900" dirty="0" smtClean="0"/>
              <a:t>compared to unmodified Linux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7638" y="5672145"/>
            <a:ext cx="2355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LFS Large File Phase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5750" y="2171709"/>
            <a:ext cx="492443" cy="317657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000" b="1" dirty="0" smtClean="0"/>
              <a:t>%Slowdown       % Speedup</a:t>
            </a:r>
            <a:endParaRPr lang="en-US" sz="20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1862" y="1521686"/>
            <a:ext cx="8153400" cy="11724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40%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overhead for</a:t>
            </a:r>
            <a:r>
              <a:rPr lang="en-US" sz="2900" dirty="0" smtClean="0"/>
              <a:t> </a:t>
            </a: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dpkg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install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OSes</a:t>
            </a:r>
            <a:r>
              <a:rPr lang="en-US" dirty="0" smtClean="0"/>
              <a:t> can support transactions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Tractable Implementation</a:t>
            </a:r>
          </a:p>
          <a:p>
            <a:r>
              <a:rPr lang="en-US" dirty="0" smtClean="0"/>
              <a:t>Acceptable Performance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OSes</a:t>
            </a:r>
            <a:r>
              <a:rPr lang="en-US" dirty="0" smtClean="0"/>
              <a:t> should provide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 long-standing problems</a:t>
            </a:r>
          </a:p>
          <a:p>
            <a:pPr lvl="1"/>
            <a:r>
              <a:rPr lang="en-US" dirty="0" smtClean="0"/>
              <a:t>Replace ad hoc solutions</a:t>
            </a:r>
          </a:p>
          <a:p>
            <a:r>
              <a:rPr lang="en-US" dirty="0" smtClean="0"/>
              <a:t>Broad range of applications</a:t>
            </a:r>
          </a:p>
          <a:p>
            <a:r>
              <a:rPr lang="en-US" dirty="0" smtClean="0"/>
              <a:t>Acceptable cost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http://www.cs.utexas.edu/~porterde/txos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porterde@cs.utexas.edu</a:t>
            </a:r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 consistency requirements to OS</a:t>
            </a:r>
          </a:p>
          <a:p>
            <a:r>
              <a:rPr lang="en-US" dirty="0" smtClean="0"/>
              <a:t>Transaction wraps group of system calls</a:t>
            </a:r>
          </a:p>
          <a:p>
            <a:pPr lvl="1"/>
            <a:r>
              <a:rPr lang="en-US" dirty="0" smtClean="0"/>
              <a:t>Results isolated until commit</a:t>
            </a:r>
          </a:p>
          <a:p>
            <a:pPr lvl="1"/>
            <a:r>
              <a:rPr lang="en-US" dirty="0" smtClean="0"/>
              <a:t>Interfering operations automatically serialized</a:t>
            </a:r>
          </a:p>
          <a:p>
            <a:r>
              <a:rPr lang="en-US" dirty="0" smtClean="0"/>
              <a:t>Long-overdue OS feature</a:t>
            </a:r>
          </a:p>
          <a:p>
            <a:pPr lvl="1"/>
            <a:r>
              <a:rPr lang="en-US" dirty="0" smtClean="0"/>
              <a:t>Natural abstraction</a:t>
            </a:r>
          </a:p>
          <a:p>
            <a:pPr lvl="1"/>
            <a:r>
              <a:rPr lang="en-US" dirty="0" smtClean="0"/>
              <a:t>Solves important problems</a:t>
            </a:r>
          </a:p>
          <a:p>
            <a:pPr lvl="1"/>
            <a:r>
              <a:rPr lang="en-US" dirty="0" smtClean="0"/>
              <a:t>Practical implementation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Transactional Software 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sys_xbegin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apt-get upgrade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sys_xend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dirty="0" smtClean="0"/>
          </a:p>
          <a:p>
            <a:r>
              <a:rPr lang="en-US" dirty="0" smtClean="0"/>
              <a:t>A failed install is automatically rolled back</a:t>
            </a:r>
          </a:p>
          <a:p>
            <a:pPr lvl="1"/>
            <a:r>
              <a:rPr lang="en-US" dirty="0" smtClean="0"/>
              <a:t>Concurrent operations are not</a:t>
            </a:r>
          </a:p>
          <a:p>
            <a:r>
              <a:rPr lang="en-US" dirty="0" smtClean="0"/>
              <a:t>System crash: reboot to entire upgrade or none</a:t>
            </a:r>
          </a:p>
          <a:p>
            <a:r>
              <a:rPr lang="en-US" dirty="0" smtClean="0"/>
              <a:t>Concurrent apps see consistent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Transactions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D8047"/>
                </a:solidFill>
              </a:rPr>
              <a:t>Operating systems should provide them</a:t>
            </a:r>
          </a:p>
          <a:p>
            <a:r>
              <a:rPr lang="en-US" dirty="0" smtClean="0"/>
              <a:t>Operating systems can provide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POSIX API is broken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System resources have long-standing race conditions</a:t>
            </a:r>
          </a:p>
          <a:p>
            <a:pPr lvl="1"/>
            <a:r>
              <a:rPr lang="en-US" dirty="0" smtClean="0"/>
              <a:t>Time-of-check-to-time-of-use (TOCTTOU)</a:t>
            </a:r>
          </a:p>
          <a:p>
            <a:pPr lvl="1"/>
            <a:r>
              <a:rPr lang="en-US" dirty="0" smtClean="0"/>
              <a:t>Temporary file creation</a:t>
            </a:r>
          </a:p>
          <a:p>
            <a:pPr lvl="1"/>
            <a:r>
              <a:rPr lang="en-US" dirty="0" smtClean="0"/>
              <a:t>Signal handling</a:t>
            </a:r>
          </a:p>
          <a:p>
            <a:r>
              <a:rPr lang="en-US" dirty="0" smtClean="0"/>
              <a:t>Correct, concurrent apps need system-level isolation</a:t>
            </a:r>
          </a:p>
          <a:p>
            <a:r>
              <a:rPr lang="en-US" dirty="0" smtClean="0"/>
              <a:t>Multi-core chips raise importance of concurrency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System-level races </a:t>
            </a:r>
            <a:endParaRPr lang="en-US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420246" y="2826740"/>
            <a:ext cx="427876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if(access(“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”)) 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Tx/>
              <a:buNone/>
            </a:pPr>
            <a:endParaRPr lang="en-US" sz="2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open(“foo</a:t>
            </a: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”)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486748" y="2018153"/>
            <a:ext cx="1420235" cy="46166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(root)</a:t>
            </a:r>
            <a:endParaRPr lang="en-US" sz="2400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624187" y="1609506"/>
            <a:ext cx="5554726" cy="1327870"/>
            <a:chOff x="9624187" y="1609506"/>
            <a:chExt cx="5554726" cy="1327870"/>
          </a:xfrm>
        </p:grpSpPr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9624187" y="2414156"/>
              <a:ext cx="55547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28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symlink</a:t>
              </a:r>
              <a:r>
                <a:rPr lang="en-US" sz="28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(“secret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”, “</a:t>
              </a:r>
              <a:r>
                <a:rPr lang="en-US" sz="28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foo</a:t>
              </a:r>
              <a:r>
                <a:rPr lang="en-US" sz="28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”);</a:t>
              </a:r>
            </a:p>
          </p:txBody>
        </p:sp>
        <p:pic>
          <p:nvPicPr>
            <p:cNvPr id="1027" name="Picture 3" descr="C:\Users\donimal\AppData\Local\Microsoft\Windows\Temporary Internet Files\Content.IE5\BBKBQFZJ\MMj03567080000[1]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07198" y="1609506"/>
              <a:ext cx="952500" cy="952500"/>
            </a:xfrm>
            <a:prstGeom prst="rect">
              <a:avLst/>
            </a:prstGeom>
            <a:noFill/>
          </p:spPr>
        </p:pic>
      </p:grpSp>
      <p:pic>
        <p:nvPicPr>
          <p:cNvPr id="1028" name="Picture 4" descr="C:\Users\donimal\AppData\Local\Microsoft\Windows\Temporary Internet Files\Content.IE5\NVWJ7N2V\MCj0349119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2308" y="1568014"/>
            <a:ext cx="1350673" cy="1181565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4437088" y="2360706"/>
            <a:ext cx="2473377" cy="1161984"/>
          </a:xfrm>
          <a:prstGeom prst="wedgeRoundRectCallout">
            <a:avLst>
              <a:gd name="adj1" fmla="val -43863"/>
              <a:gd name="adj2" fmla="val 70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foo</a:t>
            </a:r>
            <a:r>
              <a:rPr lang="en-US" sz="2800" dirty="0" smtClean="0"/>
              <a:t> == secret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08 C -0.08368 0.03468 -0.16562 0.07144 -0.27517 0.09341 C -0.3849 0.11514 -0.52205 0.12185 -0.65885 0.12878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" y="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 work-</a:t>
            </a:r>
            <a:r>
              <a:rPr lang="en-US" dirty="0" err="1" smtClean="0"/>
              <a:t>arounds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TOCTTOU: users write their own directory traversal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openat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fstatat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User re-implements filename translation</a:t>
            </a:r>
          </a:p>
          <a:p>
            <a:r>
              <a:rPr lang="en-US" dirty="0" smtClean="0">
                <a:cs typeface="Courier New" pitchFamily="49" charset="0"/>
              </a:rPr>
              <a:t>Race between open/</a:t>
            </a:r>
            <a:r>
              <a:rPr lang="en-US" dirty="0" err="1" smtClean="0">
                <a:cs typeface="Courier New" pitchFamily="49" charset="0"/>
              </a:rPr>
              <a:t>fcntl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Add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CLOSE_ON_EXEC</a:t>
            </a:r>
            <a:r>
              <a:rPr lang="en-US" dirty="0" smtClean="0"/>
              <a:t> flags to 15 system calls</a:t>
            </a:r>
          </a:p>
          <a:p>
            <a:r>
              <a:rPr lang="en-US" dirty="0" smtClean="0"/>
              <a:t>Temporary file creation libraries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mkstemp,tmpfile</a:t>
            </a:r>
            <a:r>
              <a:rPr lang="en-US" dirty="0" smtClean="0">
                <a:latin typeface="Courier New"/>
                <a:cs typeface="Courier New"/>
              </a:rPr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Work-</a:t>
            </a:r>
            <a:r>
              <a:rPr lang="en-US" dirty="0" err="1" smtClean="0"/>
              <a:t>arounds</a:t>
            </a:r>
            <a:r>
              <a:rPr lang="en-US" dirty="0" smtClean="0"/>
              <a:t> don’t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 APIs do not yield secure programs</a:t>
            </a:r>
          </a:p>
          <a:p>
            <a:r>
              <a:rPr lang="en-US" dirty="0" smtClean="0"/>
              <a:t>Experts can’t even agree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mkstemp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man page:</a:t>
            </a:r>
          </a:p>
          <a:p>
            <a:pPr lvl="1">
              <a:buNone/>
            </a:pPr>
            <a:r>
              <a:rPr lang="en-US" dirty="0" smtClean="0">
                <a:cs typeface="Courier New" pitchFamily="49" charset="0"/>
              </a:rPr>
              <a:t>	“Don’t use this function,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tmpfile(3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smtClean="0">
                <a:cs typeface="Courier New" pitchFamily="49" charset="0"/>
              </a:rPr>
              <a:t>instead.”</a:t>
            </a:r>
            <a:endParaRPr lang="en-US" dirty="0" smtClean="0"/>
          </a:p>
          <a:p>
            <a:pPr lvl="1"/>
            <a:r>
              <a:rPr lang="en-US" dirty="0" err="1" smtClean="0"/>
              <a:t>www.securecoding.cert.org</a:t>
            </a:r>
            <a:r>
              <a:rPr lang="en-US" dirty="0" smtClean="0"/>
              <a:t> - </a:t>
            </a:r>
            <a:r>
              <a:rPr lang="en-US" b="1" dirty="0" smtClean="0"/>
              <a:t>VOID FI039-C:</a:t>
            </a:r>
          </a:p>
          <a:p>
            <a:pPr lvl="2">
              <a:buNone/>
            </a:pPr>
            <a:r>
              <a:rPr lang="en-US" sz="2600" b="1" dirty="0" smtClean="0"/>
              <a:t>“</a:t>
            </a:r>
            <a:r>
              <a:rPr lang="en-US" sz="2600" dirty="0" smtClean="0"/>
              <a:t>It is thus recommended that…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mkstemp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600" dirty="0" smtClean="0"/>
              <a:t>be used </a:t>
            </a:r>
          </a:p>
          <a:p>
            <a:pPr lvl="2">
              <a:buNone/>
            </a:pPr>
            <a:r>
              <a:rPr lang="en-US" sz="2600" dirty="0" smtClean="0"/>
              <a:t> [instead of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tmpfile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600" dirty="0" smtClean="0"/>
              <a:t>]”</a:t>
            </a:r>
            <a:endParaRPr lang="en-US" dirty="0" smtClean="0"/>
          </a:p>
          <a:p>
            <a:r>
              <a:rPr lang="en-US" dirty="0" smtClean="0"/>
              <a:t>Transactions can fix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11940</TotalTime>
  <Words>914</Words>
  <Application>Microsoft Office PowerPoint</Application>
  <PresentationFormat>On-screen Show (4:3)</PresentationFormat>
  <Paragraphs>205</Paragraphs>
  <Slides>23</Slides>
  <Notes>20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Operating Systems Should Provide Transactions</vt:lpstr>
      <vt:lpstr>Example: browser plug-in upgrade</vt:lpstr>
      <vt:lpstr>System Transactions</vt:lpstr>
      <vt:lpstr>Transactional Software Install</vt:lpstr>
      <vt:lpstr>System Transactions</vt:lpstr>
      <vt:lpstr>The POSIX API is broken</vt:lpstr>
      <vt:lpstr>System-level races </vt:lpstr>
      <vt:lpstr>Complex work-arounds</vt:lpstr>
      <vt:lpstr>Work-arounds don’t work</vt:lpstr>
      <vt:lpstr>TOCTTOU redux</vt:lpstr>
      <vt:lpstr>Transactions solve important problems</vt:lpstr>
      <vt:lpstr>Hasn’t this already been done?</vt:lpstr>
      <vt:lpstr>Related Systems</vt:lpstr>
      <vt:lpstr>Can OSes provide transactions?</vt:lpstr>
      <vt:lpstr>Version Management</vt:lpstr>
      <vt:lpstr>TxOS Version Management</vt:lpstr>
      <vt:lpstr>Object versioning in TxOS</vt:lpstr>
      <vt:lpstr>Serializing Tx with No-Tx </vt:lpstr>
      <vt:lpstr>Validation</vt:lpstr>
      <vt:lpstr>Tractable, challenging implementation</vt:lpstr>
      <vt:lpstr>Acceptable Performance</vt:lpstr>
      <vt:lpstr>OSes can support transactions</vt:lpstr>
      <vt:lpstr>OSes should provide transactions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Should Provide Transactions</dc:title>
  <dc:creator>donimal</dc:creator>
  <cp:lastModifiedBy>Donald Porter</cp:lastModifiedBy>
  <cp:revision>391</cp:revision>
  <cp:lastPrinted>2009-05-08T20:37:51Z</cp:lastPrinted>
  <dcterms:created xsi:type="dcterms:W3CDTF">2009-05-26T02:17:23Z</dcterms:created>
  <dcterms:modified xsi:type="dcterms:W3CDTF">2009-05-26T02:17:30Z</dcterms:modified>
</cp:coreProperties>
</file>