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9"/>
  </p:notesMasterIdLst>
  <p:handoutMasterIdLst>
    <p:handoutMasterId r:id="rId20"/>
  </p:handoutMasterIdLst>
  <p:sldIdLst>
    <p:sldId id="256" r:id="rId2"/>
    <p:sldId id="639" r:id="rId3"/>
    <p:sldId id="640" r:id="rId4"/>
    <p:sldId id="636" r:id="rId5"/>
    <p:sldId id="641" r:id="rId6"/>
    <p:sldId id="593" r:id="rId7"/>
    <p:sldId id="594" r:id="rId8"/>
    <p:sldId id="613" r:id="rId9"/>
    <p:sldId id="614" r:id="rId10"/>
    <p:sldId id="615" r:id="rId11"/>
    <p:sldId id="625" r:id="rId12"/>
    <p:sldId id="616" r:id="rId13"/>
    <p:sldId id="619" r:id="rId14"/>
    <p:sldId id="632" r:id="rId15"/>
    <p:sldId id="633" r:id="rId16"/>
    <p:sldId id="634" r:id="rId17"/>
    <p:sldId id="622" r:id="rId18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2F85"/>
    <a:srgbClr val="3333FF"/>
    <a:srgbClr val="7B01BF"/>
    <a:srgbClr val="FFFF00"/>
    <a:srgbClr val="BE4CFE"/>
    <a:srgbClr val="B2B2B2"/>
    <a:srgbClr val="54FE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31" autoAdjust="0"/>
    <p:restoredTop sz="88345" autoAdjust="0"/>
  </p:normalViewPr>
  <p:slideViewPr>
    <p:cSldViewPr snapToGrid="0">
      <p:cViewPr varScale="1">
        <p:scale>
          <a:sx n="108" d="100"/>
          <a:sy n="108" d="100"/>
        </p:scale>
        <p:origin x="-96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5895" cy="7589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CUDA benchmark throughput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cat>
            <c:strRef>
              <c:f>Sheet1!$B$1:$C$1</c:f>
              <c:strCache>
                <c:ptCount val="2"/>
                <c:pt idx="0">
                  <c:v>no CPU load</c:v>
                </c:pt>
                <c:pt idx="1">
                  <c:v>high CPU load</c:v>
                </c:pt>
              </c:strCache>
            </c:strRef>
          </c:cat>
          <c:val>
            <c:numRef>
              <c:f>Sheet1!$B$2:$C$2</c:f>
              <c:numCache>
                <c:formatCode>General</c:formatCode>
                <c:ptCount val="2"/>
                <c:pt idx="0">
                  <c:v>998</c:v>
                </c:pt>
                <c:pt idx="1">
                  <c:v>487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42573824"/>
        <c:axId val="71562304"/>
      </c:barChart>
      <c:catAx>
        <c:axId val="42573824"/>
        <c:scaling>
          <c:orientation val="minMax"/>
        </c:scaling>
        <c:delete val="0"/>
        <c:axPos val="b"/>
        <c:majorTickMark val="none"/>
        <c:minorTickMark val="none"/>
        <c:tickLblPos val="nextTo"/>
        <c:crossAx val="71562304"/>
        <c:crosses val="autoZero"/>
        <c:auto val="1"/>
        <c:lblAlgn val="ctr"/>
        <c:lblOffset val="100"/>
        <c:noMultiLvlLbl val="0"/>
      </c:catAx>
      <c:valAx>
        <c:axId val="71562304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crossAx val="4257382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0" hangingPunct="0">
              <a:defRPr sz="1300"/>
            </a:lvl1pPr>
          </a:lstStyle>
          <a:p>
            <a:endParaRPr lang="en-US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300"/>
            </a:lvl1pPr>
          </a:lstStyle>
          <a:p>
            <a:fld id="{A9F09389-1FCE-4883-80E3-8C552C233133}" type="datetimeFigureOut">
              <a:rPr lang="en-US"/>
              <a:pPr/>
              <a:t>5/26/2011</a:t>
            </a:fld>
            <a:endParaRPr lang="en-US"/>
          </a:p>
        </p:txBody>
      </p:sp>
      <p:sp>
        <p:nvSpPr>
          <p:cNvPr id="829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0" hangingPunct="0">
              <a:defRPr sz="1300"/>
            </a:lvl1pPr>
          </a:lstStyle>
          <a:p>
            <a:endParaRPr lang="en-US"/>
          </a:p>
        </p:txBody>
      </p:sp>
      <p:sp>
        <p:nvSpPr>
          <p:cNvPr id="829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0" hangingPunct="0">
              <a:defRPr sz="1300"/>
            </a:lvl1pPr>
          </a:lstStyle>
          <a:p>
            <a:fld id="{22E5D9F9-4F51-4B3C-ACB9-32EEBC08049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7416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alibri" pitchFamily="34" charset="0"/>
              </a:defRPr>
            </a:lvl1pPr>
          </a:lstStyle>
          <a:p>
            <a:fld id="{5A8DAAC5-5209-4FFC-B320-C6B967E1FC1D}" type="datetimeFigureOut">
              <a:rPr lang="en-US"/>
              <a:pPr/>
              <a:t>5/26/2011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alibri" pitchFamily="34" charset="0"/>
              </a:defRPr>
            </a:lvl1pPr>
          </a:lstStyle>
          <a:p>
            <a:fld id="{CB5B4AC9-F1F8-46BC-877E-907F5ED5C88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1818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49469597-453F-47A0-8939-0AC0F6EF4E0A}" type="datetimeFigureOut">
              <a:rPr lang="en-US"/>
              <a:pPr>
                <a:defRPr/>
              </a:pPr>
              <a:t>5/26/2011</a:t>
            </a:fld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33070B59-31C0-44EF-9E18-8CD5EAE02A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9D7BBF-1BE9-473D-9E0E-50F916E603E8}" type="datetimeFigureOut">
              <a:rPr lang="en-US"/>
              <a:pPr>
                <a:defRPr/>
              </a:pPr>
              <a:t>5/26/2011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FEBB35-1A84-4749-B753-F2269F69BF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0AD8F4-A8CC-4164-97D9-6E1EE790C7CD}" type="datetimeFigureOut">
              <a:rPr lang="en-US"/>
              <a:pPr>
                <a:defRPr/>
              </a:pPr>
              <a:t>5/26/2011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EAA22-C6B7-4E15-B698-C4AC28944A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7324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727825" y="6408738"/>
            <a:ext cx="1919288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4953DA3-7A02-474F-8CD3-8E28A223848C}" type="datetimeFigureOut">
              <a:rPr lang="en-US"/>
              <a:pPr>
                <a:defRPr/>
              </a:pPr>
              <a:t>5/26/2011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379913" y="6408738"/>
            <a:ext cx="23510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47113" y="6408738"/>
            <a:ext cx="366712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DE63660-947B-47D5-B553-08CE18D961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215D8D-D8DE-4595-80EB-5BA892F717C9}" type="datetimeFigureOut">
              <a:rPr lang="en-US"/>
              <a:pPr>
                <a:defRPr/>
              </a:pPr>
              <a:t>5/26/2011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F728EE-31D2-42FA-AFA6-A8A3204126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E5B3A9B-B4C0-4938-89BB-8FA3E7CAB55E}" type="datetimeFigureOut">
              <a:rPr lang="en-US"/>
              <a:pPr>
                <a:defRPr/>
              </a:pPr>
              <a:t>5/26/2011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0C64C51-98BD-4173-AE1E-FEA9DB4297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5B4B0D2-7075-4CB4-9B84-2A52882ADBB8}" type="datetimeFigureOut">
              <a:rPr lang="en-US"/>
              <a:pPr>
                <a:defRPr/>
              </a:pPr>
              <a:t>5/26/2011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D4FD3A1-F868-434D-9032-6FBA04E4E2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7A18F0B-DCE6-4D69-82C0-F64CBF41A0BA}" type="datetimeFigureOut">
              <a:rPr lang="en-US"/>
              <a:pPr>
                <a:defRPr/>
              </a:pPr>
              <a:t>5/26/2011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A2E1FFC-4280-4B88-9998-C33B35AD11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252FA6B-EE15-48EB-9FF1-639FC0C96D67}" type="datetimeFigureOut">
              <a:rPr lang="en-US"/>
              <a:pPr>
                <a:defRPr/>
              </a:pPr>
              <a:t>5/26/2011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B02B54B-B9C0-4D07-9960-801A28F48A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6EE977-34EF-45EA-95BA-ECA9EB8AE177}" type="datetimeFigureOut">
              <a:rPr lang="en-US"/>
              <a:pPr>
                <a:defRPr/>
              </a:pPr>
              <a:t>5/26/2011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651D4C-49D0-48D4-B196-4EBDB55C78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0A554E7-2920-4883-B39D-232289DFC42A}" type="datetimeFigureOut">
              <a:rPr lang="en-US"/>
              <a:pPr>
                <a:defRPr/>
              </a:pPr>
              <a:t>5/26/2011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352730D-8338-4635-ABBB-DC6ED93D0C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BA617B07-89F0-41B6-95EA-4AC5B37AEAFB}" type="datetimeFigureOut">
              <a:rPr lang="en-US"/>
              <a:pPr>
                <a:defRPr/>
              </a:pPr>
              <a:t>5/26/2011</a:t>
            </a:fld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FE3C19A5-32A2-4038-8266-7A47172D89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F743F40A-363D-4E41-9CD2-C90233338769}" type="datetimeFigureOut">
              <a:rPr lang="en-US"/>
              <a:pPr>
                <a:defRPr/>
              </a:pPr>
              <a:t>5/26/2011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58D0CF39-42C5-46EC-AA4E-054BAA1862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2" r:id="rId2"/>
    <p:sldLayoutId id="2147483775" r:id="rId3"/>
    <p:sldLayoutId id="2147483776" r:id="rId4"/>
    <p:sldLayoutId id="2147483777" r:id="rId5"/>
    <p:sldLayoutId id="2147483778" r:id="rId6"/>
    <p:sldLayoutId id="2147483771" r:id="rId7"/>
    <p:sldLayoutId id="2147483779" r:id="rId8"/>
    <p:sldLayoutId id="2147483780" r:id="rId9"/>
    <p:sldLayoutId id="2147483770" r:id="rId10"/>
    <p:sldLayoutId id="2147483769" r:id="rId11"/>
    <p:sldLayoutId id="2147483773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Operating Systems must support GPU abstractions</a:t>
            </a:r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611563"/>
            <a:ext cx="7772400" cy="1200150"/>
          </a:xfrm>
        </p:spPr>
        <p:txBody>
          <a:bodyPr/>
          <a:lstStyle/>
          <a:p>
            <a:pPr marR="0" eaLnBrk="1" hangingPunct="1"/>
            <a:r>
              <a:rPr lang="en-US" sz="2100" dirty="0" smtClean="0"/>
              <a:t>Chris Rossbach, Microsoft Research</a:t>
            </a:r>
          </a:p>
          <a:p>
            <a:pPr marR="0" eaLnBrk="1" hangingPunct="1"/>
            <a:r>
              <a:rPr lang="en-US" sz="2100" dirty="0" smtClean="0"/>
              <a:t>Jon Currey, Microsoft Research</a:t>
            </a:r>
          </a:p>
          <a:p>
            <a:pPr marR="0" eaLnBrk="1" hangingPunct="1"/>
            <a:r>
              <a:rPr lang="en-US" sz="2100" dirty="0" smtClean="0"/>
              <a:t>Emmett </a:t>
            </a:r>
            <a:r>
              <a:rPr lang="en-US" sz="2100" dirty="0" err="1" smtClean="0"/>
              <a:t>Witchel</a:t>
            </a:r>
            <a:r>
              <a:rPr lang="en-US" sz="2100" dirty="0" smtClean="0"/>
              <a:t>, University of Texas at Austin</a:t>
            </a:r>
          </a:p>
          <a:p>
            <a:pPr marR="0" eaLnBrk="1" hangingPunct="1"/>
            <a:r>
              <a:rPr lang="en-US" sz="2100" dirty="0" err="1" smtClean="0"/>
              <a:t>HotOS</a:t>
            </a:r>
            <a:r>
              <a:rPr lang="en-US" sz="2100" dirty="0" smtClean="0"/>
              <a:t> 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GPU-bound processes hurt CPUs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854700" y="5638800"/>
            <a:ext cx="312457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Windows 7 x64 8GB RAM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Intel Core 2 Quad 2.66GHz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nVidia</a:t>
            </a:r>
            <a:r>
              <a:rPr lang="en-US" dirty="0" smtClean="0"/>
              <a:t> </a:t>
            </a:r>
            <a:r>
              <a:rPr lang="en-US" dirty="0" err="1" smtClean="0"/>
              <a:t>GeForce</a:t>
            </a:r>
            <a:r>
              <a:rPr lang="en-US" dirty="0" smtClean="0"/>
              <a:t> GT230</a:t>
            </a:r>
            <a:endParaRPr lang="en-US" dirty="0"/>
          </a:p>
        </p:txBody>
      </p:sp>
      <p:pic>
        <p:nvPicPr>
          <p:cNvPr id="2050" name="Picture 2" descr="C:\Users\rossbach\papers\osdi10gpu\figs\win7_DoS-2line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52021" y="1209365"/>
            <a:ext cx="7039958" cy="443927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813903" y="5221100"/>
            <a:ext cx="13019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Flatter lines </a:t>
            </a:r>
          </a:p>
          <a:p>
            <a:r>
              <a:rPr lang="en-US" sz="1600" i="1" dirty="0" smtClean="0"/>
              <a:t>Are better</a:t>
            </a:r>
            <a:endParaRPr lang="en-US" sz="1600" i="1" dirty="0"/>
          </a:p>
        </p:txBody>
      </p:sp>
      <p:sp>
        <p:nvSpPr>
          <p:cNvPr id="7" name="Rectangle 6"/>
          <p:cNvSpPr/>
          <p:nvPr/>
        </p:nvSpPr>
        <p:spPr>
          <a:xfrm>
            <a:off x="6391690" y="3615396"/>
            <a:ext cx="2043968" cy="3295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88565" y="3722663"/>
            <a:ext cx="9810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6733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4413250" y="4730262"/>
            <a:ext cx="3621504" cy="2037411"/>
            <a:chOff x="3359755" y="4345969"/>
            <a:chExt cx="3621504" cy="2037411"/>
          </a:xfrm>
        </p:grpSpPr>
        <p:sp>
          <p:nvSpPr>
            <p:cNvPr id="29" name="TextBox 28"/>
            <p:cNvSpPr txBox="1"/>
            <p:nvPr/>
          </p:nvSpPr>
          <p:spPr>
            <a:xfrm>
              <a:off x="3359755" y="5460050"/>
              <a:ext cx="3621504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332F85"/>
                  </a:solidFill>
                </a:rPr>
                <a:t>Pipes between filter and detect</a:t>
              </a:r>
            </a:p>
            <a:p>
              <a:r>
                <a:rPr lang="en-US" dirty="0">
                  <a:solidFill>
                    <a:srgbClr val="332F85"/>
                  </a:solidFill>
                </a:rPr>
                <a:t>m</a:t>
              </a:r>
              <a:r>
                <a:rPr lang="en-US" dirty="0" smtClean="0">
                  <a:solidFill>
                    <a:srgbClr val="332F85"/>
                  </a:solidFill>
                </a:rPr>
                <a:t>ove data to and from GPU even</a:t>
              </a:r>
            </a:p>
            <a:p>
              <a:r>
                <a:rPr lang="en-US" dirty="0" smtClean="0">
                  <a:solidFill>
                    <a:srgbClr val="332F85"/>
                  </a:solidFill>
                </a:rPr>
                <a:t>when it’s already there</a:t>
              </a:r>
              <a:endParaRPr lang="en-US" dirty="0">
                <a:solidFill>
                  <a:srgbClr val="332F85"/>
                </a:solidFill>
              </a:endParaRPr>
            </a:p>
          </p:txBody>
        </p:sp>
        <p:cxnSp>
          <p:nvCxnSpPr>
            <p:cNvPr id="31" name="Straight Arrow Connector 30"/>
            <p:cNvCxnSpPr/>
            <p:nvPr/>
          </p:nvCxnSpPr>
          <p:spPr>
            <a:xfrm flipH="1" flipV="1">
              <a:off x="3639958" y="4345969"/>
              <a:ext cx="1053497" cy="1114082"/>
            </a:xfrm>
            <a:prstGeom prst="straightConnector1">
              <a:avLst/>
            </a:prstGeom>
            <a:ln w="412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5" name="Picture 4" descr="http://www.roeder-johnson.com/RJDocs/CADP200CameraNud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8234" y="1670050"/>
            <a:ext cx="1032933" cy="774700"/>
          </a:xfrm>
          <a:prstGeom prst="rect">
            <a:avLst/>
          </a:prstGeom>
          <a:noFill/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Composability</a:t>
            </a:r>
            <a:r>
              <a:rPr lang="en-US" dirty="0" smtClean="0"/>
              <a:t>: Gestural Interface</a:t>
            </a:r>
            <a:endParaRPr lang="en-US" dirty="0"/>
          </a:p>
        </p:txBody>
      </p:sp>
      <p:pic>
        <p:nvPicPr>
          <p:cNvPr id="323586" name="Picture 2" descr="http://machetera.files.wordpress.com/2009/08/20060727-minority_report_gestural_ui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73800" y="1250950"/>
            <a:ext cx="2532530" cy="1435100"/>
          </a:xfrm>
          <a:prstGeom prst="rect">
            <a:avLst/>
          </a:prstGeom>
          <a:noFill/>
        </p:spPr>
      </p:pic>
      <p:sp>
        <p:nvSpPr>
          <p:cNvPr id="12" name="Rectangle 11"/>
          <p:cNvSpPr/>
          <p:nvPr/>
        </p:nvSpPr>
        <p:spPr>
          <a:xfrm>
            <a:off x="1206500" y="2355850"/>
            <a:ext cx="1498600" cy="571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capture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908300" y="3257550"/>
            <a:ext cx="1498600" cy="5715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detect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206500" y="2940050"/>
            <a:ext cx="1498600" cy="5715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filter</a:t>
            </a:r>
            <a:endParaRPr lang="en-US" dirty="0"/>
          </a:p>
        </p:txBody>
      </p:sp>
      <p:sp>
        <p:nvSpPr>
          <p:cNvPr id="17" name="Bent Arrow 16"/>
          <p:cNvSpPr/>
          <p:nvPr/>
        </p:nvSpPr>
        <p:spPr>
          <a:xfrm rot="5400000">
            <a:off x="3009900" y="2355850"/>
            <a:ext cx="599948" cy="1133348"/>
          </a:xfrm>
          <a:prstGeom prst="bentArrow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794000" y="2178050"/>
            <a:ext cx="13260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Point cloud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216400" y="1387475"/>
            <a:ext cx="9541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“Hand” </a:t>
            </a:r>
          </a:p>
          <a:p>
            <a:r>
              <a:rPr lang="en-US" dirty="0" smtClean="0"/>
              <a:t>events</a:t>
            </a:r>
            <a:endParaRPr lang="en-US" dirty="0"/>
          </a:p>
        </p:txBody>
      </p:sp>
      <p:pic>
        <p:nvPicPr>
          <p:cNvPr id="20" name="Picture 2" descr="http://astoriedcareer.com/hand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75250" y="1269870"/>
            <a:ext cx="777875" cy="924053"/>
          </a:xfrm>
          <a:prstGeom prst="rect">
            <a:avLst/>
          </a:prstGeom>
          <a:noFill/>
        </p:spPr>
      </p:pic>
      <p:pic>
        <p:nvPicPr>
          <p:cNvPr id="21" name="Picture 2" descr="C:\cygwin\home\rossbach\papers\osdi10gpu\figs\point-cloud-multi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44588" y="1441451"/>
            <a:ext cx="1461126" cy="711200"/>
          </a:xfrm>
          <a:prstGeom prst="rect">
            <a:avLst/>
          </a:prstGeom>
          <a:noFill/>
        </p:spPr>
      </p:pic>
      <p:sp>
        <p:nvSpPr>
          <p:cNvPr id="22" name="Bent Arrow 21"/>
          <p:cNvSpPr/>
          <p:nvPr/>
        </p:nvSpPr>
        <p:spPr>
          <a:xfrm rot="5400000">
            <a:off x="1371600" y="1568450"/>
            <a:ext cx="599948" cy="828548"/>
          </a:xfrm>
          <a:prstGeom prst="bentArrow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87400" y="1263650"/>
            <a:ext cx="14542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Raw images</a:t>
            </a:r>
            <a:endParaRPr lang="en-US" dirty="0"/>
          </a:p>
        </p:txBody>
      </p:sp>
      <p:sp>
        <p:nvSpPr>
          <p:cNvPr id="24" name="Bent-Up Arrow 23"/>
          <p:cNvSpPr/>
          <p:nvPr/>
        </p:nvSpPr>
        <p:spPr>
          <a:xfrm>
            <a:off x="4413250" y="2889250"/>
            <a:ext cx="850392" cy="731520"/>
          </a:xfrm>
          <a:prstGeom prst="bentUpArrow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4346575" y="2286000"/>
            <a:ext cx="1498600" cy="571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HID</a:t>
            </a:r>
          </a:p>
          <a:p>
            <a:pPr algn="ctr"/>
            <a:r>
              <a:rPr lang="en-US" dirty="0" err="1" smtClean="0"/>
              <a:t>Input</a:t>
            </a:r>
            <a:r>
              <a:rPr lang="en-US" dirty="0" err="1" smtClean="0">
                <a:sym typeface="Wingdings" pitchFamily="2" charset="2"/>
              </a:rPr>
              <a:t>OS</a:t>
            </a:r>
            <a:endParaRPr lang="en-US" dirty="0"/>
          </a:p>
        </p:txBody>
      </p:sp>
      <p:sp>
        <p:nvSpPr>
          <p:cNvPr id="27" name="Content Placeholder 1"/>
          <p:cNvSpPr txBox="1">
            <a:spLocks/>
          </p:cNvSpPr>
          <p:nvPr/>
        </p:nvSpPr>
        <p:spPr bwMode="auto">
          <a:xfrm>
            <a:off x="327731" y="4256940"/>
            <a:ext cx="8597900" cy="804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65125" marR="0" lvl="0" indent="-255588" algn="l" defTabSz="914400" rtl="0" eaLnBrk="0" fontAlgn="base" latinLnBrk="0" hangingPunct="0">
              <a:lnSpc>
                <a:spcPct val="100000"/>
              </a:lnSpc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 pitchFamily="18" charset="2"/>
              <a:buNone/>
              <a:tabLst/>
              <a:defRPr/>
            </a:pPr>
            <a:r>
              <a:rPr kumimoji="0" lang="en-US" sz="2800" b="1" i="0" u="none" strike="noStrike" kern="1200" cap="none" spc="-15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#&gt; capture | </a:t>
            </a:r>
            <a:r>
              <a:rPr kumimoji="0" lang="en-US" sz="2800" b="1" i="0" u="none" strike="noStrike" kern="1200" cap="none" spc="-15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filter</a:t>
            </a:r>
            <a:r>
              <a:rPr kumimoji="0" lang="en-US" sz="2800" b="1" i="0" u="none" strike="noStrike" kern="1200" cap="none" spc="-15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 | </a:t>
            </a:r>
            <a:r>
              <a:rPr kumimoji="0" lang="en-US" sz="2800" b="1" i="0" u="none" strike="noStrike" kern="1200" cap="none" spc="-15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detect</a:t>
            </a:r>
            <a:r>
              <a:rPr kumimoji="0" lang="en-US" sz="2800" b="1" i="0" u="none" strike="noStrike" kern="1200" cap="none" spc="-15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 | </a:t>
            </a:r>
            <a:r>
              <a:rPr kumimoji="0" lang="en-US" sz="2800" b="1" i="0" u="none" strike="noStrike" kern="1200" cap="none" spc="-150" normalizeH="0" baseline="0" noProof="0" dirty="0" err="1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hidinput</a:t>
            </a:r>
            <a:r>
              <a:rPr lang="en-US" sz="2800" b="1" spc="-150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&amp;</a:t>
            </a:r>
            <a:endParaRPr kumimoji="0" lang="en-US" sz="2800" b="1" i="0" u="none" strike="noStrike" kern="1200" cap="none" spc="-15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ourier New" pitchFamily="49" charset="0"/>
              <a:ea typeface="+mn-ea"/>
              <a:cs typeface="Courier New" pitchFamily="49" charset="0"/>
            </a:endParaRPr>
          </a:p>
        </p:txBody>
      </p:sp>
      <p:grpSp>
        <p:nvGrpSpPr>
          <p:cNvPr id="32" name="Group 31"/>
          <p:cNvGrpSpPr/>
          <p:nvPr/>
        </p:nvGrpSpPr>
        <p:grpSpPr>
          <a:xfrm>
            <a:off x="1002980" y="4730262"/>
            <a:ext cx="6470682" cy="1191453"/>
            <a:chOff x="1002980" y="4730262"/>
            <a:chExt cx="6470682" cy="1191453"/>
          </a:xfrm>
        </p:grpSpPr>
        <p:sp>
          <p:nvSpPr>
            <p:cNvPr id="2" name="TextBox 1"/>
            <p:cNvSpPr txBox="1"/>
            <p:nvPr/>
          </p:nvSpPr>
          <p:spPr>
            <a:xfrm>
              <a:off x="1002980" y="5275384"/>
              <a:ext cx="647068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285750" indent="-285750">
                <a:buFont typeface="Arial" pitchFamily="34" charset="0"/>
                <a:buChar char="•"/>
              </a:pPr>
              <a:r>
                <a:rPr lang="en-US" dirty="0" smtClean="0"/>
                <a:t>Data crossing u/k boundary</a:t>
              </a:r>
            </a:p>
            <a:p>
              <a:pPr marL="285750" indent="-285750">
                <a:buFont typeface="Arial" pitchFamily="34" charset="0"/>
                <a:buChar char="•"/>
              </a:pPr>
              <a:r>
                <a:rPr lang="en-US" dirty="0"/>
                <a:t>Double-buffering between camera drivers and GPU </a:t>
              </a:r>
              <a:r>
                <a:rPr lang="en-US" dirty="0" smtClean="0"/>
                <a:t>drivers</a:t>
              </a:r>
              <a:endParaRPr lang="en-US" dirty="0"/>
            </a:p>
          </p:txBody>
        </p:sp>
        <p:cxnSp>
          <p:nvCxnSpPr>
            <p:cNvPr id="5" name="Straight Arrow Connector 4"/>
            <p:cNvCxnSpPr/>
            <p:nvPr/>
          </p:nvCxnSpPr>
          <p:spPr>
            <a:xfrm flipV="1">
              <a:off x="2022231" y="4730262"/>
              <a:ext cx="682869" cy="545122"/>
            </a:xfrm>
            <a:prstGeom prst="straightConnector1">
              <a:avLst/>
            </a:prstGeom>
            <a:ln w="4127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891392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972224"/>
            <a:ext cx="8229600" cy="4525962"/>
          </a:xfrm>
        </p:spPr>
        <p:txBody>
          <a:bodyPr/>
          <a:lstStyle/>
          <a:p>
            <a:r>
              <a:rPr lang="en-US" sz="2800" dirty="0" smtClean="0"/>
              <a:t>Process API analogues</a:t>
            </a:r>
          </a:p>
          <a:p>
            <a:r>
              <a:rPr lang="en-US" sz="2800" dirty="0" smtClean="0"/>
              <a:t>IPC API analogues</a:t>
            </a:r>
          </a:p>
          <a:p>
            <a:r>
              <a:rPr lang="en-US" sz="2800" dirty="0" smtClean="0"/>
              <a:t>Scheduler hint analogues</a:t>
            </a:r>
          </a:p>
          <a:p>
            <a:r>
              <a:rPr lang="en-US" sz="2800" dirty="0" smtClean="0"/>
              <a:t>Abstractions that enable:</a:t>
            </a:r>
          </a:p>
          <a:p>
            <a:pPr lvl="1"/>
            <a:r>
              <a:rPr lang="en-US" sz="2400" dirty="0" smtClean="0"/>
              <a:t>Composition</a:t>
            </a:r>
          </a:p>
          <a:p>
            <a:pPr lvl="1"/>
            <a:r>
              <a:rPr lang="en-US" sz="2400" dirty="0" smtClean="0"/>
              <a:t>Data movement optimization</a:t>
            </a:r>
          </a:p>
          <a:p>
            <a:pPr lvl="1"/>
            <a:r>
              <a:rPr lang="en-US" sz="2400" dirty="0" smtClean="0"/>
              <a:t>Easier programming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19100" y="401643"/>
            <a:ext cx="8394700" cy="1143000"/>
          </a:xfrm>
        </p:spPr>
        <p:txBody>
          <a:bodyPr>
            <a:noAutofit/>
          </a:bodyPr>
          <a:lstStyle/>
          <a:p>
            <a:r>
              <a:rPr lang="en-US" sz="3200" dirty="0" smtClean="0"/>
              <a:t>Meaningful GPGPU implies</a:t>
            </a:r>
            <a:br>
              <a:rPr lang="en-US" sz="3200" dirty="0" smtClean="0"/>
            </a:br>
            <a:r>
              <a:rPr lang="en-US" sz="3200" dirty="0" smtClean="0"/>
              <a:t>GPUs should be managed like CPUs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526734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82600" y="1316038"/>
            <a:ext cx="8229600" cy="4525962"/>
          </a:xfrm>
        </p:spPr>
        <p:txBody>
          <a:bodyPr/>
          <a:lstStyle/>
          <a:p>
            <a:r>
              <a:rPr lang="en-US" sz="2400" b="1" dirty="0" err="1" smtClean="0"/>
              <a:t>ptask</a:t>
            </a:r>
            <a:r>
              <a:rPr lang="en-US" sz="2400" b="1" dirty="0" smtClean="0"/>
              <a:t> </a:t>
            </a:r>
            <a:r>
              <a:rPr lang="en-US" sz="2000" dirty="0" smtClean="0"/>
              <a:t>(parallel task)</a:t>
            </a:r>
            <a:r>
              <a:rPr lang="en-US" sz="2400" dirty="0" smtClean="0"/>
              <a:t> </a:t>
            </a:r>
          </a:p>
          <a:p>
            <a:pPr lvl="1"/>
            <a:r>
              <a:rPr lang="en-US" sz="2000" dirty="0">
                <a:sym typeface="Wingdings" pitchFamily="2" charset="2"/>
              </a:rPr>
              <a:t>Have </a:t>
            </a:r>
            <a:r>
              <a:rPr lang="en-US" sz="2000" b="1" i="1" dirty="0" smtClean="0">
                <a:sym typeface="Wingdings" pitchFamily="2" charset="2"/>
              </a:rPr>
              <a:t>priority  </a:t>
            </a:r>
            <a:r>
              <a:rPr lang="en-US" sz="2000" dirty="0" smtClean="0">
                <a:sym typeface="Wingdings" pitchFamily="2" charset="2"/>
              </a:rPr>
              <a:t>for fairness</a:t>
            </a:r>
          </a:p>
          <a:p>
            <a:pPr lvl="1"/>
            <a:r>
              <a:rPr lang="en-US" sz="2000" dirty="0" smtClean="0">
                <a:sym typeface="Wingdings" pitchFamily="2" charset="2"/>
              </a:rPr>
              <a:t>Analogous to a process for GPU execution</a:t>
            </a:r>
          </a:p>
          <a:p>
            <a:pPr lvl="1"/>
            <a:r>
              <a:rPr lang="en-US" sz="2000" dirty="0" smtClean="0">
                <a:sym typeface="Wingdings" pitchFamily="2" charset="2"/>
              </a:rPr>
              <a:t>List of input/output resources (</a:t>
            </a:r>
            <a:r>
              <a:rPr lang="en-US" sz="2000" i="1" dirty="0" smtClean="0">
                <a:sym typeface="Wingdings" pitchFamily="2" charset="2"/>
              </a:rPr>
              <a:t>e.g. </a:t>
            </a:r>
            <a:r>
              <a:rPr lang="en-US" sz="2000" i="1" dirty="0" err="1" smtClean="0">
                <a:sym typeface="Wingdings" pitchFamily="2" charset="2"/>
              </a:rPr>
              <a:t>stdin</a:t>
            </a:r>
            <a:r>
              <a:rPr lang="en-US" sz="2000" i="1" dirty="0" smtClean="0">
                <a:sym typeface="Wingdings" pitchFamily="2" charset="2"/>
              </a:rPr>
              <a:t>, </a:t>
            </a:r>
            <a:r>
              <a:rPr lang="en-US" sz="2000" i="1" dirty="0" err="1" smtClean="0">
                <a:sym typeface="Wingdings" pitchFamily="2" charset="2"/>
              </a:rPr>
              <a:t>stdout</a:t>
            </a:r>
            <a:r>
              <a:rPr lang="en-US" sz="2000" i="1" dirty="0" smtClean="0">
                <a:sym typeface="Wingdings" pitchFamily="2" charset="2"/>
              </a:rPr>
              <a:t>…</a:t>
            </a:r>
            <a:r>
              <a:rPr lang="en-US" sz="2000" dirty="0" smtClean="0">
                <a:sym typeface="Wingdings" pitchFamily="2" charset="2"/>
              </a:rPr>
              <a:t>)</a:t>
            </a:r>
            <a:endParaRPr lang="en-US" sz="2000" b="1" i="1" dirty="0" smtClean="0">
              <a:sym typeface="Wingdings" pitchFamily="2" charset="2"/>
            </a:endParaRPr>
          </a:p>
          <a:p>
            <a:r>
              <a:rPr lang="en-US" sz="2400" b="1" dirty="0" smtClean="0">
                <a:sym typeface="Wingdings" pitchFamily="2" charset="2"/>
              </a:rPr>
              <a:t>ports</a:t>
            </a:r>
            <a:endParaRPr lang="en-US" sz="2000" dirty="0" smtClean="0">
              <a:sym typeface="Wingdings" pitchFamily="2" charset="2"/>
            </a:endParaRPr>
          </a:p>
          <a:p>
            <a:pPr lvl="1"/>
            <a:r>
              <a:rPr lang="en-US" sz="2000" dirty="0" smtClean="0">
                <a:sym typeface="Wingdings" pitchFamily="2" charset="2"/>
              </a:rPr>
              <a:t>Can be mapped to </a:t>
            </a:r>
            <a:r>
              <a:rPr lang="en-US" sz="2000" dirty="0" err="1" smtClean="0">
                <a:sym typeface="Wingdings" pitchFamily="2" charset="2"/>
              </a:rPr>
              <a:t>ptask</a:t>
            </a:r>
            <a:r>
              <a:rPr lang="en-US" sz="2000" dirty="0" smtClean="0">
                <a:sym typeface="Wingdings" pitchFamily="2" charset="2"/>
              </a:rPr>
              <a:t> input/outputs</a:t>
            </a:r>
          </a:p>
          <a:p>
            <a:pPr lvl="1"/>
            <a:r>
              <a:rPr lang="en-US" sz="2000" dirty="0" smtClean="0">
                <a:sym typeface="Wingdings" pitchFamily="2" charset="2"/>
              </a:rPr>
              <a:t>A data source or sink (e.g. buffer in GPU memory)</a:t>
            </a:r>
          </a:p>
          <a:p>
            <a:r>
              <a:rPr lang="en-US" sz="2400" b="1" dirty="0" smtClean="0">
                <a:sym typeface="Wingdings" pitchFamily="2" charset="2"/>
              </a:rPr>
              <a:t>channels</a:t>
            </a:r>
          </a:p>
          <a:p>
            <a:pPr lvl="1"/>
            <a:r>
              <a:rPr lang="en-US" sz="2000" dirty="0" smtClean="0">
                <a:sym typeface="Wingdings" pitchFamily="2" charset="2"/>
              </a:rPr>
              <a:t>Similar to pipes</a:t>
            </a:r>
          </a:p>
          <a:p>
            <a:pPr lvl="1"/>
            <a:r>
              <a:rPr lang="en-US" sz="2000" dirty="0" smtClean="0">
                <a:sym typeface="Wingdings" pitchFamily="2" charset="2"/>
              </a:rPr>
              <a:t>Connect arbitrary ports</a:t>
            </a:r>
          </a:p>
          <a:p>
            <a:pPr lvl="1"/>
            <a:r>
              <a:rPr lang="en-US" sz="2000" dirty="0" smtClean="0">
                <a:sym typeface="Wingdings" pitchFamily="2" charset="2"/>
              </a:rPr>
              <a:t>Specialize to eliminate double-buffering</a:t>
            </a:r>
          </a:p>
          <a:p>
            <a:pPr marL="392113" lvl="1" indent="0">
              <a:buNone/>
            </a:pPr>
            <a:endParaRPr lang="en-US" sz="2000" b="1" dirty="0">
              <a:sym typeface="Wingdings" pitchFamily="2" charset="2"/>
            </a:endParaRPr>
          </a:p>
          <a:p>
            <a:pPr lvl="1"/>
            <a:endParaRPr lang="en-US" sz="2000" dirty="0" smtClean="0">
              <a:sym typeface="Wingdings" pitchFamily="2" charset="2"/>
            </a:endParaRPr>
          </a:p>
          <a:p>
            <a:pPr lvl="1"/>
            <a:endParaRPr lang="en-US" sz="2000" dirty="0" smtClean="0">
              <a:sym typeface="Wingdings" pitchFamily="2" charset="2"/>
            </a:endParaRPr>
          </a:p>
          <a:p>
            <a:pPr lvl="1">
              <a:buNone/>
            </a:pPr>
            <a:endParaRPr lang="en-US" sz="2000" dirty="0" smtClean="0">
              <a:sym typeface="Wingdings" pitchFamily="2" charset="2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OS abstractions: dataflow!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853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09321"/>
            <a:ext cx="8229600" cy="1143000"/>
          </a:xfrm>
        </p:spPr>
        <p:txBody>
          <a:bodyPr/>
          <a:lstStyle/>
          <a:p>
            <a:r>
              <a:rPr lang="en-US" dirty="0" smtClean="0"/>
              <a:t>Gestural interface revisited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4927600" y="1897381"/>
            <a:ext cx="1397000" cy="1137919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solidFill>
                  <a:srgbClr val="002060"/>
                </a:solidFill>
              </a:rPr>
              <a:t>ptask</a:t>
            </a:r>
            <a:r>
              <a:rPr lang="en-US" sz="2000" dirty="0" smtClean="0">
                <a:solidFill>
                  <a:srgbClr val="002060"/>
                </a:solidFill>
              </a:rPr>
              <a:t>:</a:t>
            </a:r>
          </a:p>
          <a:p>
            <a:pPr algn="ctr"/>
            <a:r>
              <a:rPr lang="en-US" sz="2000" dirty="0" smtClean="0">
                <a:solidFill>
                  <a:srgbClr val="002060"/>
                </a:solidFill>
              </a:rPr>
              <a:t>detect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7202196" y="3638836"/>
            <a:ext cx="1397000" cy="113791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process:</a:t>
            </a:r>
          </a:p>
          <a:p>
            <a:pPr algn="ctr"/>
            <a:r>
              <a:rPr lang="en-US" sz="2000" dirty="0" err="1" smtClean="0"/>
              <a:t>hidinput</a:t>
            </a:r>
            <a:endParaRPr lang="en-US" sz="2000" dirty="0" smtClean="0"/>
          </a:p>
        </p:txBody>
      </p:sp>
      <p:grpSp>
        <p:nvGrpSpPr>
          <p:cNvPr id="35" name="Group 34"/>
          <p:cNvGrpSpPr/>
          <p:nvPr/>
        </p:nvGrpSpPr>
        <p:grpSpPr>
          <a:xfrm>
            <a:off x="628520" y="1234908"/>
            <a:ext cx="1397000" cy="1722119"/>
            <a:chOff x="469900" y="1897381"/>
            <a:chExt cx="1397000" cy="1722119"/>
          </a:xfrm>
        </p:grpSpPr>
        <p:sp>
          <p:nvSpPr>
            <p:cNvPr id="4" name="Rounded Rectangle 3"/>
            <p:cNvSpPr/>
            <p:nvPr/>
          </p:nvSpPr>
          <p:spPr>
            <a:xfrm>
              <a:off x="469900" y="1897381"/>
              <a:ext cx="1397000" cy="1137919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process:</a:t>
              </a:r>
            </a:p>
            <a:p>
              <a:pPr algn="ctr"/>
              <a:r>
                <a:rPr lang="en-US" sz="2000" dirty="0" smtClean="0"/>
                <a:t>capture</a:t>
              </a: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660400" y="3073400"/>
              <a:ext cx="1054100" cy="5461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rgbClr val="3333FF"/>
                  </a:solidFill>
                </a:rPr>
                <a:t>usbsrc</a:t>
              </a:r>
              <a:endParaRPr lang="en-US" dirty="0">
                <a:solidFill>
                  <a:srgbClr val="3333FF"/>
                </a:solidFill>
              </a:endParaRPr>
            </a:p>
          </p:txBody>
        </p:sp>
      </p:grpSp>
      <p:sp>
        <p:nvSpPr>
          <p:cNvPr id="17" name="Rectangle 16"/>
          <p:cNvSpPr/>
          <p:nvPr/>
        </p:nvSpPr>
        <p:spPr>
          <a:xfrm>
            <a:off x="7354596" y="3074955"/>
            <a:ext cx="1054100" cy="5461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rgbClr val="3333FF"/>
                </a:solidFill>
              </a:rPr>
              <a:t>hid_in</a:t>
            </a:r>
            <a:endParaRPr lang="en-US" dirty="0">
              <a:solidFill>
                <a:srgbClr val="3333FF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105400" y="3060700"/>
            <a:ext cx="1054100" cy="5461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3333FF"/>
                </a:solidFill>
              </a:rPr>
              <a:t>hands</a:t>
            </a:r>
            <a:endParaRPr lang="en-US" dirty="0">
              <a:solidFill>
                <a:srgbClr val="3333FF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900714" y="4884051"/>
            <a:ext cx="4588115" cy="24929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Computation expressed as a graph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</a:t>
            </a:r>
            <a:r>
              <a:rPr lang="en-US" sz="2000" i="1" dirty="0" smtClean="0"/>
              <a:t>Synthesis</a:t>
            </a:r>
            <a:r>
              <a:rPr lang="en-US" sz="2000" dirty="0" smtClean="0"/>
              <a:t> </a:t>
            </a:r>
            <a:r>
              <a:rPr lang="en-US" sz="1600" b="1" dirty="0" smtClean="0"/>
              <a:t>[</a:t>
            </a:r>
            <a:r>
              <a:rPr lang="en-US" sz="1600" b="1" dirty="0" err="1" smtClean="0"/>
              <a:t>Masselin</a:t>
            </a:r>
            <a:r>
              <a:rPr lang="en-US" sz="1600" b="1" dirty="0" smtClean="0"/>
              <a:t> 89] </a:t>
            </a:r>
            <a:r>
              <a:rPr lang="en-US" sz="1600" dirty="0" smtClean="0"/>
              <a:t>(streams, pumps)</a:t>
            </a:r>
            <a:endParaRPr lang="en-US" sz="2000" dirty="0" smtClean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Dryad </a:t>
            </a:r>
            <a:r>
              <a:rPr lang="en-US" sz="1600" b="1" dirty="0" smtClean="0"/>
              <a:t>[</a:t>
            </a:r>
            <a:r>
              <a:rPr lang="en-US" sz="1600" b="1" dirty="0" err="1" smtClean="0"/>
              <a:t>Isard</a:t>
            </a:r>
            <a:r>
              <a:rPr lang="en-US" sz="1600" b="1" dirty="0" smtClean="0"/>
              <a:t> 07]</a:t>
            </a:r>
            <a:endParaRPr lang="en-US" sz="2000" b="1" dirty="0" smtClean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</a:t>
            </a:r>
            <a:r>
              <a:rPr lang="en-US" sz="2000" dirty="0" err="1" smtClean="0"/>
              <a:t>SteamIt</a:t>
            </a:r>
            <a:r>
              <a:rPr lang="en-US" sz="2000" dirty="0" smtClean="0"/>
              <a:t> </a:t>
            </a:r>
            <a:r>
              <a:rPr lang="en-US" sz="1600" b="1" dirty="0" smtClean="0"/>
              <a:t>[</a:t>
            </a:r>
            <a:r>
              <a:rPr lang="en-US" sz="1600" b="1" dirty="0" err="1" smtClean="0"/>
              <a:t>Thies</a:t>
            </a:r>
            <a:r>
              <a:rPr lang="en-US" sz="1600" b="1" dirty="0" smtClean="0"/>
              <a:t> 02]</a:t>
            </a:r>
            <a:endParaRPr lang="en-US" sz="2000" b="1" dirty="0" smtClean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</a:t>
            </a:r>
            <a:r>
              <a:rPr lang="en-US" sz="2000" dirty="0" err="1" smtClean="0"/>
              <a:t>Offcodes</a:t>
            </a:r>
            <a:r>
              <a:rPr lang="en-US" sz="2000" dirty="0" smtClean="0"/>
              <a:t> </a:t>
            </a:r>
            <a:r>
              <a:rPr lang="en-US" sz="1600" b="1" dirty="0" smtClean="0"/>
              <a:t>[</a:t>
            </a:r>
            <a:r>
              <a:rPr lang="en-US" sz="1600" b="1" dirty="0" err="1" smtClean="0"/>
              <a:t>Weinsberg</a:t>
            </a:r>
            <a:r>
              <a:rPr lang="en-US" sz="1600" b="1" dirty="0" smtClean="0"/>
              <a:t> 08]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 others…</a:t>
            </a:r>
            <a:endParaRPr lang="en-US" sz="1600" b="1" dirty="0" smtClean="0"/>
          </a:p>
          <a:p>
            <a:pPr>
              <a:buFont typeface="Arial" pitchFamily="34" charset="0"/>
              <a:buChar char="•"/>
            </a:pPr>
            <a:endParaRPr lang="en-US" sz="1600" b="1" dirty="0" smtClean="0"/>
          </a:p>
          <a:p>
            <a:pPr>
              <a:buFont typeface="Arial" pitchFamily="34" charset="0"/>
              <a:buChar char="•"/>
            </a:pPr>
            <a:endParaRPr lang="en-US" sz="2000" b="1" dirty="0" smtClean="0"/>
          </a:p>
        </p:txBody>
      </p:sp>
      <p:grpSp>
        <p:nvGrpSpPr>
          <p:cNvPr id="36" name="Group 35"/>
          <p:cNvGrpSpPr/>
          <p:nvPr/>
        </p:nvGrpSpPr>
        <p:grpSpPr>
          <a:xfrm>
            <a:off x="2751494" y="2393821"/>
            <a:ext cx="1397000" cy="2286000"/>
            <a:chOff x="2844800" y="1320800"/>
            <a:chExt cx="1397000" cy="2286000"/>
          </a:xfrm>
        </p:grpSpPr>
        <p:sp>
          <p:nvSpPr>
            <p:cNvPr id="5" name="Rounded Rectangle 4"/>
            <p:cNvSpPr/>
            <p:nvPr/>
          </p:nvSpPr>
          <p:spPr>
            <a:xfrm>
              <a:off x="2844800" y="1897381"/>
              <a:ext cx="1397000" cy="1137919"/>
            </a:xfrm>
            <a:prstGeom prst="round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err="1" smtClean="0">
                  <a:solidFill>
                    <a:srgbClr val="002060"/>
                  </a:solidFill>
                </a:rPr>
                <a:t>ptask</a:t>
              </a:r>
              <a:r>
                <a:rPr lang="en-US" sz="2000" dirty="0" smtClean="0">
                  <a:solidFill>
                    <a:srgbClr val="002060"/>
                  </a:solidFill>
                </a:rPr>
                <a:t>:</a:t>
              </a:r>
            </a:p>
            <a:p>
              <a:pPr algn="ctr"/>
              <a:r>
                <a:rPr lang="en-US" sz="2000" dirty="0" smtClean="0">
                  <a:solidFill>
                    <a:srgbClr val="002060"/>
                  </a:solidFill>
                </a:rPr>
                <a:t>filter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022600" y="3060700"/>
              <a:ext cx="1054100" cy="5461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3333FF"/>
                  </a:solidFill>
                </a:rPr>
                <a:t>cloud</a:t>
              </a:r>
              <a:endParaRPr lang="en-US" dirty="0">
                <a:solidFill>
                  <a:srgbClr val="3333FF"/>
                </a:solidFill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3009900" y="1320800"/>
              <a:ext cx="1054100" cy="5461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rgbClr val="3333FF"/>
                  </a:solidFill>
                </a:rPr>
                <a:t>rawimg</a:t>
              </a:r>
              <a:endParaRPr lang="en-US" dirty="0">
                <a:solidFill>
                  <a:srgbClr val="3333FF"/>
                </a:solidFill>
              </a:endParaRPr>
            </a:p>
          </p:txBody>
        </p:sp>
      </p:grpSp>
      <p:sp>
        <p:nvSpPr>
          <p:cNvPr id="22" name="Rectangle 21"/>
          <p:cNvSpPr/>
          <p:nvPr/>
        </p:nvSpPr>
        <p:spPr>
          <a:xfrm>
            <a:off x="5092700" y="1320800"/>
            <a:ext cx="1054100" cy="5461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rgbClr val="3333FF"/>
                </a:solidFill>
              </a:rPr>
              <a:t>det_inp</a:t>
            </a:r>
            <a:endParaRPr lang="en-US" dirty="0">
              <a:solidFill>
                <a:srgbClr val="3333FF"/>
              </a:solidFill>
            </a:endParaRPr>
          </a:p>
        </p:txBody>
      </p:sp>
      <p:sp>
        <p:nvSpPr>
          <p:cNvPr id="37" name="Right Arrow 36"/>
          <p:cNvSpPr/>
          <p:nvPr/>
        </p:nvSpPr>
        <p:spPr>
          <a:xfrm>
            <a:off x="1912775" y="2435290"/>
            <a:ext cx="978408" cy="484632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ight Arrow 37"/>
          <p:cNvSpPr/>
          <p:nvPr/>
        </p:nvSpPr>
        <p:spPr>
          <a:xfrm>
            <a:off x="6170643" y="3100874"/>
            <a:ext cx="1163217" cy="484632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4" name="Group 43"/>
          <p:cNvGrpSpPr/>
          <p:nvPr/>
        </p:nvGrpSpPr>
        <p:grpSpPr>
          <a:xfrm>
            <a:off x="4002832" y="1470789"/>
            <a:ext cx="1080205" cy="3011638"/>
            <a:chOff x="4002832" y="1470789"/>
            <a:chExt cx="1080205" cy="3011638"/>
          </a:xfrm>
        </p:grpSpPr>
        <p:sp>
          <p:nvSpPr>
            <p:cNvPr id="39" name="Bent-Up Arrow 38"/>
            <p:cNvSpPr/>
            <p:nvPr/>
          </p:nvSpPr>
          <p:spPr>
            <a:xfrm>
              <a:off x="4002832" y="3750907"/>
              <a:ext cx="681135" cy="731520"/>
            </a:xfrm>
            <a:prstGeom prst="bentUpArrow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Bent-Up Arrow 39"/>
            <p:cNvSpPr/>
            <p:nvPr/>
          </p:nvSpPr>
          <p:spPr>
            <a:xfrm rot="5400000">
              <a:off x="3256842" y="2655318"/>
              <a:ext cx="3010724" cy="641666"/>
            </a:xfrm>
            <a:prstGeom prst="bentUpArrow">
              <a:avLst/>
            </a:prstGeom>
            <a:solidFill>
              <a:srgbClr val="FFC000"/>
            </a:solidFill>
            <a:scene3d>
              <a:camera prst="orthographicFront">
                <a:rot lat="0" lon="1080000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4291013" y="4343401"/>
              <a:ext cx="261937" cy="88640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4633914" y="3762375"/>
              <a:ext cx="171450" cy="2667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4219770" y="3748088"/>
              <a:ext cx="171450" cy="2667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396648" y="3944521"/>
            <a:ext cx="1667799" cy="1588532"/>
            <a:chOff x="396648" y="3944521"/>
            <a:chExt cx="1667799" cy="1588532"/>
          </a:xfrm>
        </p:grpSpPr>
        <p:sp>
          <p:nvSpPr>
            <p:cNvPr id="27" name="Rectangle 26"/>
            <p:cNvSpPr/>
            <p:nvPr/>
          </p:nvSpPr>
          <p:spPr>
            <a:xfrm>
              <a:off x="402998" y="4766847"/>
              <a:ext cx="3175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3333FF"/>
                </a:solidFill>
              </a:endParaRPr>
            </a:p>
          </p:txBody>
        </p:sp>
        <p:sp>
          <p:nvSpPr>
            <p:cNvPr id="28" name="Rounded Rectangle 27"/>
            <p:cNvSpPr/>
            <p:nvPr/>
          </p:nvSpPr>
          <p:spPr>
            <a:xfrm>
              <a:off x="396648" y="3958809"/>
              <a:ext cx="323850" cy="31115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 smtClean="0"/>
            </a:p>
          </p:txBody>
        </p:sp>
        <p:sp>
          <p:nvSpPr>
            <p:cNvPr id="29" name="Rounded Rectangle 28"/>
            <p:cNvSpPr/>
            <p:nvPr/>
          </p:nvSpPr>
          <p:spPr>
            <a:xfrm>
              <a:off x="402998" y="4351239"/>
              <a:ext cx="317500" cy="337819"/>
            </a:xfrm>
            <a:prstGeom prst="round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 smtClean="0">
                <a:solidFill>
                  <a:srgbClr val="002060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834798" y="3944521"/>
              <a:ext cx="11913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= process</a:t>
              </a:r>
              <a:endParaRPr lang="en-US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849087" y="4339809"/>
              <a:ext cx="9348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= </a:t>
              </a:r>
              <a:r>
                <a:rPr lang="en-US" dirty="0" err="1" smtClean="0"/>
                <a:t>ptask</a:t>
              </a:r>
              <a:endParaRPr lang="en-US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858613" y="4754146"/>
              <a:ext cx="7809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= port</a:t>
              </a:r>
              <a:endParaRPr lang="en-US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873095" y="5163721"/>
              <a:ext cx="11913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= channel</a:t>
              </a:r>
              <a:endParaRPr lang="en-US" dirty="0"/>
            </a:p>
          </p:txBody>
        </p:sp>
        <p:sp>
          <p:nvSpPr>
            <p:cNvPr id="45" name="Right Arrow 44"/>
            <p:cNvSpPr/>
            <p:nvPr/>
          </p:nvSpPr>
          <p:spPr>
            <a:xfrm>
              <a:off x="404325" y="5162939"/>
              <a:ext cx="370116" cy="370114"/>
            </a:xfrm>
            <a:prstGeom prst="rightArrow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830968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09321"/>
            <a:ext cx="8229600" cy="1143000"/>
          </a:xfrm>
        </p:spPr>
        <p:txBody>
          <a:bodyPr/>
          <a:lstStyle/>
          <a:p>
            <a:r>
              <a:rPr lang="en-US" dirty="0" smtClean="0"/>
              <a:t>Gestural interface revisited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4927600" y="1897381"/>
            <a:ext cx="1397000" cy="1137919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solidFill>
                  <a:srgbClr val="002060"/>
                </a:solidFill>
              </a:rPr>
              <a:t>ptask</a:t>
            </a:r>
            <a:r>
              <a:rPr lang="en-US" sz="2000" dirty="0" smtClean="0">
                <a:solidFill>
                  <a:srgbClr val="002060"/>
                </a:solidFill>
              </a:rPr>
              <a:t>:</a:t>
            </a:r>
          </a:p>
          <a:p>
            <a:pPr algn="ctr"/>
            <a:r>
              <a:rPr lang="en-US" sz="2000" dirty="0" smtClean="0">
                <a:solidFill>
                  <a:srgbClr val="002060"/>
                </a:solidFill>
              </a:rPr>
              <a:t>detect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7202196" y="3638836"/>
            <a:ext cx="1397000" cy="113791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process:</a:t>
            </a:r>
          </a:p>
          <a:p>
            <a:pPr algn="ctr"/>
            <a:r>
              <a:rPr lang="en-US" sz="2000" dirty="0" err="1" smtClean="0"/>
              <a:t>hidinput</a:t>
            </a:r>
            <a:endParaRPr lang="en-US" sz="2000" dirty="0" smtClean="0"/>
          </a:p>
        </p:txBody>
      </p:sp>
      <p:grpSp>
        <p:nvGrpSpPr>
          <p:cNvPr id="2" name="Group 34"/>
          <p:cNvGrpSpPr/>
          <p:nvPr/>
        </p:nvGrpSpPr>
        <p:grpSpPr>
          <a:xfrm>
            <a:off x="628520" y="1234908"/>
            <a:ext cx="1397000" cy="1722119"/>
            <a:chOff x="469900" y="1897381"/>
            <a:chExt cx="1397000" cy="1722119"/>
          </a:xfrm>
        </p:grpSpPr>
        <p:sp>
          <p:nvSpPr>
            <p:cNvPr id="4" name="Rounded Rectangle 3"/>
            <p:cNvSpPr/>
            <p:nvPr/>
          </p:nvSpPr>
          <p:spPr>
            <a:xfrm>
              <a:off x="469900" y="1897381"/>
              <a:ext cx="1397000" cy="1137919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process:</a:t>
              </a:r>
            </a:p>
            <a:p>
              <a:pPr algn="ctr"/>
              <a:r>
                <a:rPr lang="en-US" sz="2000" dirty="0" smtClean="0"/>
                <a:t>capture</a:t>
              </a: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660400" y="3073400"/>
              <a:ext cx="1054100" cy="5461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rgbClr val="3333FF"/>
                  </a:solidFill>
                </a:rPr>
                <a:t>usbsrc</a:t>
              </a:r>
              <a:endParaRPr lang="en-US" dirty="0">
                <a:solidFill>
                  <a:srgbClr val="3333FF"/>
                </a:solidFill>
              </a:endParaRPr>
            </a:p>
          </p:txBody>
        </p:sp>
      </p:grpSp>
      <p:sp>
        <p:nvSpPr>
          <p:cNvPr id="17" name="Rectangle 16"/>
          <p:cNvSpPr/>
          <p:nvPr/>
        </p:nvSpPr>
        <p:spPr>
          <a:xfrm>
            <a:off x="7354596" y="3074955"/>
            <a:ext cx="1054100" cy="5461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rgbClr val="3333FF"/>
                </a:solidFill>
              </a:rPr>
              <a:t>hid_in</a:t>
            </a:r>
            <a:endParaRPr lang="en-US" dirty="0">
              <a:solidFill>
                <a:srgbClr val="3333FF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105400" y="3060700"/>
            <a:ext cx="1054100" cy="5461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3333FF"/>
                </a:solidFill>
              </a:rPr>
              <a:t>hands</a:t>
            </a:r>
            <a:endParaRPr lang="en-US" dirty="0">
              <a:solidFill>
                <a:srgbClr val="3333FF"/>
              </a:solidFill>
            </a:endParaRPr>
          </a:p>
        </p:txBody>
      </p:sp>
      <p:grpSp>
        <p:nvGrpSpPr>
          <p:cNvPr id="6" name="Group 35"/>
          <p:cNvGrpSpPr/>
          <p:nvPr/>
        </p:nvGrpSpPr>
        <p:grpSpPr>
          <a:xfrm>
            <a:off x="2751494" y="2393821"/>
            <a:ext cx="1397000" cy="2286000"/>
            <a:chOff x="2844800" y="1320800"/>
            <a:chExt cx="1397000" cy="2286000"/>
          </a:xfrm>
        </p:grpSpPr>
        <p:sp>
          <p:nvSpPr>
            <p:cNvPr id="5" name="Rounded Rectangle 4"/>
            <p:cNvSpPr/>
            <p:nvPr/>
          </p:nvSpPr>
          <p:spPr>
            <a:xfrm>
              <a:off x="2844800" y="1897381"/>
              <a:ext cx="1397000" cy="1137919"/>
            </a:xfrm>
            <a:prstGeom prst="round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err="1" smtClean="0">
                  <a:solidFill>
                    <a:srgbClr val="002060"/>
                  </a:solidFill>
                </a:rPr>
                <a:t>ptask</a:t>
              </a:r>
              <a:r>
                <a:rPr lang="en-US" sz="2000" dirty="0" smtClean="0">
                  <a:solidFill>
                    <a:srgbClr val="002060"/>
                  </a:solidFill>
                </a:rPr>
                <a:t>:</a:t>
              </a:r>
            </a:p>
            <a:p>
              <a:pPr algn="ctr"/>
              <a:r>
                <a:rPr lang="en-US" sz="2000" dirty="0" smtClean="0">
                  <a:solidFill>
                    <a:srgbClr val="002060"/>
                  </a:solidFill>
                </a:rPr>
                <a:t>filter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022600" y="3060700"/>
              <a:ext cx="1054100" cy="5461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3333FF"/>
                  </a:solidFill>
                </a:rPr>
                <a:t>cloud</a:t>
              </a:r>
              <a:endParaRPr lang="en-US" dirty="0">
                <a:solidFill>
                  <a:srgbClr val="3333FF"/>
                </a:solidFill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3009900" y="1320800"/>
              <a:ext cx="1054100" cy="5461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rgbClr val="3333FF"/>
                  </a:solidFill>
                </a:rPr>
                <a:t>rawimg</a:t>
              </a:r>
              <a:endParaRPr lang="en-US" dirty="0">
                <a:solidFill>
                  <a:srgbClr val="3333FF"/>
                </a:solidFill>
              </a:endParaRPr>
            </a:p>
          </p:txBody>
        </p:sp>
      </p:grpSp>
      <p:sp>
        <p:nvSpPr>
          <p:cNvPr id="22" name="Rectangle 21"/>
          <p:cNvSpPr/>
          <p:nvPr/>
        </p:nvSpPr>
        <p:spPr>
          <a:xfrm>
            <a:off x="5092700" y="1320800"/>
            <a:ext cx="1054100" cy="5461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rgbClr val="3333FF"/>
                </a:solidFill>
              </a:rPr>
              <a:t>det_inp</a:t>
            </a:r>
            <a:endParaRPr lang="en-US" dirty="0">
              <a:solidFill>
                <a:srgbClr val="3333FF"/>
              </a:solidFill>
            </a:endParaRPr>
          </a:p>
        </p:txBody>
      </p:sp>
      <p:sp>
        <p:nvSpPr>
          <p:cNvPr id="37" name="Right Arrow 36"/>
          <p:cNvSpPr/>
          <p:nvPr/>
        </p:nvSpPr>
        <p:spPr>
          <a:xfrm>
            <a:off x="1912775" y="2435290"/>
            <a:ext cx="978408" cy="48463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ight Arrow 37"/>
          <p:cNvSpPr/>
          <p:nvPr/>
        </p:nvSpPr>
        <p:spPr>
          <a:xfrm>
            <a:off x="6170643" y="3100874"/>
            <a:ext cx="1163217" cy="484632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43"/>
          <p:cNvGrpSpPr/>
          <p:nvPr/>
        </p:nvGrpSpPr>
        <p:grpSpPr>
          <a:xfrm>
            <a:off x="4002832" y="1470789"/>
            <a:ext cx="1080205" cy="3011638"/>
            <a:chOff x="4002832" y="1470789"/>
            <a:chExt cx="1080205" cy="3011638"/>
          </a:xfrm>
          <a:solidFill>
            <a:srgbClr val="92D050"/>
          </a:solidFill>
        </p:grpSpPr>
        <p:sp>
          <p:nvSpPr>
            <p:cNvPr id="39" name="Bent-Up Arrow 38"/>
            <p:cNvSpPr/>
            <p:nvPr/>
          </p:nvSpPr>
          <p:spPr>
            <a:xfrm>
              <a:off x="4002832" y="3750907"/>
              <a:ext cx="681135" cy="731520"/>
            </a:xfrm>
            <a:prstGeom prst="bentUp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Bent-Up Arrow 39"/>
            <p:cNvSpPr/>
            <p:nvPr/>
          </p:nvSpPr>
          <p:spPr>
            <a:xfrm rot="5400000">
              <a:off x="3256842" y="2655318"/>
              <a:ext cx="3010724" cy="641666"/>
            </a:xfrm>
            <a:prstGeom prst="bentUpArrow">
              <a:avLst/>
            </a:prstGeom>
            <a:grpFill/>
            <a:scene3d>
              <a:camera prst="orthographicFront">
                <a:rot lat="0" lon="1080000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4291013" y="4343401"/>
              <a:ext cx="261937" cy="88640"/>
            </a:xfrm>
            <a:prstGeom prst="rect">
              <a:avLst/>
            </a:prstGeom>
            <a:grp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4633914" y="3762375"/>
              <a:ext cx="171450" cy="2667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4219770" y="3748088"/>
              <a:ext cx="171450" cy="2667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" name="Group 45"/>
          <p:cNvGrpSpPr/>
          <p:nvPr/>
        </p:nvGrpSpPr>
        <p:grpSpPr>
          <a:xfrm>
            <a:off x="396648" y="3944521"/>
            <a:ext cx="1667799" cy="1588532"/>
            <a:chOff x="396648" y="3944521"/>
            <a:chExt cx="1667799" cy="1588532"/>
          </a:xfrm>
        </p:grpSpPr>
        <p:sp>
          <p:nvSpPr>
            <p:cNvPr id="27" name="Rectangle 26"/>
            <p:cNvSpPr/>
            <p:nvPr/>
          </p:nvSpPr>
          <p:spPr>
            <a:xfrm>
              <a:off x="402998" y="4766847"/>
              <a:ext cx="3175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3333FF"/>
                </a:solidFill>
              </a:endParaRPr>
            </a:p>
          </p:txBody>
        </p:sp>
        <p:sp>
          <p:nvSpPr>
            <p:cNvPr id="28" name="Rounded Rectangle 27"/>
            <p:cNvSpPr/>
            <p:nvPr/>
          </p:nvSpPr>
          <p:spPr>
            <a:xfrm>
              <a:off x="396648" y="3958809"/>
              <a:ext cx="323850" cy="31115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 smtClean="0"/>
            </a:p>
          </p:txBody>
        </p:sp>
        <p:sp>
          <p:nvSpPr>
            <p:cNvPr id="29" name="Rounded Rectangle 28"/>
            <p:cNvSpPr/>
            <p:nvPr/>
          </p:nvSpPr>
          <p:spPr>
            <a:xfrm>
              <a:off x="402998" y="4351239"/>
              <a:ext cx="317500" cy="337819"/>
            </a:xfrm>
            <a:prstGeom prst="round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 smtClean="0">
                <a:solidFill>
                  <a:srgbClr val="002060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834798" y="3944521"/>
              <a:ext cx="11913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= process</a:t>
              </a:r>
              <a:endParaRPr lang="en-US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849087" y="4339809"/>
              <a:ext cx="9348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= </a:t>
              </a:r>
              <a:r>
                <a:rPr lang="en-US" dirty="0" err="1" smtClean="0"/>
                <a:t>ptask</a:t>
              </a:r>
              <a:endParaRPr lang="en-US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858613" y="4754146"/>
              <a:ext cx="7809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= port</a:t>
              </a:r>
              <a:endParaRPr lang="en-US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873095" y="5163721"/>
              <a:ext cx="11913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= channel</a:t>
              </a:r>
              <a:endParaRPr lang="en-US" dirty="0"/>
            </a:p>
          </p:txBody>
        </p:sp>
        <p:sp>
          <p:nvSpPr>
            <p:cNvPr id="45" name="Right Arrow 44"/>
            <p:cNvSpPr/>
            <p:nvPr/>
          </p:nvSpPr>
          <p:spPr>
            <a:xfrm>
              <a:off x="404325" y="5162939"/>
              <a:ext cx="370116" cy="370114"/>
            </a:xfrm>
            <a:prstGeom prst="rightArrow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4" name="TextBox 33"/>
          <p:cNvSpPr txBox="1"/>
          <p:nvPr/>
        </p:nvSpPr>
        <p:spPr>
          <a:xfrm>
            <a:off x="2276669" y="1418253"/>
            <a:ext cx="19623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USB</a:t>
            </a:r>
            <a:r>
              <a:rPr lang="en-US" dirty="0" smtClean="0">
                <a:sym typeface="Wingdings" pitchFamily="2" charset="2"/>
              </a:rPr>
              <a:t>GPU </a:t>
            </a:r>
            <a:r>
              <a:rPr lang="en-US" dirty="0" err="1" smtClean="0">
                <a:sym typeface="Wingdings" pitchFamily="2" charset="2"/>
              </a:rPr>
              <a:t>mem</a:t>
            </a:r>
            <a:endParaRPr lang="en-US" dirty="0"/>
          </a:p>
        </p:txBody>
      </p:sp>
      <p:cxnSp>
        <p:nvCxnSpPr>
          <p:cNvPr id="36" name="Straight Arrow Connector 35"/>
          <p:cNvCxnSpPr>
            <a:stCxn id="34" idx="2"/>
            <a:endCxn id="37" idx="0"/>
          </p:cNvCxnSpPr>
          <p:nvPr/>
        </p:nvCxnSpPr>
        <p:spPr>
          <a:xfrm rot="5400000">
            <a:off x="2629516" y="1806937"/>
            <a:ext cx="647705" cy="609001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4323184" y="4789713"/>
            <a:ext cx="26292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ym typeface="Wingdings" pitchFamily="2" charset="2"/>
              </a:rPr>
              <a:t>GPU </a:t>
            </a:r>
            <a:r>
              <a:rPr lang="en-US" dirty="0" err="1" smtClean="0">
                <a:sym typeface="Wingdings" pitchFamily="2" charset="2"/>
              </a:rPr>
              <a:t>mem</a:t>
            </a:r>
            <a:r>
              <a:rPr lang="en-US" dirty="0" smtClean="0">
                <a:sym typeface="Wingdings" pitchFamily="2" charset="2"/>
              </a:rPr>
              <a:t> GPU </a:t>
            </a:r>
            <a:r>
              <a:rPr lang="en-US" dirty="0" err="1" smtClean="0">
                <a:sym typeface="Wingdings" pitchFamily="2" charset="2"/>
              </a:rPr>
              <a:t>mem</a:t>
            </a:r>
            <a:endParaRPr lang="en-US" dirty="0"/>
          </a:p>
        </p:txBody>
      </p:sp>
      <p:cxnSp>
        <p:nvCxnSpPr>
          <p:cNvPr id="46" name="Straight Arrow Connector 45"/>
          <p:cNvCxnSpPr>
            <a:stCxn id="44" idx="0"/>
            <a:endCxn id="41" idx="2"/>
          </p:cNvCxnSpPr>
          <p:nvPr/>
        </p:nvCxnSpPr>
        <p:spPr>
          <a:xfrm rot="16200000" flipV="1">
            <a:off x="4851059" y="4002964"/>
            <a:ext cx="357672" cy="121582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2870706" y="5368837"/>
            <a:ext cx="60965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Eliminate unnecessary communication…</a:t>
            </a:r>
          </a:p>
        </p:txBody>
      </p:sp>
    </p:spTree>
    <p:extLst>
      <p:ext uri="{BB962C8B-B14F-4D97-AF65-F5344CB8AC3E}">
        <p14:creationId xmlns:p14="http://schemas.microsoft.com/office/powerpoint/2010/main" val="547776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09321"/>
            <a:ext cx="8229600" cy="1143000"/>
          </a:xfrm>
        </p:spPr>
        <p:txBody>
          <a:bodyPr/>
          <a:lstStyle/>
          <a:p>
            <a:r>
              <a:rPr lang="en-US" dirty="0" smtClean="0"/>
              <a:t>Gestural interface revisited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4927600" y="1897381"/>
            <a:ext cx="1397000" cy="1137919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solidFill>
                  <a:srgbClr val="002060"/>
                </a:solidFill>
              </a:rPr>
              <a:t>ptask</a:t>
            </a:r>
            <a:r>
              <a:rPr lang="en-US" sz="2000" dirty="0" smtClean="0">
                <a:solidFill>
                  <a:srgbClr val="002060"/>
                </a:solidFill>
              </a:rPr>
              <a:t>:</a:t>
            </a:r>
          </a:p>
          <a:p>
            <a:pPr algn="ctr"/>
            <a:r>
              <a:rPr lang="en-US" sz="2000" dirty="0" smtClean="0">
                <a:solidFill>
                  <a:srgbClr val="002060"/>
                </a:solidFill>
              </a:rPr>
              <a:t>detect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7202196" y="3638836"/>
            <a:ext cx="1397000" cy="113791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process:</a:t>
            </a:r>
          </a:p>
          <a:p>
            <a:pPr algn="ctr"/>
            <a:r>
              <a:rPr lang="en-US" sz="2000" dirty="0" err="1" smtClean="0"/>
              <a:t>hidinput</a:t>
            </a:r>
            <a:endParaRPr lang="en-US" sz="2000" dirty="0" smtClean="0"/>
          </a:p>
        </p:txBody>
      </p:sp>
      <p:grpSp>
        <p:nvGrpSpPr>
          <p:cNvPr id="2" name="Group 34"/>
          <p:cNvGrpSpPr/>
          <p:nvPr/>
        </p:nvGrpSpPr>
        <p:grpSpPr>
          <a:xfrm>
            <a:off x="628520" y="1234908"/>
            <a:ext cx="1397000" cy="1722119"/>
            <a:chOff x="469900" y="1897381"/>
            <a:chExt cx="1397000" cy="1722119"/>
          </a:xfrm>
        </p:grpSpPr>
        <p:sp>
          <p:nvSpPr>
            <p:cNvPr id="4" name="Rounded Rectangle 3"/>
            <p:cNvSpPr/>
            <p:nvPr/>
          </p:nvSpPr>
          <p:spPr>
            <a:xfrm>
              <a:off x="469900" y="1897381"/>
              <a:ext cx="1397000" cy="1137919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smtClean="0"/>
                <a:t>process:</a:t>
              </a:r>
            </a:p>
            <a:p>
              <a:pPr algn="ctr"/>
              <a:r>
                <a:rPr lang="en-US" sz="2000" dirty="0" smtClean="0"/>
                <a:t>capture</a:t>
              </a: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660400" y="3073400"/>
              <a:ext cx="1054100" cy="5461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rgbClr val="3333FF"/>
                  </a:solidFill>
                </a:rPr>
                <a:t>usbsrc</a:t>
              </a:r>
              <a:endParaRPr lang="en-US" dirty="0">
                <a:solidFill>
                  <a:srgbClr val="3333FF"/>
                </a:solidFill>
              </a:endParaRPr>
            </a:p>
          </p:txBody>
        </p:sp>
      </p:grpSp>
      <p:sp>
        <p:nvSpPr>
          <p:cNvPr id="17" name="Rectangle 16"/>
          <p:cNvSpPr/>
          <p:nvPr/>
        </p:nvSpPr>
        <p:spPr>
          <a:xfrm>
            <a:off x="7354596" y="3074955"/>
            <a:ext cx="1054100" cy="5461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rgbClr val="3333FF"/>
                </a:solidFill>
              </a:rPr>
              <a:t>hid_in</a:t>
            </a:r>
            <a:endParaRPr lang="en-US" dirty="0">
              <a:solidFill>
                <a:srgbClr val="3333FF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105400" y="3060700"/>
            <a:ext cx="1054100" cy="5461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3333FF"/>
                </a:solidFill>
              </a:rPr>
              <a:t>hands</a:t>
            </a:r>
            <a:endParaRPr lang="en-US" dirty="0">
              <a:solidFill>
                <a:srgbClr val="3333FF"/>
              </a:solidFill>
            </a:endParaRPr>
          </a:p>
        </p:txBody>
      </p:sp>
      <p:grpSp>
        <p:nvGrpSpPr>
          <p:cNvPr id="6" name="Group 35"/>
          <p:cNvGrpSpPr/>
          <p:nvPr/>
        </p:nvGrpSpPr>
        <p:grpSpPr>
          <a:xfrm>
            <a:off x="2751494" y="2393821"/>
            <a:ext cx="1397000" cy="2286000"/>
            <a:chOff x="2844800" y="1320800"/>
            <a:chExt cx="1397000" cy="2286000"/>
          </a:xfrm>
        </p:grpSpPr>
        <p:sp>
          <p:nvSpPr>
            <p:cNvPr id="5" name="Rounded Rectangle 4"/>
            <p:cNvSpPr/>
            <p:nvPr/>
          </p:nvSpPr>
          <p:spPr>
            <a:xfrm>
              <a:off x="2844800" y="1897381"/>
              <a:ext cx="1397000" cy="1137919"/>
            </a:xfrm>
            <a:prstGeom prst="round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 err="1" smtClean="0">
                  <a:solidFill>
                    <a:srgbClr val="002060"/>
                  </a:solidFill>
                </a:rPr>
                <a:t>ptask</a:t>
              </a:r>
              <a:r>
                <a:rPr lang="en-US" sz="2000" dirty="0" smtClean="0">
                  <a:solidFill>
                    <a:srgbClr val="002060"/>
                  </a:solidFill>
                </a:rPr>
                <a:t>:</a:t>
              </a:r>
            </a:p>
            <a:p>
              <a:pPr algn="ctr"/>
              <a:r>
                <a:rPr lang="en-US" sz="2000" dirty="0" smtClean="0">
                  <a:solidFill>
                    <a:srgbClr val="002060"/>
                  </a:solidFill>
                </a:rPr>
                <a:t>filter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022600" y="3060700"/>
              <a:ext cx="1054100" cy="5461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3333FF"/>
                  </a:solidFill>
                </a:rPr>
                <a:t>cloud</a:t>
              </a:r>
              <a:endParaRPr lang="en-US" dirty="0">
                <a:solidFill>
                  <a:srgbClr val="3333FF"/>
                </a:solidFill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3009900" y="1320800"/>
              <a:ext cx="1054100" cy="5461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rgbClr val="3333FF"/>
                  </a:solidFill>
                </a:rPr>
                <a:t>rawimg</a:t>
              </a:r>
              <a:endParaRPr lang="en-US" dirty="0">
                <a:solidFill>
                  <a:srgbClr val="3333FF"/>
                </a:solidFill>
              </a:endParaRPr>
            </a:p>
          </p:txBody>
        </p:sp>
      </p:grpSp>
      <p:sp>
        <p:nvSpPr>
          <p:cNvPr id="22" name="Rectangle 21"/>
          <p:cNvSpPr/>
          <p:nvPr/>
        </p:nvSpPr>
        <p:spPr>
          <a:xfrm>
            <a:off x="5092700" y="1320800"/>
            <a:ext cx="1054100" cy="5461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rgbClr val="3333FF"/>
                </a:solidFill>
              </a:rPr>
              <a:t>det_inp</a:t>
            </a:r>
            <a:endParaRPr lang="en-US" dirty="0">
              <a:solidFill>
                <a:srgbClr val="3333FF"/>
              </a:solidFill>
            </a:endParaRPr>
          </a:p>
        </p:txBody>
      </p:sp>
      <p:sp>
        <p:nvSpPr>
          <p:cNvPr id="37" name="Right Arrow 36"/>
          <p:cNvSpPr/>
          <p:nvPr/>
        </p:nvSpPr>
        <p:spPr>
          <a:xfrm>
            <a:off x="1912775" y="2435290"/>
            <a:ext cx="978408" cy="48463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ight Arrow 37"/>
          <p:cNvSpPr/>
          <p:nvPr/>
        </p:nvSpPr>
        <p:spPr>
          <a:xfrm>
            <a:off x="6170643" y="3100874"/>
            <a:ext cx="1163217" cy="484632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43"/>
          <p:cNvGrpSpPr/>
          <p:nvPr/>
        </p:nvGrpSpPr>
        <p:grpSpPr>
          <a:xfrm>
            <a:off x="4002832" y="1470789"/>
            <a:ext cx="1080205" cy="3011638"/>
            <a:chOff x="4002832" y="1470789"/>
            <a:chExt cx="1080205" cy="3011638"/>
          </a:xfrm>
          <a:solidFill>
            <a:srgbClr val="92D050"/>
          </a:solidFill>
        </p:grpSpPr>
        <p:sp>
          <p:nvSpPr>
            <p:cNvPr id="39" name="Bent-Up Arrow 38"/>
            <p:cNvSpPr/>
            <p:nvPr/>
          </p:nvSpPr>
          <p:spPr>
            <a:xfrm>
              <a:off x="4002832" y="3750907"/>
              <a:ext cx="681135" cy="731520"/>
            </a:xfrm>
            <a:prstGeom prst="bentUp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Bent-Up Arrow 39"/>
            <p:cNvSpPr/>
            <p:nvPr/>
          </p:nvSpPr>
          <p:spPr>
            <a:xfrm rot="5400000">
              <a:off x="3256842" y="2655318"/>
              <a:ext cx="3010724" cy="641666"/>
            </a:xfrm>
            <a:prstGeom prst="bentUpArrow">
              <a:avLst/>
            </a:prstGeom>
            <a:grpFill/>
            <a:scene3d>
              <a:camera prst="orthographicFront">
                <a:rot lat="0" lon="10800000" rev="0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4291013" y="4343401"/>
              <a:ext cx="261937" cy="88640"/>
            </a:xfrm>
            <a:prstGeom prst="rect">
              <a:avLst/>
            </a:prstGeom>
            <a:grp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4633914" y="3762375"/>
              <a:ext cx="171450" cy="2667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4219770" y="3748088"/>
              <a:ext cx="171450" cy="2667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" name="Group 45"/>
          <p:cNvGrpSpPr/>
          <p:nvPr/>
        </p:nvGrpSpPr>
        <p:grpSpPr>
          <a:xfrm>
            <a:off x="396648" y="3944521"/>
            <a:ext cx="1667799" cy="1588532"/>
            <a:chOff x="396648" y="3944521"/>
            <a:chExt cx="1667799" cy="1588532"/>
          </a:xfrm>
        </p:grpSpPr>
        <p:sp>
          <p:nvSpPr>
            <p:cNvPr id="27" name="Rectangle 26"/>
            <p:cNvSpPr/>
            <p:nvPr/>
          </p:nvSpPr>
          <p:spPr>
            <a:xfrm>
              <a:off x="402998" y="4766847"/>
              <a:ext cx="317500" cy="3048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3333FF"/>
                </a:solidFill>
              </a:endParaRPr>
            </a:p>
          </p:txBody>
        </p:sp>
        <p:sp>
          <p:nvSpPr>
            <p:cNvPr id="28" name="Rounded Rectangle 27"/>
            <p:cNvSpPr/>
            <p:nvPr/>
          </p:nvSpPr>
          <p:spPr>
            <a:xfrm>
              <a:off x="396648" y="3958809"/>
              <a:ext cx="323850" cy="31115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 smtClean="0"/>
            </a:p>
          </p:txBody>
        </p:sp>
        <p:sp>
          <p:nvSpPr>
            <p:cNvPr id="29" name="Rounded Rectangle 28"/>
            <p:cNvSpPr/>
            <p:nvPr/>
          </p:nvSpPr>
          <p:spPr>
            <a:xfrm>
              <a:off x="402998" y="4351239"/>
              <a:ext cx="317500" cy="337819"/>
            </a:xfrm>
            <a:prstGeom prst="round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 smtClean="0">
                <a:solidFill>
                  <a:srgbClr val="002060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834798" y="3944521"/>
              <a:ext cx="11913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= process</a:t>
              </a:r>
              <a:endParaRPr lang="en-US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849087" y="4339809"/>
              <a:ext cx="93487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= </a:t>
              </a:r>
              <a:r>
                <a:rPr lang="en-US" dirty="0" err="1" smtClean="0"/>
                <a:t>ptask</a:t>
              </a:r>
              <a:endParaRPr lang="en-US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858613" y="4754146"/>
              <a:ext cx="7809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= port</a:t>
              </a:r>
              <a:endParaRPr lang="en-US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873095" y="5163721"/>
              <a:ext cx="11913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= channel</a:t>
              </a:r>
              <a:endParaRPr lang="en-US" dirty="0"/>
            </a:p>
          </p:txBody>
        </p:sp>
        <p:sp>
          <p:nvSpPr>
            <p:cNvPr id="45" name="Right Arrow 44"/>
            <p:cNvSpPr/>
            <p:nvPr/>
          </p:nvSpPr>
          <p:spPr>
            <a:xfrm>
              <a:off x="404325" y="5162939"/>
              <a:ext cx="370116" cy="370114"/>
            </a:xfrm>
            <a:prstGeom prst="rightArrow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1" name="TextBox 50"/>
          <p:cNvSpPr txBox="1"/>
          <p:nvPr/>
        </p:nvSpPr>
        <p:spPr>
          <a:xfrm>
            <a:off x="2665424" y="5368837"/>
            <a:ext cx="599074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Eliminates unnecessary communication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/>
              <a:t>Eliminates u/k crossings, computation </a:t>
            </a:r>
          </a:p>
        </p:txBody>
      </p:sp>
      <p:sp>
        <p:nvSpPr>
          <p:cNvPr id="47" name="Oval 46"/>
          <p:cNvSpPr/>
          <p:nvPr/>
        </p:nvSpPr>
        <p:spPr>
          <a:xfrm>
            <a:off x="2463283" y="2146042"/>
            <a:ext cx="1875452" cy="1045027"/>
          </a:xfrm>
          <a:prstGeom prst="ellipse">
            <a:avLst/>
          </a:prstGeom>
          <a:solidFill>
            <a:srgbClr val="FFFF00">
              <a:alpha val="7000"/>
            </a:srgb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2220684" y="1212979"/>
            <a:ext cx="19623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New data triggers new computation</a:t>
            </a:r>
            <a:endParaRPr lang="en-US" sz="1600" dirty="0"/>
          </a:p>
        </p:txBody>
      </p:sp>
      <p:cxnSp>
        <p:nvCxnSpPr>
          <p:cNvPr id="49" name="Straight Arrow Connector 48"/>
          <p:cNvCxnSpPr>
            <a:stCxn id="48" idx="2"/>
            <a:endCxn id="47" idx="0"/>
          </p:cNvCxnSpPr>
          <p:nvPr/>
        </p:nvCxnSpPr>
        <p:spPr>
          <a:xfrm rot="16200000" flipH="1">
            <a:off x="3127302" y="1872335"/>
            <a:ext cx="348288" cy="19912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4188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OS must get involved in GPU support</a:t>
            </a:r>
          </a:p>
          <a:p>
            <a:r>
              <a:rPr lang="en-US" dirty="0" smtClean="0"/>
              <a:t>Current approaches:</a:t>
            </a:r>
          </a:p>
          <a:p>
            <a:pPr lvl="1"/>
            <a:r>
              <a:rPr lang="en-US" dirty="0" smtClean="0"/>
              <a:t>Require wasteful data movement</a:t>
            </a:r>
          </a:p>
          <a:p>
            <a:pPr lvl="1"/>
            <a:r>
              <a:rPr lang="en-US" dirty="0" smtClean="0"/>
              <a:t>Inhibit modularity/reuse</a:t>
            </a:r>
          </a:p>
          <a:p>
            <a:pPr lvl="1"/>
            <a:r>
              <a:rPr lang="en-US" dirty="0" smtClean="0"/>
              <a:t>Cannot guarantee fairness, isolation</a:t>
            </a:r>
          </a:p>
          <a:p>
            <a:r>
              <a:rPr lang="en-US" dirty="0" smtClean="0"/>
              <a:t>OS-level abstractions are required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657600" y="5537200"/>
            <a:ext cx="20040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solidFill>
                  <a:schemeClr val="accent6"/>
                </a:solidFill>
              </a:rPr>
              <a:t>Questions?</a:t>
            </a:r>
            <a:endParaRPr lang="en-US" sz="2800" i="1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4067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37309" y="1730520"/>
            <a:ext cx="8229600" cy="4525962"/>
          </a:xfrm>
        </p:spPr>
        <p:txBody>
          <a:bodyPr/>
          <a:lstStyle/>
          <a:p>
            <a:pPr marL="109537" indent="0">
              <a:buNone/>
            </a:pPr>
            <a:r>
              <a:rPr lang="en-US" sz="3600" i="1" dirty="0" smtClean="0"/>
              <a:t>Lots of GPUs</a:t>
            </a:r>
          </a:p>
          <a:p>
            <a:pPr marL="109537" indent="0">
              <a:buNone/>
            </a:pPr>
            <a:r>
              <a:rPr lang="en-US" sz="3600" i="1" dirty="0" smtClean="0"/>
              <a:t>Must they be so hard to use?</a:t>
            </a:r>
          </a:p>
          <a:p>
            <a:pPr marL="109537" indent="0">
              <a:buNone/>
            </a:pPr>
            <a:r>
              <a:rPr lang="en-US" sz="3600" i="1" dirty="0" smtClean="0"/>
              <a:t>We need dataflow…</a:t>
            </a:r>
            <a:endParaRPr lang="en-US" sz="3600" i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GPU Haiku </a:t>
            </a:r>
            <a:r>
              <a:rPr lang="en-US" sz="2400" dirty="0" smtClean="0"/>
              <a:t>(apropos 10 min talks)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1062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37309" y="1730520"/>
            <a:ext cx="8229600" cy="4525962"/>
          </a:xfrm>
        </p:spPr>
        <p:txBody>
          <a:bodyPr/>
          <a:lstStyle/>
          <a:p>
            <a:pPr marL="109537" indent="0">
              <a:buNone/>
            </a:pPr>
            <a:r>
              <a:rPr lang="en-US" sz="3600" i="1" dirty="0" smtClean="0"/>
              <a:t>Lots of GPUs</a:t>
            </a:r>
          </a:p>
          <a:p>
            <a:pPr marL="109537" indent="0">
              <a:buNone/>
            </a:pPr>
            <a:r>
              <a:rPr lang="en-US" sz="3600" i="1" dirty="0" smtClean="0"/>
              <a:t>Must they be so hard to use?</a:t>
            </a:r>
          </a:p>
          <a:p>
            <a:pPr marL="109537" indent="0">
              <a:buNone/>
            </a:pPr>
            <a:r>
              <a:rPr lang="en-US" sz="3600" i="1" dirty="0" smtClean="0"/>
              <a:t>We need dataflow…</a:t>
            </a:r>
          </a:p>
          <a:p>
            <a:pPr marL="109537" indent="0">
              <a:buNone/>
            </a:pPr>
            <a:endParaRPr lang="en-US" sz="3600" i="1" dirty="0"/>
          </a:p>
          <a:p>
            <a:pPr marL="109537" indent="0">
              <a:buNone/>
            </a:pPr>
            <a:r>
              <a:rPr lang="en-US" sz="3600" i="1" dirty="0" smtClean="0"/>
              <a:t>                   </a:t>
            </a:r>
            <a:r>
              <a:rPr lang="en-US" sz="3600" b="1" i="1" dirty="0" smtClean="0">
                <a:solidFill>
                  <a:srgbClr val="7B01BF"/>
                </a:solidFill>
              </a:rPr>
              <a:t>…support in the OS</a:t>
            </a:r>
            <a:endParaRPr lang="en-US" sz="3600" b="1" i="1" dirty="0">
              <a:solidFill>
                <a:srgbClr val="7B01BF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GPU Haiku </a:t>
            </a:r>
            <a:r>
              <a:rPr lang="en-US" sz="2400" dirty="0" smtClean="0"/>
              <a:t>(apropos 10 min talks)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1021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lots of GPUs!</a:t>
            </a:r>
          </a:p>
          <a:p>
            <a:pPr lvl="1"/>
            <a:r>
              <a:rPr lang="en-US" dirty="0" smtClean="0"/>
              <a:t>~ more powerful than CPUs</a:t>
            </a:r>
          </a:p>
          <a:p>
            <a:pPr lvl="1"/>
            <a:r>
              <a:rPr lang="en-US" dirty="0" smtClean="0"/>
              <a:t>Great for Halo &lt;X&gt; and HPC, but little else</a:t>
            </a:r>
          </a:p>
          <a:p>
            <a:pPr lvl="1"/>
            <a:r>
              <a:rPr lang="en-US" dirty="0" smtClean="0"/>
              <a:t>Underutilized</a:t>
            </a:r>
          </a:p>
          <a:p>
            <a:r>
              <a:rPr lang="en-US" dirty="0" smtClean="0"/>
              <a:t>GPUs are difficult to program</a:t>
            </a:r>
          </a:p>
          <a:p>
            <a:pPr lvl="1"/>
            <a:r>
              <a:rPr lang="en-US" dirty="0" smtClean="0"/>
              <a:t>SIMD execution model</a:t>
            </a:r>
          </a:p>
          <a:p>
            <a:pPr lvl="1"/>
            <a:r>
              <a:rPr lang="en-US" dirty="0" smtClean="0"/>
              <a:t>Cannot access main memory</a:t>
            </a:r>
          </a:p>
          <a:p>
            <a:pPr lvl="1"/>
            <a:r>
              <a:rPr lang="en-US" dirty="0" smtClean="0"/>
              <a:t>Treated as I/O device by OS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 and Agenda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7819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lots of GPUs!</a:t>
            </a:r>
          </a:p>
          <a:p>
            <a:pPr lvl="1"/>
            <a:r>
              <a:rPr lang="en-US" dirty="0" smtClean="0"/>
              <a:t>~ more powerful than CPUs</a:t>
            </a:r>
          </a:p>
          <a:p>
            <a:pPr lvl="1"/>
            <a:r>
              <a:rPr lang="en-US" dirty="0" smtClean="0"/>
              <a:t>Great for Halo &lt;X&gt; and HPC, but little else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Underutilized</a:t>
            </a:r>
          </a:p>
          <a:p>
            <a:r>
              <a:rPr lang="en-US" dirty="0" smtClean="0"/>
              <a:t>GPUs are difficult to program</a:t>
            </a:r>
          </a:p>
          <a:p>
            <a:pPr lvl="1"/>
            <a:r>
              <a:rPr lang="en-US" dirty="0" smtClean="0"/>
              <a:t>SIMD execution model</a:t>
            </a:r>
          </a:p>
          <a:p>
            <a:pPr lvl="1"/>
            <a:r>
              <a:rPr lang="en-US" dirty="0" smtClean="0"/>
              <a:t>Cannot access main memory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Treated as I/O device by OS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 and Agenda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197926" y="1787237"/>
            <a:ext cx="4946073" cy="123305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marL="457200" indent="-457200">
              <a:buAutoNum type="alphaUcPeriod"/>
            </a:pPr>
            <a:r>
              <a:rPr lang="en-US" sz="2400" dirty="0" smtClean="0">
                <a:solidFill>
                  <a:srgbClr val="3333FF"/>
                </a:solidFill>
              </a:rPr>
              <a:t>These two things are related</a:t>
            </a:r>
          </a:p>
          <a:p>
            <a:pPr marL="457200" indent="-457200">
              <a:buAutoNum type="alphaUcPeriod"/>
            </a:pPr>
            <a:r>
              <a:rPr lang="en-US" sz="2400" dirty="0" smtClean="0">
                <a:solidFill>
                  <a:srgbClr val="3333FF"/>
                </a:solidFill>
              </a:rPr>
              <a:t>We need OS abstractions</a:t>
            </a:r>
          </a:p>
          <a:p>
            <a:r>
              <a:rPr lang="en-US" sz="2400" dirty="0">
                <a:solidFill>
                  <a:srgbClr val="3333FF"/>
                </a:solidFill>
              </a:rPr>
              <a:t> </a:t>
            </a:r>
            <a:r>
              <a:rPr lang="en-US" sz="2400" dirty="0" smtClean="0">
                <a:solidFill>
                  <a:srgbClr val="3333FF"/>
                </a:solidFill>
              </a:rPr>
              <a:t>      (dataflow)</a:t>
            </a:r>
            <a:endParaRPr lang="en-US" sz="2400" dirty="0">
              <a:solidFill>
                <a:srgbClr val="3333FF"/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3255818" y="2105891"/>
            <a:ext cx="942109" cy="692727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H="1">
            <a:off x="3255818" y="2105891"/>
            <a:ext cx="942109" cy="223058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1701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Traditional OS-Level abstractions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0205" y="2116612"/>
            <a:ext cx="5086879" cy="2917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Oval 7"/>
          <p:cNvSpPr/>
          <p:nvPr/>
        </p:nvSpPr>
        <p:spPr>
          <a:xfrm>
            <a:off x="2666083" y="2686402"/>
            <a:ext cx="5012266" cy="939804"/>
          </a:xfrm>
          <a:prstGeom prst="ellipse">
            <a:avLst/>
          </a:prstGeom>
          <a:solidFill>
            <a:srgbClr val="FFFF00">
              <a:alpha val="16000"/>
            </a:srgb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47816" y="2381508"/>
            <a:ext cx="18091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programmer-</a:t>
            </a:r>
          </a:p>
          <a:p>
            <a:r>
              <a:rPr lang="en-US" dirty="0" smtClean="0"/>
              <a:t>visible interface</a:t>
            </a:r>
            <a:endParaRPr lang="en-US" dirty="0"/>
          </a:p>
        </p:txBody>
      </p:sp>
      <p:cxnSp>
        <p:nvCxnSpPr>
          <p:cNvPr id="11" name="Straight Arrow Connector 10"/>
          <p:cNvCxnSpPr>
            <a:endCxn id="8" idx="2"/>
          </p:cNvCxnSpPr>
          <p:nvPr/>
        </p:nvCxnSpPr>
        <p:spPr>
          <a:xfrm>
            <a:off x="1904083" y="3008140"/>
            <a:ext cx="762000" cy="14816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2666083" y="3603885"/>
            <a:ext cx="5012266" cy="939804"/>
          </a:xfrm>
          <a:prstGeom prst="ellipse">
            <a:avLst/>
          </a:prstGeom>
          <a:solidFill>
            <a:srgbClr val="FFFF00">
              <a:alpha val="16000"/>
            </a:srgb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40947" y="3482212"/>
            <a:ext cx="14285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OS-level </a:t>
            </a:r>
          </a:p>
          <a:p>
            <a:r>
              <a:rPr lang="en-US" dirty="0" smtClean="0"/>
              <a:t>abstractions</a:t>
            </a:r>
            <a:endParaRPr lang="en-US" dirty="0"/>
          </a:p>
        </p:txBody>
      </p:sp>
      <p:cxnSp>
        <p:nvCxnSpPr>
          <p:cNvPr id="15" name="Straight Arrow Connector 14"/>
          <p:cNvCxnSpPr>
            <a:endCxn id="13" idx="2"/>
          </p:cNvCxnSpPr>
          <p:nvPr/>
        </p:nvCxnSpPr>
        <p:spPr>
          <a:xfrm>
            <a:off x="1582352" y="3891719"/>
            <a:ext cx="1083731" cy="18206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36499" y="4469072"/>
            <a:ext cx="4821524" cy="5709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Oval 22"/>
          <p:cNvSpPr/>
          <p:nvPr/>
        </p:nvSpPr>
        <p:spPr>
          <a:xfrm>
            <a:off x="2666083" y="4268241"/>
            <a:ext cx="5012266" cy="939804"/>
          </a:xfrm>
          <a:prstGeom prst="ellipse">
            <a:avLst/>
          </a:prstGeom>
          <a:solidFill>
            <a:srgbClr val="FFFF00">
              <a:alpha val="16000"/>
            </a:srgb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90147" y="4091812"/>
            <a:ext cx="13131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Hardware  </a:t>
            </a:r>
          </a:p>
          <a:p>
            <a:r>
              <a:rPr lang="en-US" dirty="0" smtClean="0"/>
              <a:t>interface</a:t>
            </a:r>
            <a:endParaRPr lang="en-US" dirty="0"/>
          </a:p>
        </p:txBody>
      </p:sp>
      <p:cxnSp>
        <p:nvCxnSpPr>
          <p:cNvPr id="25" name="Straight Arrow Connector 24"/>
          <p:cNvCxnSpPr>
            <a:endCxn id="23" idx="2"/>
          </p:cNvCxnSpPr>
          <p:nvPr/>
        </p:nvCxnSpPr>
        <p:spPr>
          <a:xfrm>
            <a:off x="1582352" y="4556075"/>
            <a:ext cx="1083731" cy="18206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9" grpId="0"/>
      <p:bldP spid="9" grpId="1"/>
      <p:bldP spid="13" grpId="0" animBg="1"/>
      <p:bldP spid="14" grpId="0"/>
      <p:bldP spid="23" grpId="0" animBg="1"/>
      <p:bldP spid="23" grpId="1" animBg="1"/>
      <p:bldP spid="24" grpId="0"/>
      <p:bldP spid="24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GPU Abstractions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53255" y="2148417"/>
            <a:ext cx="5381625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Oval 6"/>
          <p:cNvSpPr/>
          <p:nvPr/>
        </p:nvSpPr>
        <p:spPr>
          <a:xfrm>
            <a:off x="2527301" y="2751663"/>
            <a:ext cx="5012266" cy="939804"/>
          </a:xfrm>
          <a:prstGeom prst="ellipse">
            <a:avLst/>
          </a:prstGeom>
          <a:solidFill>
            <a:srgbClr val="FFFF00">
              <a:alpha val="16000"/>
            </a:srgb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64058" y="2472222"/>
            <a:ext cx="18091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programmer-</a:t>
            </a:r>
          </a:p>
          <a:p>
            <a:r>
              <a:rPr lang="en-US" dirty="0" smtClean="0"/>
              <a:t>visible interface</a:t>
            </a:r>
            <a:endParaRPr lang="en-US" dirty="0"/>
          </a:p>
        </p:txBody>
      </p:sp>
      <p:cxnSp>
        <p:nvCxnSpPr>
          <p:cNvPr id="9" name="Straight Arrow Connector 8"/>
          <p:cNvCxnSpPr>
            <a:endCxn id="7" idx="2"/>
          </p:cNvCxnSpPr>
          <p:nvPr/>
        </p:nvCxnSpPr>
        <p:spPr>
          <a:xfrm>
            <a:off x="1765301" y="3073401"/>
            <a:ext cx="762000" cy="14816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4351867" y="3725328"/>
            <a:ext cx="1363135" cy="939804"/>
          </a:xfrm>
          <a:prstGeom prst="ellipse">
            <a:avLst/>
          </a:prstGeom>
          <a:solidFill>
            <a:srgbClr val="FFFF00">
              <a:alpha val="16000"/>
            </a:srgb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89453" y="3750733"/>
            <a:ext cx="14029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 OS-level </a:t>
            </a:r>
          </a:p>
          <a:p>
            <a:r>
              <a:rPr lang="en-US" dirty="0" smtClean="0"/>
              <a:t>abstraction!</a:t>
            </a:r>
          </a:p>
        </p:txBody>
      </p:sp>
      <p:cxnSp>
        <p:nvCxnSpPr>
          <p:cNvPr id="12" name="Straight Arrow Connector 11"/>
          <p:cNvCxnSpPr>
            <a:endCxn id="10" idx="2"/>
          </p:cNvCxnSpPr>
          <p:nvPr/>
        </p:nvCxnSpPr>
        <p:spPr>
          <a:xfrm>
            <a:off x="1566324" y="4013162"/>
            <a:ext cx="2785543" cy="18206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231203" y="5614993"/>
            <a:ext cx="643317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>
                <a:solidFill>
                  <a:srgbClr val="7030A0"/>
                </a:solidFill>
              </a:rPr>
              <a:t>The programmer gets to work with great abstractions…</a:t>
            </a:r>
          </a:p>
          <a:p>
            <a:r>
              <a:rPr lang="en-US" sz="2000" i="1" dirty="0" smtClean="0">
                <a:solidFill>
                  <a:srgbClr val="7030A0"/>
                </a:solidFill>
              </a:rPr>
              <a:t>  Why is this a problem?</a:t>
            </a:r>
            <a:endParaRPr lang="en-US" sz="2000" i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8" grpId="0"/>
      <p:bldP spid="8" grpId="1"/>
      <p:bldP spid="10" grpId="0" animBg="1"/>
      <p:bldP spid="11" grpId="0"/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31800" y="1446975"/>
            <a:ext cx="8229600" cy="4525962"/>
          </a:xfrm>
        </p:spPr>
        <p:txBody>
          <a:bodyPr/>
          <a:lstStyle/>
          <a:p>
            <a:r>
              <a:rPr lang="en-US" dirty="0" smtClean="0"/>
              <a:t>We expect traditional OS guarantees:</a:t>
            </a:r>
          </a:p>
          <a:p>
            <a:pPr lvl="1"/>
            <a:r>
              <a:rPr lang="en-US" dirty="0" smtClean="0"/>
              <a:t>Fairness</a:t>
            </a:r>
          </a:p>
          <a:p>
            <a:pPr lvl="1"/>
            <a:r>
              <a:rPr lang="en-US" dirty="0" smtClean="0"/>
              <a:t>Isolation</a:t>
            </a:r>
          </a:p>
          <a:p>
            <a:pPr marL="392113" lvl="1" indent="0">
              <a:buNone/>
            </a:pPr>
            <a:r>
              <a:rPr lang="en-US" dirty="0" smtClean="0"/>
              <a:t>No user-space runtime can provide these!</a:t>
            </a:r>
          </a:p>
          <a:p>
            <a:r>
              <a:rPr lang="en-US" dirty="0" smtClean="0"/>
              <a:t>No kernel-facing interface</a:t>
            </a:r>
          </a:p>
          <a:p>
            <a:pPr lvl="1"/>
            <a:r>
              <a:rPr lang="en-US" dirty="0" smtClean="0"/>
              <a:t>The OS cannot use the GPU</a:t>
            </a:r>
          </a:p>
          <a:p>
            <a:pPr lvl="1"/>
            <a:r>
              <a:rPr lang="en-US" dirty="0" smtClean="0"/>
              <a:t>OS cannot manage the GPU</a:t>
            </a:r>
          </a:p>
          <a:p>
            <a:r>
              <a:rPr lang="en-US" dirty="0" smtClean="0"/>
              <a:t>Lost optimization opportunities</a:t>
            </a:r>
          </a:p>
          <a:p>
            <a:pPr lvl="1"/>
            <a:r>
              <a:rPr lang="en-US" dirty="0" smtClean="0"/>
              <a:t>Suboptimal data movement</a:t>
            </a:r>
          </a:p>
          <a:p>
            <a:pPr lvl="1"/>
            <a:r>
              <a:rPr lang="en-US" dirty="0" smtClean="0"/>
              <a:t>Poor </a:t>
            </a:r>
            <a:r>
              <a:rPr lang="en-US" dirty="0" err="1" smtClean="0"/>
              <a:t>composability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Why isn’t </a:t>
            </a:r>
            <a:r>
              <a:rPr lang="en-US" b="0" dirty="0" err="1" smtClean="0">
                <a:solidFill>
                  <a:srgbClr val="7B01BF"/>
                </a:solidFill>
                <a:latin typeface="Consolas" pitchFamily="49" charset="0"/>
                <a:cs typeface="Consolas" pitchFamily="49" charset="0"/>
              </a:rPr>
              <a:t>ioctl</a:t>
            </a:r>
            <a:r>
              <a:rPr lang="en-US" b="0" dirty="0" smtClean="0">
                <a:latin typeface="Consolas" pitchFamily="49" charset="0"/>
                <a:cs typeface="Consolas" pitchFamily="49" charset="0"/>
              </a:rPr>
              <a:t>()</a:t>
            </a:r>
            <a:r>
              <a:rPr lang="en-US" dirty="0" smtClean="0"/>
              <a:t> enough?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39633" y="4737589"/>
            <a:ext cx="2466975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36462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CPU-bound processes hurt GPUs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801124" y="5768109"/>
            <a:ext cx="312457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rgbClr val="7B01BF"/>
                </a:solidFill>
              </a:rPr>
              <a:t> Windows 7 x64 8GB RAM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rgbClr val="7B01BF"/>
                </a:solidFill>
              </a:rPr>
              <a:t> Intel Core 2 Quad 2.66GHz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rgbClr val="7B01BF"/>
                </a:solidFill>
              </a:rPr>
              <a:t> </a:t>
            </a:r>
            <a:r>
              <a:rPr lang="en-US" dirty="0" err="1" smtClean="0">
                <a:solidFill>
                  <a:srgbClr val="7B01BF"/>
                </a:solidFill>
              </a:rPr>
              <a:t>nVidia</a:t>
            </a:r>
            <a:r>
              <a:rPr lang="en-US" dirty="0" smtClean="0">
                <a:solidFill>
                  <a:srgbClr val="7B01BF"/>
                </a:solidFill>
              </a:rPr>
              <a:t> </a:t>
            </a:r>
            <a:r>
              <a:rPr lang="en-US" dirty="0" err="1" smtClean="0">
                <a:solidFill>
                  <a:srgbClr val="7B01BF"/>
                </a:solidFill>
              </a:rPr>
              <a:t>GeForce</a:t>
            </a:r>
            <a:r>
              <a:rPr lang="en-US" dirty="0" smtClean="0">
                <a:solidFill>
                  <a:srgbClr val="7B01BF"/>
                </a:solidFill>
              </a:rPr>
              <a:t> GT230</a:t>
            </a:r>
            <a:endParaRPr lang="en-US" dirty="0">
              <a:solidFill>
                <a:srgbClr val="7B01B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-187056" y="3008119"/>
            <a:ext cx="2544286" cy="369332"/>
          </a:xfrm>
          <a:prstGeom prst="rect">
            <a:avLst/>
          </a:prstGeom>
          <a:noFill/>
          <a:scene3d>
            <a:camera prst="orthographicFront">
              <a:rot lat="0" lon="0" rev="5400000"/>
            </a:camera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en-US" dirty="0" smtClean="0"/>
              <a:t>invocations per second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74243" y="4828839"/>
            <a:ext cx="10502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Higher is </a:t>
            </a:r>
          </a:p>
          <a:p>
            <a:r>
              <a:rPr lang="en-US" sz="1600" i="1" dirty="0" smtClean="0"/>
              <a:t>better</a:t>
            </a:r>
            <a:endParaRPr lang="en-US" sz="1600" i="1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0123729"/>
              </p:ext>
            </p:extLst>
          </p:nvPr>
        </p:nvGraphicFramePr>
        <p:xfrm>
          <a:off x="1610231" y="1429913"/>
          <a:ext cx="6060281" cy="3895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Rectangle 10"/>
          <p:cNvSpPr/>
          <p:nvPr/>
        </p:nvSpPr>
        <p:spPr>
          <a:xfrm>
            <a:off x="0" y="5402374"/>
            <a:ext cx="6104467" cy="108933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dirty="0" smtClean="0">
                <a:solidFill>
                  <a:srgbClr val="3333FF"/>
                </a:solidFill>
              </a:rPr>
              <a:t>CPU scheduler and GPU scheduler not integrated!</a:t>
            </a:r>
          </a:p>
        </p:txBody>
      </p:sp>
    </p:spTree>
    <p:extLst>
      <p:ext uri="{BB962C8B-B14F-4D97-AF65-F5344CB8AC3E}">
        <p14:creationId xmlns:p14="http://schemas.microsoft.com/office/powerpoint/2010/main" val="1264700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55455</TotalTime>
  <Words>638</Words>
  <Application>Microsoft Office PowerPoint</Application>
  <PresentationFormat>On-screen Show (4:3)</PresentationFormat>
  <Paragraphs>193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Concourse</vt:lpstr>
      <vt:lpstr>Operating Systems must support GPU abstractions</vt:lpstr>
      <vt:lpstr>GPU Haiku (apropos 10 min talks)</vt:lpstr>
      <vt:lpstr>GPU Haiku (apropos 10 min talks)</vt:lpstr>
      <vt:lpstr>Motivation and Agenda</vt:lpstr>
      <vt:lpstr>Motivation and Agenda</vt:lpstr>
      <vt:lpstr>Traditional OS-Level abstractions</vt:lpstr>
      <vt:lpstr>GPU Abstractions</vt:lpstr>
      <vt:lpstr>Why isn’t ioctl() enough?</vt:lpstr>
      <vt:lpstr>CPU-bound processes hurt GPUs</vt:lpstr>
      <vt:lpstr>GPU-bound processes hurt CPUs</vt:lpstr>
      <vt:lpstr>Composability: Gestural Interface</vt:lpstr>
      <vt:lpstr>Meaningful GPGPU implies GPUs should be managed like CPUs</vt:lpstr>
      <vt:lpstr>OS abstractions: dataflow!</vt:lpstr>
      <vt:lpstr>Gestural interface revisited</vt:lpstr>
      <vt:lpstr>Gestural interface revisited</vt:lpstr>
      <vt:lpstr>Gestural interface revisited</vt:lpstr>
      <vt:lpstr>Conclusions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TxLinux: Transactional Memory in an Operating System</dc:title>
  <dc:creator>Chris Rossbach</dc:creator>
  <cp:lastModifiedBy>Christopher Rossbach</cp:lastModifiedBy>
  <cp:revision>414</cp:revision>
  <dcterms:created xsi:type="dcterms:W3CDTF">2007-08-29T14:58:33Z</dcterms:created>
  <dcterms:modified xsi:type="dcterms:W3CDTF">2011-05-26T18:36:28Z</dcterms:modified>
</cp:coreProperties>
</file>