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7559675" cx="10080625"/>
  <p:notesSz cx="7772400" cy="10058400"/>
  <p:embeddedFontLst>
    <p:embeddedFont>
      <p:font typeface="Roboto Slab"/>
      <p:regular r:id="rId63"/>
      <p:bold r:id="rId64"/>
    </p:embeddedFont>
    <p:embeddedFont>
      <p:font typeface="Source Sans Pr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0E7F7BC-26E7-4334-B3C5-E42398E68512}">
  <a:tblStyle styleId="{50E7F7BC-26E7-4334-B3C5-E42398E6851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Slab-bold.fntdata"/><Relationship Id="rId63" Type="http://schemas.openxmlformats.org/officeDocument/2006/relationships/font" Target="fonts/RobotoSlab-regular.fntdata"/><Relationship Id="rId22" Type="http://schemas.openxmlformats.org/officeDocument/2006/relationships/slide" Target="slides/slide17.xml"/><Relationship Id="rId66" Type="http://schemas.openxmlformats.org/officeDocument/2006/relationships/font" Target="fonts/SourceSansPro-bold.fntdata"/><Relationship Id="rId21" Type="http://schemas.openxmlformats.org/officeDocument/2006/relationships/slide" Target="slides/slide16.xml"/><Relationship Id="rId65" Type="http://schemas.openxmlformats.org/officeDocument/2006/relationships/font" Target="fonts/SourceSansPro-regular.fntdata"/><Relationship Id="rId24" Type="http://schemas.openxmlformats.org/officeDocument/2006/relationships/slide" Target="slides/slide19.xml"/><Relationship Id="rId68" Type="http://schemas.openxmlformats.org/officeDocument/2006/relationships/font" Target="fonts/SourceSansPro-boldItalic.fntdata"/><Relationship Id="rId23" Type="http://schemas.openxmlformats.org/officeDocument/2006/relationships/slide" Target="slides/slide18.xml"/><Relationship Id="rId67" Type="http://schemas.openxmlformats.org/officeDocument/2006/relationships/font" Target="fonts/SourceSansPro-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295650" y="754375"/>
            <a:ext cx="5181850"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77225" y="4777725"/>
            <a:ext cx="6217899" cy="4526274"/>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Ryoan-ji don’t chat too long on this</a:t>
            </a:r>
          </a:p>
          <a:p>
            <a:pPr lvl="0">
              <a:spcBef>
                <a:spcPts val="0"/>
              </a:spcBef>
              <a:buNone/>
            </a:pPr>
            <a:r>
              <a:t/>
            </a:r>
            <a:endParaRPr/>
          </a:p>
          <a:p>
            <a:pPr lvl="0">
              <a:spcBef>
                <a:spcPts val="0"/>
              </a:spcBef>
              <a:buNone/>
            </a:pPr>
            <a:r>
              <a:rPr lang="en-US"/>
              <a:t>awesome sandbox implies awesome sandbox</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more red boxes, walk though slide</a:t>
            </a:r>
          </a:p>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more red boxes, walk though slide</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more red boxes, walk though slide</a:t>
            </a:r>
          </a:p>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more red boxes, walk though slide</a:t>
            </a: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a:t>Reorder sandboxes and platform</a:t>
            </a:r>
          </a:p>
        </p:txBody>
      </p:sp>
      <p:sp>
        <p:nvSpPr>
          <p:cNvPr id="382" name="Shape 38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a:t>Reorder sandboxes and platform</a:t>
            </a:r>
          </a:p>
        </p:txBody>
      </p:sp>
      <p:sp>
        <p:nvSpPr>
          <p:cNvPr id="398" name="Shape 39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a:t>Reorder sandboxes and platform</a:t>
            </a:r>
          </a:p>
        </p:txBody>
      </p:sp>
      <p:sp>
        <p:nvSpPr>
          <p:cNvPr id="415" name="Shape 415"/>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a:t>Reorder sandboxes and platform</a:t>
            </a:r>
          </a:p>
        </p:txBody>
      </p:sp>
      <p:sp>
        <p:nvSpPr>
          <p:cNvPr id="432" name="Shape 43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777240" y="4777739"/>
            <a:ext cx="6217799" cy="4526399"/>
          </a:xfrm>
          <a:prstGeom prst="rect">
            <a:avLst/>
          </a:prstGeom>
        </p:spPr>
        <p:txBody>
          <a:bodyPr anchorCtr="0" anchor="t" bIns="91425" lIns="91425" rIns="91425" tIns="91425">
            <a:noAutofit/>
          </a:bodyPr>
          <a:lstStyle/>
          <a:p>
            <a:pPr lvl="0">
              <a:spcBef>
                <a:spcPts val="0"/>
              </a:spcBef>
              <a:buNone/>
            </a:pPr>
            <a:r>
              <a:rPr lang="en-US"/>
              <a:t>Emph user data,</a:t>
            </a:r>
          </a:p>
          <a:p>
            <a:pPr lvl="0">
              <a:spcBef>
                <a:spcPts val="0"/>
              </a:spcBef>
              <a:buNone/>
            </a:pPr>
            <a:r>
              <a:t/>
            </a:r>
            <a:endParaRPr/>
          </a:p>
          <a:p>
            <a:pPr lvl="0">
              <a:spcBef>
                <a:spcPts val="0"/>
              </a:spcBef>
              <a:buNone/>
            </a:pPr>
            <a:r>
              <a:rPr lang="en-US"/>
              <a:t>Ryoan’s story starts with these remote services.</a:t>
            </a:r>
          </a:p>
          <a:p>
            <a:pPr lvl="0">
              <a:spcBef>
                <a:spcPts val="0"/>
              </a:spcBef>
              <a:buNone/>
            </a:pPr>
            <a:r>
              <a:t/>
            </a:r>
            <a:endParaRPr/>
          </a:p>
          <a:p>
            <a:pPr lvl="0" rtl="0">
              <a:spcBef>
                <a:spcPts val="0"/>
              </a:spcBef>
              <a:buNone/>
            </a:pPr>
            <a:r>
              <a:rPr lang="en-US"/>
              <a:t>In the service shown, users upload their genome and some information about their health to 23andMe, and receive a figure denoting how at risk they are for a paticular disease.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Ditch users put pipeline on the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469" name="Shape 46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sz="1000">
                <a:solidFill>
                  <a:srgbClr val="212121"/>
                </a:solidFill>
                <a:highlight>
                  <a:srgbClr val="FFFFFF"/>
                </a:highlight>
              </a:rPr>
              <a:t>Make sure to talk about attestations before next,</a:t>
            </a:r>
          </a:p>
          <a:p>
            <a:pPr lvl="0">
              <a:spcBef>
                <a:spcPts val="0"/>
              </a:spcBef>
              <a:buNone/>
            </a:pPr>
            <a:r>
              <a:rPr lang="en-US" sz="1000">
                <a:solidFill>
                  <a:srgbClr val="212121"/>
                </a:solidFill>
                <a:highlight>
                  <a:srgbClr val="FFFFFF"/>
                </a:highlight>
              </a:rPr>
              <a:t>say crypto?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sz="1000">
                <a:solidFill>
                  <a:srgbClr val="212121"/>
                </a:solidFill>
                <a:highlight>
                  <a:srgbClr val="FFFFFF"/>
                </a:highlight>
              </a:rPr>
              <a:t>Add definition of attestation?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21" name="Shape 521"/>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38" name="Shape 538"/>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59" name="Shape 55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nacl, compiler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79" name="Shape 57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add text about nacl restriction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777240" y="4777739"/>
            <a:ext cx="6217799" cy="4526399"/>
          </a:xfrm>
          <a:prstGeom prst="rect">
            <a:avLst/>
          </a:prstGeom>
        </p:spPr>
        <p:txBody>
          <a:bodyPr anchorCtr="0" anchor="t" bIns="91425" lIns="91425" rIns="91425" tIns="91425">
            <a:noAutofit/>
          </a:bodyPr>
          <a:lstStyle/>
          <a:p>
            <a:pPr lvl="0">
              <a:spcBef>
                <a:spcPts val="0"/>
              </a:spcBef>
              <a:buNone/>
            </a:pPr>
            <a:r>
              <a:rPr lang="en-US"/>
              <a:t>Work more platforms in.</a:t>
            </a:r>
          </a:p>
          <a:p>
            <a:pPr lvl="0">
              <a:spcBef>
                <a:spcPts val="0"/>
              </a:spcBef>
              <a:buNone/>
            </a:pPr>
            <a:r>
              <a:t/>
            </a:r>
            <a:endParaRPr/>
          </a:p>
          <a:p>
            <a:pPr lvl="0" rtl="0">
              <a:spcBef>
                <a:spcPts val="0"/>
              </a:spcBef>
              <a:buNone/>
            </a:pPr>
            <a:r>
              <a:rPr lang="en-US"/>
              <a:t>More about why 23andMe might be untrusted, dropped down, owned by russia, etc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599" name="Shape 59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616" name="Shape 616"/>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655" name="Shape 655"/>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5" name="Shape 685"/>
        <p:cNvGrpSpPr/>
        <p:nvPr/>
      </p:nvGrpSpPr>
      <p:grpSpPr>
        <a:xfrm>
          <a:off x="0" y="0"/>
          <a:ext cx="0" cy="0"/>
          <a:chOff x="0" y="0"/>
          <a:chExt cx="0" cy="0"/>
        </a:xfrm>
      </p:grpSpPr>
      <p:sp>
        <p:nvSpPr>
          <p:cNvPr id="686" name="Shape 686"/>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687" name="Shape 687"/>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a:t>Ryoan applies this restriction by using its control over system calls to enforce this life cycle on modules. Modules can read, process, and write data just like before, except now the module is destroyed when it is done, and must be reinitialized before it can process another request. By allowing a module to process only one users request we remove it’s ability to save state and forward requests between users.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04" name="Shape 704"/>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9" name="Shape 709"/>
        <p:cNvGrpSpPr/>
        <p:nvPr/>
      </p:nvGrpSpPr>
      <p:grpSpPr>
        <a:xfrm>
          <a:off x="0" y="0"/>
          <a:ext cx="0" cy="0"/>
          <a:chOff x="0" y="0"/>
          <a:chExt cx="0" cy="0"/>
        </a:xfrm>
      </p:grpSpPr>
      <p:sp>
        <p:nvSpPr>
          <p:cNvPr id="710" name="Shape 710"/>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11" name="Shape 711"/>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don’t say intel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29" name="Shape 72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say, data is encrypted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5" name="Shape 745"/>
        <p:cNvGrpSpPr/>
        <p:nvPr/>
      </p:nvGrpSpPr>
      <p:grpSpPr>
        <a:xfrm>
          <a:off x="0" y="0"/>
          <a:ext cx="0" cy="0"/>
          <a:chOff x="0" y="0"/>
          <a:chExt cx="0" cy="0"/>
        </a:xfrm>
      </p:grpSpPr>
      <p:sp>
        <p:nvSpPr>
          <p:cNvPr id="746" name="Shape 746"/>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47" name="Shape 747"/>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US"/>
              <a:t>box</a:t>
            </a:r>
          </a:p>
          <a:p>
            <a:pPr lvl="0">
              <a:spcBef>
                <a:spcPts val="0"/>
              </a:spcBef>
              <a:buNone/>
            </a:pPr>
            <a:r>
              <a:t/>
            </a:r>
            <a:endParaRPr/>
          </a:p>
          <a:p>
            <a:pPr lvl="0">
              <a:spcBef>
                <a:spcPts val="0"/>
              </a:spcBef>
              <a:buNone/>
            </a:pPr>
            <a:r>
              <a:rPr lang="en-US"/>
              <a:t>Bring back compatibility api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1" name="Shape 771"/>
        <p:cNvGrpSpPr/>
        <p:nvPr/>
      </p:nvGrpSpPr>
      <p:grpSpPr>
        <a:xfrm>
          <a:off x="0" y="0"/>
          <a:ext cx="0" cy="0"/>
          <a:chOff x="0" y="0"/>
          <a:chExt cx="0" cy="0"/>
        </a:xfrm>
      </p:grpSpPr>
      <p:sp>
        <p:nvSpPr>
          <p:cNvPr id="772" name="Shape 77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73" name="Shape 773"/>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US" sz="1000">
                <a:solidFill>
                  <a:srgbClr val="212121"/>
                </a:solidFill>
                <a:highlight>
                  <a:srgbClr val="FFFFFF"/>
                </a:highlight>
              </a:rPr>
              <a:t>kind of like copy on write details in the paper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5" name="Shape 795"/>
        <p:cNvGrpSpPr/>
        <p:nvPr/>
      </p:nvGrpSpPr>
      <p:grpSpPr>
        <a:xfrm>
          <a:off x="0" y="0"/>
          <a:ext cx="0" cy="0"/>
          <a:chOff x="0" y="0"/>
          <a:chExt cx="0" cy="0"/>
        </a:xfrm>
      </p:grpSpPr>
      <p:sp>
        <p:nvSpPr>
          <p:cNvPr id="796" name="Shape 796"/>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797" name="Shape 797"/>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 Shouldn't backward compatibility be on this slide somewhere?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rPr lang="en-US"/>
              <a:t>Other parties, perhaps parties that are only interested in gathering information and not providing a service.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5" name="Shape 805"/>
        <p:cNvGrpSpPr/>
        <p:nvPr/>
      </p:nvGrpSpPr>
      <p:grpSpPr>
        <a:xfrm>
          <a:off x="0" y="0"/>
          <a:ext cx="0" cy="0"/>
          <a:chOff x="0" y="0"/>
          <a:chExt cx="0" cy="0"/>
        </a:xfrm>
      </p:grpSpPr>
      <p:sp>
        <p:nvSpPr>
          <p:cNvPr id="806" name="Shape 806"/>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807" name="Shape 807"/>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sz="1000">
                <a:solidFill>
                  <a:srgbClr val="212121"/>
                </a:solidFill>
                <a:highlight>
                  <a:srgbClr val="FFFFFF"/>
                </a:highlight>
              </a:rPr>
              <a:t> Shouldn't backward compatibility be on this slide somewhere?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6" name="Shape 816"/>
        <p:cNvGrpSpPr/>
        <p:nvPr/>
      </p:nvGrpSpPr>
      <p:grpSpPr>
        <a:xfrm>
          <a:off x="0" y="0"/>
          <a:ext cx="0" cy="0"/>
          <a:chOff x="0" y="0"/>
          <a:chExt cx="0" cy="0"/>
        </a:xfrm>
      </p:grpSpPr>
      <p:sp>
        <p:nvSpPr>
          <p:cNvPr id="817" name="Shape 817"/>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818" name="Shape 818"/>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 Shouldn't backward compatibility be on this slide somewhere?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7" name="Shape 827"/>
        <p:cNvGrpSpPr/>
        <p:nvPr/>
      </p:nvGrpSpPr>
      <p:grpSpPr>
        <a:xfrm>
          <a:off x="0" y="0"/>
          <a:ext cx="0" cy="0"/>
          <a:chOff x="0" y="0"/>
          <a:chExt cx="0" cy="0"/>
        </a:xfrm>
      </p:grpSpPr>
      <p:sp>
        <p:nvSpPr>
          <p:cNvPr id="828" name="Shape 82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829" name="Shape 82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4" name="Shape 834"/>
        <p:cNvGrpSpPr/>
        <p:nvPr/>
      </p:nvGrpSpPr>
      <p:grpSpPr>
        <a:xfrm>
          <a:off x="0" y="0"/>
          <a:ext cx="0" cy="0"/>
          <a:chOff x="0" y="0"/>
          <a:chExt cx="0" cy="0"/>
        </a:xfrm>
      </p:grpSpPr>
      <p:sp>
        <p:nvSpPr>
          <p:cNvPr id="835" name="Shape 835"/>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836" name="Shape 836"/>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Say Application, don’t say example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1" name="Shape 911"/>
        <p:cNvGrpSpPr/>
        <p:nvPr/>
      </p:nvGrpSpPr>
      <p:grpSpPr>
        <a:xfrm>
          <a:off x="0" y="0"/>
          <a:ext cx="0" cy="0"/>
          <a:chOff x="0" y="0"/>
          <a:chExt cx="0" cy="0"/>
        </a:xfrm>
      </p:grpSpPr>
      <p:sp>
        <p:nvSpPr>
          <p:cNvPr id="912" name="Shape 912"/>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913" name="Shape 913"/>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sz="1000">
                <a:solidFill>
                  <a:srgbClr val="212121"/>
                </a:solidFill>
                <a:highlight>
                  <a:srgbClr val="FFFFFF"/>
                </a:highlight>
              </a:rPr>
              <a:t>Say Application, don’t say example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9" name="Shape 989"/>
        <p:cNvGrpSpPr/>
        <p:nvPr/>
      </p:nvGrpSpPr>
      <p:grpSpPr>
        <a:xfrm>
          <a:off x="0" y="0"/>
          <a:ext cx="0" cy="0"/>
          <a:chOff x="0" y="0"/>
          <a:chExt cx="0" cy="0"/>
        </a:xfrm>
      </p:grpSpPr>
      <p:sp>
        <p:nvSpPr>
          <p:cNvPr id="990" name="Shape 990"/>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991" name="Shape 991"/>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Say Application, don’t say example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7" name="Shape 1067"/>
        <p:cNvGrpSpPr/>
        <p:nvPr/>
      </p:nvGrpSpPr>
      <p:grpSpPr>
        <a:xfrm>
          <a:off x="0" y="0"/>
          <a:ext cx="0" cy="0"/>
          <a:chOff x="0" y="0"/>
          <a:chExt cx="0" cy="0"/>
        </a:xfrm>
      </p:grpSpPr>
      <p:sp>
        <p:nvSpPr>
          <p:cNvPr id="1068" name="Shape 106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1069" name="Shape 106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Say Application, don’t say example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5" name="Shape 1145"/>
        <p:cNvGrpSpPr/>
        <p:nvPr/>
      </p:nvGrpSpPr>
      <p:grpSpPr>
        <a:xfrm>
          <a:off x="0" y="0"/>
          <a:ext cx="0" cy="0"/>
          <a:chOff x="0" y="0"/>
          <a:chExt cx="0" cy="0"/>
        </a:xfrm>
      </p:grpSpPr>
      <p:sp>
        <p:nvSpPr>
          <p:cNvPr id="1146" name="Shape 1146"/>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1147" name="Shape 1147"/>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rPr lang="en-US" sz="1000">
                <a:solidFill>
                  <a:srgbClr val="212121"/>
                </a:solidFill>
                <a:highlight>
                  <a:srgbClr val="FFFFFF"/>
                </a:highlight>
              </a:rPr>
              <a:t>Say Application, don’t say example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3" name="Shape 1223"/>
        <p:cNvGrpSpPr/>
        <p:nvPr/>
      </p:nvGrpSpPr>
      <p:grpSpPr>
        <a:xfrm>
          <a:off x="0" y="0"/>
          <a:ext cx="0" cy="0"/>
          <a:chOff x="0" y="0"/>
          <a:chExt cx="0" cy="0"/>
        </a:xfrm>
      </p:grpSpPr>
      <p:sp>
        <p:nvSpPr>
          <p:cNvPr id="1224" name="Shape 1224"/>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1225" name="Shape 1225"/>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rPr lang="en-US"/>
              <a:t>Public spec, date of spec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0" name="Shape 1230"/>
        <p:cNvGrpSpPr/>
        <p:nvPr/>
      </p:nvGrpSpPr>
      <p:grpSpPr>
        <a:xfrm>
          <a:off x="0" y="0"/>
          <a:ext cx="0" cy="0"/>
          <a:chOff x="0" y="0"/>
          <a:chExt cx="0" cy="0"/>
        </a:xfrm>
      </p:grpSpPr>
      <p:sp>
        <p:nvSpPr>
          <p:cNvPr id="1231" name="Shape 1231"/>
          <p:cNvSpPr txBox="1"/>
          <p:nvPr>
            <p:ph idx="1" type="body"/>
          </p:nvPr>
        </p:nvSpPr>
        <p:spPr>
          <a:xfrm>
            <a:off x="777225" y="4777725"/>
            <a:ext cx="6217899" cy="4526274"/>
          </a:xfrm>
          <a:prstGeom prst="rect">
            <a:avLst/>
          </a:prstGeom>
          <a:noFill/>
          <a:ln>
            <a:noFill/>
          </a:ln>
        </p:spPr>
        <p:txBody>
          <a:bodyPr anchorCtr="0" anchor="ctr" bIns="91425" lIns="91425" rIns="91425" tIns="91425">
            <a:noAutofit/>
          </a:bodyPr>
          <a:lstStyle/>
          <a:p>
            <a:pPr lvl="0">
              <a:spcBef>
                <a:spcPts val="0"/>
              </a:spcBef>
              <a:buNone/>
            </a:pPr>
            <a:r>
              <a:rPr lang="en-US" sz="1000">
                <a:solidFill>
                  <a:srgbClr val="212121"/>
                </a:solidFill>
                <a:highlight>
                  <a:srgbClr val="FFFFFF"/>
                </a:highlight>
              </a:rPr>
              <a:t>say hardware overheads</a:t>
            </a:r>
          </a:p>
        </p:txBody>
      </p:sp>
      <p:sp>
        <p:nvSpPr>
          <p:cNvPr id="1232" name="Shape 1232"/>
          <p:cNvSpPr/>
          <p:nvPr>
            <p:ph idx="2" type="sldImg"/>
          </p:nvPr>
        </p:nvSpPr>
        <p:spPr>
          <a:xfrm>
            <a:off x="1295650" y="754375"/>
            <a:ext cx="518185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rPr lang="en-US"/>
              <a:t>Other parties, perhaps parties that are only interested in gathering information and not providing a service.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7" name="Shape 1237"/>
        <p:cNvGrpSpPr/>
        <p:nvPr/>
      </p:nvGrpSpPr>
      <p:grpSpPr>
        <a:xfrm>
          <a:off x="0" y="0"/>
          <a:ext cx="0" cy="0"/>
          <a:chOff x="0" y="0"/>
          <a:chExt cx="0" cy="0"/>
        </a:xfrm>
      </p:grpSpPr>
      <p:sp>
        <p:nvSpPr>
          <p:cNvPr id="1238" name="Shape 1238"/>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212121"/>
                </a:solidFill>
                <a:highlight>
                  <a:srgbClr val="FFFFFF"/>
                </a:highlight>
              </a:rPr>
              <a:t>Red box, step through where overheads come from</a:t>
            </a:r>
          </a:p>
        </p:txBody>
      </p:sp>
      <p:sp>
        <p:nvSpPr>
          <p:cNvPr id="1239" name="Shape 1239"/>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5" name="Shape 1245"/>
        <p:cNvGrpSpPr/>
        <p:nvPr/>
      </p:nvGrpSpPr>
      <p:grpSpPr>
        <a:xfrm>
          <a:off x="0" y="0"/>
          <a:ext cx="0" cy="0"/>
          <a:chOff x="0" y="0"/>
          <a:chExt cx="0" cy="0"/>
        </a:xfrm>
      </p:grpSpPr>
      <p:sp>
        <p:nvSpPr>
          <p:cNvPr id="1246" name="Shape 1246"/>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212121"/>
                </a:solidFill>
                <a:highlight>
                  <a:srgbClr val="FFFFFF"/>
                </a:highlight>
              </a:rPr>
              <a:t>Red box, step through where overheads come from</a:t>
            </a:r>
          </a:p>
        </p:txBody>
      </p:sp>
      <p:sp>
        <p:nvSpPr>
          <p:cNvPr id="1247" name="Shape 1247"/>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3" name="Shape 1253"/>
        <p:cNvGrpSpPr/>
        <p:nvPr/>
      </p:nvGrpSpPr>
      <p:grpSpPr>
        <a:xfrm>
          <a:off x="0" y="0"/>
          <a:ext cx="0" cy="0"/>
          <a:chOff x="0" y="0"/>
          <a:chExt cx="0" cy="0"/>
        </a:xfrm>
      </p:grpSpPr>
      <p:sp>
        <p:nvSpPr>
          <p:cNvPr id="1254" name="Shape 1254"/>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212121"/>
                </a:solidFill>
                <a:highlight>
                  <a:srgbClr val="FFFFFF"/>
                </a:highlight>
              </a:rPr>
              <a:t>Red box, step through where overheads come from</a:t>
            </a:r>
          </a:p>
        </p:txBody>
      </p:sp>
      <p:sp>
        <p:nvSpPr>
          <p:cNvPr id="1255" name="Shape 1255"/>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1" name="Shape 1261"/>
        <p:cNvGrpSpPr/>
        <p:nvPr/>
      </p:nvGrpSpPr>
      <p:grpSpPr>
        <a:xfrm>
          <a:off x="0" y="0"/>
          <a:ext cx="0" cy="0"/>
          <a:chOff x="0" y="0"/>
          <a:chExt cx="0" cy="0"/>
        </a:xfrm>
      </p:grpSpPr>
      <p:sp>
        <p:nvSpPr>
          <p:cNvPr id="1262" name="Shape 1262"/>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rPr lang="en-US" sz="1000">
                <a:solidFill>
                  <a:srgbClr val="212121"/>
                </a:solidFill>
                <a:highlight>
                  <a:srgbClr val="FFFFFF"/>
                </a:highlight>
              </a:rPr>
              <a:t>Red box, step through where overheads come from</a:t>
            </a:r>
          </a:p>
        </p:txBody>
      </p:sp>
      <p:sp>
        <p:nvSpPr>
          <p:cNvPr id="1263" name="Shape 1263"/>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9" name="Shape 1269"/>
        <p:cNvGrpSpPr/>
        <p:nvPr/>
      </p:nvGrpSpPr>
      <p:grpSpPr>
        <a:xfrm>
          <a:off x="0" y="0"/>
          <a:ext cx="0" cy="0"/>
          <a:chOff x="0" y="0"/>
          <a:chExt cx="0" cy="0"/>
        </a:xfrm>
      </p:grpSpPr>
      <p:sp>
        <p:nvSpPr>
          <p:cNvPr id="1270" name="Shape 1270"/>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1271" name="Shape 1271"/>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6" name="Shape 1276"/>
        <p:cNvGrpSpPr/>
        <p:nvPr/>
      </p:nvGrpSpPr>
      <p:grpSpPr>
        <a:xfrm>
          <a:off x="0" y="0"/>
          <a:ext cx="0" cy="0"/>
          <a:chOff x="0" y="0"/>
          <a:chExt cx="0" cy="0"/>
        </a:xfrm>
      </p:grpSpPr>
      <p:sp>
        <p:nvSpPr>
          <p:cNvPr id="1277" name="Shape 1277"/>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78" name="Shape 127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1" name="Shape 1281"/>
        <p:cNvGrpSpPr/>
        <p:nvPr/>
      </p:nvGrpSpPr>
      <p:grpSpPr>
        <a:xfrm>
          <a:off x="0" y="0"/>
          <a:ext cx="0" cy="0"/>
          <a:chOff x="0" y="0"/>
          <a:chExt cx="0" cy="0"/>
        </a:xfrm>
      </p:grpSpPr>
      <p:sp>
        <p:nvSpPr>
          <p:cNvPr id="1282" name="Shape 1282"/>
          <p:cNvSpPr txBox="1"/>
          <p:nvPr>
            <p:ph idx="1" type="body"/>
          </p:nvPr>
        </p:nvSpPr>
        <p:spPr>
          <a:xfrm>
            <a:off x="777225" y="4777725"/>
            <a:ext cx="6217800" cy="45264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83" name="Shape 1283"/>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7" name="Shape 1287"/>
        <p:cNvGrpSpPr/>
        <p:nvPr/>
      </p:nvGrpSpPr>
      <p:grpSpPr>
        <a:xfrm>
          <a:off x="0" y="0"/>
          <a:ext cx="0" cy="0"/>
          <a:chOff x="0" y="0"/>
          <a:chExt cx="0" cy="0"/>
        </a:xfrm>
      </p:grpSpPr>
      <p:sp>
        <p:nvSpPr>
          <p:cNvPr id="1288" name="Shape 1288"/>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1289" name="Shape 1289"/>
          <p:cNvSpPr txBox="1"/>
          <p:nvPr>
            <p:ph idx="1" type="body"/>
          </p:nvPr>
        </p:nvSpPr>
        <p:spPr>
          <a:xfrm>
            <a:off x="777225" y="4777725"/>
            <a:ext cx="6217800" cy="4526400"/>
          </a:xfrm>
          <a:prstGeom prst="rect">
            <a:avLst/>
          </a:prstGeom>
        </p:spPr>
        <p:txBody>
          <a:bodyPr anchorCtr="0" anchor="t" bIns="91425" lIns="91425" rIns="91425" tIns="91425">
            <a:noAutofit/>
          </a:bodyPr>
          <a:lstStyle/>
          <a:p>
            <a:pPr lvl="0">
              <a:spcBef>
                <a:spcPts val="0"/>
              </a:spcBef>
              <a:buClr>
                <a:schemeClr val="dk1"/>
              </a:buClr>
              <a:buSzPct val="110000"/>
              <a:buFont typeface="Arial"/>
              <a:buNone/>
            </a:pPr>
            <a:r>
              <a:t/>
            </a:r>
            <a:endParaRPr sz="1000">
              <a:solidFill>
                <a:srgbClr val="21212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rPr lang="en-US"/>
              <a:t>Other parties, perhaps parties that are only interested in gathering information and not providing a service.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295650" y="754375"/>
            <a:ext cx="5181900" cy="37719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777225" y="4777725"/>
            <a:ext cx="6217800" cy="45264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295382" y="754379"/>
            <a:ext cx="5182500" cy="37719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777240" y="4777739"/>
            <a:ext cx="6217799" cy="4526399"/>
          </a:xfrm>
          <a:prstGeom prst="rect">
            <a:avLst/>
          </a:prstGeom>
        </p:spPr>
        <p:txBody>
          <a:bodyPr anchorCtr="0" anchor="t" bIns="91425" lIns="91425" rIns="91425" tIns="91425">
            <a:noAutofit/>
          </a:bodyPr>
          <a:lstStyle/>
          <a:p>
            <a:pPr lvl="0" rtl="0">
              <a:spcBef>
                <a:spcPts val="0"/>
              </a:spcBef>
              <a:buNone/>
            </a:pPr>
            <a:r>
              <a:rPr lang="en-US"/>
              <a:t>user/kernel 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ctrTitle"/>
          </p:nvPr>
        </p:nvSpPr>
        <p:spPr>
          <a:xfrm>
            <a:off x="1874335" y="1499533"/>
            <a:ext cx="6402300" cy="1704600"/>
          </a:xfrm>
          <a:prstGeom prst="rect">
            <a:avLst/>
          </a:prstGeom>
        </p:spPr>
        <p:txBody>
          <a:bodyPr anchorCtr="0" anchor="t" bIns="100775" lIns="100775" rIns="100775" tIns="100775"/>
          <a:lstStyle>
            <a:lvl1pPr lvl="0" rtl="0">
              <a:spcBef>
                <a:spcPts val="0"/>
              </a:spcBef>
              <a:buClr>
                <a:srgbClr val="0091EA"/>
              </a:buClr>
              <a:buSzPct val="100000"/>
              <a:defRPr b="1" sz="6600">
                <a:solidFill>
                  <a:srgbClr val="0091EA"/>
                </a:solidFill>
              </a:defRPr>
            </a:lvl1pPr>
            <a:lvl2pPr lvl="1" rtl="0">
              <a:spcBef>
                <a:spcPts val="0"/>
              </a:spcBef>
              <a:buClr>
                <a:srgbClr val="0091EA"/>
              </a:buClr>
              <a:buSzPct val="100000"/>
              <a:defRPr b="1" sz="6600">
                <a:solidFill>
                  <a:srgbClr val="0091EA"/>
                </a:solidFill>
              </a:defRPr>
            </a:lvl2pPr>
            <a:lvl3pPr lvl="2" rtl="0">
              <a:spcBef>
                <a:spcPts val="0"/>
              </a:spcBef>
              <a:buClr>
                <a:srgbClr val="0091EA"/>
              </a:buClr>
              <a:buSzPct val="100000"/>
              <a:defRPr b="1" sz="6600">
                <a:solidFill>
                  <a:srgbClr val="0091EA"/>
                </a:solidFill>
              </a:defRPr>
            </a:lvl3pPr>
            <a:lvl4pPr lvl="3" rtl="0">
              <a:spcBef>
                <a:spcPts val="0"/>
              </a:spcBef>
              <a:buClr>
                <a:srgbClr val="0091EA"/>
              </a:buClr>
              <a:buSzPct val="100000"/>
              <a:defRPr b="1" sz="6600">
                <a:solidFill>
                  <a:srgbClr val="0091EA"/>
                </a:solidFill>
              </a:defRPr>
            </a:lvl4pPr>
            <a:lvl5pPr lvl="4" rtl="0">
              <a:spcBef>
                <a:spcPts val="0"/>
              </a:spcBef>
              <a:buClr>
                <a:srgbClr val="0091EA"/>
              </a:buClr>
              <a:buSzPct val="100000"/>
              <a:defRPr b="1" sz="6600">
                <a:solidFill>
                  <a:srgbClr val="0091EA"/>
                </a:solidFill>
              </a:defRPr>
            </a:lvl5pPr>
            <a:lvl6pPr lvl="5" rtl="0">
              <a:spcBef>
                <a:spcPts val="0"/>
              </a:spcBef>
              <a:buClr>
                <a:srgbClr val="0091EA"/>
              </a:buClr>
              <a:buSzPct val="100000"/>
              <a:defRPr b="1" sz="6600">
                <a:solidFill>
                  <a:srgbClr val="0091EA"/>
                </a:solidFill>
              </a:defRPr>
            </a:lvl6pPr>
            <a:lvl7pPr lvl="6" rtl="0">
              <a:spcBef>
                <a:spcPts val="0"/>
              </a:spcBef>
              <a:buClr>
                <a:srgbClr val="0091EA"/>
              </a:buClr>
              <a:buSzPct val="100000"/>
              <a:defRPr b="1" sz="6600">
                <a:solidFill>
                  <a:srgbClr val="0091EA"/>
                </a:solidFill>
              </a:defRPr>
            </a:lvl7pPr>
            <a:lvl8pPr lvl="7" rtl="0">
              <a:spcBef>
                <a:spcPts val="0"/>
              </a:spcBef>
              <a:buClr>
                <a:srgbClr val="0091EA"/>
              </a:buClr>
              <a:buSzPct val="100000"/>
              <a:defRPr b="1" sz="6600">
                <a:solidFill>
                  <a:srgbClr val="0091EA"/>
                </a:solidFill>
              </a:defRPr>
            </a:lvl8pPr>
            <a:lvl9pPr lvl="8" rtl="0">
              <a:spcBef>
                <a:spcPts val="0"/>
              </a:spcBef>
              <a:buClr>
                <a:srgbClr val="0091EA"/>
              </a:buClr>
              <a:buSzPct val="100000"/>
              <a:defRPr b="1" sz="6600">
                <a:solidFill>
                  <a:srgbClr val="0091EA"/>
                </a:solidFill>
              </a:defRPr>
            </a:lvl9pPr>
          </a:lstStyle>
          <a:p/>
        </p:txBody>
      </p:sp>
      <p:sp>
        <p:nvSpPr>
          <p:cNvPr id="11" name="Shape 11"/>
          <p:cNvSpPr/>
          <p:nvPr/>
        </p:nvSpPr>
        <p:spPr>
          <a:xfrm>
            <a:off x="7604152" y="6834296"/>
            <a:ext cx="139800" cy="1398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2" name="Shape 12"/>
          <p:cNvSpPr/>
          <p:nvPr/>
        </p:nvSpPr>
        <p:spPr>
          <a:xfrm>
            <a:off x="8217930" y="6215732"/>
            <a:ext cx="139800" cy="1398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3" name="Shape 13"/>
          <p:cNvSpPr/>
          <p:nvPr/>
        </p:nvSpPr>
        <p:spPr>
          <a:xfrm>
            <a:off x="9731956" y="5067951"/>
            <a:ext cx="83700" cy="837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4" name="Shape 14"/>
          <p:cNvSpPr/>
          <p:nvPr/>
        </p:nvSpPr>
        <p:spPr>
          <a:xfrm>
            <a:off x="9565845" y="7250889"/>
            <a:ext cx="139800" cy="1398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5" name="Shape 15"/>
          <p:cNvSpPr/>
          <p:nvPr/>
        </p:nvSpPr>
        <p:spPr>
          <a:xfrm>
            <a:off x="3276671" y="698206"/>
            <a:ext cx="139800" cy="139799"/>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6" name="Shape 16"/>
          <p:cNvSpPr/>
          <p:nvPr/>
        </p:nvSpPr>
        <p:spPr>
          <a:xfrm>
            <a:off x="639007" y="3718635"/>
            <a:ext cx="139800" cy="1398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7" name="Shape 17"/>
          <p:cNvSpPr/>
          <p:nvPr/>
        </p:nvSpPr>
        <p:spPr>
          <a:xfrm>
            <a:off x="343785" y="872502"/>
            <a:ext cx="139800" cy="1398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18" name="Shape 18"/>
          <p:cNvSpPr/>
          <p:nvPr/>
        </p:nvSpPr>
        <p:spPr>
          <a:xfrm>
            <a:off x="690476" y="1476960"/>
            <a:ext cx="279900" cy="279900"/>
          </a:xfrm>
          <a:prstGeom prst="ellipse">
            <a:avLst/>
          </a:prstGeom>
          <a:noFill/>
          <a:ln cap="flat" cmpd="sng" w="19050">
            <a:solidFill>
              <a:srgbClr val="0091EA"/>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19" name="Shape 19"/>
          <p:cNvSpPr/>
          <p:nvPr/>
        </p:nvSpPr>
        <p:spPr>
          <a:xfrm>
            <a:off x="8934648" y="5470898"/>
            <a:ext cx="209700" cy="210000"/>
          </a:xfrm>
          <a:prstGeom prst="ellipse">
            <a:avLst/>
          </a:prstGeom>
          <a:noFill/>
          <a:ln cap="flat" cmpd="sng" w="19050">
            <a:solidFill>
              <a:srgbClr val="0091EA"/>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20" name="Shape 20"/>
          <p:cNvSpPr/>
          <p:nvPr/>
        </p:nvSpPr>
        <p:spPr>
          <a:xfrm>
            <a:off x="9705743" y="6233211"/>
            <a:ext cx="209700" cy="210000"/>
          </a:xfrm>
          <a:prstGeom prst="ellipse">
            <a:avLst/>
          </a:prstGeom>
          <a:noFill/>
          <a:ln cap="flat" cmpd="sng" w="19050">
            <a:solidFill>
              <a:srgbClr val="0091EA"/>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21" name="Shape 21"/>
          <p:cNvSpPr/>
          <p:nvPr/>
        </p:nvSpPr>
        <p:spPr>
          <a:xfrm>
            <a:off x="216418" y="2194588"/>
            <a:ext cx="83700" cy="837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22" name="Shape 22"/>
          <p:cNvSpPr/>
          <p:nvPr/>
        </p:nvSpPr>
        <p:spPr>
          <a:xfrm>
            <a:off x="1916079" y="299081"/>
            <a:ext cx="279900" cy="279899"/>
          </a:xfrm>
          <a:prstGeom prst="ellipse">
            <a:avLst/>
          </a:prstGeom>
          <a:noFill/>
          <a:ln cap="flat" cmpd="sng" w="19050">
            <a:solidFill>
              <a:srgbClr val="0091EA"/>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23" name="Shape 23"/>
          <p:cNvSpPr/>
          <p:nvPr/>
        </p:nvSpPr>
        <p:spPr>
          <a:xfrm>
            <a:off x="850700" y="2760731"/>
            <a:ext cx="83700" cy="837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24" name="Shape 24"/>
          <p:cNvSpPr/>
          <p:nvPr/>
        </p:nvSpPr>
        <p:spPr>
          <a:xfrm>
            <a:off x="4709124" y="523407"/>
            <a:ext cx="83700" cy="83700"/>
          </a:xfrm>
          <a:prstGeom prst="ellipse">
            <a:avLst/>
          </a:prstGeom>
          <a:solidFill>
            <a:srgbClr val="0091EA"/>
          </a:solidFill>
          <a:ln>
            <a:noFill/>
          </a:ln>
        </p:spPr>
        <p:txBody>
          <a:bodyPr anchorCtr="0" anchor="ctr" bIns="100775" lIns="100775" rIns="100775" tIns="100775">
            <a:noAutofit/>
          </a:bodyPr>
          <a:lstStyle/>
          <a:p>
            <a:pPr lvl="0">
              <a:spcBef>
                <a:spcPts val="0"/>
              </a:spcBef>
              <a:buNone/>
            </a:pPr>
            <a:r>
              <a:t/>
            </a:r>
            <a:endParaRPr/>
          </a:p>
        </p:txBody>
      </p:sp>
      <p:sp>
        <p:nvSpPr>
          <p:cNvPr id="25" name="Shape 25"/>
          <p:cNvSpPr/>
          <p:nvPr/>
        </p:nvSpPr>
        <p:spPr>
          <a:xfrm>
            <a:off x="8520920" y="6754365"/>
            <a:ext cx="279900" cy="280200"/>
          </a:xfrm>
          <a:prstGeom prst="ellipse">
            <a:avLst/>
          </a:prstGeom>
          <a:noFill/>
          <a:ln cap="flat" cmpd="sng" w="19050">
            <a:solidFill>
              <a:srgbClr val="0091EA"/>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mplete pattern">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Shape 65"/>
          <p:cNvSpPr/>
          <p:nvPr/>
        </p:nvSpPr>
        <p:spPr>
          <a:xfrm>
            <a:off x="-29269" y="-21825"/>
            <a:ext cx="10139100" cy="7603200"/>
          </a:xfrm>
          <a:prstGeom prst="rect">
            <a:avLst/>
          </a:prstGeom>
          <a:solidFill>
            <a:srgbClr val="CFD8DC">
              <a:alpha val="49230"/>
            </a:srgbClr>
          </a:solidFill>
          <a:ln>
            <a:noFill/>
          </a:ln>
        </p:spPr>
        <p:txBody>
          <a:bodyPr anchorCtr="0" anchor="ctr" bIns="100775" lIns="100775" rIns="100775" tIns="100775">
            <a:noAutofit/>
          </a:bodyPr>
          <a:lstStyle/>
          <a:p>
            <a:pPr lvl="0">
              <a:spcBef>
                <a:spcPts val="0"/>
              </a:spcBef>
              <a:buNone/>
            </a:pPr>
            <a:r>
              <a:t/>
            </a:r>
            <a:endParaRPr/>
          </a:p>
        </p:txBody>
      </p:sp>
      <p:sp>
        <p:nvSpPr>
          <p:cNvPr id="66" name="Shape 6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67" name="Shape 67"/>
        <p:cNvGrpSpPr/>
        <p:nvPr/>
      </p:nvGrpSpPr>
      <p:grpSpPr>
        <a:xfrm>
          <a:off x="0" y="0"/>
          <a:ext cx="0" cy="0"/>
          <a:chOff x="0" y="0"/>
          <a:chExt cx="0" cy="0"/>
        </a:xfrm>
      </p:grpSpPr>
      <p:sp>
        <p:nvSpPr>
          <p:cNvPr id="68" name="Shape 68"/>
          <p:cNvSpPr txBox="1"/>
          <p:nvPr>
            <p:ph type="title"/>
          </p:nvPr>
        </p:nvSpPr>
        <p:spPr>
          <a:xfrm>
            <a:off x="504000" y="301319"/>
            <a:ext cx="9071700" cy="1262100"/>
          </a:xfrm>
          <a:prstGeom prst="rect">
            <a:avLst/>
          </a:prstGeom>
          <a:noFill/>
          <a:ln>
            <a:noFill/>
          </a:ln>
        </p:spPr>
        <p:txBody>
          <a:bodyPr anchorCtr="0" anchor="ctr" bIns="100775" lIns="100775" rIns="100775" tIns="100775"/>
          <a:lstStyle>
            <a:lvl1pPr indent="0" lvl="0" marL="0" marR="0" rtl="0" algn="l">
              <a:spcBef>
                <a:spcPts val="0"/>
              </a:spcBef>
              <a:buSzPct val="100000"/>
              <a:buNone/>
              <a:defRPr b="0" i="0" sz="30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69" name="Shape 69"/>
          <p:cNvSpPr txBox="1"/>
          <p:nvPr>
            <p:ph idx="1" type="body"/>
          </p:nvPr>
        </p:nvSpPr>
        <p:spPr>
          <a:xfrm>
            <a:off x="504000" y="1769040"/>
            <a:ext cx="4426800" cy="4384500"/>
          </a:xfrm>
          <a:prstGeom prst="rect">
            <a:avLst/>
          </a:prstGeom>
          <a:noFill/>
          <a:ln>
            <a:noFill/>
          </a:ln>
        </p:spPr>
        <p:txBody>
          <a:bodyPr anchorCtr="0" anchor="t" bIns="100775" lIns="100775" rIns="100775" tIns="10077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0" name="Shape 70"/>
          <p:cNvSpPr txBox="1"/>
          <p:nvPr>
            <p:ph idx="2" type="body"/>
          </p:nvPr>
        </p:nvSpPr>
        <p:spPr>
          <a:xfrm>
            <a:off x="5152680" y="1769040"/>
            <a:ext cx="4426800" cy="4384500"/>
          </a:xfrm>
          <a:prstGeom prst="rect">
            <a:avLst/>
          </a:prstGeom>
          <a:noFill/>
          <a:ln>
            <a:noFill/>
          </a:ln>
        </p:spPr>
        <p:txBody>
          <a:bodyPr anchorCtr="0" anchor="t" bIns="100775" lIns="100775" rIns="100775" tIns="10077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1" name="Shape 7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72" name="Shape 72"/>
        <p:cNvGrpSpPr/>
        <p:nvPr/>
      </p:nvGrpSpPr>
      <p:grpSpPr>
        <a:xfrm>
          <a:off x="0" y="0"/>
          <a:ext cx="0" cy="0"/>
          <a:chOff x="0" y="0"/>
          <a:chExt cx="0" cy="0"/>
        </a:xfrm>
      </p:grpSpPr>
      <p:sp>
        <p:nvSpPr>
          <p:cNvPr id="73" name="Shape 73"/>
          <p:cNvSpPr txBox="1"/>
          <p:nvPr>
            <p:ph type="title"/>
          </p:nvPr>
        </p:nvSpPr>
        <p:spPr>
          <a:xfrm>
            <a:off x="504000" y="301319"/>
            <a:ext cx="9071700" cy="1262100"/>
          </a:xfrm>
          <a:prstGeom prst="rect">
            <a:avLst/>
          </a:prstGeom>
          <a:noFill/>
          <a:ln>
            <a:noFill/>
          </a:ln>
        </p:spPr>
        <p:txBody>
          <a:bodyPr anchorCtr="0" anchor="ctr" bIns="100775" lIns="100775" rIns="100775" tIns="100775"/>
          <a:lstStyle>
            <a:lvl1pPr indent="0" lvl="0" marL="0" marR="0" rtl="0" algn="l">
              <a:spcBef>
                <a:spcPts val="0"/>
              </a:spcBef>
              <a:buNone/>
              <a:defRPr b="0" i="0" sz="30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4" name="Shape 74"/>
          <p:cNvSpPr txBox="1"/>
          <p:nvPr>
            <p:ph idx="1" type="body"/>
          </p:nvPr>
        </p:nvSpPr>
        <p:spPr>
          <a:xfrm>
            <a:off x="504000" y="1769040"/>
            <a:ext cx="9071700" cy="4384500"/>
          </a:xfrm>
          <a:prstGeom prst="rect">
            <a:avLst/>
          </a:prstGeom>
          <a:noFill/>
          <a:ln>
            <a:noFill/>
          </a:ln>
        </p:spPr>
        <p:txBody>
          <a:bodyPr anchorCtr="0" anchor="t" bIns="100775" lIns="100775" rIns="100775" tIns="10077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5" name="Shape 7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Shape 27"/>
          <p:cNvSpPr txBox="1"/>
          <p:nvPr>
            <p:ph type="ctrTitle"/>
          </p:nvPr>
        </p:nvSpPr>
        <p:spPr>
          <a:xfrm>
            <a:off x="1704385" y="2243127"/>
            <a:ext cx="6429900" cy="1704600"/>
          </a:xfrm>
          <a:prstGeom prst="rect">
            <a:avLst/>
          </a:prstGeom>
        </p:spPr>
        <p:txBody>
          <a:bodyPr anchorCtr="0" anchor="b" bIns="100775" lIns="100775" rIns="100775" tIns="100775"/>
          <a:lstStyle>
            <a:lvl1pPr lvl="0" rtl="0">
              <a:spcBef>
                <a:spcPts val="0"/>
              </a:spcBef>
              <a:buSzPct val="100000"/>
              <a:defRPr b="1" sz="5300"/>
            </a:lvl1pPr>
            <a:lvl2pPr lvl="1" rtl="0">
              <a:spcBef>
                <a:spcPts val="0"/>
              </a:spcBef>
              <a:buSzPct val="100000"/>
              <a:defRPr b="1" sz="5300"/>
            </a:lvl2pPr>
            <a:lvl3pPr lvl="2" rtl="0">
              <a:spcBef>
                <a:spcPts val="0"/>
              </a:spcBef>
              <a:buSzPct val="100000"/>
              <a:defRPr b="1" sz="5300"/>
            </a:lvl3pPr>
            <a:lvl4pPr lvl="3" rtl="0">
              <a:spcBef>
                <a:spcPts val="0"/>
              </a:spcBef>
              <a:buSzPct val="100000"/>
              <a:defRPr b="1" sz="5300"/>
            </a:lvl4pPr>
            <a:lvl5pPr lvl="4" rtl="0">
              <a:spcBef>
                <a:spcPts val="0"/>
              </a:spcBef>
              <a:buSzPct val="100000"/>
              <a:defRPr b="1" sz="5300"/>
            </a:lvl5pPr>
            <a:lvl6pPr lvl="5" rtl="0">
              <a:spcBef>
                <a:spcPts val="0"/>
              </a:spcBef>
              <a:buSzPct val="100000"/>
              <a:defRPr b="1" sz="5300"/>
            </a:lvl6pPr>
            <a:lvl7pPr lvl="6" rtl="0">
              <a:spcBef>
                <a:spcPts val="0"/>
              </a:spcBef>
              <a:buSzPct val="100000"/>
              <a:defRPr b="1" sz="5300"/>
            </a:lvl7pPr>
            <a:lvl8pPr lvl="7" rtl="0">
              <a:spcBef>
                <a:spcPts val="0"/>
              </a:spcBef>
              <a:buSzPct val="100000"/>
              <a:defRPr b="1" sz="5300"/>
            </a:lvl8pPr>
            <a:lvl9pPr lvl="8" rtl="0">
              <a:spcBef>
                <a:spcPts val="0"/>
              </a:spcBef>
              <a:buSzPct val="100000"/>
              <a:defRPr b="1" sz="5300"/>
            </a:lvl9pPr>
          </a:lstStyle>
          <a:p/>
        </p:txBody>
      </p:sp>
      <p:sp>
        <p:nvSpPr>
          <p:cNvPr id="28" name="Shape 28"/>
          <p:cNvSpPr txBox="1"/>
          <p:nvPr>
            <p:ph idx="1" type="subTitle"/>
          </p:nvPr>
        </p:nvSpPr>
        <p:spPr>
          <a:xfrm>
            <a:off x="1704385" y="4090192"/>
            <a:ext cx="6429900" cy="1153500"/>
          </a:xfrm>
          <a:prstGeom prst="rect">
            <a:avLst/>
          </a:prstGeom>
        </p:spPr>
        <p:txBody>
          <a:bodyPr anchorCtr="0" anchor="t" bIns="100775" lIns="100775" rIns="100775" tIns="100775"/>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3300">
                <a:solidFill>
                  <a:srgbClr val="607D8B"/>
                </a:solidFill>
              </a:defRPr>
            </a:lvl2pPr>
            <a:lvl3pPr lvl="2" rtl="0">
              <a:spcBef>
                <a:spcPts val="0"/>
              </a:spcBef>
              <a:buClr>
                <a:srgbClr val="607D8B"/>
              </a:buClr>
              <a:buSzPct val="100000"/>
              <a:buNone/>
              <a:defRPr sz="3300">
                <a:solidFill>
                  <a:srgbClr val="607D8B"/>
                </a:solidFill>
              </a:defRPr>
            </a:lvl3pPr>
            <a:lvl4pPr lvl="3" rtl="0">
              <a:spcBef>
                <a:spcPts val="0"/>
              </a:spcBef>
              <a:buClr>
                <a:srgbClr val="607D8B"/>
              </a:buClr>
              <a:buSzPct val="100000"/>
              <a:buNone/>
              <a:defRPr sz="3300">
                <a:solidFill>
                  <a:srgbClr val="607D8B"/>
                </a:solidFill>
              </a:defRPr>
            </a:lvl4pPr>
            <a:lvl5pPr lvl="4" rtl="0">
              <a:spcBef>
                <a:spcPts val="0"/>
              </a:spcBef>
              <a:buClr>
                <a:srgbClr val="607D8B"/>
              </a:buClr>
              <a:buSzPct val="100000"/>
              <a:buNone/>
              <a:defRPr sz="3300">
                <a:solidFill>
                  <a:srgbClr val="607D8B"/>
                </a:solidFill>
              </a:defRPr>
            </a:lvl5pPr>
            <a:lvl6pPr lvl="5" rtl="0">
              <a:spcBef>
                <a:spcPts val="0"/>
              </a:spcBef>
              <a:buClr>
                <a:srgbClr val="607D8B"/>
              </a:buClr>
              <a:buSzPct val="100000"/>
              <a:buNone/>
              <a:defRPr sz="3300">
                <a:solidFill>
                  <a:srgbClr val="607D8B"/>
                </a:solidFill>
              </a:defRPr>
            </a:lvl6pPr>
            <a:lvl7pPr lvl="6" rtl="0">
              <a:spcBef>
                <a:spcPts val="0"/>
              </a:spcBef>
              <a:buClr>
                <a:srgbClr val="607D8B"/>
              </a:buClr>
              <a:buSzPct val="100000"/>
              <a:buNone/>
              <a:defRPr sz="3300">
                <a:solidFill>
                  <a:srgbClr val="607D8B"/>
                </a:solidFill>
              </a:defRPr>
            </a:lvl7pPr>
            <a:lvl8pPr lvl="7" rtl="0">
              <a:spcBef>
                <a:spcPts val="0"/>
              </a:spcBef>
              <a:buClr>
                <a:srgbClr val="607D8B"/>
              </a:buClr>
              <a:buSzPct val="100000"/>
              <a:buNone/>
              <a:defRPr sz="3300">
                <a:solidFill>
                  <a:srgbClr val="607D8B"/>
                </a:solidFill>
              </a:defRPr>
            </a:lvl8pPr>
            <a:lvl9pPr lvl="8" rtl="0">
              <a:spcBef>
                <a:spcPts val="0"/>
              </a:spcBef>
              <a:buClr>
                <a:srgbClr val="607D8B"/>
              </a:buClr>
              <a:buSzPct val="100000"/>
              <a:buNone/>
              <a:defRPr sz="3300">
                <a:solidFill>
                  <a:srgbClr val="607D8B"/>
                </a:solidFill>
              </a:defRPr>
            </a:lvl9pPr>
          </a:lstStyle>
          <a:p/>
        </p:txBody>
      </p:sp>
      <p:sp>
        <p:nvSpPr>
          <p:cNvPr id="29" name="Shape 2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30" name="Shape 30"/>
        <p:cNvGrpSpPr/>
        <p:nvPr/>
      </p:nvGrpSpPr>
      <p:grpSpPr>
        <a:xfrm>
          <a:off x="0" y="0"/>
          <a:ext cx="0" cy="0"/>
          <a:chOff x="0" y="0"/>
          <a:chExt cx="0" cy="0"/>
        </a:xfrm>
      </p:grpSpPr>
      <p:pic>
        <p:nvPicPr>
          <p:cNvPr descr="connections-05.png" id="31" name="Shape 31"/>
          <p:cNvPicPr preferRelativeResize="0"/>
          <p:nvPr/>
        </p:nvPicPr>
        <p:blipFill>
          <a:blip r:embed="rId2">
            <a:alphaModFix/>
          </a:blip>
          <a:stretch>
            <a:fillRect/>
          </a:stretch>
        </p:blipFill>
        <p:spPr>
          <a:xfrm flipH="1" rot="10800000">
            <a:off x="6554" y="1"/>
            <a:ext cx="10066457" cy="7559673"/>
          </a:xfrm>
          <a:prstGeom prst="rect">
            <a:avLst/>
          </a:prstGeom>
          <a:noFill/>
          <a:ln>
            <a:noFill/>
          </a:ln>
        </p:spPr>
      </p:pic>
      <p:sp>
        <p:nvSpPr>
          <p:cNvPr id="32" name="Shape 32"/>
          <p:cNvSpPr txBox="1"/>
          <p:nvPr>
            <p:ph idx="1" type="body"/>
          </p:nvPr>
        </p:nvSpPr>
        <p:spPr>
          <a:xfrm>
            <a:off x="1339783" y="2757330"/>
            <a:ext cx="7401000" cy="1205100"/>
          </a:xfrm>
          <a:prstGeom prst="rect">
            <a:avLst/>
          </a:prstGeom>
        </p:spPr>
        <p:txBody>
          <a:bodyPr anchorCtr="0" anchor="t" bIns="100775" lIns="100775" rIns="100775" tIns="100775"/>
          <a:lstStyle>
            <a:lvl1pPr lvl="0" rtl="0" algn="ctr">
              <a:spcBef>
                <a:spcPts val="0"/>
              </a:spcBef>
              <a:buClr>
                <a:srgbClr val="263238"/>
              </a:buClr>
              <a:buSzPct val="100000"/>
              <a:defRPr i="1" sz="4000"/>
            </a:lvl1pPr>
            <a:lvl2pPr lvl="1" rtl="0" algn="ctr">
              <a:spcBef>
                <a:spcPts val="0"/>
              </a:spcBef>
              <a:buClr>
                <a:srgbClr val="263238"/>
              </a:buClr>
              <a:buSzPct val="100000"/>
              <a:defRPr i="1" sz="4000"/>
            </a:lvl2pPr>
            <a:lvl3pPr lvl="2" rtl="0" algn="ctr">
              <a:spcBef>
                <a:spcPts val="0"/>
              </a:spcBef>
              <a:buClr>
                <a:srgbClr val="263238"/>
              </a:buClr>
              <a:buSzPct val="100000"/>
              <a:defRPr i="1" sz="4000"/>
            </a:lvl3pPr>
            <a:lvl4pPr lvl="3" rtl="0" algn="ctr">
              <a:spcBef>
                <a:spcPts val="0"/>
              </a:spcBef>
              <a:buClr>
                <a:srgbClr val="263238"/>
              </a:buClr>
              <a:buSzPct val="100000"/>
              <a:defRPr i="1" sz="4000"/>
            </a:lvl4pPr>
            <a:lvl5pPr lvl="4" rtl="0" algn="ctr">
              <a:spcBef>
                <a:spcPts val="0"/>
              </a:spcBef>
              <a:buClr>
                <a:srgbClr val="263238"/>
              </a:buClr>
              <a:buSzPct val="100000"/>
              <a:defRPr i="1" sz="4000"/>
            </a:lvl5pPr>
            <a:lvl6pPr lvl="5" rtl="0" algn="ctr">
              <a:spcBef>
                <a:spcPts val="0"/>
              </a:spcBef>
              <a:buClr>
                <a:srgbClr val="263238"/>
              </a:buClr>
              <a:buSzPct val="100000"/>
              <a:defRPr i="1" sz="4000"/>
            </a:lvl6pPr>
            <a:lvl7pPr lvl="6" rtl="0" algn="ctr">
              <a:spcBef>
                <a:spcPts val="0"/>
              </a:spcBef>
              <a:buClr>
                <a:srgbClr val="263238"/>
              </a:buClr>
              <a:buSzPct val="100000"/>
              <a:defRPr i="1" sz="4000"/>
            </a:lvl7pPr>
            <a:lvl8pPr lvl="7" rtl="0" algn="ctr">
              <a:spcBef>
                <a:spcPts val="0"/>
              </a:spcBef>
              <a:buClr>
                <a:srgbClr val="263238"/>
              </a:buClr>
              <a:buSzPct val="100000"/>
              <a:defRPr i="1" sz="4000"/>
            </a:lvl8pPr>
            <a:lvl9pPr lvl="8" rtl="0" algn="ctr">
              <a:spcBef>
                <a:spcPts val="0"/>
              </a:spcBef>
              <a:buClr>
                <a:srgbClr val="263238"/>
              </a:buClr>
              <a:buSzPct val="100000"/>
              <a:defRPr i="1" sz="4000"/>
            </a:lvl9pPr>
          </a:lstStyle>
          <a:p/>
        </p:txBody>
      </p:sp>
      <p:grpSp>
        <p:nvGrpSpPr>
          <p:cNvPr id="33" name="Shape 33"/>
          <p:cNvGrpSpPr/>
          <p:nvPr/>
        </p:nvGrpSpPr>
        <p:grpSpPr>
          <a:xfrm>
            <a:off x="3961364" y="1184174"/>
            <a:ext cx="2157617" cy="1205034"/>
            <a:chOff x="3593400" y="1760084"/>
            <a:chExt cx="1957200" cy="1093200"/>
          </a:xfrm>
        </p:grpSpPr>
        <p:sp>
          <p:nvSpPr>
            <p:cNvPr id="34" name="Shape 34"/>
            <p:cNvSpPr txBox="1"/>
            <p:nvPr/>
          </p:nvSpPr>
          <p:spPr>
            <a:xfrm>
              <a:off x="3593400" y="1872096"/>
              <a:ext cx="1957200" cy="871500"/>
            </a:xfrm>
            <a:prstGeom prst="rect">
              <a:avLst/>
            </a:prstGeom>
            <a:noFill/>
            <a:ln>
              <a:noFill/>
            </a:ln>
          </p:spPr>
          <p:txBody>
            <a:bodyPr anchorCtr="0" anchor="t" bIns="100775" lIns="100775" rIns="100775" tIns="100775">
              <a:noAutofit/>
            </a:bodyPr>
            <a:lstStyle/>
            <a:p>
              <a:pPr lvl="0" rtl="0" algn="ctr">
                <a:spcBef>
                  <a:spcPts val="0"/>
                </a:spcBef>
                <a:buNone/>
              </a:pPr>
              <a:r>
                <a:rPr b="1" lang="en-US" sz="6600">
                  <a:solidFill>
                    <a:srgbClr val="0091EA"/>
                  </a:solidFill>
                  <a:latin typeface="Source Sans Pro"/>
                  <a:ea typeface="Source Sans Pro"/>
                  <a:cs typeface="Source Sans Pro"/>
                  <a:sym typeface="Source Sans Pro"/>
                </a:rPr>
                <a:t>“</a:t>
              </a:r>
            </a:p>
          </p:txBody>
        </p:sp>
        <p:sp>
          <p:nvSpPr>
            <p:cNvPr id="35" name="Shape 35"/>
            <p:cNvSpPr/>
            <p:nvPr/>
          </p:nvSpPr>
          <p:spPr>
            <a:xfrm>
              <a:off x="4025400" y="1760084"/>
              <a:ext cx="1093200" cy="1093200"/>
            </a:xfrm>
            <a:prstGeom prst="ellipse">
              <a:avLst/>
            </a:prstGeom>
            <a:noFill/>
            <a:ln cap="flat" cmpd="sng" w="9525">
              <a:solidFill>
                <a:srgbClr val="CFD8DC"/>
              </a:solidFill>
              <a:prstDash val="dash"/>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36" name="Shape 36"/>
            <p:cNvSpPr/>
            <p:nvPr/>
          </p:nvSpPr>
          <p:spPr>
            <a:xfrm>
              <a:off x="4190700" y="1925384"/>
              <a:ext cx="762600" cy="762600"/>
            </a:xfrm>
            <a:prstGeom prst="ellipse">
              <a:avLst/>
            </a:prstGeom>
            <a:noFill/>
            <a:ln cap="flat" cmpd="sng" w="19050">
              <a:solidFill>
                <a:srgbClr val="CFD8DC"/>
              </a:solidFill>
              <a:prstDash val="solid"/>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grpSp>
      <p:cxnSp>
        <p:nvCxnSpPr>
          <p:cNvPr id="37" name="Shape 37"/>
          <p:cNvCxnSpPr>
            <a:endCxn id="35" idx="1"/>
          </p:cNvCxnSpPr>
          <p:nvPr/>
        </p:nvCxnSpPr>
        <p:spPr>
          <a:xfrm>
            <a:off x="4125390" y="961047"/>
            <a:ext cx="488700" cy="399600"/>
          </a:xfrm>
          <a:prstGeom prst="straightConnector1">
            <a:avLst/>
          </a:prstGeom>
          <a:noFill/>
          <a:ln cap="flat" cmpd="sng" w="9525">
            <a:solidFill>
              <a:srgbClr val="CFD8DC"/>
            </a:solidFill>
            <a:prstDash val="solid"/>
            <a:round/>
            <a:headEnd len="lg" w="lg" type="none"/>
            <a:tailEnd len="lg" w="lg" type="none"/>
          </a:ln>
        </p:spPr>
      </p:cxnSp>
      <p:cxnSp>
        <p:nvCxnSpPr>
          <p:cNvPr id="38" name="Shape 38"/>
          <p:cNvCxnSpPr/>
          <p:nvPr/>
        </p:nvCxnSpPr>
        <p:spPr>
          <a:xfrm rot="10800000">
            <a:off x="4536312" y="297400"/>
            <a:ext cx="504000" cy="886800"/>
          </a:xfrm>
          <a:prstGeom prst="straightConnector1">
            <a:avLst/>
          </a:prstGeom>
          <a:noFill/>
          <a:ln cap="flat" cmpd="sng" w="9525">
            <a:solidFill>
              <a:srgbClr val="CFD8DC"/>
            </a:solidFill>
            <a:prstDash val="solid"/>
            <a:round/>
            <a:headEnd len="lg" w="lg" type="none"/>
            <a:tailEnd len="lg" w="lg" type="none"/>
          </a:ln>
        </p:spPr>
      </p:cxnSp>
      <p:cxnSp>
        <p:nvCxnSpPr>
          <p:cNvPr id="39" name="Shape 39"/>
          <p:cNvCxnSpPr/>
          <p:nvPr/>
        </p:nvCxnSpPr>
        <p:spPr>
          <a:xfrm flipH="1" rot="10800000">
            <a:off x="5235525" y="830178"/>
            <a:ext cx="104700" cy="384600"/>
          </a:xfrm>
          <a:prstGeom prst="straightConnector1">
            <a:avLst/>
          </a:prstGeom>
          <a:noFill/>
          <a:ln cap="flat" cmpd="sng" w="9525">
            <a:solidFill>
              <a:srgbClr val="CFD8DC"/>
            </a:solidFill>
            <a:prstDash val="solid"/>
            <a:round/>
            <a:headEnd len="lg" w="lg" type="none"/>
            <a:tailEnd len="lg" w="lg" type="none"/>
          </a:ln>
        </p:spPr>
      </p:cxnSp>
      <p:sp>
        <p:nvSpPr>
          <p:cNvPr id="40" name="Shape 40"/>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41" name="Shape 41"/>
        <p:cNvGrpSpPr/>
        <p:nvPr/>
      </p:nvGrpSpPr>
      <p:grpSpPr>
        <a:xfrm>
          <a:off x="0" y="0"/>
          <a:ext cx="0" cy="0"/>
          <a:chOff x="0" y="0"/>
          <a:chExt cx="0" cy="0"/>
        </a:xfrm>
      </p:grpSpPr>
      <p:sp>
        <p:nvSpPr>
          <p:cNvPr id="42" name="Shape 42"/>
          <p:cNvSpPr txBox="1"/>
          <p:nvPr>
            <p:ph type="title"/>
          </p:nvPr>
        </p:nvSpPr>
        <p:spPr>
          <a:xfrm>
            <a:off x="866675" y="452859"/>
            <a:ext cx="8347200" cy="1032900"/>
          </a:xfrm>
          <a:prstGeom prst="rect">
            <a:avLst/>
          </a:prstGeom>
        </p:spPr>
        <p:txBody>
          <a:bodyPr anchorCtr="0" anchor="b" bIns="100775" lIns="100775" rIns="100775" tIns="100775"/>
          <a:lstStyle>
            <a:lvl1pPr lvl="0" rtl="0">
              <a:spcBef>
                <a:spcPts val="0"/>
              </a:spcBef>
              <a:buSzPct val="100000"/>
              <a:defRPr sz="3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1" type="body"/>
          </p:nvPr>
        </p:nvSpPr>
        <p:spPr>
          <a:xfrm>
            <a:off x="866675" y="1854387"/>
            <a:ext cx="8347200" cy="5252400"/>
          </a:xfrm>
          <a:prstGeom prst="rect">
            <a:avLst/>
          </a:prstGeom>
        </p:spPr>
        <p:txBody>
          <a:bodyPr anchorCtr="0" anchor="t" bIns="100775" lIns="100775" rIns="100775" tIns="100775"/>
          <a:lstStyle>
            <a:lvl1pPr lvl="0" rtl="0">
              <a:spcBef>
                <a:spcPts val="0"/>
              </a:spcBef>
              <a:buClr>
                <a:srgbClr val="CFD8DC"/>
              </a:buClr>
              <a:defRPr>
                <a:solidFill>
                  <a:srgbClr val="000000"/>
                </a:solidFill>
              </a:defRPr>
            </a:lvl1pPr>
            <a:lvl2pPr lvl="1" rtl="0">
              <a:spcBef>
                <a:spcPts val="0"/>
              </a:spcBef>
              <a:buClr>
                <a:srgbClr val="CFD8DC"/>
              </a:buClr>
              <a:defRPr>
                <a:solidFill>
                  <a:schemeClr val="dk1"/>
                </a:solidFill>
              </a:defRPr>
            </a:lvl2pPr>
            <a:lvl3pPr lvl="2" rtl="0">
              <a:spcBef>
                <a:spcPts val="0"/>
              </a:spcBef>
              <a:buClr>
                <a:srgbClr val="CFD8DC"/>
              </a:buClr>
              <a:defRPr>
                <a:solidFill>
                  <a:schemeClr val="dk1"/>
                </a:solidFill>
              </a:defRPr>
            </a:lvl3pPr>
            <a:lvl4pPr lvl="3" rtl="0">
              <a:spcBef>
                <a:spcPts val="0"/>
              </a:spcBef>
              <a:buClr>
                <a:srgbClr val="CFD8DC"/>
              </a:buClr>
              <a:defRPr>
                <a:solidFill>
                  <a:schemeClr val="dk1"/>
                </a:solidFill>
              </a:defRPr>
            </a:lvl4pPr>
            <a:lvl5pPr lvl="4" rtl="0">
              <a:spcBef>
                <a:spcPts val="0"/>
              </a:spcBef>
              <a:buClr>
                <a:srgbClr val="CFD8DC"/>
              </a:buClr>
              <a:defRPr>
                <a:solidFill>
                  <a:schemeClr val="dk1"/>
                </a:solidFill>
              </a:defRPr>
            </a:lvl5pPr>
            <a:lvl6pPr lvl="5" rtl="0">
              <a:spcBef>
                <a:spcPts val="0"/>
              </a:spcBef>
              <a:buClr>
                <a:srgbClr val="CFD8DC"/>
              </a:buClr>
              <a:defRPr>
                <a:solidFill>
                  <a:srgbClr val="000000"/>
                </a:solidFill>
              </a:defRPr>
            </a:lvl6pPr>
            <a:lvl7pPr lvl="6" rtl="0">
              <a:spcBef>
                <a:spcPts val="0"/>
              </a:spcBef>
              <a:buClr>
                <a:srgbClr val="CFD8DC"/>
              </a:buClr>
              <a:defRPr>
                <a:solidFill>
                  <a:srgbClr val="000000"/>
                </a:solidFill>
              </a:defRPr>
            </a:lvl7pPr>
            <a:lvl8pPr lvl="7" rtl="0">
              <a:spcBef>
                <a:spcPts val="0"/>
              </a:spcBef>
              <a:buClr>
                <a:srgbClr val="CFD8DC"/>
              </a:buClr>
              <a:defRPr>
                <a:solidFill>
                  <a:srgbClr val="000000"/>
                </a:solidFill>
              </a:defRPr>
            </a:lvl8pPr>
            <a:lvl9pPr lvl="8" rtl="0">
              <a:spcBef>
                <a:spcPts val="0"/>
              </a:spcBef>
              <a:buClr>
                <a:srgbClr val="CFD8DC"/>
              </a:buClr>
              <a:defRPr>
                <a:solidFill>
                  <a:srgbClr val="000000"/>
                </a:solidFill>
              </a:defRPr>
            </a:lvl9pPr>
          </a:lstStyle>
          <a:p/>
        </p:txBody>
      </p:sp>
      <p:sp>
        <p:nvSpPr>
          <p:cNvPr id="44" name="Shape 44"/>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45" name="Shape 45"/>
        <p:cNvGrpSpPr/>
        <p:nvPr/>
      </p:nvGrpSpPr>
      <p:grpSpPr>
        <a:xfrm>
          <a:off x="0" y="0"/>
          <a:ext cx="0" cy="0"/>
          <a:chOff x="0" y="0"/>
          <a:chExt cx="0" cy="0"/>
        </a:xfrm>
      </p:grpSpPr>
      <p:sp>
        <p:nvSpPr>
          <p:cNvPr id="46" name="Shape 46"/>
          <p:cNvSpPr txBox="1"/>
          <p:nvPr>
            <p:ph type="title"/>
          </p:nvPr>
        </p:nvSpPr>
        <p:spPr>
          <a:xfrm>
            <a:off x="866675" y="452859"/>
            <a:ext cx="8347200" cy="1032900"/>
          </a:xfrm>
          <a:prstGeom prst="rect">
            <a:avLst/>
          </a:prstGeom>
        </p:spPr>
        <p:txBody>
          <a:bodyPr anchorCtr="0" anchor="b" bIns="100775" lIns="100775" rIns="100775" tIns="100775"/>
          <a:lstStyle>
            <a:lvl1pPr lvl="0" rtl="0">
              <a:spcBef>
                <a:spcPts val="0"/>
              </a:spcBef>
              <a:buSzPct val="100000"/>
              <a:defRPr sz="3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 type="body"/>
          </p:nvPr>
        </p:nvSpPr>
        <p:spPr>
          <a:xfrm>
            <a:off x="866661" y="1763924"/>
            <a:ext cx="4051800" cy="5475900"/>
          </a:xfrm>
          <a:prstGeom prst="rect">
            <a:avLst/>
          </a:prstGeom>
        </p:spPr>
        <p:txBody>
          <a:bodyPr anchorCtr="0" anchor="t" bIns="100775" lIns="100775" rIns="100775" tIns="100775"/>
          <a:lstStyle>
            <a:lvl1pPr lvl="0" rtl="0">
              <a:spcBef>
                <a:spcPts val="0"/>
              </a:spcBef>
              <a:buSzPct val="100000"/>
              <a:defRPr sz="2900"/>
            </a:lvl1pPr>
            <a:lvl2pPr lvl="1" rtl="0">
              <a:spcBef>
                <a:spcPts val="0"/>
              </a:spcBef>
              <a:buSzPct val="100000"/>
              <a:defRPr sz="2900"/>
            </a:lvl2pPr>
            <a:lvl3pPr lvl="2" rtl="0">
              <a:spcBef>
                <a:spcPts val="0"/>
              </a:spcBef>
              <a:buSzPct val="100000"/>
              <a:defRPr sz="2900"/>
            </a:lvl3pPr>
            <a:lvl4pPr lvl="3" rtl="0">
              <a:spcBef>
                <a:spcPts val="0"/>
              </a:spcBef>
              <a:buSzPct val="100000"/>
              <a:defRPr sz="2900"/>
            </a:lvl4pPr>
            <a:lvl5pPr lvl="4" rtl="0">
              <a:spcBef>
                <a:spcPts val="0"/>
              </a:spcBef>
              <a:buSzPct val="100000"/>
              <a:defRPr sz="2900"/>
            </a:lvl5pPr>
            <a:lvl6pPr lvl="5" rtl="0">
              <a:spcBef>
                <a:spcPts val="0"/>
              </a:spcBef>
              <a:buSzPct val="100000"/>
              <a:defRPr sz="2900"/>
            </a:lvl6pPr>
            <a:lvl7pPr lvl="6" rtl="0">
              <a:spcBef>
                <a:spcPts val="0"/>
              </a:spcBef>
              <a:buSzPct val="100000"/>
              <a:defRPr sz="2900"/>
            </a:lvl7pPr>
            <a:lvl8pPr lvl="7" rtl="0">
              <a:spcBef>
                <a:spcPts val="0"/>
              </a:spcBef>
              <a:buSzPct val="100000"/>
              <a:defRPr sz="2900"/>
            </a:lvl8pPr>
            <a:lvl9pPr lvl="8" rtl="0">
              <a:spcBef>
                <a:spcPts val="0"/>
              </a:spcBef>
              <a:buSzPct val="100000"/>
              <a:defRPr sz="2900"/>
            </a:lvl9pPr>
          </a:lstStyle>
          <a:p/>
        </p:txBody>
      </p:sp>
      <p:sp>
        <p:nvSpPr>
          <p:cNvPr id="48" name="Shape 48"/>
          <p:cNvSpPr txBox="1"/>
          <p:nvPr>
            <p:ph idx="2" type="body"/>
          </p:nvPr>
        </p:nvSpPr>
        <p:spPr>
          <a:xfrm>
            <a:off x="5162305" y="1763924"/>
            <a:ext cx="4051800" cy="5475900"/>
          </a:xfrm>
          <a:prstGeom prst="rect">
            <a:avLst/>
          </a:prstGeom>
        </p:spPr>
        <p:txBody>
          <a:bodyPr anchorCtr="0" anchor="t" bIns="100775" lIns="100775" rIns="100775" tIns="100775"/>
          <a:lstStyle>
            <a:lvl1pPr lvl="0" rtl="0">
              <a:spcBef>
                <a:spcPts val="0"/>
              </a:spcBef>
              <a:buSzPct val="100000"/>
              <a:defRPr sz="2900"/>
            </a:lvl1pPr>
            <a:lvl2pPr lvl="1" rtl="0">
              <a:spcBef>
                <a:spcPts val="0"/>
              </a:spcBef>
              <a:buSzPct val="100000"/>
              <a:defRPr sz="2900"/>
            </a:lvl2pPr>
            <a:lvl3pPr lvl="2" rtl="0">
              <a:spcBef>
                <a:spcPts val="0"/>
              </a:spcBef>
              <a:buSzPct val="100000"/>
              <a:defRPr sz="2900"/>
            </a:lvl3pPr>
            <a:lvl4pPr lvl="3" rtl="0">
              <a:spcBef>
                <a:spcPts val="0"/>
              </a:spcBef>
              <a:buSzPct val="100000"/>
              <a:defRPr sz="2900"/>
            </a:lvl4pPr>
            <a:lvl5pPr lvl="4" rtl="0">
              <a:spcBef>
                <a:spcPts val="0"/>
              </a:spcBef>
              <a:buSzPct val="100000"/>
              <a:defRPr sz="2900"/>
            </a:lvl5pPr>
            <a:lvl6pPr lvl="5" rtl="0">
              <a:spcBef>
                <a:spcPts val="0"/>
              </a:spcBef>
              <a:buSzPct val="100000"/>
              <a:defRPr sz="2900"/>
            </a:lvl6pPr>
            <a:lvl7pPr lvl="6" rtl="0">
              <a:spcBef>
                <a:spcPts val="0"/>
              </a:spcBef>
              <a:buSzPct val="100000"/>
              <a:defRPr sz="2900"/>
            </a:lvl7pPr>
            <a:lvl8pPr lvl="7" rtl="0">
              <a:spcBef>
                <a:spcPts val="0"/>
              </a:spcBef>
              <a:buSzPct val="100000"/>
              <a:defRPr sz="2900"/>
            </a:lvl8pPr>
            <a:lvl9pPr lvl="8" rtl="0">
              <a:spcBef>
                <a:spcPts val="0"/>
              </a:spcBef>
              <a:buSzPct val="100000"/>
              <a:defRPr sz="2900"/>
            </a:lvl9pPr>
          </a:lstStyle>
          <a:p/>
        </p:txBody>
      </p:sp>
      <p:sp>
        <p:nvSpPr>
          <p:cNvPr id="49" name="Shape 4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50" name="Shape 50"/>
        <p:cNvGrpSpPr/>
        <p:nvPr/>
      </p:nvGrpSpPr>
      <p:grpSpPr>
        <a:xfrm>
          <a:off x="0" y="0"/>
          <a:ext cx="0" cy="0"/>
          <a:chOff x="0" y="0"/>
          <a:chExt cx="0" cy="0"/>
        </a:xfrm>
      </p:grpSpPr>
      <p:sp>
        <p:nvSpPr>
          <p:cNvPr id="51" name="Shape 51"/>
          <p:cNvSpPr txBox="1"/>
          <p:nvPr>
            <p:ph type="title"/>
          </p:nvPr>
        </p:nvSpPr>
        <p:spPr>
          <a:xfrm>
            <a:off x="866675" y="452859"/>
            <a:ext cx="8347200" cy="1032900"/>
          </a:xfrm>
          <a:prstGeom prst="rect">
            <a:avLst/>
          </a:prstGeom>
        </p:spPr>
        <p:txBody>
          <a:bodyPr anchorCtr="0" anchor="b" bIns="100775" lIns="100775" rIns="100775" tIns="100775"/>
          <a:lstStyle>
            <a:lvl1pPr lvl="0" rtl="0">
              <a:spcBef>
                <a:spcPts val="0"/>
              </a:spcBef>
              <a:buSzPct val="100000"/>
              <a:defRPr sz="3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1" type="body"/>
          </p:nvPr>
        </p:nvSpPr>
        <p:spPr>
          <a:xfrm>
            <a:off x="866676" y="1763924"/>
            <a:ext cx="2667600" cy="5475900"/>
          </a:xfrm>
          <a:prstGeom prst="rect">
            <a:avLst/>
          </a:prstGeom>
        </p:spPr>
        <p:txBody>
          <a:bodyPr anchorCtr="0" anchor="t" bIns="100775" lIns="100775" rIns="100775" tIns="100775"/>
          <a:lstStyle>
            <a:lvl1pPr lvl="0" rtl="0">
              <a:spcBef>
                <a:spcPts val="0"/>
              </a:spcBef>
              <a:buSzPct val="100000"/>
              <a:defRPr sz="2200"/>
            </a:lvl1pPr>
            <a:lvl2pPr lvl="1" rtl="0">
              <a:spcBef>
                <a:spcPts val="0"/>
              </a:spcBef>
              <a:buSzPct val="100000"/>
              <a:defRPr sz="2200"/>
            </a:lvl2pPr>
            <a:lvl3pPr lvl="2" rtl="0">
              <a:spcBef>
                <a:spcPts val="0"/>
              </a:spcBef>
              <a:buSzPct val="100000"/>
              <a:defRPr sz="2200"/>
            </a:lvl3pPr>
            <a:lvl4pPr lvl="3" rtl="0">
              <a:spcBef>
                <a:spcPts val="0"/>
              </a:spcBef>
              <a:buSzPct val="100000"/>
              <a:defRPr sz="2200"/>
            </a:lvl4pPr>
            <a:lvl5pPr lvl="4" rtl="0">
              <a:spcBef>
                <a:spcPts val="0"/>
              </a:spcBef>
              <a:buSzPct val="100000"/>
              <a:defRPr sz="2200"/>
            </a:lvl5pPr>
            <a:lvl6pPr lvl="5" rtl="0">
              <a:spcBef>
                <a:spcPts val="0"/>
              </a:spcBef>
              <a:buSzPct val="100000"/>
              <a:defRPr sz="2200"/>
            </a:lvl6pPr>
            <a:lvl7pPr lvl="6" rtl="0">
              <a:spcBef>
                <a:spcPts val="0"/>
              </a:spcBef>
              <a:buSzPct val="100000"/>
              <a:defRPr sz="2200"/>
            </a:lvl7pPr>
            <a:lvl8pPr lvl="7" rtl="0">
              <a:spcBef>
                <a:spcPts val="0"/>
              </a:spcBef>
              <a:buSzPct val="100000"/>
              <a:defRPr sz="2200"/>
            </a:lvl8pPr>
            <a:lvl9pPr lvl="8" rtl="0">
              <a:spcBef>
                <a:spcPts val="0"/>
              </a:spcBef>
              <a:buSzPct val="100000"/>
              <a:defRPr sz="2200"/>
            </a:lvl9pPr>
          </a:lstStyle>
          <a:p/>
        </p:txBody>
      </p:sp>
      <p:sp>
        <p:nvSpPr>
          <p:cNvPr id="53" name="Shape 53"/>
          <p:cNvSpPr txBox="1"/>
          <p:nvPr>
            <p:ph idx="2" type="body"/>
          </p:nvPr>
        </p:nvSpPr>
        <p:spPr>
          <a:xfrm>
            <a:off x="3671084" y="1763924"/>
            <a:ext cx="2667600" cy="5475900"/>
          </a:xfrm>
          <a:prstGeom prst="rect">
            <a:avLst/>
          </a:prstGeom>
        </p:spPr>
        <p:txBody>
          <a:bodyPr anchorCtr="0" anchor="t" bIns="100775" lIns="100775" rIns="100775" tIns="100775"/>
          <a:lstStyle>
            <a:lvl1pPr lvl="0" rtl="0">
              <a:spcBef>
                <a:spcPts val="0"/>
              </a:spcBef>
              <a:buSzPct val="100000"/>
              <a:defRPr sz="2200"/>
            </a:lvl1pPr>
            <a:lvl2pPr lvl="1" rtl="0">
              <a:spcBef>
                <a:spcPts val="0"/>
              </a:spcBef>
              <a:buSzPct val="100000"/>
              <a:defRPr sz="2200"/>
            </a:lvl2pPr>
            <a:lvl3pPr lvl="2" rtl="0">
              <a:spcBef>
                <a:spcPts val="0"/>
              </a:spcBef>
              <a:buSzPct val="100000"/>
              <a:defRPr sz="2200"/>
            </a:lvl3pPr>
            <a:lvl4pPr lvl="3" rtl="0">
              <a:spcBef>
                <a:spcPts val="0"/>
              </a:spcBef>
              <a:buSzPct val="100000"/>
              <a:defRPr sz="2200"/>
            </a:lvl4pPr>
            <a:lvl5pPr lvl="4" rtl="0">
              <a:spcBef>
                <a:spcPts val="0"/>
              </a:spcBef>
              <a:buSzPct val="100000"/>
              <a:defRPr sz="2200"/>
            </a:lvl5pPr>
            <a:lvl6pPr lvl="5" rtl="0">
              <a:spcBef>
                <a:spcPts val="0"/>
              </a:spcBef>
              <a:buSzPct val="100000"/>
              <a:defRPr sz="2200"/>
            </a:lvl6pPr>
            <a:lvl7pPr lvl="6" rtl="0">
              <a:spcBef>
                <a:spcPts val="0"/>
              </a:spcBef>
              <a:buSzPct val="100000"/>
              <a:defRPr sz="2200"/>
            </a:lvl7pPr>
            <a:lvl8pPr lvl="7" rtl="0">
              <a:spcBef>
                <a:spcPts val="0"/>
              </a:spcBef>
              <a:buSzPct val="100000"/>
              <a:defRPr sz="2200"/>
            </a:lvl8pPr>
            <a:lvl9pPr lvl="8" rtl="0">
              <a:spcBef>
                <a:spcPts val="0"/>
              </a:spcBef>
              <a:buSzPct val="100000"/>
              <a:defRPr sz="2200"/>
            </a:lvl9pPr>
          </a:lstStyle>
          <a:p/>
        </p:txBody>
      </p:sp>
      <p:sp>
        <p:nvSpPr>
          <p:cNvPr id="54" name="Shape 54"/>
          <p:cNvSpPr txBox="1"/>
          <p:nvPr>
            <p:ph idx="3" type="body"/>
          </p:nvPr>
        </p:nvSpPr>
        <p:spPr>
          <a:xfrm>
            <a:off x="6475493" y="1763924"/>
            <a:ext cx="2667600" cy="5475900"/>
          </a:xfrm>
          <a:prstGeom prst="rect">
            <a:avLst/>
          </a:prstGeom>
        </p:spPr>
        <p:txBody>
          <a:bodyPr anchorCtr="0" anchor="t" bIns="100775" lIns="100775" rIns="100775" tIns="100775"/>
          <a:lstStyle>
            <a:lvl1pPr lvl="0" rtl="0">
              <a:spcBef>
                <a:spcPts val="0"/>
              </a:spcBef>
              <a:buSzPct val="100000"/>
              <a:defRPr sz="2200"/>
            </a:lvl1pPr>
            <a:lvl2pPr lvl="1" rtl="0">
              <a:spcBef>
                <a:spcPts val="0"/>
              </a:spcBef>
              <a:buSzPct val="100000"/>
              <a:defRPr sz="2200"/>
            </a:lvl2pPr>
            <a:lvl3pPr lvl="2" rtl="0">
              <a:spcBef>
                <a:spcPts val="0"/>
              </a:spcBef>
              <a:buSzPct val="100000"/>
              <a:defRPr sz="2200"/>
            </a:lvl3pPr>
            <a:lvl4pPr lvl="3" rtl="0">
              <a:spcBef>
                <a:spcPts val="0"/>
              </a:spcBef>
              <a:buSzPct val="100000"/>
              <a:defRPr sz="2200"/>
            </a:lvl4pPr>
            <a:lvl5pPr lvl="4" rtl="0">
              <a:spcBef>
                <a:spcPts val="0"/>
              </a:spcBef>
              <a:buSzPct val="100000"/>
              <a:defRPr sz="2200"/>
            </a:lvl5pPr>
            <a:lvl6pPr lvl="5" rtl="0">
              <a:spcBef>
                <a:spcPts val="0"/>
              </a:spcBef>
              <a:buSzPct val="100000"/>
              <a:defRPr sz="2200"/>
            </a:lvl6pPr>
            <a:lvl7pPr lvl="6" rtl="0">
              <a:spcBef>
                <a:spcPts val="0"/>
              </a:spcBef>
              <a:buSzPct val="100000"/>
              <a:defRPr sz="2200"/>
            </a:lvl7pPr>
            <a:lvl8pPr lvl="7" rtl="0">
              <a:spcBef>
                <a:spcPts val="0"/>
              </a:spcBef>
              <a:buSzPct val="100000"/>
              <a:defRPr sz="2200"/>
            </a:lvl8pPr>
            <a:lvl9pPr lvl="8" rtl="0">
              <a:spcBef>
                <a:spcPts val="0"/>
              </a:spcBef>
              <a:buSzPct val="100000"/>
              <a:defRPr sz="2200"/>
            </a:lvl9pPr>
          </a:lstStyle>
          <a:p/>
        </p:txBody>
      </p:sp>
      <p:sp>
        <p:nvSpPr>
          <p:cNvPr id="55" name="Shape 5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Shape 57"/>
          <p:cNvSpPr txBox="1"/>
          <p:nvPr>
            <p:ph type="title"/>
          </p:nvPr>
        </p:nvSpPr>
        <p:spPr>
          <a:xfrm>
            <a:off x="866675" y="452859"/>
            <a:ext cx="8347200" cy="1032900"/>
          </a:xfrm>
          <a:prstGeom prst="rect">
            <a:avLst/>
          </a:prstGeom>
        </p:spPr>
        <p:txBody>
          <a:bodyPr anchorCtr="0" anchor="b" bIns="100775" lIns="100775" rIns="100775" tIns="100775"/>
          <a:lstStyle>
            <a:lvl1pPr lvl="0" rtl="0">
              <a:spcBef>
                <a:spcPts val="0"/>
              </a:spcBef>
              <a:buSzPct val="100000"/>
              <a:defRPr sz="3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idx="1" type="body"/>
          </p:nvPr>
        </p:nvSpPr>
        <p:spPr>
          <a:xfrm>
            <a:off x="504031" y="5960352"/>
            <a:ext cx="9072600" cy="541800"/>
          </a:xfrm>
          <a:prstGeom prst="rect">
            <a:avLst/>
          </a:prstGeom>
        </p:spPr>
        <p:txBody>
          <a:bodyPr anchorCtr="0" anchor="t" bIns="100775" lIns="100775" rIns="100775" tIns="100775"/>
          <a:lstStyle>
            <a:lvl1pPr lvl="0" rtl="0" algn="ctr">
              <a:spcBef>
                <a:spcPts val="400"/>
              </a:spcBef>
              <a:buSzPct val="100000"/>
              <a:buNone/>
              <a:defRPr sz="2000"/>
            </a:lvl1pPr>
          </a:lstStyle>
          <a:p/>
        </p:txBody>
      </p:sp>
      <p:sp>
        <p:nvSpPr>
          <p:cNvPr id="61" name="Shape 6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Shape 6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66675" y="452859"/>
            <a:ext cx="8347200" cy="1032900"/>
          </a:xfrm>
          <a:prstGeom prst="rect">
            <a:avLst/>
          </a:prstGeom>
          <a:noFill/>
          <a:ln>
            <a:noFill/>
          </a:ln>
        </p:spPr>
        <p:txBody>
          <a:bodyPr anchorCtr="0" anchor="b" bIns="100775" lIns="100775" rIns="100775" tIns="100775"/>
          <a:lstStyle>
            <a:lvl1pPr lvl="0" rtl="0">
              <a:spcBef>
                <a:spcPts val="0"/>
              </a:spcBef>
              <a:buClr>
                <a:srgbClr val="0091EA"/>
              </a:buClr>
              <a:buSzPct val="100000"/>
              <a:buFont typeface="Roboto Slab"/>
              <a:buNone/>
              <a:defRPr sz="3000">
                <a:solidFill>
                  <a:srgbClr val="0091EA"/>
                </a:solidFill>
                <a:latin typeface="Roboto Slab"/>
                <a:ea typeface="Roboto Slab"/>
                <a:cs typeface="Roboto Slab"/>
                <a:sym typeface="Roboto Slab"/>
              </a:defRPr>
            </a:lvl1pPr>
            <a:lvl2pPr lvl="1"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2pPr>
            <a:lvl3pPr lvl="2"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3pPr>
            <a:lvl4pPr lvl="3"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4pPr>
            <a:lvl5pPr lvl="4"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5pPr>
            <a:lvl6pPr lvl="5"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6pPr>
            <a:lvl7pPr lvl="6"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7pPr>
            <a:lvl8pPr lvl="7"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8pPr>
            <a:lvl9pPr lvl="8" rtl="0">
              <a:spcBef>
                <a:spcPts val="0"/>
              </a:spcBef>
              <a:buClr>
                <a:srgbClr val="0091EA"/>
              </a:buClr>
              <a:buSzPct val="100000"/>
              <a:buFont typeface="Roboto Slab"/>
              <a:buNone/>
              <a:defRPr sz="2200">
                <a:solidFill>
                  <a:srgbClr val="0091EA"/>
                </a:solidFill>
                <a:latin typeface="Roboto Slab"/>
                <a:ea typeface="Roboto Slab"/>
                <a:cs typeface="Roboto Slab"/>
                <a:sym typeface="Roboto Slab"/>
              </a:defRPr>
            </a:lvl9pPr>
          </a:lstStyle>
          <a:p/>
        </p:txBody>
      </p:sp>
      <p:sp>
        <p:nvSpPr>
          <p:cNvPr id="7" name="Shape 7"/>
          <p:cNvSpPr txBox="1"/>
          <p:nvPr>
            <p:ph idx="1" type="body"/>
          </p:nvPr>
        </p:nvSpPr>
        <p:spPr>
          <a:xfrm>
            <a:off x="866675" y="1854387"/>
            <a:ext cx="8347200" cy="5252400"/>
          </a:xfrm>
          <a:prstGeom prst="rect">
            <a:avLst/>
          </a:prstGeom>
          <a:noFill/>
          <a:ln>
            <a:noFill/>
          </a:ln>
        </p:spPr>
        <p:txBody>
          <a:bodyPr anchorCtr="0" anchor="t" bIns="100775" lIns="100775" rIns="100775" tIns="100775"/>
          <a:lstStyle>
            <a:lvl1pPr lvl="0" rtl="0">
              <a:spcBef>
                <a:spcPts val="700"/>
              </a:spcBef>
              <a:buClr>
                <a:srgbClr val="CFD8DC"/>
              </a:buClr>
              <a:buSzPct val="100000"/>
              <a:buFont typeface="Source Sans Pro"/>
              <a:buChar char="◎"/>
              <a:defRPr sz="3300">
                <a:solidFill>
                  <a:srgbClr val="263238"/>
                </a:solidFill>
                <a:latin typeface="Source Sans Pro"/>
                <a:ea typeface="Source Sans Pro"/>
                <a:cs typeface="Source Sans Pro"/>
                <a:sym typeface="Source Sans Pro"/>
              </a:defRPr>
            </a:lvl1pPr>
            <a:lvl2pPr lvl="1" rtl="0">
              <a:spcBef>
                <a:spcPts val="500"/>
              </a:spcBef>
              <a:buClr>
                <a:srgbClr val="CFD8DC"/>
              </a:buClr>
              <a:buSzPct val="100000"/>
              <a:buFont typeface="Source Sans Pro"/>
              <a:buChar char="○"/>
              <a:defRPr sz="2600">
                <a:solidFill>
                  <a:srgbClr val="263238"/>
                </a:solidFill>
                <a:latin typeface="Source Sans Pro"/>
                <a:ea typeface="Source Sans Pro"/>
                <a:cs typeface="Source Sans Pro"/>
                <a:sym typeface="Source Sans Pro"/>
              </a:defRPr>
            </a:lvl2pPr>
            <a:lvl3pPr lvl="2" rtl="0">
              <a:spcBef>
                <a:spcPts val="500"/>
              </a:spcBef>
              <a:buClr>
                <a:srgbClr val="CFD8DC"/>
              </a:buClr>
              <a:buSzPct val="100000"/>
              <a:buFont typeface="Source Sans Pro"/>
              <a:buChar char="◉"/>
              <a:defRPr sz="2600">
                <a:solidFill>
                  <a:srgbClr val="263238"/>
                </a:solidFill>
                <a:latin typeface="Source Sans Pro"/>
                <a:ea typeface="Source Sans Pro"/>
                <a:cs typeface="Source Sans Pro"/>
                <a:sym typeface="Source Sans Pro"/>
              </a:defRPr>
            </a:lvl3pPr>
            <a:lvl4pPr lvl="3"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4pPr>
            <a:lvl5pPr lvl="4"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5pPr>
            <a:lvl6pPr lvl="5"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6pPr>
            <a:lvl7pPr lvl="6"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7pPr>
            <a:lvl8pPr lvl="7"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8pPr>
            <a:lvl9pPr lvl="8" rtl="0">
              <a:spcBef>
                <a:spcPts val="400"/>
              </a:spcBef>
              <a:buClr>
                <a:srgbClr val="CFD8DC"/>
              </a:buClr>
              <a:buSzPct val="100000"/>
              <a:buFont typeface="Source Sans Pro"/>
              <a:defRPr sz="2000">
                <a:solidFill>
                  <a:srgbClr val="263238"/>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9433259" y="6981107"/>
            <a:ext cx="604800" cy="578700"/>
          </a:xfrm>
          <a:prstGeom prst="rect">
            <a:avLst/>
          </a:prstGeom>
          <a:noFill/>
          <a:ln>
            <a:noFill/>
          </a:ln>
        </p:spPr>
        <p:txBody>
          <a:bodyPr anchorCtr="0" anchor="ctr" bIns="100775" lIns="100775" rIns="100775" tIns="100775">
            <a:noAutofit/>
          </a:bodyPr>
          <a:lstStyle/>
          <a:p>
            <a:pPr lvl="0" algn="r">
              <a:spcBef>
                <a:spcPts val="0"/>
              </a:spcBef>
              <a:buNone/>
            </a:pPr>
            <a:fld id="{00000000-1234-1234-1234-123412341234}" type="slidenum">
              <a:rPr lang="en-US" sz="1400">
                <a:solidFill>
                  <a:srgbClr val="263238"/>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06.png"/><Relationship Id="rId4" Type="http://schemas.openxmlformats.org/officeDocument/2006/relationships/image" Target="../media/image12.jp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07.png"/><Relationship Id="rId5" Type="http://schemas.openxmlformats.org/officeDocument/2006/relationships/image" Target="../media/image23.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07.png"/><Relationship Id="rId5" Type="http://schemas.openxmlformats.org/officeDocument/2006/relationships/image" Target="../media/image23.png"/><Relationship Id="rId6"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09.png"/><Relationship Id="rId4" Type="http://schemas.openxmlformats.org/officeDocument/2006/relationships/image" Target="../media/image07.png"/><Relationship Id="rId5" Type="http://schemas.openxmlformats.org/officeDocument/2006/relationships/image" Target="../media/image23.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9.png"/><Relationship Id="rId4" Type="http://schemas.openxmlformats.org/officeDocument/2006/relationships/image" Target="../media/image07.png"/><Relationship Id="rId5" Type="http://schemas.openxmlformats.org/officeDocument/2006/relationships/image" Target="../media/image23.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15.png"/><Relationship Id="rId5"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0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07.png"/><Relationship Id="rId8"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0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09.png"/><Relationship Id="rId6"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34.png"/><Relationship Id="rId7"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09.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07.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0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07.png"/><Relationship Id="rId8"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07.png"/><Relationship Id="rId8"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 Id="rId3"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0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9.png"/><Relationship Id="rId12"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07.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9.png"/><Relationship Id="rId13" Type="http://schemas.openxmlformats.org/officeDocument/2006/relationships/image" Target="../media/image21.jpg"/><Relationship Id="rId12"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07.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Shape 80"/>
          <p:cNvSpPr/>
          <p:nvPr/>
        </p:nvSpPr>
        <p:spPr>
          <a:xfrm>
            <a:off x="6466579" y="3765534"/>
            <a:ext cx="2007300" cy="2007000"/>
          </a:xfrm>
          <a:prstGeom prst="ellipse">
            <a:avLst/>
          </a:prstGeom>
          <a:noFill/>
          <a:ln cap="flat" cmpd="sng" w="9525">
            <a:solidFill>
              <a:srgbClr val="CFD8DC"/>
            </a:solidFill>
            <a:prstDash val="dash"/>
            <a:round/>
            <a:headEnd len="med" w="med" type="none"/>
            <a:tailEnd len="med" w="med" type="none"/>
          </a:ln>
        </p:spPr>
        <p:txBody>
          <a:bodyPr anchorCtr="0" anchor="ctr" bIns="100775" lIns="100775" rIns="100775" tIns="100775">
            <a:noAutofit/>
          </a:bodyPr>
          <a:lstStyle/>
          <a:p>
            <a:pPr lvl="0">
              <a:spcBef>
                <a:spcPts val="0"/>
              </a:spcBef>
              <a:buNone/>
            </a:pPr>
            <a:r>
              <a:t/>
            </a:r>
            <a:endParaRPr/>
          </a:p>
        </p:txBody>
      </p:sp>
      <p:sp>
        <p:nvSpPr>
          <p:cNvPr id="81" name="Shape 81"/>
          <p:cNvSpPr txBox="1"/>
          <p:nvPr>
            <p:ph idx="4294967295" type="subTitle"/>
          </p:nvPr>
        </p:nvSpPr>
        <p:spPr>
          <a:xfrm>
            <a:off x="1224950" y="1898675"/>
            <a:ext cx="8986800" cy="1906500"/>
          </a:xfrm>
          <a:prstGeom prst="rect">
            <a:avLst/>
          </a:prstGeom>
        </p:spPr>
        <p:txBody>
          <a:bodyPr anchorCtr="0" anchor="t" bIns="100775" lIns="100775" rIns="100775" tIns="100775">
            <a:noAutofit/>
          </a:bodyPr>
          <a:lstStyle/>
          <a:p>
            <a:pPr lvl="0" rtl="0">
              <a:spcBef>
                <a:spcPts val="0"/>
              </a:spcBef>
              <a:buNone/>
            </a:pPr>
            <a:r>
              <a:rPr b="1" lang="en-US" sz="4000"/>
              <a:t>Ryoan: A Distributed Sandbox for Untrusted Computation on Secret Data</a:t>
            </a:r>
          </a:p>
        </p:txBody>
      </p:sp>
      <p:sp>
        <p:nvSpPr>
          <p:cNvPr id="82" name="Shape 82"/>
          <p:cNvSpPr txBox="1"/>
          <p:nvPr>
            <p:ph idx="4294967295" type="body"/>
          </p:nvPr>
        </p:nvSpPr>
        <p:spPr>
          <a:xfrm>
            <a:off x="0" y="5198600"/>
            <a:ext cx="6419400" cy="1778400"/>
          </a:xfrm>
          <a:prstGeom prst="rect">
            <a:avLst/>
          </a:prstGeom>
        </p:spPr>
        <p:txBody>
          <a:bodyPr anchorCtr="0" anchor="t" bIns="100775" lIns="100775" rIns="100775" tIns="100775">
            <a:noAutofit/>
          </a:bodyPr>
          <a:lstStyle/>
          <a:p>
            <a:pPr lvl="0" rtl="0" algn="ctr">
              <a:spcBef>
                <a:spcPts val="0"/>
              </a:spcBef>
              <a:buNone/>
            </a:pPr>
            <a:r>
              <a:rPr b="1" lang="en-US" sz="2900"/>
              <a:t>Tyler Hunt</a:t>
            </a:r>
            <a:r>
              <a:rPr lang="en-US" sz="2900"/>
              <a:t>, Zhiting Zhu, Yuanzhong Xu, Simon Peter, Emmett Witchel</a:t>
            </a:r>
          </a:p>
          <a:p>
            <a:pPr lvl="0" rtl="0" algn="ctr">
              <a:spcBef>
                <a:spcPts val="0"/>
              </a:spcBef>
              <a:buNone/>
            </a:pPr>
            <a:r>
              <a:t/>
            </a:r>
            <a:endParaRPr sz="1800"/>
          </a:p>
        </p:txBody>
      </p:sp>
      <p:pic>
        <p:nvPicPr>
          <p:cNvPr descr="RyoanJi-Dry_garden.jpg" id="83" name="Shape 83"/>
          <p:cNvPicPr preferRelativeResize="0"/>
          <p:nvPr/>
        </p:nvPicPr>
        <p:blipFill rotWithShape="1">
          <a:blip r:embed="rId4">
            <a:alphaModFix/>
          </a:blip>
          <a:srcRect b="0" l="16658" r="16652" t="0"/>
          <a:stretch/>
        </p:blipFill>
        <p:spPr>
          <a:xfrm>
            <a:off x="6580749" y="3879691"/>
            <a:ext cx="1778400" cy="1778400"/>
          </a:xfrm>
          <a:prstGeom prst="ellipse">
            <a:avLst/>
          </a:prstGeom>
          <a:noFill/>
          <a:ln>
            <a:noFill/>
          </a:ln>
        </p:spPr>
      </p:pic>
      <p:cxnSp>
        <p:nvCxnSpPr>
          <p:cNvPr id="84" name="Shape 84"/>
          <p:cNvCxnSpPr/>
          <p:nvPr/>
        </p:nvCxnSpPr>
        <p:spPr>
          <a:xfrm>
            <a:off x="7649848" y="5781448"/>
            <a:ext cx="160800" cy="625800"/>
          </a:xfrm>
          <a:prstGeom prst="straightConnector1">
            <a:avLst/>
          </a:prstGeom>
          <a:noFill/>
          <a:ln cap="flat" cmpd="sng" w="9525">
            <a:solidFill>
              <a:srgbClr val="CFD8DC"/>
            </a:solidFill>
            <a:prstDash val="solid"/>
            <a:round/>
            <a:headEnd len="lg" w="lg" type="none"/>
            <a:tailEnd len="lg" w="lg" type="none"/>
          </a:ln>
        </p:spPr>
      </p:cxnSp>
      <p:cxnSp>
        <p:nvCxnSpPr>
          <p:cNvPr id="85" name="Shape 85"/>
          <p:cNvCxnSpPr/>
          <p:nvPr/>
        </p:nvCxnSpPr>
        <p:spPr>
          <a:xfrm>
            <a:off x="8179827" y="5478603"/>
            <a:ext cx="319200" cy="436800"/>
          </a:xfrm>
          <a:prstGeom prst="straightConnector1">
            <a:avLst/>
          </a:prstGeom>
          <a:noFill/>
          <a:ln cap="flat" cmpd="sng" w="9525">
            <a:solidFill>
              <a:srgbClr val="CFD8DC"/>
            </a:solidFill>
            <a:prstDash val="solid"/>
            <a:round/>
            <a:headEnd len="lg" w="lg" type="none"/>
            <a:tailEnd len="lg" w="lg" type="none"/>
          </a:ln>
        </p:spPr>
      </p:cxnSp>
      <p:cxnSp>
        <p:nvCxnSpPr>
          <p:cNvPr id="86" name="Shape 86"/>
          <p:cNvCxnSpPr/>
          <p:nvPr/>
        </p:nvCxnSpPr>
        <p:spPr>
          <a:xfrm>
            <a:off x="8418407" y="5147011"/>
            <a:ext cx="884700" cy="286200"/>
          </a:xfrm>
          <a:prstGeom prst="straightConnector1">
            <a:avLst/>
          </a:prstGeom>
          <a:noFill/>
          <a:ln cap="flat" cmpd="sng" w="9525">
            <a:solidFill>
              <a:srgbClr val="CFD8DC"/>
            </a:solidFill>
            <a:prstDash val="solid"/>
            <a:round/>
            <a:headEnd len="lg" w="lg" type="none"/>
            <a:tailEnd len="lg" w="lg" type="none"/>
          </a:ln>
        </p:spPr>
      </p:cxnSp>
      <p:pic>
        <p:nvPicPr>
          <p:cNvPr descr="RGB_university_primary_stacked.png" id="87" name="Shape 87"/>
          <p:cNvPicPr preferRelativeResize="0"/>
          <p:nvPr/>
        </p:nvPicPr>
        <p:blipFill>
          <a:blip r:embed="rId5">
            <a:alphaModFix/>
          </a:blip>
          <a:stretch>
            <a:fillRect/>
          </a:stretch>
        </p:blipFill>
        <p:spPr>
          <a:xfrm>
            <a:off x="7604775" y="-1"/>
            <a:ext cx="2511948" cy="1733325"/>
          </a:xfrm>
          <a:prstGeom prst="rect">
            <a:avLst/>
          </a:prstGeom>
          <a:noFill/>
          <a:ln>
            <a:noFill/>
          </a:ln>
        </p:spPr>
      </p:pic>
      <p:sp>
        <p:nvSpPr>
          <p:cNvPr id="88" name="Shape 8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p:nvPr/>
        </p:nvSpPr>
        <p:spPr>
          <a:xfrm>
            <a:off x="5125500" y="4028400"/>
            <a:ext cx="2348400" cy="2005500"/>
          </a:xfrm>
          <a:prstGeom prst="roundRect">
            <a:avLst>
              <a:gd fmla="val 16667" name="adj"/>
            </a:avLst>
          </a:prstGeom>
          <a:solidFill>
            <a:srgbClr val="CFE7F5"/>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lang="en-US" sz="2000">
                <a:latin typeface="Source Sans Pro"/>
                <a:ea typeface="Source Sans Pro"/>
                <a:cs typeface="Source Sans Pro"/>
                <a:sym typeface="Source Sans Pro"/>
              </a:rPr>
              <a:t>Ryoan Sandbox</a:t>
            </a:r>
          </a:p>
        </p:txBody>
      </p:sp>
      <p:sp>
        <p:nvSpPr>
          <p:cNvPr id="255" name="Shape 255"/>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a:t>
            </a:r>
            <a:r>
              <a:rPr lang="en-US"/>
              <a:t>g</a:t>
            </a:r>
            <a:r>
              <a:rPr lang="en-US" sz="3000"/>
              <a:t>oals</a:t>
            </a:r>
          </a:p>
        </p:txBody>
      </p:sp>
      <p:sp>
        <p:nvSpPr>
          <p:cNvPr id="256" name="Shape 25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257" name="Shape 257"/>
          <p:cNvSpPr txBox="1"/>
          <p:nvPr>
            <p:ph idx="1" type="body"/>
          </p:nvPr>
        </p:nvSpPr>
        <p:spPr>
          <a:xfrm>
            <a:off x="866675" y="1854400"/>
            <a:ext cx="8347200" cy="1882500"/>
          </a:xfrm>
          <a:prstGeom prst="rect">
            <a:avLst/>
          </a:prstGeom>
        </p:spPr>
        <p:txBody>
          <a:bodyPr anchorCtr="0" anchor="t" bIns="100775" lIns="100775" rIns="100775" tIns="100775">
            <a:noAutofit/>
          </a:bodyPr>
          <a:lstStyle/>
          <a:p>
            <a:pPr indent="-393700" lvl="0" marL="457200" rtl="0">
              <a:spcBef>
                <a:spcPts val="600"/>
              </a:spcBef>
              <a:buClr>
                <a:srgbClr val="CFD8DC"/>
              </a:buClr>
              <a:buSzPct val="100000"/>
            </a:pPr>
            <a:r>
              <a:rPr lang="en-US" sz="2600">
                <a:solidFill>
                  <a:srgbClr val="000000"/>
                </a:solidFill>
              </a:rPr>
              <a:t>Provide user data secrecy</a:t>
            </a:r>
          </a:p>
          <a:p>
            <a:pPr indent="-381000" lvl="1" marL="914400" marR="0" rtl="0" algn="l">
              <a:lnSpc>
                <a:spcPct val="100000"/>
              </a:lnSpc>
              <a:spcBef>
                <a:spcPts val="0"/>
              </a:spcBef>
              <a:spcAft>
                <a:spcPts val="0"/>
              </a:spcAft>
              <a:buClr>
                <a:srgbClr val="CFD8DC"/>
              </a:buClr>
              <a:buSzPct val="100000"/>
            </a:pPr>
            <a:r>
              <a:rPr lang="en-US" sz="2400">
                <a:solidFill>
                  <a:srgbClr val="000000"/>
                </a:solidFill>
              </a:rPr>
              <a:t>Without trusting the application</a:t>
            </a:r>
          </a:p>
          <a:p>
            <a:pPr indent="-381000" lvl="1" marL="914400" marR="0" rtl="0" algn="l">
              <a:lnSpc>
                <a:spcPct val="100000"/>
              </a:lnSpc>
              <a:spcBef>
                <a:spcPts val="0"/>
              </a:spcBef>
              <a:spcAft>
                <a:spcPts val="0"/>
              </a:spcAft>
              <a:buClr>
                <a:srgbClr val="CFD8DC"/>
              </a:buClr>
              <a:buSzPct val="100000"/>
            </a:pPr>
            <a:r>
              <a:rPr lang="en-US" sz="2400">
                <a:solidFill>
                  <a:srgbClr val="000000"/>
                </a:solidFill>
              </a:rPr>
              <a:t>Without trusting the platform (OS, Hypervisor)</a:t>
            </a:r>
          </a:p>
          <a:p>
            <a:pPr indent="-393700" lvl="0" marL="457200" rtl="0">
              <a:spcBef>
                <a:spcPts val="600"/>
              </a:spcBef>
              <a:buClr>
                <a:srgbClr val="CFD8DC"/>
              </a:buClr>
              <a:buSzPct val="100000"/>
            </a:pPr>
            <a:r>
              <a:rPr lang="en-US" sz="2600">
                <a:solidFill>
                  <a:srgbClr val="000000"/>
                </a:solidFill>
              </a:rPr>
              <a:t>Support cooperation between service providers</a:t>
            </a:r>
          </a:p>
        </p:txBody>
      </p:sp>
      <p:grpSp>
        <p:nvGrpSpPr>
          <p:cNvPr id="258" name="Shape 258"/>
          <p:cNvGrpSpPr/>
          <p:nvPr/>
        </p:nvGrpSpPr>
        <p:grpSpPr>
          <a:xfrm>
            <a:off x="5228452" y="5913765"/>
            <a:ext cx="1241871" cy="1534567"/>
            <a:chOff x="6374077" y="5301549"/>
            <a:chExt cx="543988" cy="732560"/>
          </a:xfrm>
        </p:grpSpPr>
        <p:pic>
          <p:nvPicPr>
            <p:cNvPr descr="Tux.png" id="259" name="Shape 259"/>
            <p:cNvPicPr preferRelativeResize="0"/>
            <p:nvPr/>
          </p:nvPicPr>
          <p:blipFill>
            <a:blip r:embed="rId3">
              <a:alphaModFix/>
            </a:blip>
            <a:stretch>
              <a:fillRect/>
            </a:stretch>
          </p:blipFill>
          <p:spPr>
            <a:xfrm>
              <a:off x="6374077" y="5389527"/>
              <a:ext cx="543988" cy="644583"/>
            </a:xfrm>
            <a:prstGeom prst="rect">
              <a:avLst/>
            </a:prstGeom>
            <a:noFill/>
            <a:ln>
              <a:noFill/>
            </a:ln>
          </p:spPr>
        </p:pic>
        <p:pic>
          <p:nvPicPr>
            <p:cNvPr descr="devil-horns-png-good-galleries-PdI9A5-clipart.png" id="260" name="Shape 260"/>
            <p:cNvPicPr preferRelativeResize="0"/>
            <p:nvPr/>
          </p:nvPicPr>
          <p:blipFill>
            <a:blip r:embed="rId4">
              <a:alphaModFix/>
            </a:blip>
            <a:stretch>
              <a:fillRect/>
            </a:stretch>
          </p:blipFill>
          <p:spPr>
            <a:xfrm>
              <a:off x="6496862" y="5301549"/>
              <a:ext cx="298424" cy="298424"/>
            </a:xfrm>
            <a:prstGeom prst="rect">
              <a:avLst/>
            </a:prstGeom>
            <a:noFill/>
            <a:ln>
              <a:noFill/>
            </a:ln>
          </p:spPr>
        </p:pic>
      </p:grpSp>
      <p:sp>
        <p:nvSpPr>
          <p:cNvPr id="261" name="Shape 261"/>
          <p:cNvSpPr/>
          <p:nvPr/>
        </p:nvSpPr>
        <p:spPr>
          <a:xfrm>
            <a:off x="5313112" y="4667125"/>
            <a:ext cx="2040000" cy="12855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62" name="Shape 262"/>
          <p:cNvPicPr preferRelativeResize="0"/>
          <p:nvPr/>
        </p:nvPicPr>
        <p:blipFill rotWithShape="1">
          <a:blip r:embed="rId5">
            <a:alphaModFix/>
          </a:blip>
          <a:srcRect b="0" l="0" r="0" t="0"/>
          <a:stretch/>
        </p:blipFill>
        <p:spPr>
          <a:xfrm>
            <a:off x="5513027" y="4748634"/>
            <a:ext cx="1632300" cy="1115700"/>
          </a:xfrm>
          <a:prstGeom prst="rect">
            <a:avLst/>
          </a:prstGeom>
          <a:noFill/>
          <a:ln>
            <a:noFill/>
          </a:ln>
        </p:spPr>
      </p:pic>
      <p:pic>
        <p:nvPicPr>
          <p:cNvPr descr="dna-304162_960_720.png" id="263" name="Shape 263"/>
          <p:cNvPicPr preferRelativeResize="0"/>
          <p:nvPr/>
        </p:nvPicPr>
        <p:blipFill rotWithShape="1">
          <a:blip r:embed="rId6">
            <a:alphaModFix/>
          </a:blip>
          <a:srcRect b="9804" l="0" r="48836" t="0"/>
          <a:stretch/>
        </p:blipFill>
        <p:spPr>
          <a:xfrm rot="4070">
            <a:off x="1661775" y="4749825"/>
            <a:ext cx="2027401" cy="840300"/>
          </a:xfrm>
          <a:prstGeom prst="rect">
            <a:avLst/>
          </a:prstGeom>
          <a:noFill/>
          <a:ln>
            <a:noFill/>
          </a:ln>
        </p:spPr>
      </p:pic>
      <p:cxnSp>
        <p:nvCxnSpPr>
          <p:cNvPr id="264" name="Shape 264"/>
          <p:cNvCxnSpPr/>
          <p:nvPr/>
        </p:nvCxnSpPr>
        <p:spPr>
          <a:xfrm>
            <a:off x="1802516" y="5492805"/>
            <a:ext cx="3510600" cy="0"/>
          </a:xfrm>
          <a:prstGeom prst="straightConnector1">
            <a:avLst/>
          </a:prstGeom>
          <a:noFill/>
          <a:ln cap="flat" cmpd="sng" w="28575">
            <a:solidFill>
              <a:srgbClr val="000000"/>
            </a:solidFill>
            <a:prstDash val="solid"/>
            <a:round/>
            <a:headEnd len="lg" w="lg" type="none"/>
            <a:tailEnd len="lg" w="lg" type="stealth"/>
          </a:ln>
        </p:spPr>
      </p:cxnSp>
      <p:cxnSp>
        <p:nvCxnSpPr>
          <p:cNvPr id="265" name="Shape 265"/>
          <p:cNvCxnSpPr/>
          <p:nvPr/>
        </p:nvCxnSpPr>
        <p:spPr>
          <a:xfrm>
            <a:off x="3359850" y="6034025"/>
            <a:ext cx="4559700" cy="0"/>
          </a:xfrm>
          <a:prstGeom prst="straightConnector1">
            <a:avLst/>
          </a:prstGeom>
          <a:noFill/>
          <a:ln cap="flat" cmpd="sng" w="9525">
            <a:solidFill>
              <a:schemeClr val="dk2"/>
            </a:solidFill>
            <a:prstDash val="solid"/>
            <a:round/>
            <a:headEnd len="lg" w="lg" type="none"/>
            <a:tailEnd len="lg" w="lg" type="none"/>
          </a:ln>
        </p:spPr>
      </p:cxnSp>
      <p:sp>
        <p:nvSpPr>
          <p:cNvPr id="266" name="Shape 266"/>
          <p:cNvSpPr txBox="1"/>
          <p:nvPr/>
        </p:nvSpPr>
        <p:spPr>
          <a:xfrm>
            <a:off x="3359850" y="5553725"/>
            <a:ext cx="1632300" cy="3429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Userspace</a:t>
            </a:r>
          </a:p>
        </p:txBody>
      </p:sp>
      <p:sp>
        <p:nvSpPr>
          <p:cNvPr id="267" name="Shape 267"/>
          <p:cNvSpPr txBox="1"/>
          <p:nvPr/>
        </p:nvSpPr>
        <p:spPr>
          <a:xfrm>
            <a:off x="3359850" y="6000706"/>
            <a:ext cx="2040000" cy="3429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Platform (             )</a:t>
            </a:r>
          </a:p>
        </p:txBody>
      </p:sp>
      <p:pic>
        <p:nvPicPr>
          <p:cNvPr id="268" name="Shape 268"/>
          <p:cNvPicPr preferRelativeResize="0"/>
          <p:nvPr/>
        </p:nvPicPr>
        <p:blipFill rotWithShape="1">
          <a:blip r:embed="rId5">
            <a:alphaModFix/>
          </a:blip>
          <a:srcRect b="0" l="0" r="0" t="0"/>
          <a:stretch/>
        </p:blipFill>
        <p:spPr>
          <a:xfrm>
            <a:off x="4535099" y="6034024"/>
            <a:ext cx="604800" cy="413400"/>
          </a:xfrm>
          <a:prstGeom prst="rect">
            <a:avLst/>
          </a:prstGeom>
          <a:noFill/>
          <a:ln>
            <a:noFill/>
          </a:ln>
        </p:spPr>
      </p:pic>
      <p:cxnSp>
        <p:nvCxnSpPr>
          <p:cNvPr id="269" name="Shape 269"/>
          <p:cNvCxnSpPr/>
          <p:nvPr/>
        </p:nvCxnSpPr>
        <p:spPr>
          <a:xfrm>
            <a:off x="6891993" y="5913767"/>
            <a:ext cx="0" cy="480000"/>
          </a:xfrm>
          <a:prstGeom prst="straightConnector1">
            <a:avLst/>
          </a:prstGeom>
          <a:noFill/>
          <a:ln cap="flat" cmpd="sng" w="28575">
            <a:solidFill>
              <a:srgbClr val="000000"/>
            </a:solidFill>
            <a:prstDash val="solid"/>
            <a:round/>
            <a:headEnd len="lg" w="lg" type="none"/>
            <a:tailEnd len="lg" w="lg" type="stealth"/>
          </a:ln>
        </p:spPr>
      </p:cxnSp>
      <p:sp>
        <p:nvSpPr>
          <p:cNvPr id="270" name="Shape 270"/>
          <p:cNvSpPr/>
          <p:nvPr/>
        </p:nvSpPr>
        <p:spPr>
          <a:xfrm>
            <a:off x="6375850" y="5744825"/>
            <a:ext cx="1032300" cy="578400"/>
          </a:xfrm>
          <a:prstGeom prst="mathMultiply">
            <a:avLst>
              <a:gd fmla="val 2352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Shape 275"/>
          <p:cNvSpPr/>
          <p:nvPr/>
        </p:nvSpPr>
        <p:spPr>
          <a:xfrm>
            <a:off x="571825" y="415025"/>
            <a:ext cx="1539600" cy="15396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400"/>
              </a:spcBef>
              <a:buClr>
                <a:schemeClr val="dk1"/>
              </a:buClr>
              <a:buSzPct val="55000"/>
              <a:buFont typeface="Arial"/>
              <a:buNone/>
            </a:pPr>
            <a:r>
              <a:rPr lang="en-US" sz="2000">
                <a:solidFill>
                  <a:srgbClr val="263238"/>
                </a:solidFill>
                <a:latin typeface="Source Sans Pro"/>
                <a:ea typeface="Source Sans Pro"/>
                <a:cs typeface="Source Sans Pro"/>
                <a:sym typeface="Source Sans Pro"/>
              </a:rPr>
              <a:t>Ryōan-ji</a:t>
            </a:r>
          </a:p>
        </p:txBody>
      </p:sp>
      <p:sp>
        <p:nvSpPr>
          <p:cNvPr id="276" name="Shape 27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Threat model</a:t>
            </a:r>
          </a:p>
        </p:txBody>
      </p:sp>
      <p:sp>
        <p:nvSpPr>
          <p:cNvPr id="282" name="Shape 282"/>
          <p:cNvSpPr txBox="1"/>
          <p:nvPr>
            <p:ph idx="1" type="body"/>
          </p:nvPr>
        </p:nvSpPr>
        <p:spPr>
          <a:xfrm>
            <a:off x="866675" y="1621849"/>
            <a:ext cx="2667600" cy="2746200"/>
          </a:xfrm>
          <a:prstGeom prst="rect">
            <a:avLst/>
          </a:prstGeom>
        </p:spPr>
        <p:txBody>
          <a:bodyPr anchorCtr="0" anchor="t" bIns="100775" lIns="100775" rIns="100775" tIns="100775">
            <a:noAutofit/>
          </a:bodyPr>
          <a:lstStyle/>
          <a:p>
            <a:pPr lvl="0" rtl="0">
              <a:spcBef>
                <a:spcPts val="0"/>
              </a:spcBef>
              <a:buNone/>
            </a:pPr>
            <a:r>
              <a:rPr b="1" lang="en-US"/>
              <a:t>Users</a:t>
            </a:r>
          </a:p>
          <a:p>
            <a:pPr indent="-228600" lvl="0" marL="457200" rtl="0">
              <a:spcBef>
                <a:spcPts val="0"/>
              </a:spcBef>
            </a:pPr>
            <a:r>
              <a:rPr lang="en-US"/>
              <a:t>Don’t trust service providers for secrecy</a:t>
            </a:r>
          </a:p>
          <a:p>
            <a:pPr indent="-228600" lvl="0" marL="457200" rtl="0">
              <a:spcBef>
                <a:spcPts val="0"/>
              </a:spcBef>
            </a:pPr>
            <a:r>
              <a:rPr lang="en-US"/>
              <a:t>Don’t trust platforms for secrecy</a:t>
            </a:r>
          </a:p>
        </p:txBody>
      </p:sp>
      <p:sp>
        <p:nvSpPr>
          <p:cNvPr id="283" name="Shape 28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284" name="Shape 284"/>
          <p:cNvSpPr txBox="1"/>
          <p:nvPr>
            <p:ph idx="3" type="body"/>
          </p:nvPr>
        </p:nvSpPr>
        <p:spPr>
          <a:xfrm>
            <a:off x="6984762" y="1724974"/>
            <a:ext cx="2667600" cy="2746200"/>
          </a:xfrm>
          <a:prstGeom prst="rect">
            <a:avLst/>
          </a:prstGeom>
        </p:spPr>
        <p:txBody>
          <a:bodyPr anchorCtr="0" anchor="t" bIns="100775" lIns="100775" rIns="100775" tIns="100775">
            <a:noAutofit/>
          </a:bodyPr>
          <a:lstStyle/>
          <a:p>
            <a:pPr lvl="0" rtl="0">
              <a:spcBef>
                <a:spcPts val="0"/>
              </a:spcBef>
              <a:buNone/>
            </a:pPr>
            <a:r>
              <a:rPr b="1" lang="en-US"/>
              <a:t>Everyone</a:t>
            </a:r>
          </a:p>
          <a:p>
            <a:pPr indent="-228600" lvl="0" marL="457200" rtl="0">
              <a:spcBef>
                <a:spcPts val="0"/>
              </a:spcBef>
            </a:pPr>
            <a:r>
              <a:rPr lang="en-US"/>
              <a:t>Trusts Ryoan</a:t>
            </a:r>
          </a:p>
          <a:p>
            <a:pPr indent="-228600" lvl="0" marL="457200" rtl="0">
              <a:spcBef>
                <a:spcPts val="0"/>
              </a:spcBef>
            </a:pPr>
            <a:r>
              <a:rPr lang="en-US"/>
              <a:t>Trusts Intel SGX</a:t>
            </a:r>
          </a:p>
        </p:txBody>
      </p:sp>
      <p:pic>
        <p:nvPicPr>
          <p:cNvPr id="285" name="Shape 285"/>
          <p:cNvPicPr preferRelativeResize="0"/>
          <p:nvPr/>
        </p:nvPicPr>
        <p:blipFill rotWithShape="1">
          <a:blip r:embed="rId3">
            <a:alphaModFix/>
          </a:blip>
          <a:srcRect b="0" l="0" r="0" t="0"/>
          <a:stretch/>
        </p:blipFill>
        <p:spPr>
          <a:xfrm>
            <a:off x="700664" y="4656860"/>
            <a:ext cx="736800" cy="964200"/>
          </a:xfrm>
          <a:prstGeom prst="rect">
            <a:avLst/>
          </a:prstGeom>
          <a:noFill/>
          <a:ln>
            <a:noFill/>
          </a:ln>
        </p:spPr>
      </p:pic>
      <p:sp>
        <p:nvSpPr>
          <p:cNvPr id="286" name="Shape 286"/>
          <p:cNvSpPr txBox="1"/>
          <p:nvPr/>
        </p:nvSpPr>
        <p:spPr>
          <a:xfrm>
            <a:off x="1524875" y="4968400"/>
            <a:ext cx="1227900" cy="341100"/>
          </a:xfrm>
          <a:prstGeom prst="rect">
            <a:avLst/>
          </a:prstGeom>
          <a:noFill/>
          <a:ln>
            <a:noFill/>
          </a:ln>
        </p:spPr>
        <p:txBody>
          <a:bodyPr anchorCtr="0" anchor="t" bIns="91425" lIns="91425" rIns="91425" tIns="91425">
            <a:noAutofit/>
          </a:bodyPr>
          <a:lstStyle/>
          <a:p>
            <a:pPr indent="-381000" lvl="0" marL="457200">
              <a:spcBef>
                <a:spcPts val="0"/>
              </a:spcBef>
              <a:buSzPct val="100000"/>
              <a:buFont typeface="Source Sans Pro"/>
              <a:buChar char="-"/>
            </a:pPr>
            <a:r>
              <a:rPr lang="en-US" sz="2400">
                <a:latin typeface="Source Sans Pro"/>
                <a:ea typeface="Source Sans Pro"/>
                <a:cs typeface="Source Sans Pro"/>
                <a:sym typeface="Source Sans Pro"/>
              </a:rPr>
              <a:t>User</a:t>
            </a:r>
          </a:p>
        </p:txBody>
      </p:sp>
      <p:grpSp>
        <p:nvGrpSpPr>
          <p:cNvPr id="287" name="Shape 287"/>
          <p:cNvGrpSpPr/>
          <p:nvPr/>
        </p:nvGrpSpPr>
        <p:grpSpPr>
          <a:xfrm>
            <a:off x="248789" y="5708394"/>
            <a:ext cx="1276083" cy="165449"/>
            <a:chOff x="8599262" y="1621725"/>
            <a:chExt cx="1096574" cy="142200"/>
          </a:xfrm>
        </p:grpSpPr>
        <p:sp>
          <p:nvSpPr>
            <p:cNvPr id="288" name="Shape 288"/>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289" name="Shape 289"/>
            <p:cNvPicPr preferRelativeResize="0"/>
            <p:nvPr/>
          </p:nvPicPr>
          <p:blipFill rotWithShape="1">
            <a:blip r:embed="rId4">
              <a:alphaModFix/>
            </a:blip>
            <a:srcRect b="29353" l="0" r="0" t="27421"/>
            <a:stretch/>
          </p:blipFill>
          <p:spPr>
            <a:xfrm>
              <a:off x="8599262" y="1621725"/>
              <a:ext cx="1096574" cy="142200"/>
            </a:xfrm>
            <a:prstGeom prst="rect">
              <a:avLst/>
            </a:prstGeom>
            <a:noFill/>
            <a:ln>
              <a:noFill/>
            </a:ln>
          </p:spPr>
        </p:pic>
      </p:grpSp>
      <p:sp>
        <p:nvSpPr>
          <p:cNvPr id="290" name="Shape 290"/>
          <p:cNvSpPr txBox="1"/>
          <p:nvPr/>
        </p:nvSpPr>
        <p:spPr>
          <a:xfrm>
            <a:off x="1524875" y="5450175"/>
            <a:ext cx="2009400" cy="6819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 Data</a:t>
            </a:r>
          </a:p>
        </p:txBody>
      </p:sp>
      <p:sp>
        <p:nvSpPr>
          <p:cNvPr id="291" name="Shape 291"/>
          <p:cNvSpPr/>
          <p:nvPr/>
        </p:nvSpPr>
        <p:spPr>
          <a:xfrm>
            <a:off x="3621675" y="4710400"/>
            <a:ext cx="852300" cy="5946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292" name="Shape 292"/>
          <p:cNvSpPr txBox="1"/>
          <p:nvPr/>
        </p:nvSpPr>
        <p:spPr>
          <a:xfrm>
            <a:off x="4473973" y="4763950"/>
            <a:ext cx="2667600"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Code</a:t>
            </a:r>
          </a:p>
        </p:txBody>
      </p:sp>
      <p:sp>
        <p:nvSpPr>
          <p:cNvPr id="293" name="Shape 293"/>
          <p:cNvSpPr/>
          <p:nvPr/>
        </p:nvSpPr>
        <p:spPr>
          <a:xfrm>
            <a:off x="7667920" y="4710400"/>
            <a:ext cx="852300" cy="5946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294" name="Shape 294"/>
          <p:cNvSpPr txBox="1"/>
          <p:nvPr/>
        </p:nvSpPr>
        <p:spPr>
          <a:xfrm>
            <a:off x="8573471" y="4782850"/>
            <a:ext cx="15519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Ryoan</a:t>
            </a:r>
          </a:p>
        </p:txBody>
      </p:sp>
      <p:sp>
        <p:nvSpPr>
          <p:cNvPr id="295" name="Shape 295"/>
          <p:cNvSpPr/>
          <p:nvPr/>
        </p:nvSpPr>
        <p:spPr>
          <a:xfrm>
            <a:off x="7667920" y="5407350"/>
            <a:ext cx="852300" cy="59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296" name="Shape 296"/>
          <p:cNvSpPr txBox="1"/>
          <p:nvPr/>
        </p:nvSpPr>
        <p:spPr>
          <a:xfrm>
            <a:off x="8641942" y="5496125"/>
            <a:ext cx="13725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SGX</a:t>
            </a:r>
          </a:p>
        </p:txBody>
      </p:sp>
      <p:grpSp>
        <p:nvGrpSpPr>
          <p:cNvPr id="297" name="Shape 297"/>
          <p:cNvGrpSpPr/>
          <p:nvPr/>
        </p:nvGrpSpPr>
        <p:grpSpPr>
          <a:xfrm>
            <a:off x="3695601" y="5246665"/>
            <a:ext cx="704436" cy="948619"/>
            <a:chOff x="6705520" y="4202350"/>
            <a:chExt cx="1817900" cy="2448049"/>
          </a:xfrm>
        </p:grpSpPr>
        <p:pic>
          <p:nvPicPr>
            <p:cNvPr descr="devil-horns-png-good-galleries-PdI9A5-clipart.png" id="298" name="Shape 298"/>
            <p:cNvPicPr preferRelativeResize="0"/>
            <p:nvPr/>
          </p:nvPicPr>
          <p:blipFill>
            <a:blip r:embed="rId5">
              <a:alphaModFix/>
            </a:blip>
            <a:stretch>
              <a:fillRect/>
            </a:stretch>
          </p:blipFill>
          <p:spPr>
            <a:xfrm>
              <a:off x="7115843" y="4202350"/>
              <a:ext cx="997273" cy="997265"/>
            </a:xfrm>
            <a:prstGeom prst="rect">
              <a:avLst/>
            </a:prstGeom>
            <a:noFill/>
            <a:ln>
              <a:noFill/>
            </a:ln>
          </p:spPr>
        </p:pic>
        <p:pic>
          <p:nvPicPr>
            <p:cNvPr descr="Tux.png" id="299" name="Shape 299"/>
            <p:cNvPicPr preferRelativeResize="0"/>
            <p:nvPr/>
          </p:nvPicPr>
          <p:blipFill>
            <a:blip r:embed="rId6">
              <a:alphaModFix/>
            </a:blip>
            <a:stretch>
              <a:fillRect/>
            </a:stretch>
          </p:blipFill>
          <p:spPr>
            <a:xfrm>
              <a:off x="6705520" y="4496350"/>
              <a:ext cx="1817900" cy="2154049"/>
            </a:xfrm>
            <a:prstGeom prst="rect">
              <a:avLst/>
            </a:prstGeom>
            <a:noFill/>
            <a:ln>
              <a:noFill/>
            </a:ln>
          </p:spPr>
        </p:pic>
      </p:grpSp>
      <p:sp>
        <p:nvSpPr>
          <p:cNvPr id="300" name="Shape 300"/>
          <p:cNvSpPr txBox="1"/>
          <p:nvPr/>
        </p:nvSpPr>
        <p:spPr>
          <a:xfrm>
            <a:off x="4473973" y="5450900"/>
            <a:ext cx="3119999"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Platform</a:t>
            </a:r>
          </a:p>
        </p:txBody>
      </p:sp>
      <p:sp>
        <p:nvSpPr>
          <p:cNvPr id="301" name="Shape 301"/>
          <p:cNvSpPr txBox="1"/>
          <p:nvPr>
            <p:ph idx="2" type="body"/>
          </p:nvPr>
        </p:nvSpPr>
        <p:spPr>
          <a:xfrm>
            <a:off x="3866622" y="1706350"/>
            <a:ext cx="2833200" cy="2746200"/>
          </a:xfrm>
          <a:prstGeom prst="rect">
            <a:avLst/>
          </a:prstGeom>
        </p:spPr>
        <p:txBody>
          <a:bodyPr anchorCtr="0" anchor="t" bIns="100775" lIns="100775" rIns="100775" tIns="100775">
            <a:noAutofit/>
          </a:bodyPr>
          <a:lstStyle/>
          <a:p>
            <a:pPr lvl="0" rtl="0">
              <a:spcBef>
                <a:spcPts val="0"/>
              </a:spcBef>
              <a:buNone/>
            </a:pPr>
            <a:r>
              <a:rPr b="1" lang="en-US"/>
              <a:t>Service Providers</a:t>
            </a:r>
          </a:p>
          <a:p>
            <a:pPr indent="-228600" lvl="0" marL="457200" rtl="0">
              <a:spcBef>
                <a:spcPts val="0"/>
              </a:spcBef>
            </a:pPr>
            <a:r>
              <a:rPr lang="en-US"/>
              <a:t>Control platforms</a:t>
            </a:r>
          </a:p>
          <a:p>
            <a:pPr indent="-228600" lvl="0" marL="457200" rtl="0">
              <a:spcBef>
                <a:spcPts val="0"/>
              </a:spcBef>
            </a:pPr>
            <a:r>
              <a:rPr lang="en-US"/>
              <a:t>Don’t trust other service provides for secrecy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Threat model</a:t>
            </a:r>
          </a:p>
        </p:txBody>
      </p:sp>
      <p:sp>
        <p:nvSpPr>
          <p:cNvPr id="307" name="Shape 307"/>
          <p:cNvSpPr txBox="1"/>
          <p:nvPr>
            <p:ph idx="1" type="body"/>
          </p:nvPr>
        </p:nvSpPr>
        <p:spPr>
          <a:xfrm>
            <a:off x="866675" y="1621849"/>
            <a:ext cx="2667600" cy="2746200"/>
          </a:xfrm>
          <a:prstGeom prst="rect">
            <a:avLst/>
          </a:prstGeom>
        </p:spPr>
        <p:txBody>
          <a:bodyPr anchorCtr="0" anchor="t" bIns="100775" lIns="100775" rIns="100775" tIns="100775">
            <a:noAutofit/>
          </a:bodyPr>
          <a:lstStyle/>
          <a:p>
            <a:pPr lvl="0" rtl="0">
              <a:spcBef>
                <a:spcPts val="0"/>
              </a:spcBef>
              <a:buNone/>
            </a:pPr>
            <a:r>
              <a:rPr b="1" lang="en-US"/>
              <a:t>Users</a:t>
            </a:r>
          </a:p>
          <a:p>
            <a:pPr indent="-228600" lvl="0" marL="457200" rtl="0">
              <a:spcBef>
                <a:spcPts val="0"/>
              </a:spcBef>
            </a:pPr>
            <a:r>
              <a:rPr lang="en-US"/>
              <a:t>Don’t trust service providers for secrecy</a:t>
            </a:r>
          </a:p>
          <a:p>
            <a:pPr indent="-228600" lvl="0" marL="457200" rtl="0">
              <a:spcBef>
                <a:spcPts val="0"/>
              </a:spcBef>
            </a:pPr>
            <a:r>
              <a:rPr lang="en-US"/>
              <a:t>Don’t trust platforms for secrecy</a:t>
            </a:r>
          </a:p>
        </p:txBody>
      </p:sp>
      <p:sp>
        <p:nvSpPr>
          <p:cNvPr id="308" name="Shape 30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309" name="Shape 309"/>
          <p:cNvSpPr txBox="1"/>
          <p:nvPr>
            <p:ph idx="3" type="body"/>
          </p:nvPr>
        </p:nvSpPr>
        <p:spPr>
          <a:xfrm>
            <a:off x="6984762" y="1724974"/>
            <a:ext cx="2667600" cy="2746200"/>
          </a:xfrm>
          <a:prstGeom prst="rect">
            <a:avLst/>
          </a:prstGeom>
        </p:spPr>
        <p:txBody>
          <a:bodyPr anchorCtr="0" anchor="t" bIns="100775" lIns="100775" rIns="100775" tIns="100775">
            <a:noAutofit/>
          </a:bodyPr>
          <a:lstStyle/>
          <a:p>
            <a:pPr lvl="0" rtl="0">
              <a:spcBef>
                <a:spcPts val="0"/>
              </a:spcBef>
              <a:buNone/>
            </a:pPr>
            <a:r>
              <a:rPr b="1" lang="en-US"/>
              <a:t>Everyone</a:t>
            </a:r>
          </a:p>
          <a:p>
            <a:pPr indent="-228600" lvl="0" marL="457200" rtl="0">
              <a:spcBef>
                <a:spcPts val="0"/>
              </a:spcBef>
            </a:pPr>
            <a:r>
              <a:rPr lang="en-US"/>
              <a:t>Trusts Ryoan</a:t>
            </a:r>
          </a:p>
          <a:p>
            <a:pPr indent="-228600" lvl="0" marL="457200" rtl="0">
              <a:spcBef>
                <a:spcPts val="0"/>
              </a:spcBef>
            </a:pPr>
            <a:r>
              <a:rPr lang="en-US"/>
              <a:t>Trusts Intel SGX</a:t>
            </a:r>
          </a:p>
        </p:txBody>
      </p:sp>
      <p:pic>
        <p:nvPicPr>
          <p:cNvPr id="310" name="Shape 310"/>
          <p:cNvPicPr preferRelativeResize="0"/>
          <p:nvPr/>
        </p:nvPicPr>
        <p:blipFill rotWithShape="1">
          <a:blip r:embed="rId3">
            <a:alphaModFix/>
          </a:blip>
          <a:srcRect b="0" l="0" r="0" t="0"/>
          <a:stretch/>
        </p:blipFill>
        <p:spPr>
          <a:xfrm>
            <a:off x="700664" y="4656860"/>
            <a:ext cx="736800" cy="964200"/>
          </a:xfrm>
          <a:prstGeom prst="rect">
            <a:avLst/>
          </a:prstGeom>
          <a:noFill/>
          <a:ln>
            <a:noFill/>
          </a:ln>
        </p:spPr>
      </p:pic>
      <p:sp>
        <p:nvSpPr>
          <p:cNvPr id="311" name="Shape 311"/>
          <p:cNvSpPr txBox="1"/>
          <p:nvPr/>
        </p:nvSpPr>
        <p:spPr>
          <a:xfrm>
            <a:off x="1524875" y="4968400"/>
            <a:ext cx="1227900" cy="3411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a:t>
            </a:r>
          </a:p>
        </p:txBody>
      </p:sp>
      <p:grpSp>
        <p:nvGrpSpPr>
          <p:cNvPr id="312" name="Shape 312"/>
          <p:cNvGrpSpPr/>
          <p:nvPr/>
        </p:nvGrpSpPr>
        <p:grpSpPr>
          <a:xfrm>
            <a:off x="248789" y="5708394"/>
            <a:ext cx="1276083" cy="165449"/>
            <a:chOff x="8599262" y="1621725"/>
            <a:chExt cx="1096574" cy="142200"/>
          </a:xfrm>
        </p:grpSpPr>
        <p:sp>
          <p:nvSpPr>
            <p:cNvPr id="313" name="Shape 313"/>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314" name="Shape 314"/>
            <p:cNvPicPr preferRelativeResize="0"/>
            <p:nvPr/>
          </p:nvPicPr>
          <p:blipFill rotWithShape="1">
            <a:blip r:embed="rId4">
              <a:alphaModFix/>
            </a:blip>
            <a:srcRect b="29353" l="0" r="0" t="27421"/>
            <a:stretch/>
          </p:blipFill>
          <p:spPr>
            <a:xfrm>
              <a:off x="8599262" y="1621725"/>
              <a:ext cx="1096574" cy="142200"/>
            </a:xfrm>
            <a:prstGeom prst="rect">
              <a:avLst/>
            </a:prstGeom>
            <a:noFill/>
            <a:ln>
              <a:noFill/>
            </a:ln>
          </p:spPr>
        </p:pic>
      </p:grpSp>
      <p:sp>
        <p:nvSpPr>
          <p:cNvPr id="315" name="Shape 315"/>
          <p:cNvSpPr txBox="1"/>
          <p:nvPr/>
        </p:nvSpPr>
        <p:spPr>
          <a:xfrm>
            <a:off x="1524875" y="5450175"/>
            <a:ext cx="2009400" cy="6819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 Data</a:t>
            </a:r>
          </a:p>
        </p:txBody>
      </p:sp>
      <p:sp>
        <p:nvSpPr>
          <p:cNvPr id="316" name="Shape 316"/>
          <p:cNvSpPr/>
          <p:nvPr/>
        </p:nvSpPr>
        <p:spPr>
          <a:xfrm>
            <a:off x="3621675" y="4710400"/>
            <a:ext cx="852300" cy="5946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17" name="Shape 317"/>
          <p:cNvSpPr txBox="1"/>
          <p:nvPr/>
        </p:nvSpPr>
        <p:spPr>
          <a:xfrm>
            <a:off x="4473973" y="4763950"/>
            <a:ext cx="2667600"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Code</a:t>
            </a:r>
          </a:p>
        </p:txBody>
      </p:sp>
      <p:sp>
        <p:nvSpPr>
          <p:cNvPr id="318" name="Shape 318"/>
          <p:cNvSpPr/>
          <p:nvPr/>
        </p:nvSpPr>
        <p:spPr>
          <a:xfrm>
            <a:off x="7667920" y="4710400"/>
            <a:ext cx="852300" cy="5946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19" name="Shape 319"/>
          <p:cNvSpPr txBox="1"/>
          <p:nvPr/>
        </p:nvSpPr>
        <p:spPr>
          <a:xfrm>
            <a:off x="8573471" y="4782850"/>
            <a:ext cx="15519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Ryoan</a:t>
            </a:r>
          </a:p>
        </p:txBody>
      </p:sp>
      <p:sp>
        <p:nvSpPr>
          <p:cNvPr id="320" name="Shape 320"/>
          <p:cNvSpPr/>
          <p:nvPr/>
        </p:nvSpPr>
        <p:spPr>
          <a:xfrm>
            <a:off x="7667920" y="5407350"/>
            <a:ext cx="852300" cy="59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21" name="Shape 321"/>
          <p:cNvSpPr txBox="1"/>
          <p:nvPr/>
        </p:nvSpPr>
        <p:spPr>
          <a:xfrm>
            <a:off x="8641942" y="5496125"/>
            <a:ext cx="13725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SGX</a:t>
            </a:r>
          </a:p>
        </p:txBody>
      </p:sp>
      <p:grpSp>
        <p:nvGrpSpPr>
          <p:cNvPr id="322" name="Shape 322"/>
          <p:cNvGrpSpPr/>
          <p:nvPr/>
        </p:nvGrpSpPr>
        <p:grpSpPr>
          <a:xfrm>
            <a:off x="3695601" y="5246665"/>
            <a:ext cx="704436" cy="948619"/>
            <a:chOff x="6705520" y="4202350"/>
            <a:chExt cx="1817900" cy="2448049"/>
          </a:xfrm>
        </p:grpSpPr>
        <p:pic>
          <p:nvPicPr>
            <p:cNvPr descr="devil-horns-png-good-galleries-PdI9A5-clipart.png" id="323" name="Shape 323"/>
            <p:cNvPicPr preferRelativeResize="0"/>
            <p:nvPr/>
          </p:nvPicPr>
          <p:blipFill>
            <a:blip r:embed="rId5">
              <a:alphaModFix/>
            </a:blip>
            <a:stretch>
              <a:fillRect/>
            </a:stretch>
          </p:blipFill>
          <p:spPr>
            <a:xfrm>
              <a:off x="7115843" y="4202350"/>
              <a:ext cx="997273" cy="997265"/>
            </a:xfrm>
            <a:prstGeom prst="rect">
              <a:avLst/>
            </a:prstGeom>
            <a:noFill/>
            <a:ln>
              <a:noFill/>
            </a:ln>
          </p:spPr>
        </p:pic>
        <p:pic>
          <p:nvPicPr>
            <p:cNvPr descr="Tux.png" id="324" name="Shape 324"/>
            <p:cNvPicPr preferRelativeResize="0"/>
            <p:nvPr/>
          </p:nvPicPr>
          <p:blipFill>
            <a:blip r:embed="rId6">
              <a:alphaModFix/>
            </a:blip>
            <a:stretch>
              <a:fillRect/>
            </a:stretch>
          </p:blipFill>
          <p:spPr>
            <a:xfrm>
              <a:off x="6705520" y="4496350"/>
              <a:ext cx="1817900" cy="2154049"/>
            </a:xfrm>
            <a:prstGeom prst="rect">
              <a:avLst/>
            </a:prstGeom>
            <a:noFill/>
            <a:ln>
              <a:noFill/>
            </a:ln>
          </p:spPr>
        </p:pic>
      </p:grpSp>
      <p:sp>
        <p:nvSpPr>
          <p:cNvPr id="325" name="Shape 325"/>
          <p:cNvSpPr txBox="1"/>
          <p:nvPr/>
        </p:nvSpPr>
        <p:spPr>
          <a:xfrm>
            <a:off x="4473973" y="5450900"/>
            <a:ext cx="3119999"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Platform</a:t>
            </a:r>
          </a:p>
        </p:txBody>
      </p:sp>
      <p:sp>
        <p:nvSpPr>
          <p:cNvPr id="326" name="Shape 326"/>
          <p:cNvSpPr/>
          <p:nvPr/>
        </p:nvSpPr>
        <p:spPr>
          <a:xfrm>
            <a:off x="788525" y="1706350"/>
            <a:ext cx="2833200" cy="28185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7" name="Shape 327"/>
          <p:cNvSpPr txBox="1"/>
          <p:nvPr>
            <p:ph idx="2" type="body"/>
          </p:nvPr>
        </p:nvSpPr>
        <p:spPr>
          <a:xfrm>
            <a:off x="3866622" y="1706350"/>
            <a:ext cx="2833200" cy="2746200"/>
          </a:xfrm>
          <a:prstGeom prst="rect">
            <a:avLst/>
          </a:prstGeom>
        </p:spPr>
        <p:txBody>
          <a:bodyPr anchorCtr="0" anchor="t" bIns="100775" lIns="100775" rIns="100775" tIns="100775">
            <a:noAutofit/>
          </a:bodyPr>
          <a:lstStyle/>
          <a:p>
            <a:pPr lvl="0" rtl="0">
              <a:spcBef>
                <a:spcPts val="0"/>
              </a:spcBef>
              <a:buNone/>
            </a:pPr>
            <a:r>
              <a:rPr b="1" lang="en-US"/>
              <a:t>Service Providers</a:t>
            </a:r>
          </a:p>
          <a:p>
            <a:pPr indent="-228600" lvl="0" marL="457200" rtl="0">
              <a:spcBef>
                <a:spcPts val="0"/>
              </a:spcBef>
            </a:pPr>
            <a:r>
              <a:rPr lang="en-US"/>
              <a:t>Control platforms</a:t>
            </a:r>
          </a:p>
          <a:p>
            <a:pPr indent="-228600" lvl="0" marL="457200" rtl="0">
              <a:spcBef>
                <a:spcPts val="0"/>
              </a:spcBef>
            </a:pPr>
            <a:r>
              <a:rPr lang="en-US"/>
              <a:t>Don’t trust other service provides for secrecy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p:nvPr/>
        </p:nvSpPr>
        <p:spPr>
          <a:xfrm>
            <a:off x="3842925" y="1746000"/>
            <a:ext cx="2833200" cy="28185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3" name="Shape 333"/>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Threat model</a:t>
            </a:r>
          </a:p>
        </p:txBody>
      </p:sp>
      <p:sp>
        <p:nvSpPr>
          <p:cNvPr id="334" name="Shape 334"/>
          <p:cNvSpPr txBox="1"/>
          <p:nvPr>
            <p:ph idx="1" type="body"/>
          </p:nvPr>
        </p:nvSpPr>
        <p:spPr>
          <a:xfrm>
            <a:off x="866675" y="1621849"/>
            <a:ext cx="2667600" cy="2746200"/>
          </a:xfrm>
          <a:prstGeom prst="rect">
            <a:avLst/>
          </a:prstGeom>
        </p:spPr>
        <p:txBody>
          <a:bodyPr anchorCtr="0" anchor="t" bIns="100775" lIns="100775" rIns="100775" tIns="100775">
            <a:noAutofit/>
          </a:bodyPr>
          <a:lstStyle/>
          <a:p>
            <a:pPr lvl="0" rtl="0">
              <a:spcBef>
                <a:spcPts val="0"/>
              </a:spcBef>
              <a:buNone/>
            </a:pPr>
            <a:r>
              <a:rPr b="1" lang="en-US"/>
              <a:t>Users</a:t>
            </a:r>
          </a:p>
          <a:p>
            <a:pPr indent="-228600" lvl="0" marL="457200" rtl="0">
              <a:spcBef>
                <a:spcPts val="0"/>
              </a:spcBef>
            </a:pPr>
            <a:r>
              <a:rPr lang="en-US"/>
              <a:t>Don’t trust service providers for secrecy</a:t>
            </a:r>
          </a:p>
          <a:p>
            <a:pPr indent="-228600" lvl="0" marL="457200" rtl="0">
              <a:spcBef>
                <a:spcPts val="0"/>
              </a:spcBef>
            </a:pPr>
            <a:r>
              <a:rPr lang="en-US"/>
              <a:t>Don’t trust platforms for secrecy</a:t>
            </a:r>
          </a:p>
        </p:txBody>
      </p:sp>
      <p:sp>
        <p:nvSpPr>
          <p:cNvPr id="335" name="Shape 33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336" name="Shape 336"/>
          <p:cNvSpPr txBox="1"/>
          <p:nvPr>
            <p:ph idx="3" type="body"/>
          </p:nvPr>
        </p:nvSpPr>
        <p:spPr>
          <a:xfrm>
            <a:off x="6984762" y="1724974"/>
            <a:ext cx="2667600" cy="2746200"/>
          </a:xfrm>
          <a:prstGeom prst="rect">
            <a:avLst/>
          </a:prstGeom>
        </p:spPr>
        <p:txBody>
          <a:bodyPr anchorCtr="0" anchor="t" bIns="100775" lIns="100775" rIns="100775" tIns="100775">
            <a:noAutofit/>
          </a:bodyPr>
          <a:lstStyle/>
          <a:p>
            <a:pPr lvl="0" rtl="0">
              <a:spcBef>
                <a:spcPts val="0"/>
              </a:spcBef>
              <a:buNone/>
            </a:pPr>
            <a:r>
              <a:rPr b="1" lang="en-US"/>
              <a:t>Everyone</a:t>
            </a:r>
          </a:p>
          <a:p>
            <a:pPr indent="-228600" lvl="0" marL="457200" rtl="0">
              <a:spcBef>
                <a:spcPts val="0"/>
              </a:spcBef>
            </a:pPr>
            <a:r>
              <a:rPr lang="en-US"/>
              <a:t>Trusts Ryoan</a:t>
            </a:r>
          </a:p>
          <a:p>
            <a:pPr indent="-228600" lvl="0" marL="457200" rtl="0">
              <a:spcBef>
                <a:spcPts val="0"/>
              </a:spcBef>
            </a:pPr>
            <a:r>
              <a:rPr lang="en-US"/>
              <a:t>Trusts Intel SGX</a:t>
            </a:r>
          </a:p>
        </p:txBody>
      </p:sp>
      <p:pic>
        <p:nvPicPr>
          <p:cNvPr id="337" name="Shape 337"/>
          <p:cNvPicPr preferRelativeResize="0"/>
          <p:nvPr/>
        </p:nvPicPr>
        <p:blipFill rotWithShape="1">
          <a:blip r:embed="rId3">
            <a:alphaModFix/>
          </a:blip>
          <a:srcRect b="0" l="0" r="0" t="0"/>
          <a:stretch/>
        </p:blipFill>
        <p:spPr>
          <a:xfrm>
            <a:off x="700664" y="4656860"/>
            <a:ext cx="736800" cy="964200"/>
          </a:xfrm>
          <a:prstGeom prst="rect">
            <a:avLst/>
          </a:prstGeom>
          <a:noFill/>
          <a:ln>
            <a:noFill/>
          </a:ln>
        </p:spPr>
      </p:pic>
      <p:sp>
        <p:nvSpPr>
          <p:cNvPr id="338" name="Shape 338"/>
          <p:cNvSpPr txBox="1"/>
          <p:nvPr/>
        </p:nvSpPr>
        <p:spPr>
          <a:xfrm>
            <a:off x="1524875" y="4968400"/>
            <a:ext cx="1227900" cy="3411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a:t>
            </a:r>
          </a:p>
        </p:txBody>
      </p:sp>
      <p:grpSp>
        <p:nvGrpSpPr>
          <p:cNvPr id="339" name="Shape 339"/>
          <p:cNvGrpSpPr/>
          <p:nvPr/>
        </p:nvGrpSpPr>
        <p:grpSpPr>
          <a:xfrm>
            <a:off x="248789" y="5708394"/>
            <a:ext cx="1276083" cy="165449"/>
            <a:chOff x="8599262" y="1621725"/>
            <a:chExt cx="1096574" cy="142200"/>
          </a:xfrm>
        </p:grpSpPr>
        <p:sp>
          <p:nvSpPr>
            <p:cNvPr id="340" name="Shape 340"/>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341" name="Shape 341"/>
            <p:cNvPicPr preferRelativeResize="0"/>
            <p:nvPr/>
          </p:nvPicPr>
          <p:blipFill rotWithShape="1">
            <a:blip r:embed="rId4">
              <a:alphaModFix/>
            </a:blip>
            <a:srcRect b="29353" l="0" r="0" t="27421"/>
            <a:stretch/>
          </p:blipFill>
          <p:spPr>
            <a:xfrm>
              <a:off x="8599262" y="1621725"/>
              <a:ext cx="1096574" cy="142200"/>
            </a:xfrm>
            <a:prstGeom prst="rect">
              <a:avLst/>
            </a:prstGeom>
            <a:noFill/>
            <a:ln>
              <a:noFill/>
            </a:ln>
          </p:spPr>
        </p:pic>
      </p:grpSp>
      <p:sp>
        <p:nvSpPr>
          <p:cNvPr id="342" name="Shape 342"/>
          <p:cNvSpPr txBox="1"/>
          <p:nvPr/>
        </p:nvSpPr>
        <p:spPr>
          <a:xfrm>
            <a:off x="1524875" y="5450175"/>
            <a:ext cx="2009400" cy="6819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 Data</a:t>
            </a:r>
          </a:p>
        </p:txBody>
      </p:sp>
      <p:sp>
        <p:nvSpPr>
          <p:cNvPr id="343" name="Shape 343"/>
          <p:cNvSpPr/>
          <p:nvPr/>
        </p:nvSpPr>
        <p:spPr>
          <a:xfrm>
            <a:off x="3621675" y="4710400"/>
            <a:ext cx="852300" cy="5946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44" name="Shape 344"/>
          <p:cNvSpPr txBox="1"/>
          <p:nvPr/>
        </p:nvSpPr>
        <p:spPr>
          <a:xfrm>
            <a:off x="4473973" y="4763950"/>
            <a:ext cx="2667600"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Code</a:t>
            </a:r>
          </a:p>
        </p:txBody>
      </p:sp>
      <p:sp>
        <p:nvSpPr>
          <p:cNvPr id="345" name="Shape 345"/>
          <p:cNvSpPr/>
          <p:nvPr/>
        </p:nvSpPr>
        <p:spPr>
          <a:xfrm>
            <a:off x="7667920" y="4710400"/>
            <a:ext cx="852300" cy="5946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46" name="Shape 346"/>
          <p:cNvSpPr txBox="1"/>
          <p:nvPr/>
        </p:nvSpPr>
        <p:spPr>
          <a:xfrm>
            <a:off x="8573471" y="4782850"/>
            <a:ext cx="15519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Ryoan</a:t>
            </a:r>
          </a:p>
        </p:txBody>
      </p:sp>
      <p:sp>
        <p:nvSpPr>
          <p:cNvPr id="347" name="Shape 347"/>
          <p:cNvSpPr/>
          <p:nvPr/>
        </p:nvSpPr>
        <p:spPr>
          <a:xfrm>
            <a:off x="7667920" y="5407350"/>
            <a:ext cx="852300" cy="59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48" name="Shape 348"/>
          <p:cNvSpPr txBox="1"/>
          <p:nvPr/>
        </p:nvSpPr>
        <p:spPr>
          <a:xfrm>
            <a:off x="8641942" y="5496125"/>
            <a:ext cx="13725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SGX</a:t>
            </a:r>
          </a:p>
        </p:txBody>
      </p:sp>
      <p:grpSp>
        <p:nvGrpSpPr>
          <p:cNvPr id="349" name="Shape 349"/>
          <p:cNvGrpSpPr/>
          <p:nvPr/>
        </p:nvGrpSpPr>
        <p:grpSpPr>
          <a:xfrm>
            <a:off x="3695601" y="5246665"/>
            <a:ext cx="704436" cy="948619"/>
            <a:chOff x="6705520" y="4202350"/>
            <a:chExt cx="1817900" cy="2448049"/>
          </a:xfrm>
        </p:grpSpPr>
        <p:pic>
          <p:nvPicPr>
            <p:cNvPr descr="devil-horns-png-good-galleries-PdI9A5-clipart.png" id="350" name="Shape 350"/>
            <p:cNvPicPr preferRelativeResize="0"/>
            <p:nvPr/>
          </p:nvPicPr>
          <p:blipFill>
            <a:blip r:embed="rId5">
              <a:alphaModFix/>
            </a:blip>
            <a:stretch>
              <a:fillRect/>
            </a:stretch>
          </p:blipFill>
          <p:spPr>
            <a:xfrm>
              <a:off x="7115843" y="4202350"/>
              <a:ext cx="997273" cy="997265"/>
            </a:xfrm>
            <a:prstGeom prst="rect">
              <a:avLst/>
            </a:prstGeom>
            <a:noFill/>
            <a:ln>
              <a:noFill/>
            </a:ln>
          </p:spPr>
        </p:pic>
        <p:pic>
          <p:nvPicPr>
            <p:cNvPr descr="Tux.png" id="351" name="Shape 351"/>
            <p:cNvPicPr preferRelativeResize="0"/>
            <p:nvPr/>
          </p:nvPicPr>
          <p:blipFill>
            <a:blip r:embed="rId6">
              <a:alphaModFix/>
            </a:blip>
            <a:stretch>
              <a:fillRect/>
            </a:stretch>
          </p:blipFill>
          <p:spPr>
            <a:xfrm>
              <a:off x="6705520" y="4496350"/>
              <a:ext cx="1817900" cy="2154049"/>
            </a:xfrm>
            <a:prstGeom prst="rect">
              <a:avLst/>
            </a:prstGeom>
            <a:noFill/>
            <a:ln>
              <a:noFill/>
            </a:ln>
          </p:spPr>
        </p:pic>
      </p:grpSp>
      <p:sp>
        <p:nvSpPr>
          <p:cNvPr id="352" name="Shape 352"/>
          <p:cNvSpPr txBox="1"/>
          <p:nvPr/>
        </p:nvSpPr>
        <p:spPr>
          <a:xfrm>
            <a:off x="4473973" y="5450900"/>
            <a:ext cx="3119999"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Platform</a:t>
            </a:r>
          </a:p>
        </p:txBody>
      </p:sp>
      <p:sp>
        <p:nvSpPr>
          <p:cNvPr id="353" name="Shape 353"/>
          <p:cNvSpPr txBox="1"/>
          <p:nvPr>
            <p:ph idx="2" type="body"/>
          </p:nvPr>
        </p:nvSpPr>
        <p:spPr>
          <a:xfrm>
            <a:off x="3866622" y="1706350"/>
            <a:ext cx="2833200" cy="2746200"/>
          </a:xfrm>
          <a:prstGeom prst="rect">
            <a:avLst/>
          </a:prstGeom>
        </p:spPr>
        <p:txBody>
          <a:bodyPr anchorCtr="0" anchor="t" bIns="100775" lIns="100775" rIns="100775" tIns="100775">
            <a:noAutofit/>
          </a:bodyPr>
          <a:lstStyle/>
          <a:p>
            <a:pPr lvl="0" rtl="0">
              <a:spcBef>
                <a:spcPts val="0"/>
              </a:spcBef>
              <a:buNone/>
            </a:pPr>
            <a:r>
              <a:rPr b="1" lang="en-US"/>
              <a:t>Service Providers</a:t>
            </a:r>
          </a:p>
          <a:p>
            <a:pPr indent="-228600" lvl="0" marL="457200" rtl="0">
              <a:spcBef>
                <a:spcPts val="0"/>
              </a:spcBef>
            </a:pPr>
            <a:r>
              <a:rPr lang="en-US"/>
              <a:t>Control platforms</a:t>
            </a:r>
          </a:p>
          <a:p>
            <a:pPr indent="-228600" lvl="0" marL="457200" rtl="0">
              <a:spcBef>
                <a:spcPts val="0"/>
              </a:spcBef>
            </a:pPr>
            <a:r>
              <a:rPr lang="en-US"/>
              <a:t>Don’t trust other service provides for secrecy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Threat model</a:t>
            </a:r>
          </a:p>
        </p:txBody>
      </p:sp>
      <p:sp>
        <p:nvSpPr>
          <p:cNvPr id="359" name="Shape 359"/>
          <p:cNvSpPr txBox="1"/>
          <p:nvPr>
            <p:ph idx="1" type="body"/>
          </p:nvPr>
        </p:nvSpPr>
        <p:spPr>
          <a:xfrm>
            <a:off x="866675" y="1621849"/>
            <a:ext cx="2667600" cy="2746200"/>
          </a:xfrm>
          <a:prstGeom prst="rect">
            <a:avLst/>
          </a:prstGeom>
        </p:spPr>
        <p:txBody>
          <a:bodyPr anchorCtr="0" anchor="t" bIns="100775" lIns="100775" rIns="100775" tIns="100775">
            <a:noAutofit/>
          </a:bodyPr>
          <a:lstStyle/>
          <a:p>
            <a:pPr lvl="0" rtl="0">
              <a:spcBef>
                <a:spcPts val="0"/>
              </a:spcBef>
              <a:buNone/>
            </a:pPr>
            <a:r>
              <a:rPr b="1" lang="en-US"/>
              <a:t>Users</a:t>
            </a:r>
          </a:p>
          <a:p>
            <a:pPr indent="-228600" lvl="0" marL="457200" rtl="0">
              <a:spcBef>
                <a:spcPts val="0"/>
              </a:spcBef>
            </a:pPr>
            <a:r>
              <a:rPr lang="en-US"/>
              <a:t>Don’t trust service providers for secrecy</a:t>
            </a:r>
          </a:p>
          <a:p>
            <a:pPr indent="-228600" lvl="0" marL="457200" rtl="0">
              <a:spcBef>
                <a:spcPts val="0"/>
              </a:spcBef>
            </a:pPr>
            <a:r>
              <a:rPr lang="en-US"/>
              <a:t>Don’t trust platforms for secrecy</a:t>
            </a:r>
          </a:p>
        </p:txBody>
      </p:sp>
      <p:sp>
        <p:nvSpPr>
          <p:cNvPr id="360" name="Shape 360"/>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361" name="Shape 361"/>
          <p:cNvSpPr txBox="1"/>
          <p:nvPr>
            <p:ph idx="2" type="body"/>
          </p:nvPr>
        </p:nvSpPr>
        <p:spPr>
          <a:xfrm>
            <a:off x="3866622" y="1706350"/>
            <a:ext cx="2833200" cy="2746200"/>
          </a:xfrm>
          <a:prstGeom prst="rect">
            <a:avLst/>
          </a:prstGeom>
        </p:spPr>
        <p:txBody>
          <a:bodyPr anchorCtr="0" anchor="t" bIns="100775" lIns="100775" rIns="100775" tIns="100775">
            <a:noAutofit/>
          </a:bodyPr>
          <a:lstStyle/>
          <a:p>
            <a:pPr lvl="0" rtl="0">
              <a:spcBef>
                <a:spcPts val="0"/>
              </a:spcBef>
              <a:buNone/>
            </a:pPr>
            <a:r>
              <a:rPr b="1" lang="en-US"/>
              <a:t>Service Providers</a:t>
            </a:r>
          </a:p>
          <a:p>
            <a:pPr indent="-228600" lvl="0" marL="457200" rtl="0">
              <a:spcBef>
                <a:spcPts val="0"/>
              </a:spcBef>
            </a:pPr>
            <a:r>
              <a:rPr lang="en-US"/>
              <a:t>Control platforms</a:t>
            </a:r>
          </a:p>
          <a:p>
            <a:pPr indent="-228600" lvl="0" marL="457200" rtl="0">
              <a:spcBef>
                <a:spcPts val="0"/>
              </a:spcBef>
            </a:pPr>
            <a:r>
              <a:rPr lang="en-US"/>
              <a:t>Don’t trust other service provides for secrecy</a:t>
            </a:r>
          </a:p>
        </p:txBody>
      </p:sp>
      <p:sp>
        <p:nvSpPr>
          <p:cNvPr id="362" name="Shape 362"/>
          <p:cNvSpPr txBox="1"/>
          <p:nvPr>
            <p:ph idx="3" type="body"/>
          </p:nvPr>
        </p:nvSpPr>
        <p:spPr>
          <a:xfrm>
            <a:off x="6984762" y="1724974"/>
            <a:ext cx="2667600" cy="2746200"/>
          </a:xfrm>
          <a:prstGeom prst="rect">
            <a:avLst/>
          </a:prstGeom>
        </p:spPr>
        <p:txBody>
          <a:bodyPr anchorCtr="0" anchor="t" bIns="100775" lIns="100775" rIns="100775" tIns="100775">
            <a:noAutofit/>
          </a:bodyPr>
          <a:lstStyle/>
          <a:p>
            <a:pPr lvl="0" rtl="0">
              <a:spcBef>
                <a:spcPts val="0"/>
              </a:spcBef>
              <a:buNone/>
            </a:pPr>
            <a:r>
              <a:rPr b="1" lang="en-US"/>
              <a:t>Everyone</a:t>
            </a:r>
          </a:p>
          <a:p>
            <a:pPr indent="-228600" lvl="0" marL="457200" rtl="0">
              <a:spcBef>
                <a:spcPts val="0"/>
              </a:spcBef>
            </a:pPr>
            <a:r>
              <a:rPr lang="en-US"/>
              <a:t>Trusts Ryoan</a:t>
            </a:r>
          </a:p>
          <a:p>
            <a:pPr indent="-228600" lvl="0" marL="457200" rtl="0">
              <a:spcBef>
                <a:spcPts val="0"/>
              </a:spcBef>
            </a:pPr>
            <a:r>
              <a:rPr lang="en-US"/>
              <a:t>Trusts Intel SGX</a:t>
            </a:r>
          </a:p>
        </p:txBody>
      </p:sp>
      <p:pic>
        <p:nvPicPr>
          <p:cNvPr id="363" name="Shape 363"/>
          <p:cNvPicPr preferRelativeResize="0"/>
          <p:nvPr/>
        </p:nvPicPr>
        <p:blipFill rotWithShape="1">
          <a:blip r:embed="rId3">
            <a:alphaModFix/>
          </a:blip>
          <a:srcRect b="0" l="0" r="0" t="0"/>
          <a:stretch/>
        </p:blipFill>
        <p:spPr>
          <a:xfrm>
            <a:off x="700664" y="4656860"/>
            <a:ext cx="736800" cy="964200"/>
          </a:xfrm>
          <a:prstGeom prst="rect">
            <a:avLst/>
          </a:prstGeom>
          <a:noFill/>
          <a:ln>
            <a:noFill/>
          </a:ln>
        </p:spPr>
      </p:pic>
      <p:sp>
        <p:nvSpPr>
          <p:cNvPr id="364" name="Shape 364"/>
          <p:cNvSpPr txBox="1"/>
          <p:nvPr/>
        </p:nvSpPr>
        <p:spPr>
          <a:xfrm>
            <a:off x="1524875" y="4968400"/>
            <a:ext cx="1227900" cy="3411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a:t>
            </a:r>
          </a:p>
        </p:txBody>
      </p:sp>
      <p:grpSp>
        <p:nvGrpSpPr>
          <p:cNvPr id="365" name="Shape 365"/>
          <p:cNvGrpSpPr/>
          <p:nvPr/>
        </p:nvGrpSpPr>
        <p:grpSpPr>
          <a:xfrm>
            <a:off x="248789" y="5708394"/>
            <a:ext cx="1276083" cy="165449"/>
            <a:chOff x="8599262" y="1621725"/>
            <a:chExt cx="1096574" cy="142200"/>
          </a:xfrm>
        </p:grpSpPr>
        <p:sp>
          <p:nvSpPr>
            <p:cNvPr id="366" name="Shape 366"/>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367" name="Shape 367"/>
            <p:cNvPicPr preferRelativeResize="0"/>
            <p:nvPr/>
          </p:nvPicPr>
          <p:blipFill rotWithShape="1">
            <a:blip r:embed="rId4">
              <a:alphaModFix/>
            </a:blip>
            <a:srcRect b="29353" l="0" r="0" t="27421"/>
            <a:stretch/>
          </p:blipFill>
          <p:spPr>
            <a:xfrm>
              <a:off x="8599262" y="1621725"/>
              <a:ext cx="1096574" cy="142200"/>
            </a:xfrm>
            <a:prstGeom prst="rect">
              <a:avLst/>
            </a:prstGeom>
            <a:noFill/>
            <a:ln>
              <a:noFill/>
            </a:ln>
          </p:spPr>
        </p:pic>
      </p:grpSp>
      <p:sp>
        <p:nvSpPr>
          <p:cNvPr id="368" name="Shape 368"/>
          <p:cNvSpPr txBox="1"/>
          <p:nvPr/>
        </p:nvSpPr>
        <p:spPr>
          <a:xfrm>
            <a:off x="1524875" y="5450175"/>
            <a:ext cx="2009400" cy="6819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User Data</a:t>
            </a:r>
          </a:p>
        </p:txBody>
      </p:sp>
      <p:sp>
        <p:nvSpPr>
          <p:cNvPr id="369" name="Shape 369"/>
          <p:cNvSpPr/>
          <p:nvPr/>
        </p:nvSpPr>
        <p:spPr>
          <a:xfrm>
            <a:off x="3621675" y="4710400"/>
            <a:ext cx="852300" cy="5946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70" name="Shape 370"/>
          <p:cNvSpPr txBox="1"/>
          <p:nvPr/>
        </p:nvSpPr>
        <p:spPr>
          <a:xfrm>
            <a:off x="4473973" y="4763950"/>
            <a:ext cx="2667600"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Code</a:t>
            </a:r>
          </a:p>
        </p:txBody>
      </p:sp>
      <p:sp>
        <p:nvSpPr>
          <p:cNvPr id="371" name="Shape 371"/>
          <p:cNvSpPr/>
          <p:nvPr/>
        </p:nvSpPr>
        <p:spPr>
          <a:xfrm>
            <a:off x="7667920" y="4710400"/>
            <a:ext cx="852300" cy="5946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72" name="Shape 372"/>
          <p:cNvSpPr txBox="1"/>
          <p:nvPr/>
        </p:nvSpPr>
        <p:spPr>
          <a:xfrm>
            <a:off x="8573471" y="4782850"/>
            <a:ext cx="15519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Ryoan</a:t>
            </a:r>
          </a:p>
        </p:txBody>
      </p:sp>
      <p:sp>
        <p:nvSpPr>
          <p:cNvPr id="373" name="Shape 373"/>
          <p:cNvSpPr/>
          <p:nvPr/>
        </p:nvSpPr>
        <p:spPr>
          <a:xfrm>
            <a:off x="7667920" y="5407350"/>
            <a:ext cx="852300" cy="59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a:solidFill>
                <a:srgbClr val="FFFFFF"/>
              </a:solidFill>
            </a:endParaRPr>
          </a:p>
        </p:txBody>
      </p:sp>
      <p:sp>
        <p:nvSpPr>
          <p:cNvPr id="374" name="Shape 374"/>
          <p:cNvSpPr txBox="1"/>
          <p:nvPr/>
        </p:nvSpPr>
        <p:spPr>
          <a:xfrm>
            <a:off x="8641942" y="5496125"/>
            <a:ext cx="1372500" cy="449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SGX</a:t>
            </a:r>
          </a:p>
        </p:txBody>
      </p:sp>
      <p:grpSp>
        <p:nvGrpSpPr>
          <p:cNvPr id="375" name="Shape 375"/>
          <p:cNvGrpSpPr/>
          <p:nvPr/>
        </p:nvGrpSpPr>
        <p:grpSpPr>
          <a:xfrm>
            <a:off x="3695601" y="5246665"/>
            <a:ext cx="704436" cy="948619"/>
            <a:chOff x="6705520" y="4202350"/>
            <a:chExt cx="1817900" cy="2448049"/>
          </a:xfrm>
        </p:grpSpPr>
        <p:pic>
          <p:nvPicPr>
            <p:cNvPr descr="devil-horns-png-good-galleries-PdI9A5-clipart.png" id="376" name="Shape 376"/>
            <p:cNvPicPr preferRelativeResize="0"/>
            <p:nvPr/>
          </p:nvPicPr>
          <p:blipFill>
            <a:blip r:embed="rId5">
              <a:alphaModFix/>
            </a:blip>
            <a:stretch>
              <a:fillRect/>
            </a:stretch>
          </p:blipFill>
          <p:spPr>
            <a:xfrm>
              <a:off x="7115843" y="4202350"/>
              <a:ext cx="997273" cy="997265"/>
            </a:xfrm>
            <a:prstGeom prst="rect">
              <a:avLst/>
            </a:prstGeom>
            <a:noFill/>
            <a:ln>
              <a:noFill/>
            </a:ln>
          </p:spPr>
        </p:pic>
        <p:pic>
          <p:nvPicPr>
            <p:cNvPr descr="Tux.png" id="377" name="Shape 377"/>
            <p:cNvPicPr preferRelativeResize="0"/>
            <p:nvPr/>
          </p:nvPicPr>
          <p:blipFill>
            <a:blip r:embed="rId6">
              <a:alphaModFix/>
            </a:blip>
            <a:stretch>
              <a:fillRect/>
            </a:stretch>
          </p:blipFill>
          <p:spPr>
            <a:xfrm>
              <a:off x="6705520" y="4496350"/>
              <a:ext cx="1817900" cy="2154049"/>
            </a:xfrm>
            <a:prstGeom prst="rect">
              <a:avLst/>
            </a:prstGeom>
            <a:noFill/>
            <a:ln>
              <a:noFill/>
            </a:ln>
          </p:spPr>
        </p:pic>
      </p:grpSp>
      <p:sp>
        <p:nvSpPr>
          <p:cNvPr id="378" name="Shape 378"/>
          <p:cNvSpPr txBox="1"/>
          <p:nvPr/>
        </p:nvSpPr>
        <p:spPr>
          <a:xfrm>
            <a:off x="4473973" y="5450900"/>
            <a:ext cx="3119999" cy="4875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Source Sans Pro"/>
              <a:buChar char="-"/>
            </a:pPr>
            <a:r>
              <a:rPr lang="en-US" sz="2400">
                <a:latin typeface="Source Sans Pro"/>
                <a:ea typeface="Source Sans Pro"/>
                <a:cs typeface="Source Sans Pro"/>
                <a:sym typeface="Source Sans Pro"/>
              </a:rPr>
              <a:t>Untrusted Platform</a:t>
            </a:r>
          </a:p>
        </p:txBody>
      </p:sp>
      <p:sp>
        <p:nvSpPr>
          <p:cNvPr id="379" name="Shape 379"/>
          <p:cNvSpPr/>
          <p:nvPr/>
        </p:nvSpPr>
        <p:spPr>
          <a:xfrm>
            <a:off x="6901975" y="1725050"/>
            <a:ext cx="2833200" cy="28185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83" name="Shape 383"/>
        <p:cNvGrpSpPr/>
        <p:nvPr/>
      </p:nvGrpSpPr>
      <p:grpSpPr>
        <a:xfrm>
          <a:off x="0" y="0"/>
          <a:ext cx="0" cy="0"/>
          <a:chOff x="0" y="0"/>
          <a:chExt cx="0" cy="0"/>
        </a:xfrm>
      </p:grpSpPr>
      <p:sp>
        <p:nvSpPr>
          <p:cNvPr id="384" name="Shape 384"/>
          <p:cNvSpPr txBox="1"/>
          <p:nvPr>
            <p:ph idx="2" type="body"/>
          </p:nvPr>
        </p:nvSpPr>
        <p:spPr>
          <a:xfrm flipH="1">
            <a:off x="6754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Sandboxes</a:t>
            </a:r>
          </a:p>
          <a:p>
            <a:pPr indent="-355600" lvl="0" marL="457200" rtl="0">
              <a:spcBef>
                <a:spcPts val="0"/>
              </a:spcBef>
              <a:buSzPct val="100000"/>
            </a:pPr>
            <a:r>
              <a:rPr lang="en-US" sz="2000"/>
              <a:t>Trusted code</a:t>
            </a:r>
          </a:p>
          <a:p>
            <a:pPr indent="-355600" lvl="0" marL="457200" rtl="0">
              <a:spcBef>
                <a:spcPts val="0"/>
              </a:spcBef>
              <a:buSzPct val="100000"/>
            </a:pPr>
            <a:r>
              <a:rPr lang="en-US" sz="2000"/>
              <a:t>Confine modules</a:t>
            </a:r>
          </a:p>
          <a:p>
            <a:pPr indent="-355600" lvl="0" marL="457200" rtl="0">
              <a:spcBef>
                <a:spcPts val="0"/>
              </a:spcBef>
              <a:buSzPct val="100000"/>
            </a:pPr>
            <a:r>
              <a:rPr lang="en-US" sz="2000"/>
              <a:t>Based on Google’s Native Client (NaCl)</a:t>
            </a:r>
          </a:p>
        </p:txBody>
      </p:sp>
      <p:sp>
        <p:nvSpPr>
          <p:cNvPr id="385" name="Shape 385"/>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world</a:t>
            </a:r>
          </a:p>
        </p:txBody>
      </p:sp>
      <p:sp>
        <p:nvSpPr>
          <p:cNvPr id="386" name="Shape 38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387" name="Shape 387"/>
          <p:cNvSpPr/>
          <p:nvPr/>
        </p:nvSpPr>
        <p:spPr>
          <a:xfrm>
            <a:off x="809573" y="4367101"/>
            <a:ext cx="2613900" cy="138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3200">
                <a:solidFill>
                  <a:srgbClr val="FFFFFF"/>
                </a:solidFill>
              </a:rPr>
              <a:t>Module</a:t>
            </a:r>
          </a:p>
        </p:txBody>
      </p:sp>
      <p:cxnSp>
        <p:nvCxnSpPr>
          <p:cNvPr id="388" name="Shape 388"/>
          <p:cNvCxnSpPr/>
          <p:nvPr/>
        </p:nvCxnSpPr>
        <p:spPr>
          <a:xfrm>
            <a:off x="3534275" y="1693900"/>
            <a:ext cx="0" cy="5865900"/>
          </a:xfrm>
          <a:prstGeom prst="straightConnector1">
            <a:avLst/>
          </a:prstGeom>
          <a:noFill/>
          <a:ln cap="flat" cmpd="sng" w="9525">
            <a:solidFill>
              <a:schemeClr val="dk2"/>
            </a:solidFill>
            <a:prstDash val="solid"/>
            <a:round/>
            <a:headEnd len="lg" w="lg" type="none"/>
            <a:tailEnd len="lg" w="lg" type="none"/>
          </a:ln>
        </p:spPr>
      </p:cxnSp>
      <p:cxnSp>
        <p:nvCxnSpPr>
          <p:cNvPr id="389" name="Shape 389"/>
          <p:cNvCxnSpPr/>
          <p:nvPr/>
        </p:nvCxnSpPr>
        <p:spPr>
          <a:xfrm>
            <a:off x="6601775" y="1693900"/>
            <a:ext cx="0" cy="5865900"/>
          </a:xfrm>
          <a:prstGeom prst="straightConnector1">
            <a:avLst/>
          </a:prstGeom>
          <a:noFill/>
          <a:ln cap="flat" cmpd="sng" w="9525">
            <a:solidFill>
              <a:schemeClr val="dk2"/>
            </a:solidFill>
            <a:prstDash val="solid"/>
            <a:round/>
            <a:headEnd len="lg" w="lg" type="none"/>
            <a:tailEnd len="lg" w="lg" type="none"/>
          </a:ln>
        </p:spPr>
      </p:cxnSp>
      <p:sp>
        <p:nvSpPr>
          <p:cNvPr id="390" name="Shape 390"/>
          <p:cNvSpPr/>
          <p:nvPr/>
        </p:nvSpPr>
        <p:spPr>
          <a:xfrm flipH="1">
            <a:off x="6712575" y="4326774"/>
            <a:ext cx="2871900" cy="29757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391" name="Shape 391"/>
          <p:cNvGrpSpPr/>
          <p:nvPr/>
        </p:nvGrpSpPr>
        <p:grpSpPr>
          <a:xfrm>
            <a:off x="4206716" y="4590600"/>
            <a:ext cx="1817900" cy="2448049"/>
            <a:chOff x="6705520" y="4202350"/>
            <a:chExt cx="1817900" cy="2448049"/>
          </a:xfrm>
        </p:grpSpPr>
        <p:pic>
          <p:nvPicPr>
            <p:cNvPr descr="devil-horns-png-good-galleries-PdI9A5-clipart.png" id="392" name="Shape 392"/>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393" name="Shape 393"/>
            <p:cNvPicPr preferRelativeResize="0"/>
            <p:nvPr/>
          </p:nvPicPr>
          <p:blipFill>
            <a:blip r:embed="rId4">
              <a:alphaModFix/>
            </a:blip>
            <a:stretch>
              <a:fillRect/>
            </a:stretch>
          </p:blipFill>
          <p:spPr>
            <a:xfrm>
              <a:off x="6705520" y="4496350"/>
              <a:ext cx="1817900" cy="2154049"/>
            </a:xfrm>
            <a:prstGeom prst="rect">
              <a:avLst/>
            </a:prstGeom>
            <a:noFill/>
            <a:ln>
              <a:noFill/>
            </a:ln>
          </p:spPr>
        </p:pic>
      </p:grpSp>
      <p:sp>
        <p:nvSpPr>
          <p:cNvPr id="394" name="Shape 394"/>
          <p:cNvSpPr txBox="1"/>
          <p:nvPr>
            <p:ph idx="1" type="body"/>
          </p:nvPr>
        </p:nvSpPr>
        <p:spPr>
          <a:xfrm>
            <a:off x="593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Modules</a:t>
            </a:r>
          </a:p>
          <a:p>
            <a:pPr indent="-355600" lvl="0" marL="457200" rtl="0">
              <a:spcBef>
                <a:spcPts val="0"/>
              </a:spcBef>
              <a:buSzPct val="100000"/>
            </a:pPr>
            <a:r>
              <a:rPr lang="en-US" sz="2000"/>
              <a:t>NaCl x86 binaries from service providers</a:t>
            </a:r>
          </a:p>
          <a:p>
            <a:pPr indent="-355600" lvl="0" marL="457200" rtl="0">
              <a:spcBef>
                <a:spcPts val="0"/>
              </a:spcBef>
              <a:buSzPct val="100000"/>
            </a:pPr>
            <a:r>
              <a:rPr lang="en-US" sz="2000"/>
              <a:t>Application logic</a:t>
            </a:r>
          </a:p>
        </p:txBody>
      </p:sp>
      <p:sp>
        <p:nvSpPr>
          <p:cNvPr id="395" name="Shape 395"/>
          <p:cNvSpPr txBox="1"/>
          <p:nvPr>
            <p:ph idx="3" type="body"/>
          </p:nvPr>
        </p:nvSpPr>
        <p:spPr>
          <a:xfrm flipH="1">
            <a:off x="3645075" y="1784475"/>
            <a:ext cx="2804400" cy="2283900"/>
          </a:xfrm>
          <a:prstGeom prst="rect">
            <a:avLst/>
          </a:prstGeom>
        </p:spPr>
        <p:txBody>
          <a:bodyPr anchorCtr="0" anchor="t" bIns="100775" lIns="100775" rIns="100775" tIns="100775">
            <a:noAutofit/>
          </a:bodyPr>
          <a:lstStyle/>
          <a:p>
            <a:pPr lvl="0" rtl="0">
              <a:spcBef>
                <a:spcPts val="0"/>
              </a:spcBef>
              <a:buNone/>
            </a:pPr>
            <a:r>
              <a:rPr b="1" lang="en-US" sz="2600"/>
              <a:t>Platforms</a:t>
            </a:r>
          </a:p>
          <a:p>
            <a:pPr indent="-355600" lvl="0" marL="457200" rtl="0">
              <a:spcBef>
                <a:spcPts val="0"/>
              </a:spcBef>
              <a:buSzPct val="100000"/>
            </a:pPr>
            <a:r>
              <a:rPr lang="en-US" sz="2000"/>
              <a:t>More service providers’ code</a:t>
            </a:r>
          </a:p>
          <a:p>
            <a:pPr indent="-355600" lvl="0" marL="457200" rtl="0">
              <a:spcBef>
                <a:spcPts val="0"/>
              </a:spcBef>
              <a:buSzPct val="100000"/>
            </a:pPr>
            <a:r>
              <a:rPr lang="en-US" sz="2000"/>
              <a:t>Host computation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99" name="Shape 399"/>
        <p:cNvGrpSpPr/>
        <p:nvPr/>
      </p:nvGrpSpPr>
      <p:grpSpPr>
        <a:xfrm>
          <a:off x="0" y="0"/>
          <a:ext cx="0" cy="0"/>
          <a:chOff x="0" y="0"/>
          <a:chExt cx="0" cy="0"/>
        </a:xfrm>
      </p:grpSpPr>
      <p:sp>
        <p:nvSpPr>
          <p:cNvPr id="400" name="Shape 400"/>
          <p:cNvSpPr txBox="1"/>
          <p:nvPr>
            <p:ph idx="2" type="body"/>
          </p:nvPr>
        </p:nvSpPr>
        <p:spPr>
          <a:xfrm flipH="1">
            <a:off x="6754075" y="1763925"/>
            <a:ext cx="2804400" cy="2325000"/>
          </a:xfrm>
          <a:prstGeom prst="rect">
            <a:avLst/>
          </a:prstGeom>
        </p:spPr>
        <p:txBody>
          <a:bodyPr anchorCtr="0" anchor="t" bIns="100775" lIns="100775" rIns="100775" tIns="100775">
            <a:noAutofit/>
          </a:bodyPr>
          <a:lstStyle/>
          <a:p>
            <a:pPr lvl="0">
              <a:spcBef>
                <a:spcPts val="0"/>
              </a:spcBef>
              <a:buNone/>
            </a:pPr>
            <a:r>
              <a:rPr b="1" lang="en-US" sz="2600"/>
              <a:t>Sandboxes</a:t>
            </a:r>
          </a:p>
          <a:p>
            <a:pPr indent="-355600" lvl="0" marL="457200" rtl="0">
              <a:spcBef>
                <a:spcPts val="0"/>
              </a:spcBef>
              <a:buSzPct val="100000"/>
            </a:pPr>
            <a:r>
              <a:rPr lang="en-US" sz="2000"/>
              <a:t>Trusted code</a:t>
            </a:r>
          </a:p>
          <a:p>
            <a:pPr indent="-355600" lvl="0" marL="457200" rtl="0">
              <a:spcBef>
                <a:spcPts val="0"/>
              </a:spcBef>
              <a:buSzPct val="100000"/>
            </a:pPr>
            <a:r>
              <a:rPr lang="en-US" sz="2000"/>
              <a:t>Confine modules</a:t>
            </a:r>
          </a:p>
          <a:p>
            <a:pPr indent="-355600" lvl="0" marL="457200">
              <a:spcBef>
                <a:spcPts val="0"/>
              </a:spcBef>
              <a:buSzPct val="100000"/>
            </a:pPr>
            <a:r>
              <a:rPr lang="en-US" sz="2000"/>
              <a:t>Based on Google’s Native Client (NaCl)</a:t>
            </a:r>
          </a:p>
        </p:txBody>
      </p:sp>
      <p:sp>
        <p:nvSpPr>
          <p:cNvPr id="401" name="Shape 401"/>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world</a:t>
            </a:r>
          </a:p>
        </p:txBody>
      </p:sp>
      <p:sp>
        <p:nvSpPr>
          <p:cNvPr id="402" name="Shape 40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403" name="Shape 403"/>
          <p:cNvSpPr/>
          <p:nvPr/>
        </p:nvSpPr>
        <p:spPr>
          <a:xfrm>
            <a:off x="809573" y="4367101"/>
            <a:ext cx="2613900" cy="138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3200">
                <a:solidFill>
                  <a:srgbClr val="FFFFFF"/>
                </a:solidFill>
              </a:rPr>
              <a:t>Module</a:t>
            </a:r>
          </a:p>
        </p:txBody>
      </p:sp>
      <p:cxnSp>
        <p:nvCxnSpPr>
          <p:cNvPr id="404" name="Shape 404"/>
          <p:cNvCxnSpPr/>
          <p:nvPr/>
        </p:nvCxnSpPr>
        <p:spPr>
          <a:xfrm>
            <a:off x="3534275" y="1693900"/>
            <a:ext cx="0" cy="5865900"/>
          </a:xfrm>
          <a:prstGeom prst="straightConnector1">
            <a:avLst/>
          </a:prstGeom>
          <a:noFill/>
          <a:ln cap="flat" cmpd="sng" w="9525">
            <a:solidFill>
              <a:schemeClr val="dk2"/>
            </a:solidFill>
            <a:prstDash val="solid"/>
            <a:round/>
            <a:headEnd len="lg" w="lg" type="none"/>
            <a:tailEnd len="lg" w="lg" type="none"/>
          </a:ln>
        </p:spPr>
      </p:cxnSp>
      <p:cxnSp>
        <p:nvCxnSpPr>
          <p:cNvPr id="405" name="Shape 405"/>
          <p:cNvCxnSpPr/>
          <p:nvPr/>
        </p:nvCxnSpPr>
        <p:spPr>
          <a:xfrm>
            <a:off x="6601775" y="1693900"/>
            <a:ext cx="0" cy="5865900"/>
          </a:xfrm>
          <a:prstGeom prst="straightConnector1">
            <a:avLst/>
          </a:prstGeom>
          <a:noFill/>
          <a:ln cap="flat" cmpd="sng" w="9525">
            <a:solidFill>
              <a:schemeClr val="dk2"/>
            </a:solidFill>
            <a:prstDash val="solid"/>
            <a:round/>
            <a:headEnd len="lg" w="lg" type="none"/>
            <a:tailEnd len="lg" w="lg" type="none"/>
          </a:ln>
        </p:spPr>
      </p:cxnSp>
      <p:sp>
        <p:nvSpPr>
          <p:cNvPr id="406" name="Shape 406"/>
          <p:cNvSpPr/>
          <p:nvPr/>
        </p:nvSpPr>
        <p:spPr>
          <a:xfrm flipH="1">
            <a:off x="6712575" y="4326774"/>
            <a:ext cx="2871900" cy="29757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407" name="Shape 407"/>
          <p:cNvGrpSpPr/>
          <p:nvPr/>
        </p:nvGrpSpPr>
        <p:grpSpPr>
          <a:xfrm>
            <a:off x="4206716" y="4590600"/>
            <a:ext cx="1817900" cy="2448049"/>
            <a:chOff x="6705520" y="4202350"/>
            <a:chExt cx="1817900" cy="2448049"/>
          </a:xfrm>
        </p:grpSpPr>
        <p:pic>
          <p:nvPicPr>
            <p:cNvPr descr="devil-horns-png-good-galleries-PdI9A5-clipart.png" id="408" name="Shape 408"/>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409" name="Shape 409"/>
            <p:cNvPicPr preferRelativeResize="0"/>
            <p:nvPr/>
          </p:nvPicPr>
          <p:blipFill>
            <a:blip r:embed="rId4">
              <a:alphaModFix/>
            </a:blip>
            <a:stretch>
              <a:fillRect/>
            </a:stretch>
          </p:blipFill>
          <p:spPr>
            <a:xfrm>
              <a:off x="6705520" y="4496350"/>
              <a:ext cx="1817900" cy="2154049"/>
            </a:xfrm>
            <a:prstGeom prst="rect">
              <a:avLst/>
            </a:prstGeom>
            <a:noFill/>
            <a:ln>
              <a:noFill/>
            </a:ln>
          </p:spPr>
        </p:pic>
      </p:grpSp>
      <p:sp>
        <p:nvSpPr>
          <p:cNvPr id="410" name="Shape 410"/>
          <p:cNvSpPr txBox="1"/>
          <p:nvPr>
            <p:ph idx="1" type="body"/>
          </p:nvPr>
        </p:nvSpPr>
        <p:spPr>
          <a:xfrm>
            <a:off x="593075" y="1763925"/>
            <a:ext cx="2804400" cy="2325000"/>
          </a:xfrm>
          <a:prstGeom prst="rect">
            <a:avLst/>
          </a:prstGeom>
        </p:spPr>
        <p:txBody>
          <a:bodyPr anchorCtr="0" anchor="t" bIns="100775" lIns="100775" rIns="100775" tIns="100775">
            <a:noAutofit/>
          </a:bodyPr>
          <a:lstStyle/>
          <a:p>
            <a:pPr lvl="0">
              <a:spcBef>
                <a:spcPts val="0"/>
              </a:spcBef>
              <a:buNone/>
            </a:pPr>
            <a:r>
              <a:rPr b="1" lang="en-US" sz="2600"/>
              <a:t>Modules</a:t>
            </a:r>
          </a:p>
          <a:p>
            <a:pPr indent="-355600" lvl="0" marL="457200" rtl="0">
              <a:spcBef>
                <a:spcPts val="0"/>
              </a:spcBef>
              <a:buSzPct val="100000"/>
            </a:pPr>
            <a:r>
              <a:rPr lang="en-US" sz="2000"/>
              <a:t>NaCl x86 binaries from service providers</a:t>
            </a:r>
          </a:p>
          <a:p>
            <a:pPr indent="-355600" lvl="0" marL="457200">
              <a:spcBef>
                <a:spcPts val="0"/>
              </a:spcBef>
              <a:buSzPct val="100000"/>
            </a:pPr>
            <a:r>
              <a:rPr lang="en-US" sz="2000"/>
              <a:t>Application logic</a:t>
            </a:r>
          </a:p>
        </p:txBody>
      </p:sp>
      <p:sp>
        <p:nvSpPr>
          <p:cNvPr id="411" name="Shape 411"/>
          <p:cNvSpPr txBox="1"/>
          <p:nvPr>
            <p:ph idx="3" type="body"/>
          </p:nvPr>
        </p:nvSpPr>
        <p:spPr>
          <a:xfrm flipH="1">
            <a:off x="3645075" y="1784475"/>
            <a:ext cx="2804400" cy="2283900"/>
          </a:xfrm>
          <a:prstGeom prst="rect">
            <a:avLst/>
          </a:prstGeom>
        </p:spPr>
        <p:txBody>
          <a:bodyPr anchorCtr="0" anchor="t" bIns="100775" lIns="100775" rIns="100775" tIns="100775">
            <a:noAutofit/>
          </a:bodyPr>
          <a:lstStyle/>
          <a:p>
            <a:pPr lvl="0">
              <a:spcBef>
                <a:spcPts val="0"/>
              </a:spcBef>
              <a:buNone/>
            </a:pPr>
            <a:r>
              <a:rPr b="1" lang="en-US" sz="2600"/>
              <a:t>Platforms</a:t>
            </a:r>
          </a:p>
          <a:p>
            <a:pPr indent="-355600" lvl="0" marL="457200" rtl="0">
              <a:spcBef>
                <a:spcPts val="0"/>
              </a:spcBef>
              <a:buSzPct val="100000"/>
            </a:pPr>
            <a:r>
              <a:rPr lang="en-US" sz="2000"/>
              <a:t>More service providers’ code</a:t>
            </a:r>
          </a:p>
          <a:p>
            <a:pPr indent="-355600" lvl="0" marL="457200">
              <a:spcBef>
                <a:spcPts val="0"/>
              </a:spcBef>
              <a:buSzPct val="100000"/>
            </a:pPr>
            <a:r>
              <a:rPr lang="en-US" sz="2000"/>
              <a:t>Host computation</a:t>
            </a:r>
          </a:p>
        </p:txBody>
      </p:sp>
      <p:sp>
        <p:nvSpPr>
          <p:cNvPr id="412" name="Shape 412"/>
          <p:cNvSpPr/>
          <p:nvPr/>
        </p:nvSpPr>
        <p:spPr>
          <a:xfrm>
            <a:off x="507275" y="1763925"/>
            <a:ext cx="2833200" cy="22839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16" name="Shape 416"/>
        <p:cNvGrpSpPr/>
        <p:nvPr/>
      </p:nvGrpSpPr>
      <p:grpSpPr>
        <a:xfrm>
          <a:off x="0" y="0"/>
          <a:ext cx="0" cy="0"/>
          <a:chOff x="0" y="0"/>
          <a:chExt cx="0" cy="0"/>
        </a:xfrm>
      </p:grpSpPr>
      <p:sp>
        <p:nvSpPr>
          <p:cNvPr id="417" name="Shape 417"/>
          <p:cNvSpPr txBox="1"/>
          <p:nvPr>
            <p:ph idx="2" type="body"/>
          </p:nvPr>
        </p:nvSpPr>
        <p:spPr>
          <a:xfrm flipH="1">
            <a:off x="6754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Sandboxes</a:t>
            </a:r>
          </a:p>
          <a:p>
            <a:pPr indent="-355600" lvl="0" marL="457200" rtl="0">
              <a:spcBef>
                <a:spcPts val="0"/>
              </a:spcBef>
              <a:buSzPct val="100000"/>
            </a:pPr>
            <a:r>
              <a:rPr lang="en-US" sz="2000"/>
              <a:t>Trusted code</a:t>
            </a:r>
          </a:p>
          <a:p>
            <a:pPr indent="-355600" lvl="0" marL="457200" rtl="0">
              <a:spcBef>
                <a:spcPts val="0"/>
              </a:spcBef>
              <a:buSzPct val="100000"/>
            </a:pPr>
            <a:r>
              <a:rPr lang="en-US" sz="2000"/>
              <a:t>Confine modules</a:t>
            </a:r>
          </a:p>
          <a:p>
            <a:pPr indent="-355600" lvl="0" marL="457200" rtl="0">
              <a:spcBef>
                <a:spcPts val="0"/>
              </a:spcBef>
              <a:buSzPct val="100000"/>
            </a:pPr>
            <a:r>
              <a:rPr lang="en-US" sz="2000"/>
              <a:t>Based on Google’s Native Client (NaCl)</a:t>
            </a:r>
          </a:p>
        </p:txBody>
      </p:sp>
      <p:sp>
        <p:nvSpPr>
          <p:cNvPr id="418" name="Shape 418"/>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world</a:t>
            </a:r>
          </a:p>
        </p:txBody>
      </p:sp>
      <p:sp>
        <p:nvSpPr>
          <p:cNvPr id="419" name="Shape 41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420" name="Shape 420"/>
          <p:cNvSpPr/>
          <p:nvPr/>
        </p:nvSpPr>
        <p:spPr>
          <a:xfrm>
            <a:off x="809573" y="4367101"/>
            <a:ext cx="2613900" cy="138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3200">
                <a:solidFill>
                  <a:srgbClr val="FFFFFF"/>
                </a:solidFill>
              </a:rPr>
              <a:t>Module</a:t>
            </a:r>
          </a:p>
        </p:txBody>
      </p:sp>
      <p:cxnSp>
        <p:nvCxnSpPr>
          <p:cNvPr id="421" name="Shape 421"/>
          <p:cNvCxnSpPr/>
          <p:nvPr/>
        </p:nvCxnSpPr>
        <p:spPr>
          <a:xfrm>
            <a:off x="3534275" y="1693900"/>
            <a:ext cx="0" cy="5865900"/>
          </a:xfrm>
          <a:prstGeom prst="straightConnector1">
            <a:avLst/>
          </a:prstGeom>
          <a:noFill/>
          <a:ln cap="flat" cmpd="sng" w="9525">
            <a:solidFill>
              <a:schemeClr val="dk2"/>
            </a:solidFill>
            <a:prstDash val="solid"/>
            <a:round/>
            <a:headEnd len="lg" w="lg" type="none"/>
            <a:tailEnd len="lg" w="lg" type="none"/>
          </a:ln>
        </p:spPr>
      </p:cxnSp>
      <p:cxnSp>
        <p:nvCxnSpPr>
          <p:cNvPr id="422" name="Shape 422"/>
          <p:cNvCxnSpPr/>
          <p:nvPr/>
        </p:nvCxnSpPr>
        <p:spPr>
          <a:xfrm>
            <a:off x="6601775" y="1693900"/>
            <a:ext cx="0" cy="5865900"/>
          </a:xfrm>
          <a:prstGeom prst="straightConnector1">
            <a:avLst/>
          </a:prstGeom>
          <a:noFill/>
          <a:ln cap="flat" cmpd="sng" w="9525">
            <a:solidFill>
              <a:schemeClr val="dk2"/>
            </a:solidFill>
            <a:prstDash val="solid"/>
            <a:round/>
            <a:headEnd len="lg" w="lg" type="none"/>
            <a:tailEnd len="lg" w="lg" type="none"/>
          </a:ln>
        </p:spPr>
      </p:cxnSp>
      <p:sp>
        <p:nvSpPr>
          <p:cNvPr id="423" name="Shape 423"/>
          <p:cNvSpPr/>
          <p:nvPr/>
        </p:nvSpPr>
        <p:spPr>
          <a:xfrm flipH="1">
            <a:off x="6712575" y="4326774"/>
            <a:ext cx="2871900" cy="29757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424" name="Shape 424"/>
          <p:cNvGrpSpPr/>
          <p:nvPr/>
        </p:nvGrpSpPr>
        <p:grpSpPr>
          <a:xfrm>
            <a:off x="4206716" y="4590600"/>
            <a:ext cx="1817900" cy="2448049"/>
            <a:chOff x="6705520" y="4202350"/>
            <a:chExt cx="1817900" cy="2448049"/>
          </a:xfrm>
        </p:grpSpPr>
        <p:pic>
          <p:nvPicPr>
            <p:cNvPr descr="devil-horns-png-good-galleries-PdI9A5-clipart.png" id="425" name="Shape 425"/>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426" name="Shape 426"/>
            <p:cNvPicPr preferRelativeResize="0"/>
            <p:nvPr/>
          </p:nvPicPr>
          <p:blipFill>
            <a:blip r:embed="rId4">
              <a:alphaModFix/>
            </a:blip>
            <a:stretch>
              <a:fillRect/>
            </a:stretch>
          </p:blipFill>
          <p:spPr>
            <a:xfrm>
              <a:off x="6705520" y="4496350"/>
              <a:ext cx="1817900" cy="2154049"/>
            </a:xfrm>
            <a:prstGeom prst="rect">
              <a:avLst/>
            </a:prstGeom>
            <a:noFill/>
            <a:ln>
              <a:noFill/>
            </a:ln>
          </p:spPr>
        </p:pic>
      </p:grpSp>
      <p:sp>
        <p:nvSpPr>
          <p:cNvPr id="427" name="Shape 427"/>
          <p:cNvSpPr txBox="1"/>
          <p:nvPr>
            <p:ph idx="1" type="body"/>
          </p:nvPr>
        </p:nvSpPr>
        <p:spPr>
          <a:xfrm>
            <a:off x="593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Modules</a:t>
            </a:r>
          </a:p>
          <a:p>
            <a:pPr indent="-355600" lvl="0" marL="457200" rtl="0">
              <a:spcBef>
                <a:spcPts val="0"/>
              </a:spcBef>
              <a:buSzPct val="100000"/>
            </a:pPr>
            <a:r>
              <a:rPr lang="en-US" sz="2000"/>
              <a:t>NaCl x86 binaries from service providers</a:t>
            </a:r>
          </a:p>
          <a:p>
            <a:pPr indent="-355600" lvl="0" marL="457200" rtl="0">
              <a:spcBef>
                <a:spcPts val="0"/>
              </a:spcBef>
              <a:buSzPct val="100000"/>
            </a:pPr>
            <a:r>
              <a:rPr lang="en-US" sz="2000"/>
              <a:t>Application logic</a:t>
            </a:r>
          </a:p>
        </p:txBody>
      </p:sp>
      <p:sp>
        <p:nvSpPr>
          <p:cNvPr id="428" name="Shape 428"/>
          <p:cNvSpPr txBox="1"/>
          <p:nvPr>
            <p:ph idx="3" type="body"/>
          </p:nvPr>
        </p:nvSpPr>
        <p:spPr>
          <a:xfrm flipH="1">
            <a:off x="3645075" y="1784475"/>
            <a:ext cx="2804400" cy="2283900"/>
          </a:xfrm>
          <a:prstGeom prst="rect">
            <a:avLst/>
          </a:prstGeom>
        </p:spPr>
        <p:txBody>
          <a:bodyPr anchorCtr="0" anchor="t" bIns="100775" lIns="100775" rIns="100775" tIns="100775">
            <a:noAutofit/>
          </a:bodyPr>
          <a:lstStyle/>
          <a:p>
            <a:pPr lvl="0" rtl="0">
              <a:spcBef>
                <a:spcPts val="0"/>
              </a:spcBef>
              <a:buNone/>
            </a:pPr>
            <a:r>
              <a:rPr b="1" lang="en-US" sz="2600"/>
              <a:t>Platforms</a:t>
            </a:r>
          </a:p>
          <a:p>
            <a:pPr indent="-355600" lvl="0" marL="457200" rtl="0">
              <a:spcBef>
                <a:spcPts val="0"/>
              </a:spcBef>
              <a:buSzPct val="100000"/>
            </a:pPr>
            <a:r>
              <a:rPr lang="en-US" sz="2000"/>
              <a:t>More service providers’ code</a:t>
            </a:r>
          </a:p>
          <a:p>
            <a:pPr indent="-355600" lvl="0" marL="457200" rtl="0">
              <a:spcBef>
                <a:spcPts val="0"/>
              </a:spcBef>
              <a:buSzPct val="100000"/>
            </a:pPr>
            <a:r>
              <a:rPr lang="en-US" sz="2000"/>
              <a:t>Host computation</a:t>
            </a:r>
          </a:p>
        </p:txBody>
      </p:sp>
      <p:sp>
        <p:nvSpPr>
          <p:cNvPr id="429" name="Shape 429"/>
          <p:cNvSpPr/>
          <p:nvPr/>
        </p:nvSpPr>
        <p:spPr>
          <a:xfrm>
            <a:off x="3651425" y="1763925"/>
            <a:ext cx="2833200" cy="17844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33" name="Shape 433"/>
        <p:cNvGrpSpPr/>
        <p:nvPr/>
      </p:nvGrpSpPr>
      <p:grpSpPr>
        <a:xfrm>
          <a:off x="0" y="0"/>
          <a:ext cx="0" cy="0"/>
          <a:chOff x="0" y="0"/>
          <a:chExt cx="0" cy="0"/>
        </a:xfrm>
      </p:grpSpPr>
      <p:sp>
        <p:nvSpPr>
          <p:cNvPr id="434" name="Shape 434"/>
          <p:cNvSpPr txBox="1"/>
          <p:nvPr>
            <p:ph idx="2" type="body"/>
          </p:nvPr>
        </p:nvSpPr>
        <p:spPr>
          <a:xfrm flipH="1">
            <a:off x="6754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Sandboxes</a:t>
            </a:r>
          </a:p>
          <a:p>
            <a:pPr indent="-355600" lvl="0" marL="457200" rtl="0">
              <a:spcBef>
                <a:spcPts val="0"/>
              </a:spcBef>
              <a:buSzPct val="100000"/>
            </a:pPr>
            <a:r>
              <a:rPr lang="en-US" sz="2000"/>
              <a:t>Trusted code</a:t>
            </a:r>
          </a:p>
          <a:p>
            <a:pPr indent="-355600" lvl="0" marL="457200" rtl="0">
              <a:spcBef>
                <a:spcPts val="0"/>
              </a:spcBef>
              <a:buSzPct val="100000"/>
            </a:pPr>
            <a:r>
              <a:rPr lang="en-US" sz="2000"/>
              <a:t>Confine modules</a:t>
            </a:r>
          </a:p>
          <a:p>
            <a:pPr indent="-355600" lvl="0" marL="457200" rtl="0">
              <a:spcBef>
                <a:spcPts val="0"/>
              </a:spcBef>
              <a:buSzPct val="100000"/>
            </a:pPr>
            <a:r>
              <a:rPr lang="en-US" sz="2000"/>
              <a:t>Based on Google’s Native Client (NaCl)</a:t>
            </a:r>
          </a:p>
        </p:txBody>
      </p:sp>
      <p:sp>
        <p:nvSpPr>
          <p:cNvPr id="435" name="Shape 435"/>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world</a:t>
            </a:r>
          </a:p>
        </p:txBody>
      </p:sp>
      <p:sp>
        <p:nvSpPr>
          <p:cNvPr id="436" name="Shape 43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437" name="Shape 437"/>
          <p:cNvSpPr/>
          <p:nvPr/>
        </p:nvSpPr>
        <p:spPr>
          <a:xfrm>
            <a:off x="809573" y="4367101"/>
            <a:ext cx="2613900" cy="138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3200">
                <a:solidFill>
                  <a:srgbClr val="FFFFFF"/>
                </a:solidFill>
              </a:rPr>
              <a:t>Module</a:t>
            </a:r>
          </a:p>
        </p:txBody>
      </p:sp>
      <p:cxnSp>
        <p:nvCxnSpPr>
          <p:cNvPr id="438" name="Shape 438"/>
          <p:cNvCxnSpPr/>
          <p:nvPr/>
        </p:nvCxnSpPr>
        <p:spPr>
          <a:xfrm>
            <a:off x="3534275" y="1693900"/>
            <a:ext cx="0" cy="5865900"/>
          </a:xfrm>
          <a:prstGeom prst="straightConnector1">
            <a:avLst/>
          </a:prstGeom>
          <a:noFill/>
          <a:ln cap="flat" cmpd="sng" w="9525">
            <a:solidFill>
              <a:schemeClr val="dk2"/>
            </a:solidFill>
            <a:prstDash val="solid"/>
            <a:round/>
            <a:headEnd len="lg" w="lg" type="none"/>
            <a:tailEnd len="lg" w="lg" type="none"/>
          </a:ln>
        </p:spPr>
      </p:cxnSp>
      <p:cxnSp>
        <p:nvCxnSpPr>
          <p:cNvPr id="439" name="Shape 439"/>
          <p:cNvCxnSpPr/>
          <p:nvPr/>
        </p:nvCxnSpPr>
        <p:spPr>
          <a:xfrm>
            <a:off x="6601775" y="1693900"/>
            <a:ext cx="0" cy="5865900"/>
          </a:xfrm>
          <a:prstGeom prst="straightConnector1">
            <a:avLst/>
          </a:prstGeom>
          <a:noFill/>
          <a:ln cap="flat" cmpd="sng" w="9525">
            <a:solidFill>
              <a:schemeClr val="dk2"/>
            </a:solidFill>
            <a:prstDash val="solid"/>
            <a:round/>
            <a:headEnd len="lg" w="lg" type="none"/>
            <a:tailEnd len="lg" w="lg" type="none"/>
          </a:ln>
        </p:spPr>
      </p:cxnSp>
      <p:sp>
        <p:nvSpPr>
          <p:cNvPr id="440" name="Shape 440"/>
          <p:cNvSpPr/>
          <p:nvPr/>
        </p:nvSpPr>
        <p:spPr>
          <a:xfrm flipH="1">
            <a:off x="6712575" y="4326774"/>
            <a:ext cx="2871900" cy="29757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441" name="Shape 441"/>
          <p:cNvGrpSpPr/>
          <p:nvPr/>
        </p:nvGrpSpPr>
        <p:grpSpPr>
          <a:xfrm>
            <a:off x="4206716" y="4590600"/>
            <a:ext cx="1817900" cy="2448049"/>
            <a:chOff x="6705520" y="4202350"/>
            <a:chExt cx="1817900" cy="2448049"/>
          </a:xfrm>
        </p:grpSpPr>
        <p:pic>
          <p:nvPicPr>
            <p:cNvPr descr="devil-horns-png-good-galleries-PdI9A5-clipart.png" id="442" name="Shape 442"/>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443" name="Shape 443"/>
            <p:cNvPicPr preferRelativeResize="0"/>
            <p:nvPr/>
          </p:nvPicPr>
          <p:blipFill>
            <a:blip r:embed="rId4">
              <a:alphaModFix/>
            </a:blip>
            <a:stretch>
              <a:fillRect/>
            </a:stretch>
          </p:blipFill>
          <p:spPr>
            <a:xfrm>
              <a:off x="6705520" y="4496350"/>
              <a:ext cx="1817900" cy="2154049"/>
            </a:xfrm>
            <a:prstGeom prst="rect">
              <a:avLst/>
            </a:prstGeom>
            <a:noFill/>
            <a:ln>
              <a:noFill/>
            </a:ln>
          </p:spPr>
        </p:pic>
      </p:grpSp>
      <p:sp>
        <p:nvSpPr>
          <p:cNvPr id="444" name="Shape 444"/>
          <p:cNvSpPr txBox="1"/>
          <p:nvPr>
            <p:ph idx="1" type="body"/>
          </p:nvPr>
        </p:nvSpPr>
        <p:spPr>
          <a:xfrm>
            <a:off x="593075" y="1763925"/>
            <a:ext cx="2804400" cy="2325000"/>
          </a:xfrm>
          <a:prstGeom prst="rect">
            <a:avLst/>
          </a:prstGeom>
        </p:spPr>
        <p:txBody>
          <a:bodyPr anchorCtr="0" anchor="t" bIns="100775" lIns="100775" rIns="100775" tIns="100775">
            <a:noAutofit/>
          </a:bodyPr>
          <a:lstStyle/>
          <a:p>
            <a:pPr lvl="0" rtl="0">
              <a:spcBef>
                <a:spcPts val="0"/>
              </a:spcBef>
              <a:buNone/>
            </a:pPr>
            <a:r>
              <a:rPr b="1" lang="en-US" sz="2600"/>
              <a:t>Modules</a:t>
            </a:r>
          </a:p>
          <a:p>
            <a:pPr indent="-355600" lvl="0" marL="457200" rtl="0">
              <a:spcBef>
                <a:spcPts val="0"/>
              </a:spcBef>
              <a:buSzPct val="100000"/>
            </a:pPr>
            <a:r>
              <a:rPr lang="en-US" sz="2000"/>
              <a:t>NaCl x86 binaries from service providers</a:t>
            </a:r>
          </a:p>
          <a:p>
            <a:pPr indent="-355600" lvl="0" marL="457200" rtl="0">
              <a:spcBef>
                <a:spcPts val="0"/>
              </a:spcBef>
              <a:buSzPct val="100000"/>
            </a:pPr>
            <a:r>
              <a:rPr lang="en-US" sz="2000"/>
              <a:t>Application logic</a:t>
            </a:r>
          </a:p>
        </p:txBody>
      </p:sp>
      <p:sp>
        <p:nvSpPr>
          <p:cNvPr id="445" name="Shape 445"/>
          <p:cNvSpPr txBox="1"/>
          <p:nvPr>
            <p:ph idx="3" type="body"/>
          </p:nvPr>
        </p:nvSpPr>
        <p:spPr>
          <a:xfrm flipH="1">
            <a:off x="3645075" y="1784475"/>
            <a:ext cx="2804400" cy="2283900"/>
          </a:xfrm>
          <a:prstGeom prst="rect">
            <a:avLst/>
          </a:prstGeom>
        </p:spPr>
        <p:txBody>
          <a:bodyPr anchorCtr="0" anchor="t" bIns="100775" lIns="100775" rIns="100775" tIns="100775">
            <a:noAutofit/>
          </a:bodyPr>
          <a:lstStyle/>
          <a:p>
            <a:pPr lvl="0" rtl="0">
              <a:spcBef>
                <a:spcPts val="0"/>
              </a:spcBef>
              <a:buNone/>
            </a:pPr>
            <a:r>
              <a:rPr b="1" lang="en-US" sz="2600"/>
              <a:t>Platforms</a:t>
            </a:r>
          </a:p>
          <a:p>
            <a:pPr indent="-355600" lvl="0" marL="457200" rtl="0">
              <a:spcBef>
                <a:spcPts val="0"/>
              </a:spcBef>
              <a:buSzPct val="100000"/>
            </a:pPr>
            <a:r>
              <a:rPr lang="en-US" sz="2000"/>
              <a:t>More service providers’ code</a:t>
            </a:r>
          </a:p>
          <a:p>
            <a:pPr indent="-355600" lvl="0" marL="457200" rtl="0">
              <a:spcBef>
                <a:spcPts val="0"/>
              </a:spcBef>
              <a:buSzPct val="100000"/>
            </a:pPr>
            <a:r>
              <a:rPr lang="en-US" sz="2000"/>
              <a:t>Host computation</a:t>
            </a:r>
          </a:p>
        </p:txBody>
      </p:sp>
      <p:sp>
        <p:nvSpPr>
          <p:cNvPr id="446" name="Shape 446"/>
          <p:cNvSpPr/>
          <p:nvPr/>
        </p:nvSpPr>
        <p:spPr>
          <a:xfrm>
            <a:off x="6754075" y="1784475"/>
            <a:ext cx="2833200" cy="2072400"/>
          </a:xfrm>
          <a:prstGeom prst="frame">
            <a:avLst>
              <a:gd fmla="val 3041"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p:nvPr/>
        </p:nvSpPr>
        <p:spPr>
          <a:xfrm>
            <a:off x="558100" y="190767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 name="Shape 94"/>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pic>
        <p:nvPicPr>
          <p:cNvPr id="95" name="Shape 95"/>
          <p:cNvPicPr preferRelativeResize="0"/>
          <p:nvPr/>
        </p:nvPicPr>
        <p:blipFill rotWithShape="1">
          <a:blip r:embed="rId3">
            <a:alphaModFix/>
          </a:blip>
          <a:srcRect b="0" l="0" r="0" t="0"/>
          <a:stretch/>
        </p:blipFill>
        <p:spPr>
          <a:xfrm>
            <a:off x="3509777" y="5705685"/>
            <a:ext cx="1417200" cy="1854000"/>
          </a:xfrm>
          <a:prstGeom prst="rect">
            <a:avLst/>
          </a:prstGeom>
          <a:noFill/>
          <a:ln>
            <a:noFill/>
          </a:ln>
        </p:spPr>
      </p:pic>
      <p:pic>
        <p:nvPicPr>
          <p:cNvPr id="96" name="Shape 96"/>
          <p:cNvPicPr preferRelativeResize="0"/>
          <p:nvPr/>
        </p:nvPicPr>
        <p:blipFill rotWithShape="1">
          <a:blip r:embed="rId4">
            <a:alphaModFix/>
          </a:blip>
          <a:srcRect b="0" l="0" r="0" t="0"/>
          <a:stretch/>
        </p:blipFill>
        <p:spPr>
          <a:xfrm>
            <a:off x="1382715" y="2354859"/>
            <a:ext cx="1632299" cy="1115700"/>
          </a:xfrm>
          <a:prstGeom prst="rect">
            <a:avLst/>
          </a:prstGeom>
          <a:noFill/>
          <a:ln>
            <a:noFill/>
          </a:ln>
        </p:spPr>
      </p:pic>
      <p:sp>
        <p:nvSpPr>
          <p:cNvPr id="97" name="Shape 97"/>
          <p:cNvSpPr/>
          <p:nvPr/>
        </p:nvSpPr>
        <p:spPr>
          <a:xfrm>
            <a:off x="6400550" y="2232100"/>
            <a:ext cx="1847400" cy="1848000"/>
          </a:xfrm>
          <a:prstGeom prst="ellipse">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cxnSp>
        <p:nvCxnSpPr>
          <p:cNvPr id="99" name="Shape 99"/>
          <p:cNvCxnSpPr>
            <a:endCxn id="93" idx="2"/>
          </p:cNvCxnSpPr>
          <p:nvPr/>
        </p:nvCxnSpPr>
        <p:spPr>
          <a:xfrm rot="10800000">
            <a:off x="2222200" y="3967475"/>
            <a:ext cx="1414500" cy="21615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100" name="Shape 100"/>
          <p:cNvPicPr preferRelativeResize="0"/>
          <p:nvPr/>
        </p:nvPicPr>
        <p:blipFill rotWithShape="1">
          <a:blip r:embed="rId5">
            <a:alphaModFix/>
          </a:blip>
          <a:srcRect b="25758" l="48432" r="0" t="26138"/>
          <a:stretch/>
        </p:blipFill>
        <p:spPr>
          <a:xfrm rot="3468240">
            <a:off x="2144669" y="4915476"/>
            <a:ext cx="1006733" cy="469548"/>
          </a:xfrm>
          <a:prstGeom prst="rect">
            <a:avLst/>
          </a:prstGeom>
          <a:noFill/>
          <a:ln>
            <a:noFill/>
          </a:ln>
        </p:spPr>
      </p:pic>
      <p:cxnSp>
        <p:nvCxnSpPr>
          <p:cNvPr id="101" name="Shape 101"/>
          <p:cNvCxnSpPr/>
          <p:nvPr/>
        </p:nvCxnSpPr>
        <p:spPr>
          <a:xfrm>
            <a:off x="3160577" y="3998685"/>
            <a:ext cx="1057800" cy="1707000"/>
          </a:xfrm>
          <a:prstGeom prst="straightConnector1">
            <a:avLst/>
          </a:prstGeom>
          <a:noFill/>
          <a:ln cap="flat" cmpd="sng" w="28575">
            <a:solidFill>
              <a:srgbClr val="000000"/>
            </a:solidFill>
            <a:prstDash val="solid"/>
            <a:round/>
            <a:headEnd len="lg" w="lg" type="none"/>
            <a:tailEnd len="lg" w="lg" type="stealth"/>
          </a:ln>
        </p:spPr>
      </p:cxnSp>
      <p:sp>
        <p:nvSpPr>
          <p:cNvPr id="102" name="Shape 102"/>
          <p:cNvSpPr txBox="1"/>
          <p:nvPr/>
        </p:nvSpPr>
        <p:spPr>
          <a:xfrm rot="3559994">
            <a:off x="2923563" y="4589371"/>
            <a:ext cx="1905717" cy="335456"/>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Ryoan applications</a:t>
            </a:r>
          </a:p>
        </p:txBody>
      </p:sp>
      <p:sp>
        <p:nvSpPr>
          <p:cNvPr id="452" name="Shape 452"/>
          <p:cNvSpPr txBox="1"/>
          <p:nvPr>
            <p:ph idx="1" type="body"/>
          </p:nvPr>
        </p:nvSpPr>
        <p:spPr>
          <a:xfrm>
            <a:off x="866675" y="1854400"/>
            <a:ext cx="8853000" cy="5252400"/>
          </a:xfrm>
          <a:prstGeom prst="rect">
            <a:avLst/>
          </a:prstGeom>
        </p:spPr>
        <p:txBody>
          <a:bodyPr anchorCtr="0" anchor="t" bIns="100775" lIns="100775" rIns="100775" tIns="100775">
            <a:noAutofit/>
          </a:bodyPr>
          <a:lstStyle/>
          <a:p>
            <a:pPr lvl="0" rtl="0">
              <a:spcBef>
                <a:spcPts val="0"/>
              </a:spcBef>
              <a:buNone/>
            </a:pPr>
            <a:r>
              <a:rPr b="1" lang="en-US"/>
              <a:t>Modules</a:t>
            </a:r>
          </a:p>
          <a:p>
            <a:pPr indent="-228600" lvl="0" marL="457200" rtl="0">
              <a:spcBef>
                <a:spcPts val="0"/>
              </a:spcBef>
            </a:pPr>
            <a:r>
              <a:rPr lang="en-US"/>
              <a:t>Request oriented</a:t>
            </a:r>
          </a:p>
          <a:p>
            <a:pPr indent="-228600" lvl="0" marL="457200" rtl="0">
              <a:spcBef>
                <a:spcPts val="0"/>
              </a:spcBef>
            </a:pPr>
            <a:r>
              <a:rPr lang="en-US"/>
              <a:t>Well defined unit of work</a:t>
            </a:r>
          </a:p>
          <a:p>
            <a:pPr indent="-228600" lvl="1" marL="914400" rtl="0">
              <a:spcBef>
                <a:spcPts val="0"/>
              </a:spcBef>
            </a:pPr>
            <a:r>
              <a:rPr lang="en-US"/>
              <a:t>One request→one result</a:t>
            </a:r>
          </a:p>
          <a:p>
            <a:pPr indent="-228600" lvl="1" marL="914400" rtl="0">
              <a:spcBef>
                <a:spcPts val="0"/>
              </a:spcBef>
            </a:pPr>
            <a:r>
              <a:rPr lang="en-US"/>
              <a:t>e.g, 1 email, 1 photo</a:t>
            </a:r>
          </a:p>
          <a:p>
            <a:pPr lvl="0" rtl="0">
              <a:spcBef>
                <a:spcPts val="0"/>
              </a:spcBef>
              <a:buNone/>
            </a:pPr>
            <a:r>
              <a:rPr b="1" lang="en-US"/>
              <a:t>Composable</a:t>
            </a:r>
          </a:p>
          <a:p>
            <a:pPr indent="-228600" lvl="0" marL="457200" rtl="0">
              <a:spcBef>
                <a:spcPts val="0"/>
              </a:spcBef>
            </a:pPr>
            <a:r>
              <a:rPr lang="en-US"/>
              <a:t>Modules can be connected to build services</a:t>
            </a:r>
          </a:p>
        </p:txBody>
      </p:sp>
      <p:sp>
        <p:nvSpPr>
          <p:cNvPr id="453" name="Shape 45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454" name="Shape 454"/>
          <p:cNvSpPr/>
          <p:nvPr/>
        </p:nvSpPr>
        <p:spPr>
          <a:xfrm>
            <a:off x="8413725" y="2623287"/>
            <a:ext cx="1505700" cy="6912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455" name="Shape 455"/>
          <p:cNvSpPr/>
          <p:nvPr/>
        </p:nvSpPr>
        <p:spPr>
          <a:xfrm>
            <a:off x="8487725" y="2759637"/>
            <a:ext cx="1311600" cy="4008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Module</a:t>
            </a:r>
          </a:p>
        </p:txBody>
      </p:sp>
      <p:pic>
        <p:nvPicPr>
          <p:cNvPr id="456" name="Shape 456"/>
          <p:cNvPicPr preferRelativeResize="0"/>
          <p:nvPr/>
        </p:nvPicPr>
        <p:blipFill rotWithShape="1">
          <a:blip r:embed="rId3">
            <a:alphaModFix/>
          </a:blip>
          <a:srcRect b="0" l="0" r="0" t="0"/>
          <a:stretch/>
        </p:blipFill>
        <p:spPr>
          <a:xfrm>
            <a:off x="6563297" y="2573189"/>
            <a:ext cx="604800" cy="791399"/>
          </a:xfrm>
          <a:prstGeom prst="rect">
            <a:avLst/>
          </a:prstGeom>
          <a:noFill/>
          <a:ln>
            <a:noFill/>
          </a:ln>
        </p:spPr>
      </p:pic>
      <p:cxnSp>
        <p:nvCxnSpPr>
          <p:cNvPr id="457" name="Shape 457"/>
          <p:cNvCxnSpPr>
            <a:stCxn id="456" idx="3"/>
          </p:cNvCxnSpPr>
          <p:nvPr/>
        </p:nvCxnSpPr>
        <p:spPr>
          <a:xfrm>
            <a:off x="7168097" y="2968889"/>
            <a:ext cx="1317300" cy="0"/>
          </a:xfrm>
          <a:prstGeom prst="straightConnector1">
            <a:avLst/>
          </a:prstGeom>
          <a:noFill/>
          <a:ln cap="flat" cmpd="sng" w="28575">
            <a:solidFill>
              <a:srgbClr val="000000"/>
            </a:solidFill>
            <a:prstDash val="solid"/>
            <a:round/>
            <a:headEnd len="lg" w="lg" type="none"/>
            <a:tailEnd len="lg" w="lg" type="stealth"/>
          </a:ln>
        </p:spPr>
      </p:cxnSp>
      <p:pic>
        <p:nvPicPr>
          <p:cNvPr id="458" name="Shape 458"/>
          <p:cNvPicPr preferRelativeResize="0"/>
          <p:nvPr/>
        </p:nvPicPr>
        <p:blipFill rotWithShape="1">
          <a:blip r:embed="rId4">
            <a:alphaModFix/>
          </a:blip>
          <a:srcRect b="0" l="0" r="0" t="0"/>
          <a:stretch/>
        </p:blipFill>
        <p:spPr>
          <a:xfrm>
            <a:off x="7280162" y="2175412"/>
            <a:ext cx="1021500" cy="791400"/>
          </a:xfrm>
          <a:prstGeom prst="rect">
            <a:avLst/>
          </a:prstGeom>
          <a:noFill/>
          <a:ln>
            <a:noFill/>
          </a:ln>
        </p:spPr>
      </p:pic>
      <p:cxnSp>
        <p:nvCxnSpPr>
          <p:cNvPr id="459" name="Shape 459"/>
          <p:cNvCxnSpPr/>
          <p:nvPr/>
        </p:nvCxnSpPr>
        <p:spPr>
          <a:xfrm>
            <a:off x="7159053" y="3062381"/>
            <a:ext cx="1317300" cy="0"/>
          </a:xfrm>
          <a:prstGeom prst="straightConnector1">
            <a:avLst/>
          </a:prstGeom>
          <a:noFill/>
          <a:ln cap="flat" cmpd="sng" w="28575">
            <a:solidFill>
              <a:srgbClr val="000000"/>
            </a:solidFill>
            <a:prstDash val="solid"/>
            <a:round/>
            <a:headEnd len="lg" w="lg" type="stealth"/>
            <a:tailEnd len="lg" w="lg"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Talk outline</a:t>
            </a:r>
          </a:p>
        </p:txBody>
      </p:sp>
      <p:sp>
        <p:nvSpPr>
          <p:cNvPr id="465" name="Shape 465"/>
          <p:cNvSpPr txBox="1"/>
          <p:nvPr>
            <p:ph idx="1" type="body"/>
          </p:nvPr>
        </p:nvSpPr>
        <p:spPr>
          <a:xfrm>
            <a:off x="866675" y="1854387"/>
            <a:ext cx="8347200" cy="5252400"/>
          </a:xfrm>
          <a:prstGeom prst="rect">
            <a:avLst/>
          </a:prstGeom>
        </p:spPr>
        <p:txBody>
          <a:bodyPr anchorCtr="0" anchor="t" bIns="100775" lIns="100775" rIns="100775" tIns="100775">
            <a:noAutofit/>
          </a:bodyPr>
          <a:lstStyle/>
          <a:p>
            <a:pPr lvl="0" rtl="0">
              <a:spcBef>
                <a:spcPts val="0"/>
              </a:spcBef>
              <a:buNone/>
            </a:pPr>
            <a:r>
              <a:rPr lang="en-US">
                <a:solidFill>
                  <a:srgbClr val="CCCCCC"/>
                </a:solidFill>
              </a:rPr>
              <a:t>Introduction</a:t>
            </a:r>
          </a:p>
          <a:p>
            <a:pPr lvl="0">
              <a:spcBef>
                <a:spcPts val="0"/>
              </a:spcBef>
              <a:buNone/>
            </a:pPr>
            <a:r>
              <a:rPr lang="en-US">
                <a:solidFill>
                  <a:srgbClr val="000000"/>
                </a:solidFill>
              </a:rPr>
              <a:t>Controlling untrusted modules</a:t>
            </a:r>
          </a:p>
          <a:p>
            <a:pPr lvl="0" rtl="0">
              <a:spcBef>
                <a:spcPts val="0"/>
              </a:spcBef>
              <a:buNone/>
            </a:pPr>
            <a:r>
              <a:rPr lang="en-US">
                <a:solidFill>
                  <a:srgbClr val="CCCCCC"/>
                </a:solidFill>
              </a:rPr>
              <a:t>Covert and side channels</a:t>
            </a:r>
          </a:p>
          <a:p>
            <a:pPr lvl="0" rtl="0">
              <a:spcBef>
                <a:spcPts val="0"/>
              </a:spcBef>
              <a:buNone/>
            </a:pPr>
            <a:r>
              <a:rPr lang="en-US">
                <a:solidFill>
                  <a:srgbClr val="CCCCCC"/>
                </a:solidFill>
              </a:rPr>
              <a:t>Evaluation</a:t>
            </a:r>
          </a:p>
        </p:txBody>
      </p:sp>
      <p:sp>
        <p:nvSpPr>
          <p:cNvPr id="466" name="Shape 46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Intel SGX in 2 minutes (or less)</a:t>
            </a:r>
          </a:p>
        </p:txBody>
      </p:sp>
      <p:sp>
        <p:nvSpPr>
          <p:cNvPr id="472" name="Shape 472"/>
          <p:cNvSpPr txBox="1"/>
          <p:nvPr>
            <p:ph idx="1" type="body"/>
          </p:nvPr>
        </p:nvSpPr>
        <p:spPr>
          <a:xfrm>
            <a:off x="866650" y="1763925"/>
            <a:ext cx="5478900" cy="5475900"/>
          </a:xfrm>
          <a:prstGeom prst="rect">
            <a:avLst/>
          </a:prstGeom>
        </p:spPr>
        <p:txBody>
          <a:bodyPr anchorCtr="0" anchor="t" bIns="100775" lIns="100775" rIns="100775" tIns="100775">
            <a:noAutofit/>
          </a:bodyPr>
          <a:lstStyle/>
          <a:p>
            <a:pPr indent="-228600" lvl="0" marL="457200" rtl="0">
              <a:spcBef>
                <a:spcPts val="0"/>
              </a:spcBef>
            </a:pPr>
            <a:r>
              <a:rPr lang="en-US"/>
              <a:t>Provides Enclaves</a:t>
            </a:r>
          </a:p>
          <a:p>
            <a:pPr indent="-355600" lvl="1" marL="914400" rtl="0">
              <a:spcBef>
                <a:spcPts val="0"/>
              </a:spcBef>
              <a:buSzPct val="100000"/>
            </a:pPr>
            <a:r>
              <a:rPr lang="en-US" sz="2000"/>
              <a:t>Regions of a process's virtual address space</a:t>
            </a:r>
          </a:p>
          <a:p>
            <a:pPr indent="0" lvl="0" marL="0" rtl="0">
              <a:spcBef>
                <a:spcPts val="0"/>
              </a:spcBef>
              <a:buNone/>
            </a:pPr>
            <a:r>
              <a:t/>
            </a:r>
            <a:endParaRPr sz="2000"/>
          </a:p>
          <a:p>
            <a:pPr indent="-228600" lvl="0" marL="457200" rtl="0">
              <a:spcBef>
                <a:spcPts val="0"/>
              </a:spcBef>
            </a:pPr>
            <a:r>
              <a:rPr lang="en-US"/>
              <a:t>Enclaves</a:t>
            </a:r>
          </a:p>
          <a:p>
            <a:pPr indent="-355600" lvl="1" marL="914400" rtl="0">
              <a:spcBef>
                <a:spcPts val="0"/>
              </a:spcBef>
              <a:buSzPct val="100000"/>
            </a:pPr>
            <a:r>
              <a:rPr lang="en-US" sz="2000"/>
              <a:t>Can only be accessed by enclave code</a:t>
            </a:r>
          </a:p>
          <a:p>
            <a:pPr indent="-355600" lvl="1" marL="914400" rtl="0">
              <a:spcBef>
                <a:spcPts val="0"/>
              </a:spcBef>
              <a:buSzPct val="100000"/>
            </a:pPr>
            <a:r>
              <a:rPr lang="en-US" sz="2000"/>
              <a:t>Still have access to the rest of memory</a:t>
            </a:r>
          </a:p>
          <a:p>
            <a:pPr indent="0" lvl="0" marL="0" rtl="0">
              <a:spcBef>
                <a:spcPts val="0"/>
              </a:spcBef>
              <a:buNone/>
            </a:pPr>
            <a:r>
              <a:t/>
            </a:r>
            <a:endParaRPr sz="2000"/>
          </a:p>
          <a:p>
            <a:pPr indent="-228600" lvl="0" marL="457200" rtl="0">
              <a:spcBef>
                <a:spcPts val="0"/>
              </a:spcBef>
            </a:pPr>
            <a:r>
              <a:rPr lang="en-US"/>
              <a:t>Attestation</a:t>
            </a:r>
            <a:r>
              <a:rPr lang="en-US"/>
              <a:t>s</a:t>
            </a:r>
          </a:p>
          <a:p>
            <a:pPr indent="-355600" lvl="1" marL="914400" rtl="0">
              <a:spcBef>
                <a:spcPts val="0"/>
              </a:spcBef>
              <a:buSzPct val="100000"/>
            </a:pPr>
            <a:r>
              <a:rPr lang="en-US" sz="2000"/>
              <a:t>Hardware signed hashes of initial code and data</a:t>
            </a:r>
          </a:p>
        </p:txBody>
      </p:sp>
      <p:sp>
        <p:nvSpPr>
          <p:cNvPr id="473" name="Shape 47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474" name="Shape 474"/>
          <p:cNvSpPr/>
          <p:nvPr/>
        </p:nvSpPr>
        <p:spPr>
          <a:xfrm>
            <a:off x="6437700" y="2342798"/>
            <a:ext cx="2536200" cy="17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5" name="Shape 475"/>
          <p:cNvSpPr txBox="1"/>
          <p:nvPr/>
        </p:nvSpPr>
        <p:spPr>
          <a:xfrm>
            <a:off x="6345450" y="1891000"/>
            <a:ext cx="2720700" cy="424500"/>
          </a:xfrm>
          <a:prstGeom prst="rect">
            <a:avLst/>
          </a:prstGeom>
          <a:noFill/>
          <a:ln>
            <a:noFill/>
          </a:ln>
        </p:spPr>
        <p:txBody>
          <a:bodyPr anchorCtr="0" anchor="t" bIns="91425" lIns="91425" rIns="91425" tIns="91425">
            <a:noAutofit/>
          </a:bodyPr>
          <a:lstStyle/>
          <a:p>
            <a:pPr lvl="0">
              <a:spcBef>
                <a:spcPts val="0"/>
              </a:spcBef>
              <a:buNone/>
            </a:pPr>
            <a:r>
              <a:rPr lang="en-US" sz="2000">
                <a:latin typeface="Source Sans Pro"/>
                <a:ea typeface="Source Sans Pro"/>
                <a:cs typeface="Source Sans Pro"/>
                <a:sym typeface="Source Sans Pro"/>
              </a:rPr>
              <a:t>Enclave Code’s View</a:t>
            </a:r>
          </a:p>
        </p:txBody>
      </p:sp>
      <p:sp>
        <p:nvSpPr>
          <p:cNvPr id="476" name="Shape 476"/>
          <p:cNvSpPr txBox="1"/>
          <p:nvPr/>
        </p:nvSpPr>
        <p:spPr>
          <a:xfrm>
            <a:off x="6513750" y="4786000"/>
            <a:ext cx="2384100" cy="4245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Other Code’s View</a:t>
            </a:r>
          </a:p>
        </p:txBody>
      </p:sp>
      <p:sp>
        <p:nvSpPr>
          <p:cNvPr id="477" name="Shape 477"/>
          <p:cNvSpPr/>
          <p:nvPr/>
        </p:nvSpPr>
        <p:spPr>
          <a:xfrm>
            <a:off x="6437700" y="2720750"/>
            <a:ext cx="2536200" cy="7746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b" bIns="91425" lIns="91425" rIns="91425" tIns="91425">
            <a:noAutofit/>
          </a:bodyPr>
          <a:lstStyle/>
          <a:p>
            <a:pPr lvl="0" algn="ctr">
              <a:spcBef>
                <a:spcPts val="0"/>
              </a:spcBef>
              <a:buNone/>
            </a:pPr>
            <a:r>
              <a:rPr lang="en-US" sz="2000">
                <a:latin typeface="Source Sans Pro"/>
                <a:ea typeface="Source Sans Pro"/>
                <a:cs typeface="Source Sans Pro"/>
                <a:sym typeface="Source Sans Pro"/>
              </a:rPr>
              <a:t>Ryoan </a:t>
            </a:r>
            <a:r>
              <a:rPr lang="en-US" sz="2000">
                <a:latin typeface="Source Sans Pro"/>
                <a:ea typeface="Source Sans Pro"/>
                <a:cs typeface="Source Sans Pro"/>
                <a:sym typeface="Source Sans Pro"/>
              </a:rPr>
              <a:t>Instance</a:t>
            </a:r>
          </a:p>
        </p:txBody>
      </p:sp>
      <p:sp>
        <p:nvSpPr>
          <p:cNvPr id="478" name="Shape 478"/>
          <p:cNvSpPr/>
          <p:nvPr/>
        </p:nvSpPr>
        <p:spPr>
          <a:xfrm>
            <a:off x="6437700" y="2822350"/>
            <a:ext cx="2536200" cy="2370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000">
                <a:solidFill>
                  <a:srgbClr val="FFFFFF"/>
                </a:solidFill>
                <a:latin typeface="Source Sans Pro"/>
                <a:ea typeface="Source Sans Pro"/>
                <a:cs typeface="Source Sans Pro"/>
                <a:sym typeface="Source Sans Pro"/>
              </a:rPr>
              <a:t>Module</a:t>
            </a:r>
          </a:p>
        </p:txBody>
      </p:sp>
      <p:sp>
        <p:nvSpPr>
          <p:cNvPr id="479" name="Shape 479"/>
          <p:cNvSpPr/>
          <p:nvPr/>
        </p:nvSpPr>
        <p:spPr>
          <a:xfrm>
            <a:off x="6437700" y="5247398"/>
            <a:ext cx="2536200" cy="17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0" name="Shape 480"/>
          <p:cNvSpPr/>
          <p:nvPr/>
        </p:nvSpPr>
        <p:spPr>
          <a:xfrm>
            <a:off x="6437700" y="5625350"/>
            <a:ext cx="2536200" cy="77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000">
                <a:solidFill>
                  <a:srgbClr val="FFFFFF"/>
                </a:solidFill>
                <a:latin typeface="Source Sans Pro"/>
                <a:ea typeface="Source Sans Pro"/>
                <a:cs typeface="Source Sans Pro"/>
                <a:sym typeface="Source Sans Pro"/>
              </a:rPr>
              <a:t>Enclave (Inaccessible)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idx="1" type="body"/>
          </p:nvPr>
        </p:nvSpPr>
        <p:spPr>
          <a:xfrm>
            <a:off x="866675" y="1854387"/>
            <a:ext cx="8347200" cy="5252400"/>
          </a:xfrm>
          <a:prstGeom prst="rect">
            <a:avLst/>
          </a:prstGeom>
        </p:spPr>
        <p:txBody>
          <a:bodyPr anchorCtr="0" anchor="t" bIns="100775" lIns="100775" rIns="100775" tIns="100775">
            <a:noAutofit/>
          </a:bodyPr>
          <a:lstStyle/>
          <a:p>
            <a:pPr indent="-228600" lvl="0" marL="457200" rtl="0">
              <a:spcBef>
                <a:spcPts val="0"/>
              </a:spcBef>
            </a:pPr>
            <a:r>
              <a:rPr lang="en-US"/>
              <a:t>SGX provides unforgeable attestation of the sandbox</a:t>
            </a:r>
          </a:p>
          <a:p>
            <a:pPr lvl="0" rtl="0">
              <a:spcBef>
                <a:spcPts val="0"/>
              </a:spcBef>
              <a:buNone/>
            </a:pPr>
            <a:r>
              <a:t/>
            </a:r>
            <a:endParaRPr/>
          </a:p>
          <a:p>
            <a:pPr lvl="0" rtl="0">
              <a:spcBef>
                <a:spcPts val="0"/>
              </a:spcBef>
              <a:buNone/>
            </a:pPr>
            <a:r>
              <a:t/>
            </a:r>
            <a:endParaRPr/>
          </a:p>
          <a:p>
            <a:pPr indent="-228600" lvl="0" marL="457200">
              <a:spcBef>
                <a:spcPts val="0"/>
              </a:spcBef>
            </a:pPr>
            <a:r>
              <a:rPr lang="en-US"/>
              <a:t>Statements Ryoan makes about the module can now be trusted</a:t>
            </a:r>
          </a:p>
        </p:txBody>
      </p:sp>
      <p:sp>
        <p:nvSpPr>
          <p:cNvPr id="486" name="Shape 486"/>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Chain of trust</a:t>
            </a:r>
          </a:p>
        </p:txBody>
      </p:sp>
      <p:sp>
        <p:nvSpPr>
          <p:cNvPr id="487" name="Shape 487"/>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pic>
        <p:nvPicPr>
          <p:cNvPr descr="27151_1_intel_rejects_the_idea_that_they_are_going_bga_only_full_2.jpg" id="488" name="Shape 488"/>
          <p:cNvPicPr preferRelativeResize="0"/>
          <p:nvPr/>
        </p:nvPicPr>
        <p:blipFill>
          <a:blip r:embed="rId3">
            <a:alphaModFix/>
          </a:blip>
          <a:stretch>
            <a:fillRect/>
          </a:stretch>
        </p:blipFill>
        <p:spPr>
          <a:xfrm>
            <a:off x="3537475" y="2985600"/>
            <a:ext cx="1160200" cy="1169310"/>
          </a:xfrm>
          <a:prstGeom prst="rect">
            <a:avLst/>
          </a:prstGeom>
          <a:noFill/>
          <a:ln>
            <a:noFill/>
          </a:ln>
        </p:spPr>
      </p:pic>
      <p:sp>
        <p:nvSpPr>
          <p:cNvPr id="489" name="Shape 489"/>
          <p:cNvSpPr/>
          <p:nvPr/>
        </p:nvSpPr>
        <p:spPr>
          <a:xfrm>
            <a:off x="6371926" y="3086499"/>
            <a:ext cx="1448400" cy="967500"/>
          </a:xfrm>
          <a:prstGeom prst="roundRect">
            <a:avLst>
              <a:gd fmla="val 16667" name="adj"/>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000"/>
              <a:t>Ryoan</a:t>
            </a:r>
          </a:p>
        </p:txBody>
      </p:sp>
      <p:sp>
        <p:nvSpPr>
          <p:cNvPr id="490" name="Shape 490"/>
          <p:cNvSpPr/>
          <p:nvPr/>
        </p:nvSpPr>
        <p:spPr>
          <a:xfrm>
            <a:off x="4858002" y="3002500"/>
            <a:ext cx="1353600" cy="1135500"/>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sz="2000"/>
              <a:t>Attests</a:t>
            </a:r>
          </a:p>
        </p:txBody>
      </p:sp>
      <p:sp>
        <p:nvSpPr>
          <p:cNvPr id="491" name="Shape 491"/>
          <p:cNvSpPr/>
          <p:nvPr/>
        </p:nvSpPr>
        <p:spPr>
          <a:xfrm>
            <a:off x="6371925" y="5927921"/>
            <a:ext cx="1448400" cy="5892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rPr>
              <a:t>Module</a:t>
            </a:r>
          </a:p>
        </p:txBody>
      </p:sp>
      <p:sp>
        <p:nvSpPr>
          <p:cNvPr id="492" name="Shape 492"/>
          <p:cNvSpPr/>
          <p:nvPr/>
        </p:nvSpPr>
        <p:spPr>
          <a:xfrm>
            <a:off x="3249276" y="5738774"/>
            <a:ext cx="1448400" cy="967500"/>
          </a:xfrm>
          <a:prstGeom prst="roundRect">
            <a:avLst>
              <a:gd fmla="val 16667" name="adj"/>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000"/>
              <a:t>Ryoan</a:t>
            </a:r>
          </a:p>
        </p:txBody>
      </p:sp>
      <p:sp>
        <p:nvSpPr>
          <p:cNvPr id="493" name="Shape 493"/>
          <p:cNvSpPr/>
          <p:nvPr/>
        </p:nvSpPr>
        <p:spPr>
          <a:xfrm>
            <a:off x="4858002" y="5654775"/>
            <a:ext cx="1353600" cy="1135500"/>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2000"/>
              <a:t>Attests</a:t>
            </a:r>
          </a:p>
        </p:txBody>
      </p:sp>
      <p:sp>
        <p:nvSpPr>
          <p:cNvPr id="494" name="Shape 494"/>
          <p:cNvSpPr/>
          <p:nvPr/>
        </p:nvSpPr>
        <p:spPr>
          <a:xfrm>
            <a:off x="7634415" y="6358580"/>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95" name="Shape 495"/>
          <p:cNvPicPr preferRelativeResize="0"/>
          <p:nvPr/>
        </p:nvPicPr>
        <p:blipFill rotWithShape="1">
          <a:blip r:embed="rId4">
            <a:alphaModFix/>
          </a:blip>
          <a:srcRect b="0" l="0" r="0" t="0"/>
          <a:stretch/>
        </p:blipFill>
        <p:spPr>
          <a:xfrm rot="8280">
            <a:off x="7643272" y="6361733"/>
            <a:ext cx="622801" cy="425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Ryoan’s view of SGX</a:t>
            </a:r>
          </a:p>
        </p:txBody>
      </p:sp>
      <p:sp>
        <p:nvSpPr>
          <p:cNvPr id="501" name="Shape 501"/>
          <p:cNvSpPr txBox="1"/>
          <p:nvPr>
            <p:ph idx="1" type="body"/>
          </p:nvPr>
        </p:nvSpPr>
        <p:spPr>
          <a:xfrm>
            <a:off x="866675" y="1854387"/>
            <a:ext cx="8347200" cy="5252400"/>
          </a:xfrm>
          <a:prstGeom prst="rect">
            <a:avLst/>
          </a:prstGeom>
        </p:spPr>
        <p:txBody>
          <a:bodyPr anchorCtr="0" anchor="t" bIns="100775" lIns="100775" rIns="100775" tIns="100775">
            <a:noAutofit/>
          </a:bodyPr>
          <a:lstStyle/>
          <a:p>
            <a:pPr indent="-228600" lvl="0" marL="457200" rtl="0">
              <a:spcBef>
                <a:spcPts val="0"/>
              </a:spcBef>
            </a:pPr>
            <a:r>
              <a:rPr lang="en-US"/>
              <a:t>SGX gives you:</a:t>
            </a:r>
          </a:p>
          <a:p>
            <a:pPr indent="-412750" lvl="1" marL="914400" rtl="0">
              <a:spcBef>
                <a:spcPts val="0"/>
              </a:spcBef>
              <a:buSzPct val="100000"/>
            </a:pPr>
            <a:r>
              <a:rPr b="1" i="1" lang="en-US" sz="2900"/>
              <a:t>Trusted</a:t>
            </a:r>
            <a:r>
              <a:rPr lang="en-US" sz="2900"/>
              <a:t> computation on secret data</a:t>
            </a:r>
          </a:p>
          <a:p>
            <a:pPr indent="0" lvl="0" marL="0" rtl="0">
              <a:spcBef>
                <a:spcPts val="0"/>
              </a:spcBef>
              <a:buNone/>
            </a:pPr>
            <a:r>
              <a:t/>
            </a:r>
            <a:endParaRPr/>
          </a:p>
          <a:p>
            <a:pPr indent="-228600" lvl="0" marL="457200" rtl="0">
              <a:spcBef>
                <a:spcPts val="0"/>
              </a:spcBef>
            </a:pPr>
            <a:r>
              <a:rPr lang="en-US"/>
              <a:t>Ryoan uses SGX to give you:</a:t>
            </a:r>
          </a:p>
          <a:p>
            <a:pPr indent="-412750" lvl="1" marL="914400" rtl="0">
              <a:spcBef>
                <a:spcPts val="0"/>
              </a:spcBef>
              <a:buSzPct val="100000"/>
            </a:pPr>
            <a:r>
              <a:rPr i="1" lang="en-US" sz="2900"/>
              <a:t>Guarantees on </a:t>
            </a:r>
            <a:r>
              <a:rPr b="1" i="1" lang="en-US" sz="2900"/>
              <a:t>Untrusted </a:t>
            </a:r>
            <a:r>
              <a:rPr lang="en-US" sz="2900"/>
              <a:t>computation</a:t>
            </a:r>
          </a:p>
        </p:txBody>
      </p:sp>
      <p:sp>
        <p:nvSpPr>
          <p:cNvPr id="502" name="Shape 50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
        <p:nvSpPr>
          <p:cNvPr id="508" name="Shape 50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509" name="Shape 509"/>
          <p:cNvSpPr txBox="1"/>
          <p:nvPr>
            <p:ph idx="1" type="body"/>
          </p:nvPr>
        </p:nvSpPr>
        <p:spPr>
          <a:xfrm>
            <a:off x="866646" y="1763925"/>
            <a:ext cx="52452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Platform can read secrets out of memory</a:t>
            </a:r>
          </a:p>
          <a:p>
            <a:pPr lvl="0" rtl="0">
              <a:spcBef>
                <a:spcPts val="0"/>
              </a:spcBef>
              <a:buNone/>
            </a:pPr>
            <a:r>
              <a:t/>
            </a:r>
            <a:endParaRPr/>
          </a:p>
          <a:p>
            <a:pPr lvl="0">
              <a:spcBef>
                <a:spcPts val="0"/>
              </a:spcBef>
              <a:buNone/>
            </a:pPr>
            <a:r>
              <a:rPr lang="en-US"/>
              <a:t>Solution:</a:t>
            </a:r>
          </a:p>
          <a:p>
            <a:pPr indent="-228600" lvl="0" marL="457200" rtl="0">
              <a:spcBef>
                <a:spcPts val="0"/>
              </a:spcBef>
            </a:pPr>
            <a:r>
              <a:rPr lang="en-US"/>
              <a:t>Execute module inside of an enclave</a:t>
            </a:r>
          </a:p>
        </p:txBody>
      </p:sp>
      <p:sp>
        <p:nvSpPr>
          <p:cNvPr id="510" name="Shape 510"/>
          <p:cNvSpPr/>
          <p:nvPr/>
        </p:nvSpPr>
        <p:spPr>
          <a:xfrm>
            <a:off x="6346375" y="2241348"/>
            <a:ext cx="2536200" cy="17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1" name="Shape 511"/>
          <p:cNvSpPr/>
          <p:nvPr/>
        </p:nvSpPr>
        <p:spPr>
          <a:xfrm>
            <a:off x="6346375" y="2720900"/>
            <a:ext cx="2536200" cy="2370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2000">
                <a:solidFill>
                  <a:srgbClr val="FFFFFF"/>
                </a:solidFill>
              </a:rPr>
              <a:t>Module</a:t>
            </a:r>
          </a:p>
        </p:txBody>
      </p:sp>
      <p:sp>
        <p:nvSpPr>
          <p:cNvPr id="512" name="Shape 512"/>
          <p:cNvSpPr/>
          <p:nvPr/>
        </p:nvSpPr>
        <p:spPr>
          <a:xfrm>
            <a:off x="7380300" y="2870125"/>
            <a:ext cx="1319725" cy="2126950"/>
          </a:xfrm>
          <a:custGeom>
            <a:pathLst>
              <a:path extrusionOk="0" h="85078" w="52789">
                <a:moveTo>
                  <a:pt x="8713" y="0"/>
                </a:moveTo>
                <a:lnTo>
                  <a:pt x="52789" y="0"/>
                </a:lnTo>
                <a:lnTo>
                  <a:pt x="17425" y="85078"/>
                </a:lnTo>
                <a:lnTo>
                  <a:pt x="0" y="85078"/>
                </a:lnTo>
                <a:close/>
              </a:path>
            </a:pathLst>
          </a:custGeom>
          <a:solidFill>
            <a:srgbClr val="FFFFFF"/>
          </a:solidFill>
          <a:ln cap="flat" cmpd="sng" w="9525">
            <a:solidFill>
              <a:schemeClr val="dk2"/>
            </a:solidFill>
            <a:prstDash val="solid"/>
            <a:round/>
            <a:headEnd len="lg" w="lg" type="none"/>
            <a:tailEnd len="lg" w="lg" type="none"/>
          </a:ln>
        </p:spPr>
      </p:sp>
      <p:grpSp>
        <p:nvGrpSpPr>
          <p:cNvPr id="513" name="Shape 513"/>
          <p:cNvGrpSpPr/>
          <p:nvPr/>
        </p:nvGrpSpPr>
        <p:grpSpPr>
          <a:xfrm>
            <a:off x="7594687" y="2772950"/>
            <a:ext cx="1096574" cy="142200"/>
            <a:chOff x="8599262" y="1621725"/>
            <a:chExt cx="1096574" cy="142200"/>
          </a:xfrm>
        </p:grpSpPr>
        <p:sp>
          <p:nvSpPr>
            <p:cNvPr id="514" name="Shape 514"/>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15" name="Shape 515"/>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grpSp>
        <p:nvGrpSpPr>
          <p:cNvPr id="516" name="Shape 516"/>
          <p:cNvGrpSpPr/>
          <p:nvPr/>
        </p:nvGrpSpPr>
        <p:grpSpPr>
          <a:xfrm>
            <a:off x="6705520" y="4202350"/>
            <a:ext cx="1817900" cy="2448049"/>
            <a:chOff x="6705520" y="4202350"/>
            <a:chExt cx="1817900" cy="2448049"/>
          </a:xfrm>
        </p:grpSpPr>
        <p:pic>
          <p:nvPicPr>
            <p:cNvPr descr="devil-horns-png-good-galleries-PdI9A5-clipart.png" id="517" name="Shape 517"/>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518" name="Shape 518"/>
            <p:cNvPicPr preferRelativeResize="0"/>
            <p:nvPr/>
          </p:nvPicPr>
          <p:blipFill>
            <a:blip r:embed="rId5">
              <a:alphaModFix/>
            </a:blip>
            <a:stretch>
              <a:fillRect/>
            </a:stretch>
          </p:blipFill>
          <p:spPr>
            <a:xfrm>
              <a:off x="6705520" y="4496350"/>
              <a:ext cx="1817900" cy="2154049"/>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sp>
        <p:nvSpPr>
          <p:cNvPr id="523" name="Shape 52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524" name="Shape 524"/>
          <p:cNvSpPr txBox="1"/>
          <p:nvPr>
            <p:ph idx="1" type="body"/>
          </p:nvPr>
        </p:nvSpPr>
        <p:spPr>
          <a:xfrm>
            <a:off x="866650" y="1763925"/>
            <a:ext cx="52710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Platform can read secrets out of memory</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Execute module inside of an enclave</a:t>
            </a:r>
          </a:p>
        </p:txBody>
      </p:sp>
      <p:sp>
        <p:nvSpPr>
          <p:cNvPr id="525" name="Shape 525"/>
          <p:cNvSpPr/>
          <p:nvPr/>
        </p:nvSpPr>
        <p:spPr>
          <a:xfrm>
            <a:off x="6346375" y="2241348"/>
            <a:ext cx="2536200" cy="1733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6" name="Shape 526"/>
          <p:cNvSpPr/>
          <p:nvPr/>
        </p:nvSpPr>
        <p:spPr>
          <a:xfrm>
            <a:off x="7380300" y="2870125"/>
            <a:ext cx="1319725" cy="2126950"/>
          </a:xfrm>
          <a:custGeom>
            <a:pathLst>
              <a:path extrusionOk="0" h="85078" w="52789">
                <a:moveTo>
                  <a:pt x="8713" y="0"/>
                </a:moveTo>
                <a:lnTo>
                  <a:pt x="52789" y="0"/>
                </a:lnTo>
                <a:lnTo>
                  <a:pt x="17425" y="85078"/>
                </a:lnTo>
                <a:lnTo>
                  <a:pt x="0" y="85078"/>
                </a:lnTo>
                <a:close/>
              </a:path>
            </a:pathLst>
          </a:custGeom>
          <a:solidFill>
            <a:srgbClr val="FFFFFF"/>
          </a:solidFill>
          <a:ln cap="flat" cmpd="sng" w="9525">
            <a:solidFill>
              <a:schemeClr val="dk2"/>
            </a:solidFill>
            <a:prstDash val="solid"/>
            <a:round/>
            <a:headEnd len="lg" w="lg" type="none"/>
            <a:tailEnd len="lg" w="lg" type="none"/>
          </a:ln>
        </p:spPr>
      </p:sp>
      <p:sp>
        <p:nvSpPr>
          <p:cNvPr id="527" name="Shape 527"/>
          <p:cNvSpPr/>
          <p:nvPr/>
        </p:nvSpPr>
        <p:spPr>
          <a:xfrm>
            <a:off x="6346375" y="2591350"/>
            <a:ext cx="2536200" cy="774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000">
                <a:solidFill>
                  <a:srgbClr val="FFFFFF"/>
                </a:solidFill>
              </a:rPr>
              <a:t>Enclave</a:t>
            </a:r>
          </a:p>
        </p:txBody>
      </p:sp>
      <p:sp>
        <p:nvSpPr>
          <p:cNvPr id="528" name="Shape 528"/>
          <p:cNvSpPr/>
          <p:nvPr/>
        </p:nvSpPr>
        <p:spPr>
          <a:xfrm>
            <a:off x="6346375" y="2720900"/>
            <a:ext cx="2536200" cy="2370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2000">
                <a:solidFill>
                  <a:srgbClr val="FFFFFF"/>
                </a:solidFill>
              </a:rPr>
              <a:t>Module</a:t>
            </a:r>
          </a:p>
        </p:txBody>
      </p:sp>
      <p:grpSp>
        <p:nvGrpSpPr>
          <p:cNvPr id="529" name="Shape 529"/>
          <p:cNvGrpSpPr/>
          <p:nvPr/>
        </p:nvGrpSpPr>
        <p:grpSpPr>
          <a:xfrm>
            <a:off x="7594687" y="2772950"/>
            <a:ext cx="1096574" cy="142200"/>
            <a:chOff x="8599262" y="1621725"/>
            <a:chExt cx="1096574" cy="142200"/>
          </a:xfrm>
        </p:grpSpPr>
        <p:sp>
          <p:nvSpPr>
            <p:cNvPr id="530" name="Shape 530"/>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31" name="Shape 531"/>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grpSp>
        <p:nvGrpSpPr>
          <p:cNvPr id="532" name="Shape 532"/>
          <p:cNvGrpSpPr/>
          <p:nvPr/>
        </p:nvGrpSpPr>
        <p:grpSpPr>
          <a:xfrm>
            <a:off x="6705520" y="4202350"/>
            <a:ext cx="1817900" cy="2448049"/>
            <a:chOff x="6705520" y="4202350"/>
            <a:chExt cx="1817900" cy="2448049"/>
          </a:xfrm>
        </p:grpSpPr>
        <p:pic>
          <p:nvPicPr>
            <p:cNvPr descr="devil-horns-png-good-galleries-PdI9A5-clipart.png" id="533" name="Shape 533"/>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534" name="Shape 534"/>
            <p:cNvPicPr preferRelativeResize="0"/>
            <p:nvPr/>
          </p:nvPicPr>
          <p:blipFill>
            <a:blip r:embed="rId5">
              <a:alphaModFix/>
            </a:blip>
            <a:stretch>
              <a:fillRect/>
            </a:stretch>
          </p:blipFill>
          <p:spPr>
            <a:xfrm>
              <a:off x="6705520" y="4496350"/>
              <a:ext cx="1817900" cy="2154049"/>
            </a:xfrm>
            <a:prstGeom prst="rect">
              <a:avLst/>
            </a:prstGeom>
            <a:noFill/>
            <a:ln>
              <a:noFill/>
            </a:ln>
          </p:spPr>
        </p:pic>
      </p:grpSp>
      <p:sp>
        <p:nvSpPr>
          <p:cNvPr id="535" name="Shape 535"/>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541" name="Shape 541"/>
          <p:cNvSpPr/>
          <p:nvPr/>
        </p:nvSpPr>
        <p:spPr>
          <a:xfrm>
            <a:off x="6346375" y="2000400"/>
            <a:ext cx="2536200" cy="19746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42" name="Shape 542"/>
          <p:cNvSpPr/>
          <p:nvPr/>
        </p:nvSpPr>
        <p:spPr>
          <a:xfrm>
            <a:off x="6346375" y="2333050"/>
            <a:ext cx="2536200" cy="1032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000">
                <a:solidFill>
                  <a:srgbClr val="FFFFFF"/>
                </a:solidFill>
              </a:rPr>
              <a:t>Enclave</a:t>
            </a:r>
          </a:p>
        </p:txBody>
      </p:sp>
      <p:sp>
        <p:nvSpPr>
          <p:cNvPr id="543" name="Shape 543"/>
          <p:cNvSpPr/>
          <p:nvPr/>
        </p:nvSpPr>
        <p:spPr>
          <a:xfrm>
            <a:off x="6346375" y="2485607"/>
            <a:ext cx="2536200" cy="3213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2000">
                <a:solidFill>
                  <a:srgbClr val="FFFFFF"/>
                </a:solidFill>
                <a:latin typeface="Source Sans Pro"/>
                <a:ea typeface="Source Sans Pro"/>
                <a:cs typeface="Source Sans Pro"/>
                <a:sym typeface="Source Sans Pro"/>
              </a:rPr>
              <a:t>Module</a:t>
            </a:r>
          </a:p>
        </p:txBody>
      </p:sp>
      <p:cxnSp>
        <p:nvCxnSpPr>
          <p:cNvPr id="544" name="Shape 544"/>
          <p:cNvCxnSpPr/>
          <p:nvPr/>
        </p:nvCxnSpPr>
        <p:spPr>
          <a:xfrm>
            <a:off x="6991475" y="2826150"/>
            <a:ext cx="0" cy="710100"/>
          </a:xfrm>
          <a:prstGeom prst="straightConnector1">
            <a:avLst/>
          </a:prstGeom>
          <a:noFill/>
          <a:ln cap="flat" cmpd="sng" w="28575">
            <a:solidFill>
              <a:srgbClr val="FFFFFF"/>
            </a:solidFill>
            <a:prstDash val="solid"/>
            <a:round/>
            <a:headEnd len="lg" w="lg" type="none"/>
            <a:tailEnd len="lg" w="lg" type="triangle"/>
          </a:ln>
        </p:spPr>
      </p:cxnSp>
      <p:sp>
        <p:nvSpPr>
          <p:cNvPr id="545" name="Shape 545"/>
          <p:cNvSpPr/>
          <p:nvPr/>
        </p:nvSpPr>
        <p:spPr>
          <a:xfrm>
            <a:off x="6443475" y="3622550"/>
            <a:ext cx="1400325" cy="1268400"/>
          </a:xfrm>
          <a:custGeom>
            <a:pathLst>
              <a:path extrusionOk="0" h="50736" w="56013">
                <a:moveTo>
                  <a:pt x="40183" y="50736"/>
                </a:moveTo>
                <a:lnTo>
                  <a:pt x="56013" y="50736"/>
                </a:lnTo>
                <a:lnTo>
                  <a:pt x="44242" y="0"/>
                </a:lnTo>
                <a:lnTo>
                  <a:pt x="0" y="0"/>
                </a:lnTo>
                <a:close/>
              </a:path>
            </a:pathLst>
          </a:custGeom>
          <a:solidFill>
            <a:srgbClr val="FFFFFF"/>
          </a:solidFill>
          <a:ln cap="flat" cmpd="sng" w="9525">
            <a:solidFill>
              <a:schemeClr val="dk2"/>
            </a:solidFill>
            <a:prstDash val="solid"/>
            <a:round/>
            <a:headEnd len="lg" w="lg" type="none"/>
            <a:tailEnd len="lg" w="lg" type="none"/>
          </a:ln>
        </p:spPr>
      </p:sp>
      <p:grpSp>
        <p:nvGrpSpPr>
          <p:cNvPr id="546" name="Shape 546"/>
          <p:cNvGrpSpPr/>
          <p:nvPr/>
        </p:nvGrpSpPr>
        <p:grpSpPr>
          <a:xfrm>
            <a:off x="7722637" y="2639150"/>
            <a:ext cx="1096574" cy="142200"/>
            <a:chOff x="8599262" y="1621725"/>
            <a:chExt cx="1096574" cy="142200"/>
          </a:xfrm>
        </p:grpSpPr>
        <p:sp>
          <p:nvSpPr>
            <p:cNvPr id="547" name="Shape 547"/>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48" name="Shape 548"/>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grpSp>
        <p:nvGrpSpPr>
          <p:cNvPr id="549" name="Shape 549"/>
          <p:cNvGrpSpPr/>
          <p:nvPr/>
        </p:nvGrpSpPr>
        <p:grpSpPr>
          <a:xfrm>
            <a:off x="6443187" y="3498262"/>
            <a:ext cx="1096574" cy="142200"/>
            <a:chOff x="8599262" y="1621725"/>
            <a:chExt cx="1096574" cy="142200"/>
          </a:xfrm>
        </p:grpSpPr>
        <p:sp>
          <p:nvSpPr>
            <p:cNvPr id="550" name="Shape 550"/>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51" name="Shape 551"/>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grpSp>
        <p:nvGrpSpPr>
          <p:cNvPr id="552" name="Shape 552"/>
          <p:cNvGrpSpPr/>
          <p:nvPr/>
        </p:nvGrpSpPr>
        <p:grpSpPr>
          <a:xfrm>
            <a:off x="6705520" y="4202350"/>
            <a:ext cx="1817900" cy="2448049"/>
            <a:chOff x="6705520" y="4202350"/>
            <a:chExt cx="1817900" cy="2448049"/>
          </a:xfrm>
        </p:grpSpPr>
        <p:pic>
          <p:nvPicPr>
            <p:cNvPr descr="devil-horns-png-good-galleries-PdI9A5-clipart.png" id="553" name="Shape 553"/>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554" name="Shape 554"/>
            <p:cNvPicPr preferRelativeResize="0"/>
            <p:nvPr/>
          </p:nvPicPr>
          <p:blipFill>
            <a:blip r:embed="rId5">
              <a:alphaModFix/>
            </a:blip>
            <a:stretch>
              <a:fillRect/>
            </a:stretch>
          </p:blipFill>
          <p:spPr>
            <a:xfrm>
              <a:off x="6705520" y="4496350"/>
              <a:ext cx="1817900" cy="2154049"/>
            </a:xfrm>
            <a:prstGeom prst="rect">
              <a:avLst/>
            </a:prstGeom>
            <a:noFill/>
            <a:ln>
              <a:noFill/>
            </a:ln>
          </p:spPr>
        </p:pic>
      </p:grpSp>
      <p:sp>
        <p:nvSpPr>
          <p:cNvPr id="555" name="Shape 555"/>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
        <p:nvSpPr>
          <p:cNvPr id="556" name="Shape 556"/>
          <p:cNvSpPr txBox="1"/>
          <p:nvPr>
            <p:ph idx="1" type="body"/>
          </p:nvPr>
        </p:nvSpPr>
        <p:spPr>
          <a:xfrm>
            <a:off x="866646" y="1763925"/>
            <a:ext cx="52707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 can copy secrets to non-enclave memory</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Restrict accessible memory with a sandbox</a:t>
            </a:r>
          </a:p>
          <a:p>
            <a:pPr indent="-228600" lvl="1" marL="914400" rtl="0">
              <a:spcBef>
                <a:spcPts val="0"/>
              </a:spcBef>
            </a:pPr>
            <a:r>
              <a:rPr lang="en-US"/>
              <a:t>Property of NaCl</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0" name="Shape 560"/>
        <p:cNvGrpSpPr/>
        <p:nvPr/>
      </p:nvGrpSpPr>
      <p:grpSpPr>
        <a:xfrm>
          <a:off x="0" y="0"/>
          <a:ext cx="0" cy="0"/>
          <a:chOff x="0" y="0"/>
          <a:chExt cx="0" cy="0"/>
        </a:xfrm>
      </p:grpSpPr>
      <p:sp>
        <p:nvSpPr>
          <p:cNvPr id="561" name="Shape 56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562" name="Shape 562"/>
          <p:cNvSpPr txBox="1"/>
          <p:nvPr>
            <p:ph idx="1" type="body"/>
          </p:nvPr>
        </p:nvSpPr>
        <p:spPr>
          <a:xfrm>
            <a:off x="866646" y="1763925"/>
            <a:ext cx="52707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 can copy secrets to non-enclave memory</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Restrict accessible memory with a sandbox</a:t>
            </a:r>
          </a:p>
          <a:p>
            <a:pPr indent="-228600" lvl="1" marL="914400" rtl="0">
              <a:spcBef>
                <a:spcPts val="0"/>
              </a:spcBef>
            </a:pPr>
            <a:r>
              <a:rPr lang="en-US"/>
              <a:t>Property of NaCl</a:t>
            </a:r>
          </a:p>
        </p:txBody>
      </p:sp>
      <p:sp>
        <p:nvSpPr>
          <p:cNvPr id="563" name="Shape 563"/>
          <p:cNvSpPr/>
          <p:nvPr/>
        </p:nvSpPr>
        <p:spPr>
          <a:xfrm>
            <a:off x="6346375" y="2000400"/>
            <a:ext cx="2536200" cy="19746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4" name="Shape 564"/>
          <p:cNvSpPr/>
          <p:nvPr/>
        </p:nvSpPr>
        <p:spPr>
          <a:xfrm>
            <a:off x="6346375" y="2333050"/>
            <a:ext cx="2536200" cy="1032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a:solidFill>
                <a:srgbClr val="FFFFFF"/>
              </a:solidFill>
            </a:endParaRPr>
          </a:p>
        </p:txBody>
      </p:sp>
      <p:sp>
        <p:nvSpPr>
          <p:cNvPr id="565" name="Shape 565"/>
          <p:cNvSpPr/>
          <p:nvPr/>
        </p:nvSpPr>
        <p:spPr>
          <a:xfrm>
            <a:off x="6346375" y="2472200"/>
            <a:ext cx="2536200" cy="743700"/>
          </a:xfrm>
          <a:prstGeom prst="rect">
            <a:avLst/>
          </a:prstGeom>
          <a:solidFill>
            <a:srgbClr val="CFE7F5"/>
          </a:solidFill>
          <a:ln cap="flat" cmpd="sng" w="9525">
            <a:solidFill>
              <a:schemeClr val="dk2"/>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400">
                <a:latin typeface="Source Sans Pro"/>
                <a:ea typeface="Source Sans Pro"/>
                <a:cs typeface="Source Sans Pro"/>
                <a:sym typeface="Source Sans Pro"/>
              </a:rPr>
              <a:t>Sandbox</a:t>
            </a:r>
          </a:p>
        </p:txBody>
      </p:sp>
      <p:sp>
        <p:nvSpPr>
          <p:cNvPr id="566" name="Shape 566"/>
          <p:cNvSpPr/>
          <p:nvPr/>
        </p:nvSpPr>
        <p:spPr>
          <a:xfrm>
            <a:off x="6346375" y="2537032"/>
            <a:ext cx="2536200" cy="270000"/>
          </a:xfrm>
          <a:prstGeom prst="rect">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2000">
                <a:solidFill>
                  <a:srgbClr val="FFFFFF"/>
                </a:solidFill>
                <a:latin typeface="Source Sans Pro"/>
                <a:ea typeface="Source Sans Pro"/>
                <a:cs typeface="Source Sans Pro"/>
                <a:sym typeface="Source Sans Pro"/>
              </a:rPr>
              <a:t>Module</a:t>
            </a:r>
          </a:p>
        </p:txBody>
      </p:sp>
      <p:cxnSp>
        <p:nvCxnSpPr>
          <p:cNvPr id="567" name="Shape 567"/>
          <p:cNvCxnSpPr/>
          <p:nvPr/>
        </p:nvCxnSpPr>
        <p:spPr>
          <a:xfrm>
            <a:off x="6991475" y="2826150"/>
            <a:ext cx="0" cy="710100"/>
          </a:xfrm>
          <a:prstGeom prst="straightConnector1">
            <a:avLst/>
          </a:prstGeom>
          <a:noFill/>
          <a:ln cap="flat" cmpd="sng" w="28575">
            <a:solidFill>
              <a:srgbClr val="FFFFFF"/>
            </a:solidFill>
            <a:prstDash val="solid"/>
            <a:round/>
            <a:headEnd len="lg" w="lg" type="none"/>
            <a:tailEnd len="lg" w="lg" type="triangle"/>
          </a:ln>
        </p:spPr>
      </p:cxnSp>
      <p:sp>
        <p:nvSpPr>
          <p:cNvPr id="568" name="Shape 568"/>
          <p:cNvSpPr/>
          <p:nvPr/>
        </p:nvSpPr>
        <p:spPr>
          <a:xfrm>
            <a:off x="6470225" y="3045625"/>
            <a:ext cx="1032300" cy="578400"/>
          </a:xfrm>
          <a:prstGeom prst="mathMultiply">
            <a:avLst>
              <a:gd fmla="val 2352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9" name="Shape 569"/>
          <p:cNvSpPr/>
          <p:nvPr/>
        </p:nvSpPr>
        <p:spPr>
          <a:xfrm>
            <a:off x="6443475" y="3622550"/>
            <a:ext cx="1400325" cy="1268400"/>
          </a:xfrm>
          <a:custGeom>
            <a:pathLst>
              <a:path extrusionOk="0" h="50736" w="56013">
                <a:moveTo>
                  <a:pt x="40183" y="50736"/>
                </a:moveTo>
                <a:lnTo>
                  <a:pt x="56013" y="50736"/>
                </a:lnTo>
                <a:lnTo>
                  <a:pt x="44242" y="0"/>
                </a:lnTo>
                <a:lnTo>
                  <a:pt x="0" y="0"/>
                </a:lnTo>
                <a:close/>
              </a:path>
            </a:pathLst>
          </a:custGeom>
          <a:solidFill>
            <a:srgbClr val="FFFFFF"/>
          </a:solidFill>
          <a:ln cap="flat" cmpd="sng" w="9525">
            <a:solidFill>
              <a:schemeClr val="dk2"/>
            </a:solidFill>
            <a:prstDash val="solid"/>
            <a:round/>
            <a:headEnd len="lg" w="lg" type="none"/>
            <a:tailEnd len="lg" w="lg" type="none"/>
          </a:ln>
        </p:spPr>
      </p:sp>
      <p:grpSp>
        <p:nvGrpSpPr>
          <p:cNvPr id="570" name="Shape 570"/>
          <p:cNvGrpSpPr/>
          <p:nvPr/>
        </p:nvGrpSpPr>
        <p:grpSpPr>
          <a:xfrm>
            <a:off x="7722637" y="2639150"/>
            <a:ext cx="1096574" cy="142200"/>
            <a:chOff x="8599262" y="1621725"/>
            <a:chExt cx="1096574" cy="142200"/>
          </a:xfrm>
        </p:grpSpPr>
        <p:sp>
          <p:nvSpPr>
            <p:cNvPr id="571" name="Shape 571"/>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72" name="Shape 572"/>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grpSp>
        <p:nvGrpSpPr>
          <p:cNvPr id="573" name="Shape 573"/>
          <p:cNvGrpSpPr/>
          <p:nvPr/>
        </p:nvGrpSpPr>
        <p:grpSpPr>
          <a:xfrm>
            <a:off x="6705520" y="4202350"/>
            <a:ext cx="1817900" cy="2448049"/>
            <a:chOff x="6705520" y="4202350"/>
            <a:chExt cx="1817900" cy="2448049"/>
          </a:xfrm>
        </p:grpSpPr>
        <p:pic>
          <p:nvPicPr>
            <p:cNvPr descr="devil-horns-png-good-galleries-PdI9A5-clipart.png" id="574" name="Shape 574"/>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575" name="Shape 575"/>
            <p:cNvPicPr preferRelativeResize="0"/>
            <p:nvPr/>
          </p:nvPicPr>
          <p:blipFill>
            <a:blip r:embed="rId5">
              <a:alphaModFix/>
            </a:blip>
            <a:stretch>
              <a:fillRect/>
            </a:stretch>
          </p:blipFill>
          <p:spPr>
            <a:xfrm>
              <a:off x="6705520" y="4496350"/>
              <a:ext cx="1817900" cy="2154049"/>
            </a:xfrm>
            <a:prstGeom prst="rect">
              <a:avLst/>
            </a:prstGeom>
            <a:noFill/>
            <a:ln>
              <a:noFill/>
            </a:ln>
          </p:spPr>
        </p:pic>
      </p:grpSp>
      <p:sp>
        <p:nvSpPr>
          <p:cNvPr id="576" name="Shape 576"/>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0" name="Shape 580"/>
        <p:cNvGrpSpPr/>
        <p:nvPr/>
      </p:nvGrpSpPr>
      <p:grpSpPr>
        <a:xfrm>
          <a:off x="0" y="0"/>
          <a:ext cx="0" cy="0"/>
          <a:chOff x="0" y="0"/>
          <a:chExt cx="0" cy="0"/>
        </a:xfrm>
      </p:grpSpPr>
      <p:cxnSp>
        <p:nvCxnSpPr>
          <p:cNvPr id="581" name="Shape 581"/>
          <p:cNvCxnSpPr/>
          <p:nvPr/>
        </p:nvCxnSpPr>
        <p:spPr>
          <a:xfrm>
            <a:off x="6342450" y="4194950"/>
            <a:ext cx="3613200" cy="7800"/>
          </a:xfrm>
          <a:prstGeom prst="straightConnector1">
            <a:avLst/>
          </a:prstGeom>
          <a:noFill/>
          <a:ln cap="flat" cmpd="sng" w="9525">
            <a:solidFill>
              <a:schemeClr val="dk2"/>
            </a:solidFill>
            <a:prstDash val="solid"/>
            <a:round/>
            <a:headEnd len="lg" w="lg" type="none"/>
            <a:tailEnd len="lg" w="lg" type="none"/>
          </a:ln>
        </p:spPr>
      </p:cxnSp>
      <p:sp>
        <p:nvSpPr>
          <p:cNvPr id="582" name="Shape 58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583" name="Shape 583"/>
          <p:cNvSpPr txBox="1"/>
          <p:nvPr>
            <p:ph idx="1" type="body"/>
          </p:nvPr>
        </p:nvSpPr>
        <p:spPr>
          <a:xfrm>
            <a:off x="866650" y="1763925"/>
            <a:ext cx="54759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Modules can use system calls to write out user data</a:t>
            </a:r>
          </a:p>
          <a:p>
            <a:pPr lvl="0" rtl="0">
              <a:spcBef>
                <a:spcPts val="0"/>
              </a:spcBef>
              <a:buNone/>
            </a:pPr>
            <a:r>
              <a:t/>
            </a:r>
            <a:endParaRPr/>
          </a:p>
          <a:p>
            <a:pPr lvl="0" rtl="0">
              <a:spcBef>
                <a:spcPts val="0"/>
              </a:spcBef>
              <a:buNone/>
            </a:pPr>
            <a:r>
              <a:rPr lang="en-US"/>
              <a:t>Solution</a:t>
            </a:r>
            <a:r>
              <a:rPr lang="en-US"/>
              <a:t>:</a:t>
            </a:r>
          </a:p>
          <a:p>
            <a:pPr indent="-228600" lvl="0" marL="457200" rtl="0">
              <a:spcBef>
                <a:spcPts val="0"/>
              </a:spcBef>
            </a:pPr>
            <a:r>
              <a:rPr lang="en-US"/>
              <a:t>NaCl modules call sandbox to access system calls</a:t>
            </a:r>
          </a:p>
          <a:p>
            <a:pPr indent="-228600" lvl="0" marL="457200" rtl="0">
              <a:spcBef>
                <a:spcPts val="0"/>
              </a:spcBef>
            </a:pPr>
            <a:r>
              <a:rPr lang="en-US"/>
              <a:t>Enforce encryption</a:t>
            </a:r>
          </a:p>
        </p:txBody>
      </p:sp>
      <p:sp>
        <p:nvSpPr>
          <p:cNvPr id="584" name="Shape 584"/>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
        <p:nvSpPr>
          <p:cNvPr id="585" name="Shape 585"/>
          <p:cNvSpPr/>
          <p:nvPr/>
        </p:nvSpPr>
        <p:spPr>
          <a:xfrm>
            <a:off x="6780950" y="2123425"/>
            <a:ext cx="26892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Sandbox</a:t>
            </a:r>
          </a:p>
        </p:txBody>
      </p:sp>
      <p:sp>
        <p:nvSpPr>
          <p:cNvPr id="586" name="Shape 586"/>
          <p:cNvSpPr/>
          <p:nvPr/>
        </p:nvSpPr>
        <p:spPr>
          <a:xfrm>
            <a:off x="6905550" y="2261968"/>
            <a:ext cx="24387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400">
                <a:solidFill>
                  <a:srgbClr val="FFFFFF"/>
                </a:solidFill>
                <a:latin typeface="Source Sans Pro"/>
                <a:ea typeface="Source Sans Pro"/>
                <a:cs typeface="Source Sans Pro"/>
                <a:sym typeface="Source Sans Pro"/>
              </a:rPr>
              <a:t>Module</a:t>
            </a:r>
          </a:p>
        </p:txBody>
      </p:sp>
      <p:sp>
        <p:nvSpPr>
          <p:cNvPr id="587" name="Shape 587"/>
          <p:cNvSpPr/>
          <p:nvPr/>
        </p:nvSpPr>
        <p:spPr>
          <a:xfrm>
            <a:off x="6410000" y="3710700"/>
            <a:ext cx="3379200" cy="1143900"/>
          </a:xfrm>
          <a:prstGeom prst="downArrow">
            <a:avLst>
              <a:gd fmla="val 81517" name="adj1"/>
              <a:gd fmla="val 47027" name="adj2"/>
            </a:avLst>
          </a:prstGeom>
          <a:solidFill>
            <a:srgbClr val="FFFFFF"/>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write(                                  );</a:t>
            </a:r>
          </a:p>
        </p:txBody>
      </p:sp>
      <p:grpSp>
        <p:nvGrpSpPr>
          <p:cNvPr id="588" name="Shape 588"/>
          <p:cNvGrpSpPr/>
          <p:nvPr/>
        </p:nvGrpSpPr>
        <p:grpSpPr>
          <a:xfrm>
            <a:off x="7216595" y="4689250"/>
            <a:ext cx="1817900" cy="2448049"/>
            <a:chOff x="6705520" y="4202350"/>
            <a:chExt cx="1817900" cy="2448049"/>
          </a:xfrm>
        </p:grpSpPr>
        <p:pic>
          <p:nvPicPr>
            <p:cNvPr descr="devil-horns-png-good-galleries-PdI9A5-clipart.png" id="589" name="Shape 589"/>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590" name="Shape 590"/>
            <p:cNvPicPr preferRelativeResize="0"/>
            <p:nvPr/>
          </p:nvPicPr>
          <p:blipFill>
            <a:blip r:embed="rId4">
              <a:alphaModFix/>
            </a:blip>
            <a:stretch>
              <a:fillRect/>
            </a:stretch>
          </p:blipFill>
          <p:spPr>
            <a:xfrm>
              <a:off x="6705520" y="4496350"/>
              <a:ext cx="1817900" cy="2154049"/>
            </a:xfrm>
            <a:prstGeom prst="rect">
              <a:avLst/>
            </a:prstGeom>
            <a:noFill/>
            <a:ln>
              <a:noFill/>
            </a:ln>
          </p:spPr>
        </p:pic>
      </p:grpSp>
      <p:grpSp>
        <p:nvGrpSpPr>
          <p:cNvPr id="591" name="Shape 591"/>
          <p:cNvGrpSpPr/>
          <p:nvPr/>
        </p:nvGrpSpPr>
        <p:grpSpPr>
          <a:xfrm>
            <a:off x="7471104" y="3803805"/>
            <a:ext cx="1653085" cy="338251"/>
            <a:chOff x="8599262" y="1621725"/>
            <a:chExt cx="1096574" cy="142200"/>
          </a:xfrm>
        </p:grpSpPr>
        <p:sp>
          <p:nvSpPr>
            <p:cNvPr id="592" name="Shape 592"/>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93" name="Shape 593"/>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grpSp>
        <p:nvGrpSpPr>
          <p:cNvPr id="594" name="Shape 594"/>
          <p:cNvGrpSpPr/>
          <p:nvPr/>
        </p:nvGrpSpPr>
        <p:grpSpPr>
          <a:xfrm>
            <a:off x="7299004" y="2918380"/>
            <a:ext cx="1653085" cy="338251"/>
            <a:chOff x="8599262" y="1621725"/>
            <a:chExt cx="1096574" cy="142200"/>
          </a:xfrm>
        </p:grpSpPr>
        <p:sp>
          <p:nvSpPr>
            <p:cNvPr id="595" name="Shape 595"/>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596" name="Shape 596"/>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p:nvPr/>
        </p:nvSpPr>
        <p:spPr>
          <a:xfrm>
            <a:off x="5639450" y="190767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558100" y="190767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 name="Shape 109"/>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pic>
        <p:nvPicPr>
          <p:cNvPr id="110" name="Shape 110"/>
          <p:cNvPicPr preferRelativeResize="0"/>
          <p:nvPr/>
        </p:nvPicPr>
        <p:blipFill rotWithShape="1">
          <a:blip r:embed="rId3">
            <a:alphaModFix/>
          </a:blip>
          <a:srcRect b="0" l="0" r="0" t="0"/>
          <a:stretch/>
        </p:blipFill>
        <p:spPr>
          <a:xfrm>
            <a:off x="3509777" y="5705685"/>
            <a:ext cx="1417200" cy="1854000"/>
          </a:xfrm>
          <a:prstGeom prst="rect">
            <a:avLst/>
          </a:prstGeom>
          <a:noFill/>
          <a:ln>
            <a:noFill/>
          </a:ln>
        </p:spPr>
      </p:pic>
      <p:pic>
        <p:nvPicPr>
          <p:cNvPr id="111" name="Shape 111"/>
          <p:cNvPicPr preferRelativeResize="0"/>
          <p:nvPr/>
        </p:nvPicPr>
        <p:blipFill rotWithShape="1">
          <a:blip r:embed="rId4">
            <a:alphaModFix/>
          </a:blip>
          <a:srcRect b="0" l="0" r="0" t="0"/>
          <a:stretch/>
        </p:blipFill>
        <p:spPr>
          <a:xfrm>
            <a:off x="1382715" y="2354859"/>
            <a:ext cx="1632299" cy="1115700"/>
          </a:xfrm>
          <a:prstGeom prst="rect">
            <a:avLst/>
          </a:prstGeom>
          <a:noFill/>
          <a:ln>
            <a:noFill/>
          </a:ln>
        </p:spPr>
      </p:pic>
      <p:sp>
        <p:nvSpPr>
          <p:cNvPr id="112" name="Shape 112"/>
          <p:cNvSpPr/>
          <p:nvPr/>
        </p:nvSpPr>
        <p:spPr>
          <a:xfrm>
            <a:off x="6400550" y="2232100"/>
            <a:ext cx="1847400" cy="1848000"/>
          </a:xfrm>
          <a:prstGeom prst="ellipse">
            <a:avLst/>
          </a:prstGeom>
          <a:noFill/>
          <a:ln>
            <a:noFill/>
          </a:ln>
        </p:spPr>
        <p:txBody>
          <a:bodyPr anchorCtr="0" anchor="ctr" bIns="91425" lIns="91425" rIns="91425" tIns="91425">
            <a:noAutofit/>
          </a:bodyPr>
          <a:lstStyle/>
          <a:p>
            <a:pPr lvl="0">
              <a:spcBef>
                <a:spcPts val="0"/>
              </a:spcBef>
              <a:buNone/>
            </a:pPr>
            <a:r>
              <a:t/>
            </a:r>
            <a:endParaRPr/>
          </a:p>
        </p:txBody>
      </p:sp>
      <p:pic>
        <p:nvPicPr>
          <p:cNvPr id="113" name="Shape 113"/>
          <p:cNvPicPr preferRelativeResize="0"/>
          <p:nvPr/>
        </p:nvPicPr>
        <p:blipFill rotWithShape="1">
          <a:blip r:embed="rId5">
            <a:alphaModFix/>
          </a:blip>
          <a:srcRect b="0" l="0" r="0" t="0"/>
          <a:stretch/>
        </p:blipFill>
        <p:spPr>
          <a:xfrm>
            <a:off x="6020764" y="2929565"/>
            <a:ext cx="2292900" cy="917400"/>
          </a:xfrm>
          <a:prstGeom prst="rect">
            <a:avLst/>
          </a:prstGeom>
          <a:noFill/>
          <a:ln>
            <a:noFill/>
          </a:ln>
        </p:spPr>
      </p:pic>
      <p:pic>
        <p:nvPicPr>
          <p:cNvPr id="114" name="Shape 114"/>
          <p:cNvPicPr preferRelativeResize="0"/>
          <p:nvPr/>
        </p:nvPicPr>
        <p:blipFill rotWithShape="1">
          <a:blip r:embed="rId6">
            <a:alphaModFix/>
          </a:blip>
          <a:srcRect b="0" l="0" r="0" t="0"/>
          <a:stretch/>
        </p:blipFill>
        <p:spPr>
          <a:xfrm>
            <a:off x="6680285" y="1978444"/>
            <a:ext cx="1443600" cy="1443600"/>
          </a:xfrm>
          <a:prstGeom prst="rect">
            <a:avLst/>
          </a:prstGeom>
          <a:noFill/>
          <a:ln>
            <a:noFill/>
          </a:ln>
        </p:spPr>
      </p:pic>
      <p:sp>
        <p:nvSpPr>
          <p:cNvPr id="115" name="Shape 11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cxnSp>
        <p:nvCxnSpPr>
          <p:cNvPr id="116" name="Shape 116"/>
          <p:cNvCxnSpPr>
            <a:endCxn id="108" idx="2"/>
          </p:cNvCxnSpPr>
          <p:nvPr/>
        </p:nvCxnSpPr>
        <p:spPr>
          <a:xfrm rot="10800000">
            <a:off x="2222200" y="3967475"/>
            <a:ext cx="1414500" cy="21615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117" name="Shape 117"/>
          <p:cNvPicPr preferRelativeResize="0"/>
          <p:nvPr/>
        </p:nvPicPr>
        <p:blipFill rotWithShape="1">
          <a:blip r:embed="rId7">
            <a:alphaModFix/>
          </a:blip>
          <a:srcRect b="25758" l="48432" r="0" t="26138"/>
          <a:stretch/>
        </p:blipFill>
        <p:spPr>
          <a:xfrm rot="3468240">
            <a:off x="2144669" y="4915476"/>
            <a:ext cx="1006733" cy="469548"/>
          </a:xfrm>
          <a:prstGeom prst="rect">
            <a:avLst/>
          </a:prstGeom>
          <a:noFill/>
          <a:ln>
            <a:noFill/>
          </a:ln>
        </p:spPr>
      </p:pic>
      <p:pic>
        <p:nvPicPr>
          <p:cNvPr descr="dna-304162_960_720.png" id="118" name="Shape 118"/>
          <p:cNvPicPr preferRelativeResize="0"/>
          <p:nvPr/>
        </p:nvPicPr>
        <p:blipFill rotWithShape="1">
          <a:blip r:embed="rId8">
            <a:alphaModFix/>
          </a:blip>
          <a:srcRect b="25758" l="48432" r="0" t="26138"/>
          <a:stretch/>
        </p:blipFill>
        <p:spPr>
          <a:xfrm rot="-8">
            <a:off x="4259506" y="2232101"/>
            <a:ext cx="1006732" cy="469549"/>
          </a:xfrm>
          <a:prstGeom prst="rect">
            <a:avLst/>
          </a:prstGeom>
          <a:noFill/>
          <a:ln>
            <a:noFill/>
          </a:ln>
        </p:spPr>
      </p:pic>
      <p:cxnSp>
        <p:nvCxnSpPr>
          <p:cNvPr id="119" name="Shape 119"/>
          <p:cNvCxnSpPr>
            <a:endCxn id="110" idx="0"/>
          </p:cNvCxnSpPr>
          <p:nvPr/>
        </p:nvCxnSpPr>
        <p:spPr>
          <a:xfrm>
            <a:off x="3160577" y="3998685"/>
            <a:ext cx="1057800" cy="1707000"/>
          </a:xfrm>
          <a:prstGeom prst="straightConnector1">
            <a:avLst/>
          </a:prstGeom>
          <a:noFill/>
          <a:ln cap="flat" cmpd="sng" w="28575">
            <a:solidFill>
              <a:srgbClr val="000000"/>
            </a:solidFill>
            <a:prstDash val="solid"/>
            <a:round/>
            <a:headEnd len="lg" w="lg" type="none"/>
            <a:tailEnd len="lg" w="lg" type="stealth"/>
          </a:ln>
        </p:spPr>
      </p:cxnSp>
      <p:cxnSp>
        <p:nvCxnSpPr>
          <p:cNvPr id="120" name="Shape 120"/>
          <p:cNvCxnSpPr/>
          <p:nvPr/>
        </p:nvCxnSpPr>
        <p:spPr>
          <a:xfrm>
            <a:off x="3871062" y="2662375"/>
            <a:ext cx="1767000" cy="0"/>
          </a:xfrm>
          <a:prstGeom prst="straightConnector1">
            <a:avLst/>
          </a:prstGeom>
          <a:noFill/>
          <a:ln cap="flat" cmpd="sng" w="28575">
            <a:solidFill>
              <a:srgbClr val="000000"/>
            </a:solidFill>
            <a:prstDash val="solid"/>
            <a:round/>
            <a:headEnd len="lg" w="lg" type="none"/>
            <a:tailEnd len="lg" w="lg" type="stealth"/>
          </a:ln>
        </p:spPr>
      </p:cxnSp>
      <p:sp>
        <p:nvSpPr>
          <p:cNvPr id="121" name="Shape 121"/>
          <p:cNvSpPr txBox="1"/>
          <p:nvPr/>
        </p:nvSpPr>
        <p:spPr>
          <a:xfrm rot="3559994">
            <a:off x="2923563" y="4589371"/>
            <a:ext cx="1905717" cy="335456"/>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sp>
        <p:nvSpPr>
          <p:cNvPr id="122" name="Shape 122"/>
          <p:cNvSpPr txBox="1"/>
          <p:nvPr/>
        </p:nvSpPr>
        <p:spPr>
          <a:xfrm>
            <a:off x="3831225" y="3183812"/>
            <a:ext cx="1863300" cy="668100"/>
          </a:xfrm>
          <a:prstGeom prst="rect">
            <a:avLst/>
          </a:prstGeom>
          <a:noFill/>
          <a:ln>
            <a:noFill/>
          </a:ln>
        </p:spPr>
        <p:txBody>
          <a:bodyPr anchorCtr="0" anchor="t"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Classification Result</a:t>
            </a:r>
          </a:p>
        </p:txBody>
      </p:sp>
      <p:cxnSp>
        <p:nvCxnSpPr>
          <p:cNvPr id="123" name="Shape 123"/>
          <p:cNvCxnSpPr/>
          <p:nvPr/>
        </p:nvCxnSpPr>
        <p:spPr>
          <a:xfrm rot="10800000">
            <a:off x="3843625" y="3186275"/>
            <a:ext cx="1794300" cy="0"/>
          </a:xfrm>
          <a:prstGeom prst="straightConnector1">
            <a:avLst/>
          </a:prstGeom>
          <a:noFill/>
          <a:ln cap="flat" cmpd="sng" w="28575">
            <a:solidFill>
              <a:srgbClr val="000000"/>
            </a:solidFill>
            <a:prstDash val="solid"/>
            <a:round/>
            <a:headEnd len="lg" w="lg" type="none"/>
            <a:tailEnd len="lg" w="lg" type="stealth"/>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0" name="Shape 600"/>
        <p:cNvGrpSpPr/>
        <p:nvPr/>
      </p:nvGrpSpPr>
      <p:grpSpPr>
        <a:xfrm>
          <a:off x="0" y="0"/>
          <a:ext cx="0" cy="0"/>
          <a:chOff x="0" y="0"/>
          <a:chExt cx="0" cy="0"/>
        </a:xfrm>
      </p:grpSpPr>
      <p:sp>
        <p:nvSpPr>
          <p:cNvPr id="601" name="Shape 60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602" name="Shape 602"/>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
        <p:nvSpPr>
          <p:cNvPr id="603" name="Shape 603"/>
          <p:cNvSpPr/>
          <p:nvPr/>
        </p:nvSpPr>
        <p:spPr>
          <a:xfrm>
            <a:off x="6780950" y="2123425"/>
            <a:ext cx="26892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Sandbox</a:t>
            </a:r>
          </a:p>
        </p:txBody>
      </p:sp>
      <p:sp>
        <p:nvSpPr>
          <p:cNvPr id="604" name="Shape 604"/>
          <p:cNvSpPr/>
          <p:nvPr/>
        </p:nvSpPr>
        <p:spPr>
          <a:xfrm>
            <a:off x="6905550" y="2261968"/>
            <a:ext cx="24387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400">
                <a:solidFill>
                  <a:srgbClr val="FFFFFF"/>
                </a:solidFill>
                <a:latin typeface="Source Sans Pro"/>
                <a:ea typeface="Source Sans Pro"/>
                <a:cs typeface="Source Sans Pro"/>
                <a:sym typeface="Source Sans Pro"/>
              </a:rPr>
              <a:t>Module</a:t>
            </a:r>
          </a:p>
        </p:txBody>
      </p:sp>
      <p:cxnSp>
        <p:nvCxnSpPr>
          <p:cNvPr id="605" name="Shape 605"/>
          <p:cNvCxnSpPr/>
          <p:nvPr/>
        </p:nvCxnSpPr>
        <p:spPr>
          <a:xfrm>
            <a:off x="6342450" y="4194950"/>
            <a:ext cx="3613200" cy="7800"/>
          </a:xfrm>
          <a:prstGeom prst="straightConnector1">
            <a:avLst/>
          </a:prstGeom>
          <a:noFill/>
          <a:ln cap="flat" cmpd="sng" w="9525">
            <a:solidFill>
              <a:schemeClr val="dk2"/>
            </a:solidFill>
            <a:prstDash val="solid"/>
            <a:round/>
            <a:headEnd len="lg" w="lg" type="none"/>
            <a:tailEnd len="lg" w="lg" type="none"/>
          </a:ln>
        </p:spPr>
      </p:cxnSp>
      <p:sp>
        <p:nvSpPr>
          <p:cNvPr id="606" name="Shape 606"/>
          <p:cNvSpPr/>
          <p:nvPr/>
        </p:nvSpPr>
        <p:spPr>
          <a:xfrm>
            <a:off x="6410000" y="3710700"/>
            <a:ext cx="3379200" cy="1143900"/>
          </a:xfrm>
          <a:prstGeom prst="downArrow">
            <a:avLst>
              <a:gd fmla="val 81517" name="adj1"/>
              <a:gd fmla="val 47027" name="adj2"/>
            </a:avLst>
          </a:prstGeom>
          <a:solidFill>
            <a:srgbClr val="FFFFFF"/>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write([</a:t>
            </a:r>
            <a:r>
              <a:rPr lang="en-US" sz="2000">
                <a:latin typeface="Source Sans Pro"/>
                <a:ea typeface="Source Sans Pro"/>
                <a:cs typeface="Source Sans Pro"/>
                <a:sym typeface="Source Sans Pro"/>
              </a:rPr>
              <a:t>CIPHERTEXT]</a:t>
            </a:r>
            <a:r>
              <a:rPr lang="en-US" sz="2000">
                <a:latin typeface="Source Sans Pro"/>
                <a:ea typeface="Source Sans Pro"/>
                <a:cs typeface="Source Sans Pro"/>
                <a:sym typeface="Source Sans Pro"/>
              </a:rPr>
              <a:t>);</a:t>
            </a:r>
          </a:p>
        </p:txBody>
      </p:sp>
      <p:grpSp>
        <p:nvGrpSpPr>
          <p:cNvPr id="607" name="Shape 607"/>
          <p:cNvGrpSpPr/>
          <p:nvPr/>
        </p:nvGrpSpPr>
        <p:grpSpPr>
          <a:xfrm>
            <a:off x="7216595" y="4689250"/>
            <a:ext cx="1817900" cy="2448049"/>
            <a:chOff x="6705520" y="4202350"/>
            <a:chExt cx="1817900" cy="2448049"/>
          </a:xfrm>
        </p:grpSpPr>
        <p:pic>
          <p:nvPicPr>
            <p:cNvPr descr="devil-horns-png-good-galleries-PdI9A5-clipart.png" id="608" name="Shape 608"/>
            <p:cNvPicPr preferRelativeResize="0"/>
            <p:nvPr/>
          </p:nvPicPr>
          <p:blipFill>
            <a:blip r:embed="rId3">
              <a:alphaModFix/>
            </a:blip>
            <a:stretch>
              <a:fillRect/>
            </a:stretch>
          </p:blipFill>
          <p:spPr>
            <a:xfrm>
              <a:off x="7115843" y="4202350"/>
              <a:ext cx="997273" cy="997265"/>
            </a:xfrm>
            <a:prstGeom prst="rect">
              <a:avLst/>
            </a:prstGeom>
            <a:noFill/>
            <a:ln>
              <a:noFill/>
            </a:ln>
          </p:spPr>
        </p:pic>
        <p:pic>
          <p:nvPicPr>
            <p:cNvPr descr="Tux.png" id="609" name="Shape 609"/>
            <p:cNvPicPr preferRelativeResize="0"/>
            <p:nvPr/>
          </p:nvPicPr>
          <p:blipFill>
            <a:blip r:embed="rId4">
              <a:alphaModFix/>
            </a:blip>
            <a:stretch>
              <a:fillRect/>
            </a:stretch>
          </p:blipFill>
          <p:spPr>
            <a:xfrm>
              <a:off x="6705520" y="4496350"/>
              <a:ext cx="1817900" cy="2154049"/>
            </a:xfrm>
            <a:prstGeom prst="rect">
              <a:avLst/>
            </a:prstGeom>
            <a:noFill/>
            <a:ln>
              <a:noFill/>
            </a:ln>
          </p:spPr>
        </p:pic>
      </p:grpSp>
      <p:grpSp>
        <p:nvGrpSpPr>
          <p:cNvPr id="610" name="Shape 610"/>
          <p:cNvGrpSpPr/>
          <p:nvPr/>
        </p:nvGrpSpPr>
        <p:grpSpPr>
          <a:xfrm>
            <a:off x="7299004" y="2918380"/>
            <a:ext cx="1653085" cy="338251"/>
            <a:chOff x="8599262" y="1621725"/>
            <a:chExt cx="1096574" cy="142200"/>
          </a:xfrm>
        </p:grpSpPr>
        <p:sp>
          <p:nvSpPr>
            <p:cNvPr id="611" name="Shape 611"/>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12" name="Shape 612"/>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sp>
        <p:nvSpPr>
          <p:cNvPr id="613" name="Shape 613"/>
          <p:cNvSpPr txBox="1"/>
          <p:nvPr>
            <p:ph idx="1" type="body"/>
          </p:nvPr>
        </p:nvSpPr>
        <p:spPr>
          <a:xfrm>
            <a:off x="866650" y="1763925"/>
            <a:ext cx="54759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Modules can use system calls to write out user data</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NaCl modules call sandbox to access system calls</a:t>
            </a:r>
          </a:p>
          <a:p>
            <a:pPr indent="-228600" lvl="0" marL="457200" rtl="0">
              <a:spcBef>
                <a:spcPts val="0"/>
              </a:spcBef>
            </a:pPr>
            <a:r>
              <a:rPr lang="en-US"/>
              <a:t>Enforce encryption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sp>
        <p:nvSpPr>
          <p:cNvPr id="618" name="Shape 61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619" name="Shape 619"/>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pic>
        <p:nvPicPr>
          <p:cNvPr id="620" name="Shape 620"/>
          <p:cNvPicPr preferRelativeResize="0"/>
          <p:nvPr/>
        </p:nvPicPr>
        <p:blipFill rotWithShape="1">
          <a:blip r:embed="rId3">
            <a:alphaModFix/>
          </a:blip>
          <a:srcRect b="0" l="0" r="0" t="0"/>
          <a:stretch/>
        </p:blipFill>
        <p:spPr>
          <a:xfrm>
            <a:off x="8710545" y="4493947"/>
            <a:ext cx="833100" cy="1089900"/>
          </a:xfrm>
          <a:prstGeom prst="rect">
            <a:avLst/>
          </a:prstGeom>
          <a:noFill/>
          <a:ln>
            <a:noFill/>
          </a:ln>
        </p:spPr>
      </p:pic>
      <p:pic>
        <p:nvPicPr>
          <p:cNvPr descr="devil-horns-png-good-galleries-PdI9A5-clipart.png" id="621" name="Shape 621"/>
          <p:cNvPicPr preferRelativeResize="0"/>
          <p:nvPr/>
        </p:nvPicPr>
        <p:blipFill>
          <a:blip r:embed="rId4">
            <a:alphaModFix/>
          </a:blip>
          <a:stretch>
            <a:fillRect/>
          </a:stretch>
        </p:blipFill>
        <p:spPr>
          <a:xfrm>
            <a:off x="8800724" y="4352505"/>
            <a:ext cx="652774" cy="652774"/>
          </a:xfrm>
          <a:prstGeom prst="rect">
            <a:avLst/>
          </a:prstGeom>
          <a:noFill/>
          <a:ln>
            <a:noFill/>
          </a:ln>
        </p:spPr>
      </p:pic>
      <p:sp>
        <p:nvSpPr>
          <p:cNvPr id="622" name="Shape 622"/>
          <p:cNvSpPr txBox="1"/>
          <p:nvPr>
            <p:ph idx="1" type="body"/>
          </p:nvPr>
        </p:nvSpPr>
        <p:spPr>
          <a:xfrm>
            <a:off x="866646" y="1763925"/>
            <a:ext cx="52707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Modules can collude with users to steal data</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Don’t let modules keep state between requests</a:t>
            </a:r>
          </a:p>
        </p:txBody>
      </p:sp>
      <p:sp>
        <p:nvSpPr>
          <p:cNvPr id="623" name="Shape 623"/>
          <p:cNvSpPr/>
          <p:nvPr/>
        </p:nvSpPr>
        <p:spPr>
          <a:xfrm>
            <a:off x="8196750" y="1094525"/>
            <a:ext cx="18009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624" name="Shape 624"/>
          <p:cNvSpPr/>
          <p:nvPr/>
        </p:nvSpPr>
        <p:spPr>
          <a:xfrm>
            <a:off x="8270750" y="1230875"/>
            <a:ext cx="16530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Module</a:t>
            </a:r>
          </a:p>
        </p:txBody>
      </p:sp>
      <p:grpSp>
        <p:nvGrpSpPr>
          <p:cNvPr id="625" name="Shape 625"/>
          <p:cNvGrpSpPr/>
          <p:nvPr/>
        </p:nvGrpSpPr>
        <p:grpSpPr>
          <a:xfrm rot="-228">
            <a:off x="8270660" y="1677999"/>
            <a:ext cx="1653085" cy="338236"/>
            <a:chOff x="8599262" y="1621725"/>
            <a:chExt cx="1096574" cy="142200"/>
          </a:xfrm>
        </p:grpSpPr>
        <p:sp>
          <p:nvSpPr>
            <p:cNvPr id="626" name="Shape 626"/>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27" name="Shape 627"/>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pic>
        <p:nvPicPr>
          <p:cNvPr id="628" name="Shape 628"/>
          <p:cNvPicPr preferRelativeResize="0"/>
          <p:nvPr/>
        </p:nvPicPr>
        <p:blipFill rotWithShape="1">
          <a:blip r:embed="rId6">
            <a:alphaModFix/>
          </a:blip>
          <a:srcRect b="0" l="0" r="0" t="0"/>
          <a:stretch/>
        </p:blipFill>
        <p:spPr>
          <a:xfrm>
            <a:off x="8209550" y="1445676"/>
            <a:ext cx="429900" cy="562500"/>
          </a:xfrm>
          <a:prstGeom prst="rect">
            <a:avLst/>
          </a:prstGeom>
          <a:noFill/>
          <a:ln>
            <a:noFill/>
          </a:ln>
        </p:spPr>
      </p:pic>
      <p:sp>
        <p:nvSpPr>
          <p:cNvPr id="629" name="Shape 629"/>
          <p:cNvSpPr/>
          <p:nvPr/>
        </p:nvSpPr>
        <p:spPr>
          <a:xfrm>
            <a:off x="6137350" y="1094525"/>
            <a:ext cx="18009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630" name="Shape 630"/>
          <p:cNvSpPr/>
          <p:nvPr/>
        </p:nvSpPr>
        <p:spPr>
          <a:xfrm>
            <a:off x="6211350" y="1230875"/>
            <a:ext cx="16530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Module</a:t>
            </a:r>
          </a:p>
        </p:txBody>
      </p:sp>
      <p:pic>
        <p:nvPicPr>
          <p:cNvPr id="631" name="Shape 631"/>
          <p:cNvPicPr preferRelativeResize="0"/>
          <p:nvPr/>
        </p:nvPicPr>
        <p:blipFill rotWithShape="1">
          <a:blip r:embed="rId6">
            <a:alphaModFix/>
          </a:blip>
          <a:srcRect b="0" l="0" r="0" t="0"/>
          <a:stretch/>
        </p:blipFill>
        <p:spPr>
          <a:xfrm>
            <a:off x="6621250" y="4476728"/>
            <a:ext cx="833100" cy="1089900"/>
          </a:xfrm>
          <a:prstGeom prst="rect">
            <a:avLst/>
          </a:prstGeom>
          <a:noFill/>
          <a:ln>
            <a:noFill/>
          </a:ln>
        </p:spPr>
      </p:pic>
      <p:grpSp>
        <p:nvGrpSpPr>
          <p:cNvPr id="632" name="Shape 632"/>
          <p:cNvGrpSpPr/>
          <p:nvPr/>
        </p:nvGrpSpPr>
        <p:grpSpPr>
          <a:xfrm rot="-5409805">
            <a:off x="5605512" y="3287738"/>
            <a:ext cx="1653202" cy="338252"/>
            <a:chOff x="8599262" y="1621725"/>
            <a:chExt cx="1096574" cy="142200"/>
          </a:xfrm>
        </p:grpSpPr>
        <p:sp>
          <p:nvSpPr>
            <p:cNvPr id="633" name="Shape 633"/>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34" name="Shape 634"/>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grpSp>
        <p:nvGrpSpPr>
          <p:cNvPr id="635" name="Shape 635"/>
          <p:cNvGrpSpPr/>
          <p:nvPr/>
        </p:nvGrpSpPr>
        <p:grpSpPr>
          <a:xfrm rot="-228">
            <a:off x="6211260" y="1677999"/>
            <a:ext cx="1653085" cy="338236"/>
            <a:chOff x="8599262" y="1621725"/>
            <a:chExt cx="1096574" cy="142200"/>
          </a:xfrm>
        </p:grpSpPr>
        <p:sp>
          <p:nvSpPr>
            <p:cNvPr id="636" name="Shape 636"/>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37" name="Shape 637"/>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cxnSp>
        <p:nvCxnSpPr>
          <p:cNvPr id="638" name="Shape 638"/>
          <p:cNvCxnSpPr/>
          <p:nvPr/>
        </p:nvCxnSpPr>
        <p:spPr>
          <a:xfrm rot="10800000">
            <a:off x="7256225" y="2225600"/>
            <a:ext cx="0" cy="2248500"/>
          </a:xfrm>
          <a:prstGeom prst="straightConnector1">
            <a:avLst/>
          </a:prstGeom>
          <a:noFill/>
          <a:ln cap="flat" cmpd="sng" w="28575">
            <a:solidFill>
              <a:srgbClr val="000000"/>
            </a:solidFill>
            <a:prstDash val="solid"/>
            <a:round/>
            <a:headEnd len="lg" w="lg" type="stealth"/>
            <a:tailEnd len="lg" w="lg" type="none"/>
          </a:ln>
        </p:spPr>
      </p:cxnSp>
      <p:sp>
        <p:nvSpPr>
          <p:cNvPr id="639" name="Shape 639"/>
          <p:cNvSpPr txBox="1"/>
          <p:nvPr/>
        </p:nvSpPr>
        <p:spPr>
          <a:xfrm flipH="1" rot="5403247">
            <a:off x="6463508" y="3347487"/>
            <a:ext cx="1905600" cy="4281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cxnSp>
        <p:nvCxnSpPr>
          <p:cNvPr id="640" name="Shape 640"/>
          <p:cNvCxnSpPr/>
          <p:nvPr/>
        </p:nvCxnSpPr>
        <p:spPr>
          <a:xfrm rot="10800000">
            <a:off x="6758725" y="2208375"/>
            <a:ext cx="0" cy="2214300"/>
          </a:xfrm>
          <a:prstGeom prst="straightConnector1">
            <a:avLst/>
          </a:prstGeom>
          <a:noFill/>
          <a:ln cap="flat" cmpd="sng" w="28575">
            <a:solidFill>
              <a:srgbClr val="000000"/>
            </a:solidFill>
            <a:prstDash val="solid"/>
            <a:round/>
            <a:headEnd len="lg" w="lg" type="none"/>
            <a:tailEnd len="lg" w="lg" type="stealth"/>
          </a:ln>
        </p:spPr>
      </p:cxnSp>
      <p:cxnSp>
        <p:nvCxnSpPr>
          <p:cNvPr id="641" name="Shape 641"/>
          <p:cNvCxnSpPr/>
          <p:nvPr/>
        </p:nvCxnSpPr>
        <p:spPr>
          <a:xfrm>
            <a:off x="8073900" y="531437"/>
            <a:ext cx="17100" cy="5022600"/>
          </a:xfrm>
          <a:prstGeom prst="straightConnector1">
            <a:avLst/>
          </a:prstGeom>
          <a:noFill/>
          <a:ln cap="flat" cmpd="sng" w="28575">
            <a:solidFill>
              <a:schemeClr val="dk2"/>
            </a:solidFill>
            <a:prstDash val="solid"/>
            <a:round/>
            <a:headEnd len="lg" w="lg" type="none"/>
            <a:tailEnd len="lg" w="lg" type="none"/>
          </a:ln>
        </p:spPr>
      </p:cxnSp>
      <p:pic>
        <p:nvPicPr>
          <p:cNvPr id="642" name="Shape 642"/>
          <p:cNvPicPr preferRelativeResize="0"/>
          <p:nvPr/>
        </p:nvPicPr>
        <p:blipFill rotWithShape="1">
          <a:blip r:embed="rId6">
            <a:alphaModFix/>
          </a:blip>
          <a:srcRect b="0" l="0" r="0" t="0"/>
          <a:stretch/>
        </p:blipFill>
        <p:spPr>
          <a:xfrm>
            <a:off x="6233087" y="3721439"/>
            <a:ext cx="429900" cy="562500"/>
          </a:xfrm>
          <a:prstGeom prst="rect">
            <a:avLst/>
          </a:prstGeom>
          <a:noFill/>
          <a:ln>
            <a:noFill/>
          </a:ln>
        </p:spPr>
      </p:pic>
      <p:pic>
        <p:nvPicPr>
          <p:cNvPr id="643" name="Shape 643"/>
          <p:cNvPicPr preferRelativeResize="0"/>
          <p:nvPr/>
        </p:nvPicPr>
        <p:blipFill rotWithShape="1">
          <a:blip r:embed="rId6">
            <a:alphaModFix/>
          </a:blip>
          <a:srcRect b="0" l="0" r="0" t="0"/>
          <a:stretch/>
        </p:blipFill>
        <p:spPr>
          <a:xfrm>
            <a:off x="6211350" y="1445676"/>
            <a:ext cx="429900" cy="562500"/>
          </a:xfrm>
          <a:prstGeom prst="rect">
            <a:avLst/>
          </a:prstGeom>
          <a:noFill/>
          <a:ln>
            <a:noFill/>
          </a:ln>
        </p:spPr>
      </p:pic>
      <p:sp>
        <p:nvSpPr>
          <p:cNvPr id="644" name="Shape 644"/>
          <p:cNvSpPr txBox="1"/>
          <p:nvPr/>
        </p:nvSpPr>
        <p:spPr>
          <a:xfrm>
            <a:off x="7588225" y="5650375"/>
            <a:ext cx="833100" cy="652800"/>
          </a:xfrm>
          <a:prstGeom prst="rect">
            <a:avLst/>
          </a:prstGeom>
          <a:noFill/>
          <a:ln>
            <a:noFill/>
          </a:ln>
        </p:spPr>
        <p:txBody>
          <a:bodyPr anchorCtr="0" anchor="t" bIns="91425" lIns="91425" rIns="91425" tIns="91425">
            <a:noAutofit/>
          </a:bodyPr>
          <a:lstStyle/>
          <a:p>
            <a:pPr lvl="0" rtl="0">
              <a:spcBef>
                <a:spcPts val="0"/>
              </a:spcBef>
              <a:buNone/>
            </a:pPr>
            <a:r>
              <a:rPr lang="en-US" sz="2000"/>
              <a:t>Later </a:t>
            </a:r>
          </a:p>
        </p:txBody>
      </p:sp>
      <p:sp>
        <p:nvSpPr>
          <p:cNvPr id="645" name="Shape 645"/>
          <p:cNvSpPr/>
          <p:nvPr/>
        </p:nvSpPr>
        <p:spPr>
          <a:xfrm>
            <a:off x="7182000" y="5873200"/>
            <a:ext cx="1800900" cy="737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46" name="Shape 646"/>
          <p:cNvCxnSpPr/>
          <p:nvPr/>
        </p:nvCxnSpPr>
        <p:spPr>
          <a:xfrm rot="10800000">
            <a:off x="9398225" y="2246312"/>
            <a:ext cx="0" cy="2248500"/>
          </a:xfrm>
          <a:prstGeom prst="straightConnector1">
            <a:avLst/>
          </a:prstGeom>
          <a:noFill/>
          <a:ln cap="flat" cmpd="sng" w="28575">
            <a:solidFill>
              <a:srgbClr val="000000"/>
            </a:solidFill>
            <a:prstDash val="solid"/>
            <a:round/>
            <a:headEnd len="lg" w="lg" type="stealth"/>
            <a:tailEnd len="lg" w="lg" type="none"/>
          </a:ln>
        </p:spPr>
      </p:cxnSp>
      <p:cxnSp>
        <p:nvCxnSpPr>
          <p:cNvPr id="647" name="Shape 647"/>
          <p:cNvCxnSpPr/>
          <p:nvPr/>
        </p:nvCxnSpPr>
        <p:spPr>
          <a:xfrm rot="10800000">
            <a:off x="8900725" y="2229087"/>
            <a:ext cx="0" cy="2214300"/>
          </a:xfrm>
          <a:prstGeom prst="straightConnector1">
            <a:avLst/>
          </a:prstGeom>
          <a:noFill/>
          <a:ln cap="flat" cmpd="sng" w="28575">
            <a:solidFill>
              <a:srgbClr val="000000"/>
            </a:solidFill>
            <a:prstDash val="solid"/>
            <a:round/>
            <a:headEnd len="lg" w="lg" type="none"/>
            <a:tailEnd len="lg" w="lg" type="stealth"/>
          </a:ln>
        </p:spPr>
      </p:cxnSp>
      <p:grpSp>
        <p:nvGrpSpPr>
          <p:cNvPr id="648" name="Shape 648"/>
          <p:cNvGrpSpPr/>
          <p:nvPr/>
        </p:nvGrpSpPr>
        <p:grpSpPr>
          <a:xfrm rot="-5409805">
            <a:off x="8770637" y="3306925"/>
            <a:ext cx="1653202" cy="338252"/>
            <a:chOff x="8599262" y="1621725"/>
            <a:chExt cx="1096574" cy="142200"/>
          </a:xfrm>
        </p:grpSpPr>
        <p:sp>
          <p:nvSpPr>
            <p:cNvPr id="649" name="Shape 649"/>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50" name="Shape 650"/>
            <p:cNvPicPr preferRelativeResize="0"/>
            <p:nvPr/>
          </p:nvPicPr>
          <p:blipFill rotWithShape="1">
            <a:blip r:embed="rId5">
              <a:alphaModFix/>
            </a:blip>
            <a:srcRect b="29353" l="0" r="0" t="27421"/>
            <a:stretch/>
          </p:blipFill>
          <p:spPr>
            <a:xfrm>
              <a:off x="8599262" y="1621725"/>
              <a:ext cx="1096574" cy="142200"/>
            </a:xfrm>
            <a:prstGeom prst="rect">
              <a:avLst/>
            </a:prstGeom>
            <a:noFill/>
            <a:ln>
              <a:noFill/>
            </a:ln>
          </p:spPr>
        </p:pic>
      </p:grpSp>
      <p:pic>
        <p:nvPicPr>
          <p:cNvPr id="651" name="Shape 651"/>
          <p:cNvPicPr preferRelativeResize="0"/>
          <p:nvPr/>
        </p:nvPicPr>
        <p:blipFill rotWithShape="1">
          <a:blip r:embed="rId6">
            <a:alphaModFix/>
          </a:blip>
          <a:srcRect b="0" l="0" r="0" t="0"/>
          <a:stretch/>
        </p:blipFill>
        <p:spPr>
          <a:xfrm>
            <a:off x="9398212" y="3740626"/>
            <a:ext cx="429900" cy="562500"/>
          </a:xfrm>
          <a:prstGeom prst="rect">
            <a:avLst/>
          </a:prstGeom>
          <a:noFill/>
          <a:ln>
            <a:noFill/>
          </a:ln>
        </p:spPr>
      </p:pic>
      <p:sp>
        <p:nvSpPr>
          <p:cNvPr id="652" name="Shape 652"/>
          <p:cNvSpPr txBox="1"/>
          <p:nvPr/>
        </p:nvSpPr>
        <p:spPr>
          <a:xfrm rot="-5403287">
            <a:off x="8215535" y="3144400"/>
            <a:ext cx="941400" cy="4281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It’s ME!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sp>
        <p:nvSpPr>
          <p:cNvPr id="657" name="Shape 657"/>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658" name="Shape 658"/>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Confining untrusted code</a:t>
            </a:r>
          </a:p>
        </p:txBody>
      </p:sp>
      <p:sp>
        <p:nvSpPr>
          <p:cNvPr id="659" name="Shape 659"/>
          <p:cNvSpPr txBox="1"/>
          <p:nvPr>
            <p:ph idx="1" type="body"/>
          </p:nvPr>
        </p:nvSpPr>
        <p:spPr>
          <a:xfrm>
            <a:off x="866646" y="1763925"/>
            <a:ext cx="5270700" cy="5475900"/>
          </a:xfrm>
          <a:prstGeom prst="rect">
            <a:avLst/>
          </a:prstGeom>
        </p:spPr>
        <p:txBody>
          <a:bodyPr anchorCtr="0" anchor="t" bIns="100775" lIns="100775" rIns="100775" tIns="100775">
            <a:noAutofit/>
          </a:bodyPr>
          <a:lstStyle/>
          <a:p>
            <a:pPr lvl="0" rtl="0">
              <a:spcBef>
                <a:spcPts val="0"/>
              </a:spcBef>
              <a:buNone/>
            </a:pPr>
            <a:r>
              <a:rPr lang="en-US"/>
              <a:t>Problem:</a:t>
            </a:r>
          </a:p>
          <a:p>
            <a:pPr indent="-228600" lvl="0" marL="457200" rtl="0">
              <a:spcBef>
                <a:spcPts val="0"/>
              </a:spcBef>
            </a:pPr>
            <a:r>
              <a:rPr lang="en-US"/>
              <a:t>Modules can collude with users to steal data</a:t>
            </a:r>
          </a:p>
          <a:p>
            <a:pPr lvl="0" rtl="0">
              <a:spcBef>
                <a:spcPts val="0"/>
              </a:spcBef>
              <a:buNone/>
            </a:pPr>
            <a:r>
              <a:t/>
            </a:r>
            <a:endParaRPr/>
          </a:p>
          <a:p>
            <a:pPr lvl="0" rtl="0">
              <a:spcBef>
                <a:spcPts val="0"/>
              </a:spcBef>
              <a:buNone/>
            </a:pPr>
            <a:r>
              <a:rPr lang="en-US"/>
              <a:t>Solution:</a:t>
            </a:r>
          </a:p>
          <a:p>
            <a:pPr indent="-228600" lvl="0" marL="457200" rtl="0">
              <a:spcBef>
                <a:spcPts val="0"/>
              </a:spcBef>
            </a:pPr>
            <a:r>
              <a:rPr lang="en-US"/>
              <a:t>Don’t let modules keep state between requests</a:t>
            </a:r>
          </a:p>
        </p:txBody>
      </p:sp>
      <p:pic>
        <p:nvPicPr>
          <p:cNvPr id="660" name="Shape 660"/>
          <p:cNvPicPr preferRelativeResize="0"/>
          <p:nvPr/>
        </p:nvPicPr>
        <p:blipFill rotWithShape="1">
          <a:blip r:embed="rId3">
            <a:alphaModFix/>
          </a:blip>
          <a:srcRect b="0" l="0" r="0" t="0"/>
          <a:stretch/>
        </p:blipFill>
        <p:spPr>
          <a:xfrm>
            <a:off x="8710545" y="4493947"/>
            <a:ext cx="833100" cy="1089900"/>
          </a:xfrm>
          <a:prstGeom prst="rect">
            <a:avLst/>
          </a:prstGeom>
          <a:noFill/>
          <a:ln>
            <a:noFill/>
          </a:ln>
        </p:spPr>
      </p:pic>
      <p:pic>
        <p:nvPicPr>
          <p:cNvPr descr="devil-horns-png-good-galleries-PdI9A5-clipart.png" id="661" name="Shape 661"/>
          <p:cNvPicPr preferRelativeResize="0"/>
          <p:nvPr/>
        </p:nvPicPr>
        <p:blipFill>
          <a:blip r:embed="rId4">
            <a:alphaModFix/>
          </a:blip>
          <a:stretch>
            <a:fillRect/>
          </a:stretch>
        </p:blipFill>
        <p:spPr>
          <a:xfrm>
            <a:off x="8800724" y="4352505"/>
            <a:ext cx="652774" cy="652774"/>
          </a:xfrm>
          <a:prstGeom prst="rect">
            <a:avLst/>
          </a:prstGeom>
          <a:noFill/>
          <a:ln>
            <a:noFill/>
          </a:ln>
        </p:spPr>
      </p:pic>
      <p:sp>
        <p:nvSpPr>
          <p:cNvPr id="662" name="Shape 662"/>
          <p:cNvSpPr/>
          <p:nvPr/>
        </p:nvSpPr>
        <p:spPr>
          <a:xfrm>
            <a:off x="8196750" y="1094525"/>
            <a:ext cx="18009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663" name="Shape 663"/>
          <p:cNvSpPr/>
          <p:nvPr/>
        </p:nvSpPr>
        <p:spPr>
          <a:xfrm>
            <a:off x="8270750" y="1230875"/>
            <a:ext cx="16530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Module</a:t>
            </a:r>
          </a:p>
        </p:txBody>
      </p:sp>
      <p:sp>
        <p:nvSpPr>
          <p:cNvPr id="664" name="Shape 664"/>
          <p:cNvSpPr/>
          <p:nvPr/>
        </p:nvSpPr>
        <p:spPr>
          <a:xfrm rot="-228">
            <a:off x="8270717" y="1677999"/>
            <a:ext cx="1652973" cy="338236"/>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5" name="Shape 665"/>
          <p:cNvSpPr/>
          <p:nvPr/>
        </p:nvSpPr>
        <p:spPr>
          <a:xfrm>
            <a:off x="6137350" y="1094525"/>
            <a:ext cx="1800900" cy="15051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666" name="Shape 666"/>
          <p:cNvSpPr/>
          <p:nvPr/>
        </p:nvSpPr>
        <p:spPr>
          <a:xfrm>
            <a:off x="6211350" y="1230875"/>
            <a:ext cx="1653000" cy="9921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Module</a:t>
            </a:r>
          </a:p>
        </p:txBody>
      </p:sp>
      <p:pic>
        <p:nvPicPr>
          <p:cNvPr id="667" name="Shape 667"/>
          <p:cNvPicPr preferRelativeResize="0"/>
          <p:nvPr/>
        </p:nvPicPr>
        <p:blipFill rotWithShape="1">
          <a:blip r:embed="rId5">
            <a:alphaModFix/>
          </a:blip>
          <a:srcRect b="0" l="0" r="0" t="0"/>
          <a:stretch/>
        </p:blipFill>
        <p:spPr>
          <a:xfrm>
            <a:off x="6621250" y="4476728"/>
            <a:ext cx="833100" cy="1089900"/>
          </a:xfrm>
          <a:prstGeom prst="rect">
            <a:avLst/>
          </a:prstGeom>
          <a:noFill/>
          <a:ln>
            <a:noFill/>
          </a:ln>
        </p:spPr>
      </p:pic>
      <p:grpSp>
        <p:nvGrpSpPr>
          <p:cNvPr id="668" name="Shape 668"/>
          <p:cNvGrpSpPr/>
          <p:nvPr/>
        </p:nvGrpSpPr>
        <p:grpSpPr>
          <a:xfrm rot="-5409805">
            <a:off x="5605512" y="3287738"/>
            <a:ext cx="1653202" cy="338252"/>
            <a:chOff x="8599262" y="1621725"/>
            <a:chExt cx="1096574" cy="142200"/>
          </a:xfrm>
        </p:grpSpPr>
        <p:sp>
          <p:nvSpPr>
            <p:cNvPr id="669" name="Shape 669"/>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70" name="Shape 670"/>
            <p:cNvPicPr preferRelativeResize="0"/>
            <p:nvPr/>
          </p:nvPicPr>
          <p:blipFill rotWithShape="1">
            <a:blip r:embed="rId6">
              <a:alphaModFix/>
            </a:blip>
            <a:srcRect b="29353" l="0" r="0" t="27421"/>
            <a:stretch/>
          </p:blipFill>
          <p:spPr>
            <a:xfrm>
              <a:off x="8599262" y="1621725"/>
              <a:ext cx="1096574" cy="142200"/>
            </a:xfrm>
            <a:prstGeom prst="rect">
              <a:avLst/>
            </a:prstGeom>
            <a:noFill/>
            <a:ln>
              <a:noFill/>
            </a:ln>
          </p:spPr>
        </p:pic>
      </p:grpSp>
      <p:grpSp>
        <p:nvGrpSpPr>
          <p:cNvPr id="671" name="Shape 671"/>
          <p:cNvGrpSpPr/>
          <p:nvPr/>
        </p:nvGrpSpPr>
        <p:grpSpPr>
          <a:xfrm rot="-228">
            <a:off x="6211260" y="1677999"/>
            <a:ext cx="1653085" cy="338236"/>
            <a:chOff x="8599262" y="1621725"/>
            <a:chExt cx="1096574" cy="142200"/>
          </a:xfrm>
        </p:grpSpPr>
        <p:sp>
          <p:nvSpPr>
            <p:cNvPr id="672" name="Shape 672"/>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673" name="Shape 673"/>
            <p:cNvPicPr preferRelativeResize="0"/>
            <p:nvPr/>
          </p:nvPicPr>
          <p:blipFill rotWithShape="1">
            <a:blip r:embed="rId6">
              <a:alphaModFix/>
            </a:blip>
            <a:srcRect b="29353" l="0" r="0" t="27421"/>
            <a:stretch/>
          </p:blipFill>
          <p:spPr>
            <a:xfrm>
              <a:off x="8599262" y="1621725"/>
              <a:ext cx="1096574" cy="142200"/>
            </a:xfrm>
            <a:prstGeom prst="rect">
              <a:avLst/>
            </a:prstGeom>
            <a:noFill/>
            <a:ln>
              <a:noFill/>
            </a:ln>
          </p:spPr>
        </p:pic>
      </p:grpSp>
      <p:cxnSp>
        <p:nvCxnSpPr>
          <p:cNvPr id="674" name="Shape 674"/>
          <p:cNvCxnSpPr/>
          <p:nvPr/>
        </p:nvCxnSpPr>
        <p:spPr>
          <a:xfrm rot="10800000">
            <a:off x="7256225" y="2225600"/>
            <a:ext cx="0" cy="2248500"/>
          </a:xfrm>
          <a:prstGeom prst="straightConnector1">
            <a:avLst/>
          </a:prstGeom>
          <a:noFill/>
          <a:ln cap="flat" cmpd="sng" w="28575">
            <a:solidFill>
              <a:srgbClr val="000000"/>
            </a:solidFill>
            <a:prstDash val="solid"/>
            <a:round/>
            <a:headEnd len="lg" w="lg" type="stealth"/>
            <a:tailEnd len="lg" w="lg" type="none"/>
          </a:ln>
        </p:spPr>
      </p:cxnSp>
      <p:sp>
        <p:nvSpPr>
          <p:cNvPr id="675" name="Shape 675"/>
          <p:cNvSpPr txBox="1"/>
          <p:nvPr/>
        </p:nvSpPr>
        <p:spPr>
          <a:xfrm flipH="1" rot="5403247">
            <a:off x="6463508" y="3347487"/>
            <a:ext cx="1905600" cy="4281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cxnSp>
        <p:nvCxnSpPr>
          <p:cNvPr id="676" name="Shape 676"/>
          <p:cNvCxnSpPr/>
          <p:nvPr/>
        </p:nvCxnSpPr>
        <p:spPr>
          <a:xfrm rot="10800000">
            <a:off x="6758725" y="2208375"/>
            <a:ext cx="0" cy="2214300"/>
          </a:xfrm>
          <a:prstGeom prst="straightConnector1">
            <a:avLst/>
          </a:prstGeom>
          <a:noFill/>
          <a:ln cap="flat" cmpd="sng" w="28575">
            <a:solidFill>
              <a:srgbClr val="000000"/>
            </a:solidFill>
            <a:prstDash val="solid"/>
            <a:round/>
            <a:headEnd len="lg" w="lg" type="none"/>
            <a:tailEnd len="lg" w="lg" type="stealth"/>
          </a:ln>
        </p:spPr>
      </p:cxnSp>
      <p:cxnSp>
        <p:nvCxnSpPr>
          <p:cNvPr id="677" name="Shape 677"/>
          <p:cNvCxnSpPr/>
          <p:nvPr/>
        </p:nvCxnSpPr>
        <p:spPr>
          <a:xfrm>
            <a:off x="8073900" y="531437"/>
            <a:ext cx="17100" cy="5022600"/>
          </a:xfrm>
          <a:prstGeom prst="straightConnector1">
            <a:avLst/>
          </a:prstGeom>
          <a:noFill/>
          <a:ln cap="flat" cmpd="sng" w="28575">
            <a:solidFill>
              <a:schemeClr val="dk2"/>
            </a:solidFill>
            <a:prstDash val="solid"/>
            <a:round/>
            <a:headEnd len="lg" w="lg" type="none"/>
            <a:tailEnd len="lg" w="lg" type="none"/>
          </a:ln>
        </p:spPr>
      </p:cxnSp>
      <p:pic>
        <p:nvPicPr>
          <p:cNvPr id="678" name="Shape 678"/>
          <p:cNvPicPr preferRelativeResize="0"/>
          <p:nvPr/>
        </p:nvPicPr>
        <p:blipFill rotWithShape="1">
          <a:blip r:embed="rId5">
            <a:alphaModFix/>
          </a:blip>
          <a:srcRect b="0" l="0" r="0" t="0"/>
          <a:stretch/>
        </p:blipFill>
        <p:spPr>
          <a:xfrm>
            <a:off x="6233087" y="3721439"/>
            <a:ext cx="429900" cy="562500"/>
          </a:xfrm>
          <a:prstGeom prst="rect">
            <a:avLst/>
          </a:prstGeom>
          <a:noFill/>
          <a:ln>
            <a:noFill/>
          </a:ln>
        </p:spPr>
      </p:pic>
      <p:pic>
        <p:nvPicPr>
          <p:cNvPr id="679" name="Shape 679"/>
          <p:cNvPicPr preferRelativeResize="0"/>
          <p:nvPr/>
        </p:nvPicPr>
        <p:blipFill rotWithShape="1">
          <a:blip r:embed="rId5">
            <a:alphaModFix/>
          </a:blip>
          <a:srcRect b="0" l="0" r="0" t="0"/>
          <a:stretch/>
        </p:blipFill>
        <p:spPr>
          <a:xfrm>
            <a:off x="6211350" y="1445676"/>
            <a:ext cx="429900" cy="562500"/>
          </a:xfrm>
          <a:prstGeom prst="rect">
            <a:avLst/>
          </a:prstGeom>
          <a:noFill/>
          <a:ln>
            <a:noFill/>
          </a:ln>
        </p:spPr>
      </p:pic>
      <p:sp>
        <p:nvSpPr>
          <p:cNvPr id="680" name="Shape 680"/>
          <p:cNvSpPr txBox="1"/>
          <p:nvPr/>
        </p:nvSpPr>
        <p:spPr>
          <a:xfrm>
            <a:off x="7588225" y="5650375"/>
            <a:ext cx="833100" cy="652800"/>
          </a:xfrm>
          <a:prstGeom prst="rect">
            <a:avLst/>
          </a:prstGeom>
          <a:noFill/>
          <a:ln>
            <a:noFill/>
          </a:ln>
        </p:spPr>
        <p:txBody>
          <a:bodyPr anchorCtr="0" anchor="t" bIns="91425" lIns="91425" rIns="91425" tIns="91425">
            <a:noAutofit/>
          </a:bodyPr>
          <a:lstStyle/>
          <a:p>
            <a:pPr lvl="0" rtl="0">
              <a:spcBef>
                <a:spcPts val="0"/>
              </a:spcBef>
              <a:buNone/>
            </a:pPr>
            <a:r>
              <a:rPr lang="en-US" sz="2000"/>
              <a:t>Later </a:t>
            </a:r>
          </a:p>
        </p:txBody>
      </p:sp>
      <p:sp>
        <p:nvSpPr>
          <p:cNvPr id="681" name="Shape 681"/>
          <p:cNvSpPr/>
          <p:nvPr/>
        </p:nvSpPr>
        <p:spPr>
          <a:xfrm>
            <a:off x="7182000" y="5873200"/>
            <a:ext cx="1800900" cy="737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82" name="Shape 682"/>
          <p:cNvCxnSpPr/>
          <p:nvPr/>
        </p:nvCxnSpPr>
        <p:spPr>
          <a:xfrm rot="10800000">
            <a:off x="9398225" y="2246312"/>
            <a:ext cx="0" cy="2248500"/>
          </a:xfrm>
          <a:prstGeom prst="straightConnector1">
            <a:avLst/>
          </a:prstGeom>
          <a:noFill/>
          <a:ln cap="flat" cmpd="sng" w="28575">
            <a:solidFill>
              <a:srgbClr val="000000"/>
            </a:solidFill>
            <a:prstDash val="solid"/>
            <a:round/>
            <a:headEnd len="lg" w="lg" type="stealth"/>
            <a:tailEnd len="lg" w="lg" type="none"/>
          </a:ln>
        </p:spPr>
      </p:cxnSp>
      <p:cxnSp>
        <p:nvCxnSpPr>
          <p:cNvPr id="683" name="Shape 683"/>
          <p:cNvCxnSpPr/>
          <p:nvPr/>
        </p:nvCxnSpPr>
        <p:spPr>
          <a:xfrm rot="10800000">
            <a:off x="8900725" y="2229087"/>
            <a:ext cx="0" cy="2214300"/>
          </a:xfrm>
          <a:prstGeom prst="straightConnector1">
            <a:avLst/>
          </a:prstGeom>
          <a:noFill/>
          <a:ln cap="flat" cmpd="sng" w="28575">
            <a:solidFill>
              <a:srgbClr val="000000"/>
            </a:solidFill>
            <a:prstDash val="solid"/>
            <a:round/>
            <a:headEnd len="lg" w="lg" type="none"/>
            <a:tailEnd len="lg" w="lg" type="stealth"/>
          </a:ln>
        </p:spPr>
      </p:cxnSp>
      <p:sp>
        <p:nvSpPr>
          <p:cNvPr id="684" name="Shape 684"/>
          <p:cNvSpPr txBox="1"/>
          <p:nvPr/>
        </p:nvSpPr>
        <p:spPr>
          <a:xfrm rot="-5403287">
            <a:off x="8215535" y="3144400"/>
            <a:ext cx="941400" cy="4281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It’s ME!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8" name="Shape 688"/>
        <p:cNvGrpSpPr/>
        <p:nvPr/>
      </p:nvGrpSpPr>
      <p:grpSpPr>
        <a:xfrm>
          <a:off x="0" y="0"/>
          <a:ext cx="0" cy="0"/>
          <a:chOff x="0" y="0"/>
          <a:chExt cx="0" cy="0"/>
        </a:xfrm>
      </p:grpSpPr>
      <p:sp>
        <p:nvSpPr>
          <p:cNvPr id="689" name="Shape 689"/>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Modules cannot keep state</a:t>
            </a:r>
          </a:p>
        </p:txBody>
      </p:sp>
      <p:sp>
        <p:nvSpPr>
          <p:cNvPr id="690" name="Shape 690"/>
          <p:cNvSpPr txBox="1"/>
          <p:nvPr>
            <p:ph idx="1" type="body"/>
          </p:nvPr>
        </p:nvSpPr>
        <p:spPr>
          <a:xfrm>
            <a:off x="866650" y="1763925"/>
            <a:ext cx="8898000" cy="5475900"/>
          </a:xfrm>
          <a:prstGeom prst="rect">
            <a:avLst/>
          </a:prstGeom>
        </p:spPr>
        <p:txBody>
          <a:bodyPr anchorCtr="0" anchor="t" bIns="100775" lIns="100775" rIns="100775" tIns="100775">
            <a:noAutofit/>
          </a:bodyPr>
          <a:lstStyle/>
          <a:p>
            <a:pPr indent="-412750" lvl="0" marL="457200" marR="0" rtl="0" algn="l">
              <a:lnSpc>
                <a:spcPct val="100000"/>
              </a:lnSpc>
              <a:spcBef>
                <a:spcPts val="700"/>
              </a:spcBef>
              <a:spcAft>
                <a:spcPts val="0"/>
              </a:spcAft>
              <a:buClr>
                <a:srgbClr val="CFD8DC"/>
              </a:buClr>
              <a:buSzPct val="100000"/>
              <a:buFont typeface="Source Sans Pro"/>
            </a:pPr>
            <a:r>
              <a:rPr lang="en-US"/>
              <a:t>Module life cycle imposed by Ryoan</a:t>
            </a:r>
          </a:p>
          <a:p>
            <a:pPr indent="-228600" lvl="1" marL="914400" marR="0" rtl="0" algn="l">
              <a:lnSpc>
                <a:spcPct val="100000"/>
              </a:lnSpc>
              <a:spcBef>
                <a:spcPts val="700"/>
              </a:spcBef>
              <a:spcAft>
                <a:spcPts val="0"/>
              </a:spcAft>
            </a:pPr>
            <a:r>
              <a:rPr lang="en-US"/>
              <a:t>Read, process, write, destroy </a:t>
            </a:r>
          </a:p>
          <a:p>
            <a:pPr indent="0" lvl="0" marL="0" marR="0" rtl="0" algn="l">
              <a:lnSpc>
                <a:spcPct val="100000"/>
              </a:lnSpc>
              <a:spcBef>
                <a:spcPts val="700"/>
              </a:spcBef>
              <a:spcAft>
                <a:spcPts val="0"/>
              </a:spcAft>
              <a:buNone/>
            </a:pPr>
            <a:r>
              <a:t/>
            </a:r>
            <a:endParaRPr/>
          </a:p>
          <a:p>
            <a:pPr indent="-228600" lvl="0" marL="457200" marR="0" rtl="0" algn="l">
              <a:lnSpc>
                <a:spcPct val="100000"/>
              </a:lnSpc>
              <a:spcBef>
                <a:spcPts val="700"/>
              </a:spcBef>
              <a:spcAft>
                <a:spcPts val="0"/>
              </a:spcAft>
            </a:pPr>
            <a:r>
              <a:rPr lang="en-US"/>
              <a:t>Sandbox enforces one request per module execution</a:t>
            </a:r>
          </a:p>
          <a:p>
            <a:pPr indent="-228600" lvl="1" marL="914400" marR="0" rtl="0" algn="l">
              <a:lnSpc>
                <a:spcPct val="100000"/>
              </a:lnSpc>
              <a:spcBef>
                <a:spcPts val="700"/>
              </a:spcBef>
              <a:spcAft>
                <a:spcPts val="0"/>
              </a:spcAft>
            </a:pPr>
            <a:r>
              <a:rPr lang="en-US"/>
              <a:t>Represent a complete unit of work</a:t>
            </a:r>
          </a:p>
          <a:p>
            <a:pPr indent="-228600" lvl="1" marL="914400" marR="0" rtl="0" algn="l">
              <a:lnSpc>
                <a:spcPct val="100000"/>
              </a:lnSpc>
              <a:spcBef>
                <a:spcPts val="700"/>
              </a:spcBef>
              <a:spcAft>
                <a:spcPts val="0"/>
              </a:spcAft>
            </a:pPr>
            <a:r>
              <a:rPr lang="en-US"/>
              <a:t>Only contain content from one user</a:t>
            </a:r>
          </a:p>
        </p:txBody>
      </p:sp>
      <p:sp>
        <p:nvSpPr>
          <p:cNvPr id="691" name="Shape 69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692" name="Shape 692"/>
          <p:cNvSpPr/>
          <p:nvPr/>
        </p:nvSpPr>
        <p:spPr>
          <a:xfrm>
            <a:off x="338900" y="5433575"/>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latin typeface="Source Sans Pro"/>
                <a:ea typeface="Source Sans Pro"/>
                <a:cs typeface="Source Sans Pro"/>
                <a:sym typeface="Source Sans Pro"/>
              </a:rPr>
              <a:t>Initialize</a:t>
            </a:r>
          </a:p>
        </p:txBody>
      </p:sp>
      <p:sp>
        <p:nvSpPr>
          <p:cNvPr id="693" name="Shape 693"/>
          <p:cNvSpPr/>
          <p:nvPr/>
        </p:nvSpPr>
        <p:spPr>
          <a:xfrm>
            <a:off x="2316012" y="5433575"/>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latin typeface="Source Sans Pro"/>
                <a:ea typeface="Source Sans Pro"/>
                <a:cs typeface="Source Sans Pro"/>
                <a:sym typeface="Source Sans Pro"/>
              </a:rPr>
              <a:t>Read Input</a:t>
            </a:r>
          </a:p>
        </p:txBody>
      </p:sp>
      <p:cxnSp>
        <p:nvCxnSpPr>
          <p:cNvPr id="694" name="Shape 694"/>
          <p:cNvCxnSpPr>
            <a:stCxn id="692" idx="7"/>
            <a:endCxn id="693" idx="1"/>
          </p:cNvCxnSpPr>
          <p:nvPr/>
        </p:nvCxnSpPr>
        <p:spPr>
          <a:xfrm flipH="1" rot="-5400000">
            <a:off x="2267215" y="5288440"/>
            <a:ext cx="600" cy="647700"/>
          </a:xfrm>
          <a:prstGeom prst="curvedConnector3">
            <a:avLst>
              <a:gd fmla="val -69423484" name="adj1"/>
            </a:avLst>
          </a:prstGeom>
          <a:noFill/>
          <a:ln cap="flat" cmpd="sng" w="28575">
            <a:solidFill>
              <a:srgbClr val="000000"/>
            </a:solidFill>
            <a:prstDash val="solid"/>
            <a:round/>
            <a:headEnd len="lg" w="lg" type="none"/>
            <a:tailEnd len="lg" w="lg" type="stealth"/>
          </a:ln>
        </p:spPr>
      </p:cxnSp>
      <p:sp>
        <p:nvSpPr>
          <p:cNvPr id="695" name="Shape 695"/>
          <p:cNvSpPr/>
          <p:nvPr/>
        </p:nvSpPr>
        <p:spPr>
          <a:xfrm>
            <a:off x="4293150" y="5433575"/>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latin typeface="Source Sans Pro"/>
                <a:ea typeface="Source Sans Pro"/>
                <a:cs typeface="Source Sans Pro"/>
                <a:sym typeface="Source Sans Pro"/>
              </a:rPr>
              <a:t>Process</a:t>
            </a:r>
          </a:p>
        </p:txBody>
      </p:sp>
      <p:sp>
        <p:nvSpPr>
          <p:cNvPr id="696" name="Shape 696"/>
          <p:cNvSpPr/>
          <p:nvPr/>
        </p:nvSpPr>
        <p:spPr>
          <a:xfrm>
            <a:off x="6237887" y="5433575"/>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latin typeface="Source Sans Pro"/>
                <a:ea typeface="Source Sans Pro"/>
                <a:cs typeface="Source Sans Pro"/>
                <a:sym typeface="Source Sans Pro"/>
              </a:rPr>
              <a:t>Write</a:t>
            </a:r>
          </a:p>
          <a:p>
            <a:pPr lvl="0" rtl="0" algn="ctr">
              <a:spcBef>
                <a:spcPts val="0"/>
              </a:spcBef>
              <a:buNone/>
            </a:pPr>
            <a:r>
              <a:rPr lang="en-US" sz="2400">
                <a:latin typeface="Source Sans Pro"/>
                <a:ea typeface="Source Sans Pro"/>
                <a:cs typeface="Source Sans Pro"/>
                <a:sym typeface="Source Sans Pro"/>
              </a:rPr>
              <a:t>Output</a:t>
            </a:r>
          </a:p>
        </p:txBody>
      </p:sp>
      <p:cxnSp>
        <p:nvCxnSpPr>
          <p:cNvPr id="697" name="Shape 697"/>
          <p:cNvCxnSpPr>
            <a:stCxn id="695" idx="7"/>
            <a:endCxn id="696" idx="1"/>
          </p:cNvCxnSpPr>
          <p:nvPr/>
        </p:nvCxnSpPr>
        <p:spPr>
          <a:xfrm flipH="1" rot="-5400000">
            <a:off x="6205265" y="5304640"/>
            <a:ext cx="600" cy="615300"/>
          </a:xfrm>
          <a:prstGeom prst="curvedConnector3">
            <a:avLst>
              <a:gd fmla="val -69423484" name="adj1"/>
            </a:avLst>
          </a:prstGeom>
          <a:noFill/>
          <a:ln cap="flat" cmpd="sng" w="28575">
            <a:solidFill>
              <a:srgbClr val="000000"/>
            </a:solidFill>
            <a:prstDash val="solid"/>
            <a:round/>
            <a:headEnd len="lg" w="lg" type="none"/>
            <a:tailEnd len="lg" w="lg" type="stealth"/>
          </a:ln>
        </p:spPr>
      </p:cxnSp>
      <p:cxnSp>
        <p:nvCxnSpPr>
          <p:cNvPr id="698" name="Shape 698"/>
          <p:cNvCxnSpPr>
            <a:stCxn id="693" idx="7"/>
            <a:endCxn id="695" idx="1"/>
          </p:cNvCxnSpPr>
          <p:nvPr/>
        </p:nvCxnSpPr>
        <p:spPr>
          <a:xfrm flipH="1" rot="-5400000">
            <a:off x="4244328" y="5288440"/>
            <a:ext cx="600" cy="647700"/>
          </a:xfrm>
          <a:prstGeom prst="curvedConnector3">
            <a:avLst>
              <a:gd fmla="val -69423484" name="adj1"/>
            </a:avLst>
          </a:prstGeom>
          <a:noFill/>
          <a:ln cap="flat" cmpd="sng" w="28575">
            <a:solidFill>
              <a:srgbClr val="000000"/>
            </a:solidFill>
            <a:prstDash val="solid"/>
            <a:round/>
            <a:headEnd len="lg" w="lg" type="none"/>
            <a:tailEnd len="lg" w="lg" type="stealth"/>
          </a:ln>
        </p:spPr>
      </p:cxnSp>
      <p:cxnSp>
        <p:nvCxnSpPr>
          <p:cNvPr id="699" name="Shape 699"/>
          <p:cNvCxnSpPr>
            <a:stCxn id="696" idx="7"/>
            <a:endCxn id="700" idx="0"/>
          </p:cNvCxnSpPr>
          <p:nvPr/>
        </p:nvCxnSpPr>
        <p:spPr>
          <a:xfrm flipH="1" rot="-5400000">
            <a:off x="8184353" y="5270290"/>
            <a:ext cx="114300" cy="797700"/>
          </a:xfrm>
          <a:prstGeom prst="curvedConnector4">
            <a:avLst>
              <a:gd fmla="val -364428" name="adj1"/>
              <a:gd fmla="val 94330" name="adj2"/>
            </a:avLst>
          </a:prstGeom>
          <a:noFill/>
          <a:ln cap="flat" cmpd="sng" w="28575">
            <a:solidFill>
              <a:srgbClr val="000000"/>
            </a:solidFill>
            <a:prstDash val="solid"/>
            <a:round/>
            <a:headEnd len="lg" w="lg" type="none"/>
            <a:tailEnd len="lg" w="lg" type="stealth"/>
          </a:ln>
        </p:spPr>
      </p:cxnSp>
      <p:sp>
        <p:nvSpPr>
          <p:cNvPr id="700" name="Shape 700"/>
          <p:cNvSpPr/>
          <p:nvPr/>
        </p:nvSpPr>
        <p:spPr>
          <a:xfrm>
            <a:off x="8118000" y="5433570"/>
            <a:ext cx="2174400" cy="1218300"/>
          </a:xfrm>
          <a:prstGeom prst="mathMultiply">
            <a:avLst>
              <a:gd fmla="val 23520" name="adj1"/>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01" name="Shape 701"/>
          <p:cNvSpPr txBox="1"/>
          <p:nvPr/>
        </p:nvSpPr>
        <p:spPr>
          <a:xfrm>
            <a:off x="8618550" y="6428118"/>
            <a:ext cx="1173300" cy="416999"/>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Destroy</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Talk outline</a:t>
            </a:r>
          </a:p>
        </p:txBody>
      </p:sp>
      <p:sp>
        <p:nvSpPr>
          <p:cNvPr id="707" name="Shape 707"/>
          <p:cNvSpPr txBox="1"/>
          <p:nvPr>
            <p:ph idx="1" type="body"/>
          </p:nvPr>
        </p:nvSpPr>
        <p:spPr>
          <a:xfrm>
            <a:off x="866675" y="1854387"/>
            <a:ext cx="8347200" cy="5252400"/>
          </a:xfrm>
          <a:prstGeom prst="rect">
            <a:avLst/>
          </a:prstGeom>
        </p:spPr>
        <p:txBody>
          <a:bodyPr anchorCtr="0" anchor="t" bIns="100775" lIns="100775" rIns="100775" tIns="100775">
            <a:noAutofit/>
          </a:bodyPr>
          <a:lstStyle/>
          <a:p>
            <a:pPr lvl="0" rtl="0">
              <a:spcBef>
                <a:spcPts val="0"/>
              </a:spcBef>
              <a:buNone/>
            </a:pPr>
            <a:r>
              <a:rPr lang="en-US">
                <a:solidFill>
                  <a:srgbClr val="CCCCCC"/>
                </a:solidFill>
              </a:rPr>
              <a:t>Introduction</a:t>
            </a:r>
          </a:p>
          <a:p>
            <a:pPr lvl="0" rtl="0">
              <a:spcBef>
                <a:spcPts val="0"/>
              </a:spcBef>
              <a:buNone/>
            </a:pPr>
            <a:r>
              <a:rPr lang="en-US">
                <a:solidFill>
                  <a:srgbClr val="CCCCCC"/>
                </a:solidFill>
              </a:rPr>
              <a:t>Controlling untrusted modules</a:t>
            </a:r>
          </a:p>
          <a:p>
            <a:pPr lvl="0" rtl="0">
              <a:spcBef>
                <a:spcPts val="0"/>
              </a:spcBef>
              <a:buNone/>
            </a:pPr>
            <a:r>
              <a:rPr lang="en-US">
                <a:solidFill>
                  <a:srgbClr val="000000"/>
                </a:solidFill>
              </a:rPr>
              <a:t>Covert and side channels</a:t>
            </a:r>
          </a:p>
          <a:p>
            <a:pPr lvl="0" rtl="0">
              <a:spcBef>
                <a:spcPts val="0"/>
              </a:spcBef>
              <a:buNone/>
            </a:pPr>
            <a:r>
              <a:rPr lang="en-US">
                <a:solidFill>
                  <a:srgbClr val="CCCCCC"/>
                </a:solidFill>
              </a:rPr>
              <a:t>Evaluation</a:t>
            </a:r>
          </a:p>
        </p:txBody>
      </p:sp>
      <p:sp>
        <p:nvSpPr>
          <p:cNvPr id="708" name="Shape 70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2" name="Shape 712"/>
        <p:cNvGrpSpPr/>
        <p:nvPr/>
      </p:nvGrpSpPr>
      <p:grpSpPr>
        <a:xfrm>
          <a:off x="0" y="0"/>
          <a:ext cx="0" cy="0"/>
          <a:chOff x="0" y="0"/>
          <a:chExt cx="0" cy="0"/>
        </a:xfrm>
      </p:grpSpPr>
      <p:sp>
        <p:nvSpPr>
          <p:cNvPr id="713" name="Shape 713"/>
          <p:cNvSpPr/>
          <p:nvPr/>
        </p:nvSpPr>
        <p:spPr>
          <a:xfrm>
            <a:off x="8781075" y="3899750"/>
            <a:ext cx="436200" cy="860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637c1c7f-905d-4cc4-a2e6-06daae01983e_400_compressed.jpg" id="714" name="Shape 714"/>
          <p:cNvPicPr preferRelativeResize="0"/>
          <p:nvPr/>
        </p:nvPicPr>
        <p:blipFill rotWithShape="1">
          <a:blip r:embed="rId3">
            <a:alphaModFix/>
          </a:blip>
          <a:srcRect b="15131" l="0" r="0" t="0"/>
          <a:stretch/>
        </p:blipFill>
        <p:spPr>
          <a:xfrm rot="-10799983">
            <a:off x="8390689" y="4655102"/>
            <a:ext cx="1013896" cy="860444"/>
          </a:xfrm>
          <a:prstGeom prst="rect">
            <a:avLst/>
          </a:prstGeom>
          <a:noFill/>
          <a:ln>
            <a:noFill/>
          </a:ln>
        </p:spPr>
      </p:pic>
      <p:sp>
        <p:nvSpPr>
          <p:cNvPr id="715" name="Shape 715"/>
          <p:cNvSpPr/>
          <p:nvPr/>
        </p:nvSpPr>
        <p:spPr>
          <a:xfrm>
            <a:off x="6445825" y="2189775"/>
            <a:ext cx="3192600" cy="18303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b" bIns="91425" lIns="91425" rIns="91425" tIns="91425">
            <a:noAutofit/>
          </a:bodyPr>
          <a:lstStyle/>
          <a:p>
            <a:pPr lvl="0" rtl="0" algn="l">
              <a:spcBef>
                <a:spcPts val="0"/>
              </a:spcBef>
              <a:buNone/>
            </a:pPr>
            <a:r>
              <a:t/>
            </a:r>
            <a:endParaRPr sz="2000"/>
          </a:p>
        </p:txBody>
      </p:sp>
      <p:sp>
        <p:nvSpPr>
          <p:cNvPr id="716" name="Shape 716"/>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Covert and side channels</a:t>
            </a:r>
          </a:p>
        </p:txBody>
      </p:sp>
      <p:sp>
        <p:nvSpPr>
          <p:cNvPr id="717" name="Shape 717"/>
          <p:cNvSpPr txBox="1"/>
          <p:nvPr>
            <p:ph idx="1" type="body"/>
          </p:nvPr>
        </p:nvSpPr>
        <p:spPr>
          <a:xfrm>
            <a:off x="866650" y="1763925"/>
            <a:ext cx="5424600" cy="5475900"/>
          </a:xfrm>
          <a:prstGeom prst="rect">
            <a:avLst/>
          </a:prstGeom>
          <a:ln>
            <a:noFill/>
          </a:ln>
        </p:spPr>
        <p:txBody>
          <a:bodyPr anchorCtr="0" anchor="t" bIns="100775" lIns="100775" rIns="100775" tIns="100775">
            <a:noAutofit/>
          </a:bodyPr>
          <a:lstStyle/>
          <a:p>
            <a:pPr indent="-228600" lvl="0" marL="457200" rtl="0">
              <a:spcBef>
                <a:spcPts val="0"/>
              </a:spcBef>
              <a:buClr>
                <a:srgbClr val="CFD8DC"/>
              </a:buClr>
            </a:pPr>
            <a:r>
              <a:rPr lang="en-US"/>
              <a:t>Output, via some externally visible property of execution</a:t>
            </a:r>
          </a:p>
          <a:p>
            <a:pPr indent="-228600" lvl="0" marL="457200" rtl="0">
              <a:spcBef>
                <a:spcPts val="0"/>
              </a:spcBef>
              <a:buClr>
                <a:srgbClr val="CFD8DC"/>
              </a:buClr>
            </a:pPr>
            <a:r>
              <a:rPr lang="en-US">
                <a:solidFill>
                  <a:srgbClr val="000000"/>
                </a:solidFill>
              </a:rPr>
              <a:t>Ryoan:  Software covert  channels</a:t>
            </a:r>
          </a:p>
          <a:p>
            <a:pPr indent="-381000" lvl="1" marL="914400" rtl="0">
              <a:spcBef>
                <a:spcPts val="0"/>
              </a:spcBef>
              <a:buClr>
                <a:srgbClr val="CFD8DC"/>
              </a:buClr>
              <a:buSzPct val="100000"/>
            </a:pPr>
            <a:r>
              <a:rPr lang="en-US" sz="2400">
                <a:solidFill>
                  <a:srgbClr val="000000"/>
                </a:solidFill>
              </a:rPr>
              <a:t>System calls</a:t>
            </a:r>
          </a:p>
          <a:p>
            <a:pPr indent="-381000" lvl="1" marL="914400" rtl="0">
              <a:spcBef>
                <a:spcPts val="0"/>
              </a:spcBef>
              <a:buClr>
                <a:srgbClr val="CFD8DC"/>
              </a:buClr>
              <a:buSzPct val="100000"/>
            </a:pPr>
            <a:r>
              <a:rPr lang="en-US" sz="2400">
                <a:solidFill>
                  <a:srgbClr val="000000"/>
                </a:solidFill>
              </a:rPr>
              <a:t>Execution time</a:t>
            </a:r>
          </a:p>
          <a:p>
            <a:pPr indent="-228600" lvl="0" marL="457200" rtl="0">
              <a:spcBef>
                <a:spcPts val="0"/>
              </a:spcBef>
              <a:buClr>
                <a:srgbClr val="CFD8DC"/>
              </a:buClr>
            </a:pPr>
            <a:r>
              <a:rPr lang="en-US"/>
              <a:t>Hardwar</a:t>
            </a:r>
            <a:r>
              <a:rPr lang="en-US"/>
              <a:t>e covert c</a:t>
            </a:r>
            <a:r>
              <a:rPr lang="en-US"/>
              <a:t>hannels: </a:t>
            </a:r>
          </a:p>
          <a:p>
            <a:pPr indent="-381000" lvl="1" marL="914400" rtl="0">
              <a:spcBef>
                <a:spcPts val="0"/>
              </a:spcBef>
              <a:buClr>
                <a:srgbClr val="CFD8DC"/>
              </a:buClr>
              <a:buSzPct val="100000"/>
            </a:pPr>
            <a:r>
              <a:rPr lang="en-US" sz="2400"/>
              <a:t>Hardware vendor’s responsibility</a:t>
            </a:r>
          </a:p>
        </p:txBody>
      </p:sp>
      <p:sp>
        <p:nvSpPr>
          <p:cNvPr id="718" name="Shape 71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719" name="Shape 719"/>
          <p:cNvSpPr/>
          <p:nvPr/>
        </p:nvSpPr>
        <p:spPr>
          <a:xfrm>
            <a:off x="6687924" y="2306375"/>
            <a:ext cx="2762700" cy="15582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2000">
                <a:solidFill>
                  <a:srgbClr val="FFFFFF"/>
                </a:solidFill>
              </a:rPr>
              <a:t>Module</a:t>
            </a:r>
          </a:p>
        </p:txBody>
      </p:sp>
      <p:grpSp>
        <p:nvGrpSpPr>
          <p:cNvPr id="720" name="Shape 720"/>
          <p:cNvGrpSpPr/>
          <p:nvPr/>
        </p:nvGrpSpPr>
        <p:grpSpPr>
          <a:xfrm>
            <a:off x="6964520" y="4365925"/>
            <a:ext cx="1817900" cy="2448049"/>
            <a:chOff x="6705520" y="4202350"/>
            <a:chExt cx="1817900" cy="2448049"/>
          </a:xfrm>
        </p:grpSpPr>
        <p:pic>
          <p:nvPicPr>
            <p:cNvPr descr="devil-horns-png-good-galleries-PdI9A5-clipart.png" id="721" name="Shape 721"/>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722" name="Shape 722"/>
            <p:cNvPicPr preferRelativeResize="0"/>
            <p:nvPr/>
          </p:nvPicPr>
          <p:blipFill>
            <a:blip r:embed="rId5">
              <a:alphaModFix/>
            </a:blip>
            <a:stretch>
              <a:fillRect/>
            </a:stretch>
          </p:blipFill>
          <p:spPr>
            <a:xfrm>
              <a:off x="6705520" y="4496350"/>
              <a:ext cx="1817900" cy="2154049"/>
            </a:xfrm>
            <a:prstGeom prst="rect">
              <a:avLst/>
            </a:prstGeom>
            <a:noFill/>
            <a:ln>
              <a:noFill/>
            </a:ln>
          </p:spPr>
        </p:pic>
      </p:grpSp>
      <p:sp>
        <p:nvSpPr>
          <p:cNvPr id="723" name="Shape 723"/>
          <p:cNvSpPr/>
          <p:nvPr/>
        </p:nvSpPr>
        <p:spPr>
          <a:xfrm>
            <a:off x="8615775" y="3552600"/>
            <a:ext cx="766800" cy="2232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24" name="Shape 724"/>
          <p:cNvSpPr/>
          <p:nvPr/>
        </p:nvSpPr>
        <p:spPr>
          <a:xfrm>
            <a:off x="8781075" y="3298950"/>
            <a:ext cx="436200" cy="369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pipelbow.png" id="725" name="Shape 725"/>
          <p:cNvPicPr preferRelativeResize="0"/>
          <p:nvPr/>
        </p:nvPicPr>
        <p:blipFill>
          <a:blip r:embed="rId6">
            <a:alphaModFix/>
          </a:blip>
          <a:stretch>
            <a:fillRect/>
          </a:stretch>
        </p:blipFill>
        <p:spPr>
          <a:xfrm flipH="1">
            <a:off x="8435359" y="2618850"/>
            <a:ext cx="924550" cy="924550"/>
          </a:xfrm>
          <a:prstGeom prst="rect">
            <a:avLst/>
          </a:prstGeom>
          <a:noFill/>
          <a:ln>
            <a:noFill/>
          </a:ln>
        </p:spPr>
      </p:pic>
      <p:pic>
        <p:nvPicPr>
          <p:cNvPr descr="devil3-UNHaIA-clipart.png" id="726" name="Shape 726"/>
          <p:cNvPicPr preferRelativeResize="0"/>
          <p:nvPr/>
        </p:nvPicPr>
        <p:blipFill>
          <a:blip r:embed="rId7">
            <a:alphaModFix/>
          </a:blip>
          <a:stretch>
            <a:fillRect/>
          </a:stretch>
        </p:blipFill>
        <p:spPr>
          <a:xfrm flipH="1">
            <a:off x="7252596" y="2618850"/>
            <a:ext cx="1241750" cy="11625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sp>
        <p:nvSpPr>
          <p:cNvPr id="731" name="Shape 731"/>
          <p:cNvSpPr/>
          <p:nvPr/>
        </p:nvSpPr>
        <p:spPr>
          <a:xfrm>
            <a:off x="4748700" y="1890700"/>
            <a:ext cx="3062100" cy="1561800"/>
          </a:xfrm>
          <a:custGeom>
            <a:pathLst>
              <a:path extrusionOk="0" h="120000" w="120000">
                <a:moveTo>
                  <a:pt x="19996" y="0"/>
                </a:moveTo>
                <a:cubicBezTo>
                  <a:pt x="9993" y="0"/>
                  <a:pt x="0" y="9643"/>
                  <a:pt x="0" y="19297"/>
                </a:cubicBezTo>
                <a:lnTo>
                  <a:pt x="0" y="100682"/>
                </a:lnTo>
                <a:cubicBezTo>
                  <a:pt x="0" y="110336"/>
                  <a:pt x="9993" y="119990"/>
                  <a:pt x="19996" y="119990"/>
                </a:cubicBezTo>
                <a:lnTo>
                  <a:pt x="99983" y="119990"/>
                </a:lnTo>
                <a:cubicBezTo>
                  <a:pt x="109986" y="119990"/>
                  <a:pt x="119989" y="110336"/>
                  <a:pt x="119989" y="100682"/>
                </a:cubicBezTo>
                <a:lnTo>
                  <a:pt x="119989" y="19297"/>
                </a:lnTo>
                <a:cubicBezTo>
                  <a:pt x="119989" y="9643"/>
                  <a:pt x="109986" y="0"/>
                  <a:pt x="99983" y="0"/>
                </a:cubicBezTo>
                <a:lnTo>
                  <a:pt x="19996"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2" name="Shape 732"/>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System call covert channel</a:t>
            </a:r>
          </a:p>
        </p:txBody>
      </p:sp>
      <p:sp>
        <p:nvSpPr>
          <p:cNvPr id="733" name="Shape 73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734" name="Shape 734"/>
          <p:cNvSpPr/>
          <p:nvPr/>
        </p:nvSpPr>
        <p:spPr>
          <a:xfrm>
            <a:off x="5096750" y="2058011"/>
            <a:ext cx="2419800" cy="1279500"/>
          </a:xfrm>
          <a:custGeom>
            <a:pathLst>
              <a:path extrusionOk="0" h="120000" w="120000">
                <a:moveTo>
                  <a:pt x="10572" y="0"/>
                </a:moveTo>
                <a:cubicBezTo>
                  <a:pt x="5286" y="0"/>
                  <a:pt x="0" y="9994"/>
                  <a:pt x="0" y="19989"/>
                </a:cubicBezTo>
                <a:lnTo>
                  <a:pt x="0" y="99968"/>
                </a:lnTo>
                <a:cubicBezTo>
                  <a:pt x="0" y="109962"/>
                  <a:pt x="5286" y="119978"/>
                  <a:pt x="10572" y="119978"/>
                </a:cubicBezTo>
                <a:lnTo>
                  <a:pt x="109405" y="119978"/>
                </a:lnTo>
                <a:cubicBezTo>
                  <a:pt x="114691" y="119978"/>
                  <a:pt x="119988" y="109962"/>
                  <a:pt x="119988" y="99968"/>
                </a:cubicBezTo>
                <a:lnTo>
                  <a:pt x="119988" y="19989"/>
                </a:lnTo>
                <a:cubicBezTo>
                  <a:pt x="119988" y="9994"/>
                  <a:pt x="114691" y="0"/>
                  <a:pt x="109405" y="0"/>
                </a:cubicBezTo>
                <a:lnTo>
                  <a:pt x="10572" y="0"/>
                </a:lnTo>
              </a:path>
            </a:pathLst>
          </a:custGeom>
          <a:solidFill>
            <a:srgbClr val="E06666"/>
          </a:solidFill>
          <a:ln cap="flat" cmpd="sng" w="9525">
            <a:solidFill>
              <a:srgbClr val="000000"/>
            </a:solidFill>
            <a:prstDash val="solid"/>
            <a:round/>
            <a:headEnd len="med" w="med" type="none"/>
            <a:tailEnd len="med" w="med" type="none"/>
          </a:ln>
        </p:spPr>
        <p:txBody>
          <a:bodyPr anchorCtr="0" anchor="t" bIns="45000" lIns="90000" rIns="90000" tIns="45000">
            <a:noAutofit/>
          </a:bodyPr>
          <a:lstStyle/>
          <a:p>
            <a:pPr indent="0" lvl="0" marL="0" marR="0" rtl="0" algn="ctr">
              <a:spcBef>
                <a:spcPts val="0"/>
              </a:spcBef>
              <a:buSzPct val="25000"/>
              <a:buNone/>
            </a:pPr>
            <a:r>
              <a:rPr lang="en-US" sz="3200">
                <a:solidFill>
                  <a:srgbClr val="FFFFFF"/>
                </a:solidFill>
              </a:rPr>
              <a:t>Module</a:t>
            </a:r>
          </a:p>
        </p:txBody>
      </p:sp>
      <p:sp>
        <p:nvSpPr>
          <p:cNvPr id="735" name="Shape 735"/>
          <p:cNvSpPr/>
          <p:nvPr/>
        </p:nvSpPr>
        <p:spPr>
          <a:xfrm>
            <a:off x="3137475" y="3559625"/>
            <a:ext cx="6253200" cy="1868400"/>
          </a:xfrm>
          <a:prstGeom prst="downArrow">
            <a:avLst>
              <a:gd fmla="val 60177"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6" name="Shape 736"/>
          <p:cNvSpPr txBox="1"/>
          <p:nvPr/>
        </p:nvSpPr>
        <p:spPr>
          <a:xfrm>
            <a:off x="4425050" y="3596550"/>
            <a:ext cx="3824700" cy="784800"/>
          </a:xfrm>
          <a:prstGeom prst="rect">
            <a:avLst/>
          </a:prstGeom>
          <a:noFill/>
          <a:ln>
            <a:noFill/>
          </a:ln>
        </p:spPr>
        <p:txBody>
          <a:bodyPr anchorCtr="0" anchor="t" bIns="91425" lIns="91425" rIns="91425" tIns="91425">
            <a:noAutofit/>
          </a:bodyPr>
          <a:lstStyle/>
          <a:p>
            <a:pPr lvl="0">
              <a:spcBef>
                <a:spcPts val="0"/>
              </a:spcBef>
              <a:buNone/>
            </a:pPr>
            <a:r>
              <a:rPr lang="en-US" sz="2000">
                <a:latin typeface="Source Sans Pro"/>
                <a:ea typeface="Source Sans Pro"/>
                <a:cs typeface="Source Sans Pro"/>
                <a:sym typeface="Source Sans Pro"/>
              </a:rPr>
              <a:t>write(8bytes); write(16bytes); write(8bytes); write(16bytes); write(16bytes); write(16bytes); write(8bytes);</a:t>
            </a:r>
          </a:p>
        </p:txBody>
      </p:sp>
      <p:graphicFrame>
        <p:nvGraphicFramePr>
          <p:cNvPr id="737" name="Shape 737"/>
          <p:cNvGraphicFramePr/>
          <p:nvPr/>
        </p:nvGraphicFramePr>
        <p:xfrm>
          <a:off x="7141037" y="5780900"/>
          <a:ext cx="3000000" cy="3000000"/>
        </p:xfrm>
        <a:graphic>
          <a:graphicData uri="http://schemas.openxmlformats.org/drawingml/2006/table">
            <a:tbl>
              <a:tblPr>
                <a:noFill/>
                <a:tableStyleId>{50E7F7BC-26E7-4334-B3C5-E42398E68512}</a:tableStyleId>
              </a:tblPr>
              <a:tblGrid>
                <a:gridCol w="1073125"/>
                <a:gridCol w="581925"/>
              </a:tblGrid>
              <a:tr h="380875">
                <a:tc>
                  <a:txBody>
                    <a:bodyPr>
                      <a:noAutofit/>
                    </a:bodyPr>
                    <a:lstStyle/>
                    <a:p>
                      <a:pPr lvl="0">
                        <a:spcBef>
                          <a:spcPts val="0"/>
                        </a:spcBef>
                        <a:buNone/>
                      </a:pPr>
                      <a:r>
                        <a:rPr lang="en-US" sz="2000"/>
                        <a:t>  8bytes</a:t>
                      </a:r>
                    </a:p>
                  </a:txBody>
                  <a:tcPr marT="91425" marB="91425" marR="91425" marL="91425"/>
                </a:tc>
                <a:tc>
                  <a:txBody>
                    <a:bodyPr>
                      <a:noAutofit/>
                    </a:bodyPr>
                    <a:lstStyle/>
                    <a:p>
                      <a:pPr lvl="0">
                        <a:spcBef>
                          <a:spcPts val="0"/>
                        </a:spcBef>
                        <a:buNone/>
                      </a:pPr>
                      <a:r>
                        <a:rPr lang="en-US" sz="2000"/>
                        <a:t>0</a:t>
                      </a:r>
                    </a:p>
                  </a:txBody>
                  <a:tcPr marT="91425" marB="91425" marR="91425" marL="91425"/>
                </a:tc>
              </a:tr>
              <a:tr h="380875">
                <a:tc>
                  <a:txBody>
                    <a:bodyPr>
                      <a:noAutofit/>
                    </a:bodyPr>
                    <a:lstStyle/>
                    <a:p>
                      <a:pPr lvl="0">
                        <a:spcBef>
                          <a:spcPts val="0"/>
                        </a:spcBef>
                        <a:buNone/>
                      </a:pPr>
                      <a:r>
                        <a:rPr lang="en-US" sz="2000">
                          <a:latin typeface="Source Sans Pro"/>
                          <a:ea typeface="Source Sans Pro"/>
                          <a:cs typeface="Source Sans Pro"/>
                          <a:sym typeface="Source Sans Pro"/>
                        </a:rPr>
                        <a:t>16bytes</a:t>
                      </a:r>
                    </a:p>
                  </a:txBody>
                  <a:tcPr marT="91425" marB="91425" marR="91425" marL="91425"/>
                </a:tc>
                <a:tc>
                  <a:txBody>
                    <a:bodyPr>
                      <a:noAutofit/>
                    </a:bodyPr>
                    <a:lstStyle/>
                    <a:p>
                      <a:pPr lvl="0">
                        <a:spcBef>
                          <a:spcPts val="0"/>
                        </a:spcBef>
                        <a:buNone/>
                      </a:pPr>
                      <a:r>
                        <a:rPr lang="en-US" sz="2000"/>
                        <a:t>1</a:t>
                      </a:r>
                    </a:p>
                  </a:txBody>
                  <a:tcPr marT="91425" marB="91425" marR="91425" marL="91425"/>
                </a:tc>
              </a:tr>
            </a:tbl>
          </a:graphicData>
        </a:graphic>
      </p:graphicFrame>
      <p:sp>
        <p:nvSpPr>
          <p:cNvPr id="738" name="Shape 738"/>
          <p:cNvSpPr/>
          <p:nvPr/>
        </p:nvSpPr>
        <p:spPr>
          <a:xfrm>
            <a:off x="2517850" y="1973700"/>
            <a:ext cx="2185800" cy="1279500"/>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Clr>
                <a:schemeClr val="dk1"/>
              </a:buClr>
              <a:buSzPct val="55000"/>
              <a:buFont typeface="Arial"/>
              <a:buNone/>
            </a:pPr>
            <a:r>
              <a:rPr lang="en-US" sz="2000">
                <a:solidFill>
                  <a:schemeClr val="dk1"/>
                </a:solidFill>
                <a:latin typeface="Source Sans Pro"/>
                <a:ea typeface="Source Sans Pro"/>
                <a:cs typeface="Source Sans Pro"/>
                <a:sym typeface="Source Sans Pro"/>
              </a:rPr>
              <a:t>0101110</a:t>
            </a:r>
          </a:p>
        </p:txBody>
      </p:sp>
      <p:pic>
        <p:nvPicPr>
          <p:cNvPr id="739" name="Shape 739"/>
          <p:cNvPicPr preferRelativeResize="0"/>
          <p:nvPr/>
        </p:nvPicPr>
        <p:blipFill rotWithShape="1">
          <a:blip r:embed="rId3">
            <a:alphaModFix/>
          </a:blip>
          <a:srcRect b="0" l="0" r="0" t="0"/>
          <a:stretch/>
        </p:blipFill>
        <p:spPr>
          <a:xfrm>
            <a:off x="1115129" y="2016645"/>
            <a:ext cx="1097399" cy="1436099"/>
          </a:xfrm>
          <a:prstGeom prst="rect">
            <a:avLst/>
          </a:prstGeom>
          <a:noFill/>
          <a:ln>
            <a:noFill/>
          </a:ln>
        </p:spPr>
      </p:pic>
      <p:sp>
        <p:nvSpPr>
          <p:cNvPr id="740" name="Shape 740"/>
          <p:cNvSpPr/>
          <p:nvPr/>
        </p:nvSpPr>
        <p:spPr>
          <a:xfrm>
            <a:off x="2212525" y="4897025"/>
            <a:ext cx="3062100" cy="1279500"/>
          </a:xfrm>
          <a:prstGeom prst="cloudCallout">
            <a:avLst>
              <a:gd fmla="val 72317" name="adj1"/>
              <a:gd fmla="val 13335"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Clr>
                <a:schemeClr val="dk1"/>
              </a:buClr>
              <a:buSzPct val="55000"/>
              <a:buFont typeface="Arial"/>
              <a:buNone/>
            </a:pPr>
            <a:r>
              <a:rPr lang="en-US" sz="2000">
                <a:solidFill>
                  <a:schemeClr val="dk1"/>
                </a:solidFill>
                <a:latin typeface="Source Sans Pro"/>
                <a:ea typeface="Source Sans Pro"/>
                <a:cs typeface="Source Sans Pro"/>
                <a:sym typeface="Source Sans Pro"/>
              </a:rPr>
              <a:t>0101110</a:t>
            </a:r>
          </a:p>
        </p:txBody>
      </p:sp>
      <p:grpSp>
        <p:nvGrpSpPr>
          <p:cNvPr id="741" name="Shape 741"/>
          <p:cNvGrpSpPr/>
          <p:nvPr/>
        </p:nvGrpSpPr>
        <p:grpSpPr>
          <a:xfrm>
            <a:off x="5438345" y="5177825"/>
            <a:ext cx="1817900" cy="2448049"/>
            <a:chOff x="6705520" y="4202350"/>
            <a:chExt cx="1817900" cy="2448049"/>
          </a:xfrm>
        </p:grpSpPr>
        <p:pic>
          <p:nvPicPr>
            <p:cNvPr descr="devil-horns-png-good-galleries-PdI9A5-clipart.png" id="742" name="Shape 742"/>
            <p:cNvPicPr preferRelativeResize="0"/>
            <p:nvPr/>
          </p:nvPicPr>
          <p:blipFill>
            <a:blip r:embed="rId4">
              <a:alphaModFix/>
            </a:blip>
            <a:stretch>
              <a:fillRect/>
            </a:stretch>
          </p:blipFill>
          <p:spPr>
            <a:xfrm>
              <a:off x="7115843" y="4202350"/>
              <a:ext cx="997273" cy="997265"/>
            </a:xfrm>
            <a:prstGeom prst="rect">
              <a:avLst/>
            </a:prstGeom>
            <a:noFill/>
            <a:ln>
              <a:noFill/>
            </a:ln>
          </p:spPr>
        </p:pic>
        <p:pic>
          <p:nvPicPr>
            <p:cNvPr descr="Tux.png" id="743" name="Shape 743"/>
            <p:cNvPicPr preferRelativeResize="0"/>
            <p:nvPr/>
          </p:nvPicPr>
          <p:blipFill>
            <a:blip r:embed="rId5">
              <a:alphaModFix/>
            </a:blip>
            <a:stretch>
              <a:fillRect/>
            </a:stretch>
          </p:blipFill>
          <p:spPr>
            <a:xfrm>
              <a:off x="6705520" y="4496350"/>
              <a:ext cx="1817900" cy="2154049"/>
            </a:xfrm>
            <a:prstGeom prst="rect">
              <a:avLst/>
            </a:prstGeom>
            <a:noFill/>
            <a:ln>
              <a:noFill/>
            </a:ln>
          </p:spPr>
        </p:pic>
      </p:grpSp>
      <p:pic>
        <p:nvPicPr>
          <p:cNvPr descr="devil3-UNHaIA-clipart.png" id="744" name="Shape 744"/>
          <p:cNvPicPr preferRelativeResize="0"/>
          <p:nvPr/>
        </p:nvPicPr>
        <p:blipFill>
          <a:blip r:embed="rId6">
            <a:alphaModFix/>
          </a:blip>
          <a:stretch>
            <a:fillRect/>
          </a:stretch>
        </p:blipFill>
        <p:spPr>
          <a:xfrm>
            <a:off x="5918287" y="2552699"/>
            <a:ext cx="838221" cy="784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8" name="Shape 748"/>
        <p:cNvGrpSpPr/>
        <p:nvPr/>
      </p:nvGrpSpPr>
      <p:grpSpPr>
        <a:xfrm>
          <a:off x="0" y="0"/>
          <a:ext cx="0" cy="0"/>
          <a:chOff x="0" y="0"/>
          <a:chExt cx="0" cy="0"/>
        </a:xfrm>
      </p:grpSpPr>
      <p:sp>
        <p:nvSpPr>
          <p:cNvPr id="749" name="Shape 749"/>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Clr>
                <a:schemeClr val="dk1"/>
              </a:buClr>
              <a:buSzPct val="36666"/>
              <a:buFont typeface="Arial"/>
              <a:buNone/>
            </a:pPr>
            <a:r>
              <a:rPr lang="en-US"/>
              <a:t>Eliminating system call channel</a:t>
            </a:r>
          </a:p>
        </p:txBody>
      </p:sp>
      <p:sp>
        <p:nvSpPr>
          <p:cNvPr id="750" name="Shape 750"/>
          <p:cNvSpPr txBox="1"/>
          <p:nvPr>
            <p:ph idx="1" type="body"/>
          </p:nvPr>
        </p:nvSpPr>
        <p:spPr>
          <a:xfrm>
            <a:off x="866712" y="1485742"/>
            <a:ext cx="8347200" cy="2157900"/>
          </a:xfrm>
          <a:prstGeom prst="rect">
            <a:avLst/>
          </a:prstGeom>
        </p:spPr>
        <p:txBody>
          <a:bodyPr anchorCtr="0" anchor="t" bIns="100775" lIns="100775" rIns="100775" tIns="100775">
            <a:noAutofit/>
          </a:bodyPr>
          <a:lstStyle/>
          <a:p>
            <a:pPr indent="-381000" lvl="0" marL="457200" rtl="0">
              <a:spcBef>
                <a:spcPts val="0"/>
              </a:spcBef>
              <a:buSzPct val="100000"/>
            </a:pPr>
            <a:r>
              <a:rPr lang="en-US" sz="2400"/>
              <a:t>Remove modules ability to make system calls</a:t>
            </a:r>
          </a:p>
          <a:p>
            <a:pPr lvl="0" rtl="0">
              <a:spcBef>
                <a:spcPts val="0"/>
              </a:spcBef>
              <a:buNone/>
            </a:pPr>
            <a:r>
              <a:t/>
            </a:r>
            <a:endParaRPr sz="2400"/>
          </a:p>
          <a:p>
            <a:pPr indent="-381000" lvl="0" marL="457200" rtl="0">
              <a:spcBef>
                <a:spcPts val="0"/>
              </a:spcBef>
              <a:buSzPct val="100000"/>
            </a:pPr>
            <a:r>
              <a:rPr lang="en-US" sz="2400"/>
              <a:t>Ryoan performs all data input and output independent of the content</a:t>
            </a:r>
          </a:p>
        </p:txBody>
      </p:sp>
      <p:sp>
        <p:nvSpPr>
          <p:cNvPr id="751" name="Shape 75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752" name="Shape 752"/>
          <p:cNvSpPr/>
          <p:nvPr/>
        </p:nvSpPr>
        <p:spPr>
          <a:xfrm>
            <a:off x="1956175" y="4012212"/>
            <a:ext cx="7549200" cy="2017500"/>
          </a:xfrm>
          <a:prstGeom prst="rect">
            <a:avLst/>
          </a:prstGeom>
          <a:noFill/>
          <a:ln cap="flat" cmpd="sng" w="38100">
            <a:solidFill>
              <a:srgbClr val="CFE7F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3" name="Shape 753"/>
          <p:cNvSpPr txBox="1"/>
          <p:nvPr/>
        </p:nvSpPr>
        <p:spPr>
          <a:xfrm>
            <a:off x="3269074" y="4012200"/>
            <a:ext cx="6183000" cy="4812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Confined; Module cannot make system calls. </a:t>
            </a:r>
          </a:p>
        </p:txBody>
      </p:sp>
      <p:sp>
        <p:nvSpPr>
          <p:cNvPr id="754" name="Shape 754"/>
          <p:cNvSpPr/>
          <p:nvPr/>
        </p:nvSpPr>
        <p:spPr>
          <a:xfrm>
            <a:off x="0" y="4720234"/>
            <a:ext cx="18312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Initialize</a:t>
            </a:r>
          </a:p>
        </p:txBody>
      </p:sp>
      <p:sp>
        <p:nvSpPr>
          <p:cNvPr id="755" name="Shape 755"/>
          <p:cNvSpPr/>
          <p:nvPr/>
        </p:nvSpPr>
        <p:spPr>
          <a:xfrm>
            <a:off x="2025635" y="4720234"/>
            <a:ext cx="18312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Read Input</a:t>
            </a:r>
          </a:p>
        </p:txBody>
      </p:sp>
      <p:cxnSp>
        <p:nvCxnSpPr>
          <p:cNvPr id="756" name="Shape 756"/>
          <p:cNvCxnSpPr>
            <a:stCxn id="754" idx="7"/>
            <a:endCxn id="755" idx="1"/>
          </p:cNvCxnSpPr>
          <p:nvPr/>
        </p:nvCxnSpPr>
        <p:spPr>
          <a:xfrm flipH="1" rot="-5400000">
            <a:off x="1928126" y="4533550"/>
            <a:ext cx="600" cy="730800"/>
          </a:xfrm>
          <a:prstGeom prst="curvedConnector3">
            <a:avLst>
              <a:gd fmla="val -69423484" name="adj1"/>
            </a:avLst>
          </a:prstGeom>
          <a:noFill/>
          <a:ln cap="flat" cmpd="sng" w="28575">
            <a:solidFill>
              <a:schemeClr val="dk2"/>
            </a:solidFill>
            <a:prstDash val="solid"/>
            <a:round/>
            <a:headEnd len="lg" w="lg" type="none"/>
            <a:tailEnd len="lg" w="lg" type="stealth"/>
          </a:ln>
        </p:spPr>
      </p:cxnSp>
      <p:cxnSp>
        <p:nvCxnSpPr>
          <p:cNvPr id="757" name="Shape 757"/>
          <p:cNvCxnSpPr>
            <a:stCxn id="758" idx="7"/>
          </p:cNvCxnSpPr>
          <p:nvPr/>
        </p:nvCxnSpPr>
        <p:spPr>
          <a:xfrm flipH="1" rot="-5400000">
            <a:off x="7587171" y="4951450"/>
            <a:ext cx="1323900" cy="1218300"/>
          </a:xfrm>
          <a:prstGeom prst="curvedConnector3">
            <a:avLst>
              <a:gd fmla="val -31463" name="adj1"/>
            </a:avLst>
          </a:prstGeom>
          <a:noFill/>
          <a:ln cap="flat" cmpd="sng" w="28575">
            <a:solidFill>
              <a:schemeClr val="dk2"/>
            </a:solidFill>
            <a:prstDash val="solid"/>
            <a:round/>
            <a:headEnd len="lg" w="lg" type="none"/>
            <a:tailEnd len="lg" w="lg" type="stealth"/>
          </a:ln>
        </p:spPr>
      </p:cxnSp>
      <p:sp>
        <p:nvSpPr>
          <p:cNvPr id="759" name="Shape 759"/>
          <p:cNvSpPr/>
          <p:nvPr/>
        </p:nvSpPr>
        <p:spPr>
          <a:xfrm>
            <a:off x="4051296" y="4720234"/>
            <a:ext cx="18312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Process</a:t>
            </a:r>
          </a:p>
        </p:txBody>
      </p:sp>
      <p:sp>
        <p:nvSpPr>
          <p:cNvPr id="758" name="Shape 758"/>
          <p:cNvSpPr/>
          <p:nvPr/>
        </p:nvSpPr>
        <p:spPr>
          <a:xfrm>
            <a:off x="6076944" y="4720234"/>
            <a:ext cx="18312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Done</a:t>
            </a:r>
          </a:p>
        </p:txBody>
      </p:sp>
      <p:cxnSp>
        <p:nvCxnSpPr>
          <p:cNvPr id="760" name="Shape 760"/>
          <p:cNvCxnSpPr>
            <a:stCxn id="759" idx="7"/>
            <a:endCxn id="758" idx="1"/>
          </p:cNvCxnSpPr>
          <p:nvPr/>
        </p:nvCxnSpPr>
        <p:spPr>
          <a:xfrm flipH="1" rot="-5400000">
            <a:off x="5979423" y="4533550"/>
            <a:ext cx="600" cy="730800"/>
          </a:xfrm>
          <a:prstGeom prst="curvedConnector3">
            <a:avLst>
              <a:gd fmla="val -69423484" name="adj1"/>
            </a:avLst>
          </a:prstGeom>
          <a:noFill/>
          <a:ln cap="flat" cmpd="sng" w="28575">
            <a:solidFill>
              <a:schemeClr val="dk2"/>
            </a:solidFill>
            <a:prstDash val="solid"/>
            <a:round/>
            <a:headEnd len="lg" w="lg" type="none"/>
            <a:tailEnd len="lg" w="lg" type="stealth"/>
          </a:ln>
        </p:spPr>
      </p:cxnSp>
      <p:cxnSp>
        <p:nvCxnSpPr>
          <p:cNvPr id="761" name="Shape 761"/>
          <p:cNvCxnSpPr>
            <a:stCxn id="755" idx="7"/>
            <a:endCxn id="759" idx="1"/>
          </p:cNvCxnSpPr>
          <p:nvPr/>
        </p:nvCxnSpPr>
        <p:spPr>
          <a:xfrm flipH="1" rot="-5400000">
            <a:off x="3953762" y="4533550"/>
            <a:ext cx="600" cy="730800"/>
          </a:xfrm>
          <a:prstGeom prst="curvedConnector3">
            <a:avLst>
              <a:gd fmla="val -69423484" name="adj1"/>
            </a:avLst>
          </a:prstGeom>
          <a:noFill/>
          <a:ln cap="flat" cmpd="sng" w="28575">
            <a:solidFill>
              <a:schemeClr val="dk2"/>
            </a:solidFill>
            <a:prstDash val="solid"/>
            <a:round/>
            <a:headEnd len="lg" w="lg" type="none"/>
            <a:tailEnd len="lg" w="lg" type="stealth"/>
          </a:ln>
        </p:spPr>
      </p:cxnSp>
      <p:sp>
        <p:nvSpPr>
          <p:cNvPr id="762" name="Shape 762"/>
          <p:cNvSpPr/>
          <p:nvPr/>
        </p:nvSpPr>
        <p:spPr>
          <a:xfrm>
            <a:off x="102675" y="6427278"/>
            <a:ext cx="1728600" cy="944400"/>
          </a:xfrm>
          <a:custGeom>
            <a:pathLst>
              <a:path extrusionOk="0" h="120000" w="120000">
                <a:moveTo>
                  <a:pt x="0" y="0"/>
                </a:moveTo>
                <a:lnTo>
                  <a:pt x="120000" y="0"/>
                </a:lnTo>
                <a:lnTo>
                  <a:pt x="120000" y="120000"/>
                </a:lnTo>
                <a:lnTo>
                  <a:pt x="0" y="120000"/>
                </a:lnTo>
                <a:close/>
              </a:path>
              <a:path extrusionOk="0" fill="none" h="120000" w="120000">
                <a:moveTo>
                  <a:pt x="129124" y="-242227"/>
                </a:moveTo>
                <a:lnTo>
                  <a:pt x="119964" y="1908"/>
                </a:lnTo>
              </a:path>
            </a:pathLst>
          </a:custGeom>
          <a:solidFill>
            <a:srgbClr val="FFFFFF"/>
          </a:solidFill>
          <a:ln cap="flat" cmpd="sng" w="9525">
            <a:solidFill>
              <a:srgbClr val="3465A4"/>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1800" u="none" cap="none" strike="noStrike">
                <a:solidFill>
                  <a:srgbClr val="000000"/>
                </a:solidFill>
                <a:latin typeface="Arial"/>
                <a:ea typeface="Arial"/>
                <a:cs typeface="Arial"/>
                <a:sym typeface="Arial"/>
              </a:rPr>
              <a:t>Ryoan</a:t>
            </a:r>
          </a:p>
          <a:p>
            <a:pPr indent="0" lvl="0" marL="0" marR="0" rtl="0" algn="ctr">
              <a:spcBef>
                <a:spcPts val="0"/>
              </a:spcBef>
              <a:buSzPct val="25000"/>
              <a:buNone/>
            </a:pPr>
            <a:r>
              <a:rPr lang="en-US" sz="1800"/>
              <a:t>m</a:t>
            </a:r>
            <a:r>
              <a:rPr lang="en-US" sz="1800"/>
              <a:t>akes input available</a:t>
            </a:r>
          </a:p>
        </p:txBody>
      </p:sp>
      <p:sp>
        <p:nvSpPr>
          <p:cNvPr id="763" name="Shape 763"/>
          <p:cNvSpPr/>
          <p:nvPr/>
        </p:nvSpPr>
        <p:spPr>
          <a:xfrm>
            <a:off x="2777025" y="6793075"/>
            <a:ext cx="2773800" cy="578700"/>
          </a:xfrm>
          <a:custGeom>
            <a:pathLst>
              <a:path extrusionOk="0" h="120000" w="120000">
                <a:moveTo>
                  <a:pt x="0" y="0"/>
                </a:moveTo>
                <a:lnTo>
                  <a:pt x="120000" y="0"/>
                </a:lnTo>
                <a:lnTo>
                  <a:pt x="120000" y="119999"/>
                </a:lnTo>
                <a:lnTo>
                  <a:pt x="0" y="119999"/>
                </a:lnTo>
                <a:close/>
              </a:path>
              <a:path extrusionOk="0" fill="none" h="120000" w="120000">
                <a:moveTo>
                  <a:pt x="146323" y="-90212"/>
                </a:moveTo>
                <a:lnTo>
                  <a:pt x="120552" y="2598"/>
                </a:lnTo>
              </a:path>
            </a:pathLst>
          </a:custGeom>
          <a:solidFill>
            <a:srgbClr val="FFFFFF"/>
          </a:solidFill>
          <a:ln cap="flat" cmpd="sng" w="9525">
            <a:solidFill>
              <a:srgbClr val="3465A4"/>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SzPct val="25000"/>
              <a:buNone/>
            </a:pPr>
            <a:r>
              <a:rPr lang="en-US" sz="2000">
                <a:latin typeface="Source Sans Pro"/>
                <a:ea typeface="Source Sans Pro"/>
                <a:cs typeface="Source Sans Pro"/>
                <a:sym typeface="Source Sans Pro"/>
              </a:rPr>
              <a:t>Ryoan flushes all output</a:t>
            </a:r>
          </a:p>
        </p:txBody>
      </p:sp>
      <p:grpSp>
        <p:nvGrpSpPr>
          <p:cNvPr id="764" name="Shape 764"/>
          <p:cNvGrpSpPr/>
          <p:nvPr/>
        </p:nvGrpSpPr>
        <p:grpSpPr>
          <a:xfrm>
            <a:off x="1097581" y="4279966"/>
            <a:ext cx="1518755" cy="202165"/>
            <a:chOff x="8599262" y="1621725"/>
            <a:chExt cx="1096574" cy="142200"/>
          </a:xfrm>
        </p:grpSpPr>
        <p:sp>
          <p:nvSpPr>
            <p:cNvPr id="765" name="Shape 765"/>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766" name="Shape 766"/>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sp>
        <p:nvSpPr>
          <p:cNvPr id="767" name="Shape 767"/>
          <p:cNvSpPr/>
          <p:nvPr/>
        </p:nvSpPr>
        <p:spPr>
          <a:xfrm>
            <a:off x="7278049" y="5822455"/>
            <a:ext cx="3093000" cy="1779300"/>
          </a:xfrm>
          <a:prstGeom prst="mathMultiply">
            <a:avLst>
              <a:gd fmla="val 23520" name="adj1"/>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8" name="Shape 768"/>
          <p:cNvSpPr txBox="1"/>
          <p:nvPr/>
        </p:nvSpPr>
        <p:spPr>
          <a:xfrm>
            <a:off x="8253141" y="7171875"/>
            <a:ext cx="1142700" cy="804600"/>
          </a:xfrm>
          <a:prstGeom prst="rect">
            <a:avLst/>
          </a:prstGeom>
          <a:noFill/>
          <a:ln>
            <a:noFill/>
          </a:ln>
        </p:spPr>
        <p:txBody>
          <a:bodyPr anchorCtr="0" anchor="t" bIns="91425" lIns="91425" rIns="91425" tIns="91425">
            <a:noAutofit/>
          </a:bodyPr>
          <a:lstStyle/>
          <a:p>
            <a:pPr lvl="0" rtl="0">
              <a:spcBef>
                <a:spcPts val="0"/>
              </a:spcBef>
              <a:buNone/>
            </a:pPr>
            <a:r>
              <a:rPr lang="en-US" sz="2000"/>
              <a:t>Destroy</a:t>
            </a:r>
          </a:p>
        </p:txBody>
      </p:sp>
      <p:sp>
        <p:nvSpPr>
          <p:cNvPr id="769" name="Shape 769"/>
          <p:cNvSpPr/>
          <p:nvPr/>
        </p:nvSpPr>
        <p:spPr>
          <a:xfrm>
            <a:off x="6002382" y="5938530"/>
            <a:ext cx="2034899" cy="5787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770" name="Shape 770"/>
          <p:cNvPicPr preferRelativeResize="0"/>
          <p:nvPr/>
        </p:nvPicPr>
        <p:blipFill rotWithShape="1">
          <a:blip r:embed="rId4">
            <a:alphaModFix/>
          </a:blip>
          <a:srcRect b="25758" l="48432" r="0" t="26138"/>
          <a:stretch/>
        </p:blipFill>
        <p:spPr>
          <a:xfrm rot="-8">
            <a:off x="6529560" y="5993106"/>
            <a:ext cx="980592" cy="46954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4" name="Shape 774"/>
        <p:cNvGrpSpPr/>
        <p:nvPr/>
      </p:nvGrpSpPr>
      <p:grpSpPr>
        <a:xfrm>
          <a:off x="0" y="0"/>
          <a:ext cx="0" cy="0"/>
          <a:chOff x="0" y="0"/>
          <a:chExt cx="0" cy="0"/>
        </a:xfrm>
      </p:grpSpPr>
      <p:sp>
        <p:nvSpPr>
          <p:cNvPr id="775" name="Shape 775"/>
          <p:cNvSpPr/>
          <p:nvPr/>
        </p:nvSpPr>
        <p:spPr>
          <a:xfrm>
            <a:off x="2169225" y="3476175"/>
            <a:ext cx="7750500" cy="3186000"/>
          </a:xfrm>
          <a:prstGeom prst="rect">
            <a:avLst/>
          </a:prstGeom>
          <a:noFill/>
          <a:ln cap="flat" cmpd="sng" w="38100">
            <a:solidFill>
              <a:srgbClr val="CFE7F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6" name="Shape 776"/>
          <p:cNvSpPr txBox="1"/>
          <p:nvPr>
            <p:ph type="title"/>
          </p:nvPr>
        </p:nvSpPr>
        <p:spPr>
          <a:xfrm>
            <a:off x="504000" y="301319"/>
            <a:ext cx="9071700" cy="1262100"/>
          </a:xfrm>
          <a:prstGeom prst="rect">
            <a:avLst/>
          </a:prstGeom>
        </p:spPr>
        <p:txBody>
          <a:bodyPr anchorCtr="0" anchor="ctr" bIns="100775" lIns="100775" rIns="100775" tIns="100775">
            <a:noAutofit/>
          </a:bodyPr>
          <a:lstStyle/>
          <a:p>
            <a:pPr lvl="0" rtl="0">
              <a:spcBef>
                <a:spcPts val="0"/>
              </a:spcBef>
              <a:buClr>
                <a:schemeClr val="dk1"/>
              </a:buClr>
              <a:buSzPct val="36666"/>
              <a:buFont typeface="Arial"/>
              <a:buNone/>
            </a:pPr>
            <a:r>
              <a:rPr lang="en-US"/>
              <a:t>Initialization is expensive</a:t>
            </a:r>
          </a:p>
        </p:txBody>
      </p:sp>
      <p:sp>
        <p:nvSpPr>
          <p:cNvPr id="777" name="Shape 777"/>
          <p:cNvSpPr txBox="1"/>
          <p:nvPr/>
        </p:nvSpPr>
        <p:spPr>
          <a:xfrm>
            <a:off x="3517125" y="3476162"/>
            <a:ext cx="6347700" cy="481200"/>
          </a:xfrm>
          <a:prstGeom prst="rect">
            <a:avLst/>
          </a:prstGeom>
          <a:noFill/>
          <a:ln>
            <a:noFill/>
          </a:ln>
        </p:spPr>
        <p:txBody>
          <a:bodyPr anchorCtr="0" anchor="t" bIns="91425" lIns="91425" rIns="91425" tIns="91425">
            <a:noAutofit/>
          </a:bodyPr>
          <a:lstStyle/>
          <a:p>
            <a:pPr lvl="0" rtl="0">
              <a:spcBef>
                <a:spcPts val="0"/>
              </a:spcBef>
              <a:buNone/>
            </a:pPr>
            <a:r>
              <a:rPr lang="en-US" sz="2000"/>
              <a:t>Confined; Module cannot make system calls. </a:t>
            </a:r>
          </a:p>
        </p:txBody>
      </p:sp>
      <p:sp>
        <p:nvSpPr>
          <p:cNvPr id="778" name="Shape 778"/>
          <p:cNvSpPr/>
          <p:nvPr/>
        </p:nvSpPr>
        <p:spPr>
          <a:xfrm>
            <a:off x="160900" y="4184200"/>
            <a:ext cx="1880100" cy="1218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Initialize</a:t>
            </a:r>
          </a:p>
        </p:txBody>
      </p:sp>
      <p:sp>
        <p:nvSpPr>
          <p:cNvPr id="779" name="Shape 779"/>
          <p:cNvSpPr/>
          <p:nvPr/>
        </p:nvSpPr>
        <p:spPr>
          <a:xfrm>
            <a:off x="2240537" y="4184200"/>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Read Input</a:t>
            </a:r>
          </a:p>
        </p:txBody>
      </p:sp>
      <p:cxnSp>
        <p:nvCxnSpPr>
          <p:cNvPr id="780" name="Shape 780"/>
          <p:cNvCxnSpPr>
            <a:stCxn id="778" idx="0"/>
            <a:endCxn id="781" idx="3"/>
          </p:cNvCxnSpPr>
          <p:nvPr/>
        </p:nvCxnSpPr>
        <p:spPr>
          <a:xfrm rot="-5400000">
            <a:off x="646150" y="3728500"/>
            <a:ext cx="910500" cy="900"/>
          </a:xfrm>
          <a:prstGeom prst="curvedConnector3">
            <a:avLst>
              <a:gd fmla="val 41325" name="adj1"/>
            </a:avLst>
          </a:prstGeom>
          <a:noFill/>
          <a:ln cap="flat" cmpd="sng" w="28575">
            <a:solidFill>
              <a:schemeClr val="dk2"/>
            </a:solidFill>
            <a:prstDash val="solid"/>
            <a:round/>
            <a:headEnd len="lg" w="lg" type="none"/>
            <a:tailEnd len="lg" w="lg" type="stealth"/>
          </a:ln>
        </p:spPr>
      </p:cxnSp>
      <p:sp>
        <p:nvSpPr>
          <p:cNvPr id="782" name="Shape 78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cxnSp>
        <p:nvCxnSpPr>
          <p:cNvPr id="783" name="Shape 783"/>
          <p:cNvCxnSpPr>
            <a:stCxn id="784" idx="7"/>
            <a:endCxn id="785" idx="7"/>
          </p:cNvCxnSpPr>
          <p:nvPr/>
        </p:nvCxnSpPr>
        <p:spPr>
          <a:xfrm flipH="1" rot="-5400000">
            <a:off x="8021415" y="4345815"/>
            <a:ext cx="1197900" cy="1231500"/>
          </a:xfrm>
          <a:prstGeom prst="curvedConnector3">
            <a:avLst>
              <a:gd fmla="val -34773" name="adj1"/>
            </a:avLst>
          </a:prstGeom>
          <a:noFill/>
          <a:ln cap="flat" cmpd="sng" w="28575">
            <a:solidFill>
              <a:schemeClr val="dk2"/>
            </a:solidFill>
            <a:prstDash val="solid"/>
            <a:round/>
            <a:headEnd len="lg" w="lg" type="none"/>
            <a:tailEnd len="lg" w="lg" type="stealth"/>
          </a:ln>
        </p:spPr>
      </p:cxnSp>
      <p:sp>
        <p:nvSpPr>
          <p:cNvPr id="786" name="Shape 786"/>
          <p:cNvSpPr/>
          <p:nvPr/>
        </p:nvSpPr>
        <p:spPr>
          <a:xfrm>
            <a:off x="4320200" y="4184200"/>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Process</a:t>
            </a:r>
          </a:p>
        </p:txBody>
      </p:sp>
      <p:sp>
        <p:nvSpPr>
          <p:cNvPr id="784" name="Shape 784"/>
          <p:cNvSpPr/>
          <p:nvPr/>
        </p:nvSpPr>
        <p:spPr>
          <a:xfrm>
            <a:off x="6399850" y="4184200"/>
            <a:ext cx="1880100" cy="12183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Done</a:t>
            </a:r>
          </a:p>
        </p:txBody>
      </p:sp>
      <p:cxnSp>
        <p:nvCxnSpPr>
          <p:cNvPr id="787" name="Shape 787"/>
          <p:cNvCxnSpPr>
            <a:stCxn id="786" idx="7"/>
            <a:endCxn id="784" idx="1"/>
          </p:cNvCxnSpPr>
          <p:nvPr/>
        </p:nvCxnSpPr>
        <p:spPr>
          <a:xfrm flipH="1" rot="-5400000">
            <a:off x="6299815" y="3987765"/>
            <a:ext cx="600" cy="750299"/>
          </a:xfrm>
          <a:prstGeom prst="curvedConnector3">
            <a:avLst>
              <a:gd fmla="val -69423484" name="adj1"/>
            </a:avLst>
          </a:prstGeom>
          <a:noFill/>
          <a:ln cap="flat" cmpd="sng" w="28575">
            <a:solidFill>
              <a:schemeClr val="dk2"/>
            </a:solidFill>
            <a:prstDash val="solid"/>
            <a:round/>
            <a:headEnd len="lg" w="lg" type="none"/>
            <a:tailEnd len="lg" w="lg" type="stealth"/>
          </a:ln>
        </p:spPr>
      </p:cxnSp>
      <p:cxnSp>
        <p:nvCxnSpPr>
          <p:cNvPr id="788" name="Shape 788"/>
          <p:cNvCxnSpPr>
            <a:stCxn id="779" idx="7"/>
            <a:endCxn id="786" idx="1"/>
          </p:cNvCxnSpPr>
          <p:nvPr/>
        </p:nvCxnSpPr>
        <p:spPr>
          <a:xfrm flipH="1" rot="-5400000">
            <a:off x="4220153" y="3987765"/>
            <a:ext cx="600" cy="750300"/>
          </a:xfrm>
          <a:prstGeom prst="curvedConnector3">
            <a:avLst>
              <a:gd fmla="val -69423484" name="adj1"/>
            </a:avLst>
          </a:prstGeom>
          <a:noFill/>
          <a:ln cap="flat" cmpd="sng" w="28575">
            <a:solidFill>
              <a:schemeClr val="dk2"/>
            </a:solidFill>
            <a:prstDash val="solid"/>
            <a:round/>
            <a:headEnd len="lg" w="lg" type="none"/>
            <a:tailEnd len="lg" w="lg" type="stealth"/>
          </a:ln>
        </p:spPr>
      </p:cxnSp>
      <p:sp>
        <p:nvSpPr>
          <p:cNvPr id="781" name="Shape 781"/>
          <p:cNvSpPr/>
          <p:nvPr/>
        </p:nvSpPr>
        <p:spPr>
          <a:xfrm>
            <a:off x="739575" y="2351975"/>
            <a:ext cx="2474100" cy="1079700"/>
          </a:xfrm>
          <a:prstGeom prst="ellipse">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Checkpoint</a:t>
            </a:r>
          </a:p>
        </p:txBody>
      </p:sp>
      <p:sp>
        <p:nvSpPr>
          <p:cNvPr id="785" name="Shape 785"/>
          <p:cNvSpPr/>
          <p:nvPr/>
        </p:nvSpPr>
        <p:spPr>
          <a:xfrm>
            <a:off x="7124275" y="5402500"/>
            <a:ext cx="2474100" cy="1079700"/>
          </a:xfrm>
          <a:prstGeom prst="ellipse">
            <a:avLst/>
          </a:prstGeom>
          <a:solidFill>
            <a:srgbClr val="CFE7F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Restore Checkpoint</a:t>
            </a:r>
          </a:p>
        </p:txBody>
      </p:sp>
      <p:cxnSp>
        <p:nvCxnSpPr>
          <p:cNvPr id="789" name="Shape 789"/>
          <p:cNvCxnSpPr>
            <a:stCxn id="781" idx="4"/>
            <a:endCxn id="779" idx="1"/>
          </p:cNvCxnSpPr>
          <p:nvPr/>
        </p:nvCxnSpPr>
        <p:spPr>
          <a:xfrm flipH="1" rot="-5400000">
            <a:off x="1780725" y="3627575"/>
            <a:ext cx="930900" cy="539100"/>
          </a:xfrm>
          <a:prstGeom prst="curvedConnector3">
            <a:avLst>
              <a:gd fmla="val 40419" name="adj1"/>
            </a:avLst>
          </a:prstGeom>
          <a:noFill/>
          <a:ln cap="flat" cmpd="sng" w="28575">
            <a:solidFill>
              <a:schemeClr val="dk2"/>
            </a:solidFill>
            <a:prstDash val="solid"/>
            <a:round/>
            <a:headEnd len="lg" w="lg" type="none"/>
            <a:tailEnd len="lg" w="lg" type="stealth"/>
          </a:ln>
        </p:spPr>
      </p:cxnSp>
      <p:grpSp>
        <p:nvGrpSpPr>
          <p:cNvPr id="790" name="Shape 790"/>
          <p:cNvGrpSpPr/>
          <p:nvPr/>
        </p:nvGrpSpPr>
        <p:grpSpPr>
          <a:xfrm>
            <a:off x="1287545" y="3743920"/>
            <a:ext cx="1559219" cy="202165"/>
            <a:chOff x="8599262" y="1621725"/>
            <a:chExt cx="1096574" cy="142200"/>
          </a:xfrm>
        </p:grpSpPr>
        <p:sp>
          <p:nvSpPr>
            <p:cNvPr id="791" name="Shape 791"/>
            <p:cNvSpPr/>
            <p:nvPr/>
          </p:nvSpPr>
          <p:spPr>
            <a:xfrm>
              <a:off x="8599300" y="1621725"/>
              <a:ext cx="1096500" cy="142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792" name="Shape 792"/>
            <p:cNvPicPr preferRelativeResize="0"/>
            <p:nvPr/>
          </p:nvPicPr>
          <p:blipFill rotWithShape="1">
            <a:blip r:embed="rId3">
              <a:alphaModFix/>
            </a:blip>
            <a:srcRect b="29353" l="0" r="0" t="27421"/>
            <a:stretch/>
          </p:blipFill>
          <p:spPr>
            <a:xfrm>
              <a:off x="8599262" y="1621725"/>
              <a:ext cx="1096574" cy="142200"/>
            </a:xfrm>
            <a:prstGeom prst="rect">
              <a:avLst/>
            </a:prstGeom>
            <a:noFill/>
            <a:ln>
              <a:noFill/>
            </a:ln>
          </p:spPr>
        </p:pic>
      </p:grpSp>
      <p:cxnSp>
        <p:nvCxnSpPr>
          <p:cNvPr id="793" name="Shape 793"/>
          <p:cNvCxnSpPr>
            <a:stCxn id="785" idx="2"/>
            <a:endCxn id="779" idx="4"/>
          </p:cNvCxnSpPr>
          <p:nvPr/>
        </p:nvCxnSpPr>
        <p:spPr>
          <a:xfrm rot="10800000">
            <a:off x="3180475" y="5402650"/>
            <a:ext cx="3943800" cy="539700"/>
          </a:xfrm>
          <a:prstGeom prst="curvedConnector2">
            <a:avLst/>
          </a:prstGeom>
          <a:noFill/>
          <a:ln cap="flat" cmpd="sng" w="28575">
            <a:solidFill>
              <a:schemeClr val="dk2"/>
            </a:solidFill>
            <a:prstDash val="solid"/>
            <a:round/>
            <a:headEnd len="lg" w="lg" type="none"/>
            <a:tailEnd len="lg" w="lg" type="stealth"/>
          </a:ln>
        </p:spPr>
      </p:cxnSp>
      <p:sp>
        <p:nvSpPr>
          <p:cNvPr id="794" name="Shape 794"/>
          <p:cNvSpPr txBox="1"/>
          <p:nvPr/>
        </p:nvSpPr>
        <p:spPr>
          <a:xfrm>
            <a:off x="3976475" y="1563425"/>
            <a:ext cx="5127300" cy="1079700"/>
          </a:xfrm>
          <a:prstGeom prst="rect">
            <a:avLst/>
          </a:prstGeom>
          <a:noFill/>
          <a:ln>
            <a:noFill/>
          </a:ln>
        </p:spPr>
        <p:txBody>
          <a:bodyPr anchorCtr="0" anchor="t" bIns="91425" lIns="91425" rIns="91425" tIns="91425">
            <a:noAutofit/>
          </a:bodyPr>
          <a:lstStyle/>
          <a:p>
            <a:pPr lvl="0">
              <a:spcBef>
                <a:spcPts val="0"/>
              </a:spcBef>
              <a:buNone/>
            </a:pPr>
            <a:r>
              <a:rPr lang="en-US" sz="2400">
                <a:latin typeface="Source Sans Pro"/>
                <a:ea typeface="Source Sans Pro"/>
                <a:cs typeface="Source Sans Pro"/>
                <a:sym typeface="Source Sans Pro"/>
              </a:rPr>
              <a:t>ClamAV (virus scanner):</a:t>
            </a:r>
          </a:p>
          <a:p>
            <a:pPr lvl="0">
              <a:spcBef>
                <a:spcPts val="0"/>
              </a:spcBef>
              <a:buNone/>
            </a:pPr>
            <a:r>
              <a:rPr lang="en-US" sz="2400">
                <a:latin typeface="Source Sans Pro"/>
                <a:ea typeface="Source Sans Pro"/>
                <a:cs typeface="Source Sans Pro"/>
                <a:sym typeface="Source Sans Pro"/>
              </a:rPr>
              <a:t>25.0 seconds to initialize</a:t>
            </a:r>
          </a:p>
          <a:p>
            <a:pPr lvl="0">
              <a:spcBef>
                <a:spcPts val="0"/>
              </a:spcBef>
              <a:buNone/>
            </a:pPr>
            <a:r>
              <a:rPr lang="en-US" sz="2400">
                <a:latin typeface="Source Sans Pro"/>
                <a:ea typeface="Source Sans Pro"/>
                <a:cs typeface="Source Sans Pro"/>
                <a:sym typeface="Source Sans Pro"/>
              </a:rPr>
              <a:t>  0.1 seconds to process a request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8" name="Shape 798"/>
        <p:cNvGrpSpPr/>
        <p:nvPr/>
      </p:nvGrpSpPr>
      <p:grpSpPr>
        <a:xfrm>
          <a:off x="0" y="0"/>
          <a:ext cx="0" cy="0"/>
          <a:chOff x="0" y="0"/>
          <a:chExt cx="0" cy="0"/>
        </a:xfrm>
      </p:grpSpPr>
      <p:sp>
        <p:nvSpPr>
          <p:cNvPr id="799" name="Shape 799"/>
          <p:cNvSpPr txBox="1"/>
          <p:nvPr>
            <p:ph type="title"/>
          </p:nvPr>
        </p:nvSpPr>
        <p:spPr>
          <a:xfrm>
            <a:off x="626500" y="483359"/>
            <a:ext cx="8347200" cy="1032900"/>
          </a:xfrm>
          <a:prstGeom prst="rect">
            <a:avLst/>
          </a:prstGeom>
        </p:spPr>
        <p:txBody>
          <a:bodyPr anchorCtr="0" anchor="b" bIns="100775" lIns="100775" rIns="100775" tIns="100775">
            <a:noAutofit/>
          </a:bodyPr>
          <a:lstStyle/>
          <a:p>
            <a:pPr lvl="0" rtl="0">
              <a:spcBef>
                <a:spcPts val="0"/>
              </a:spcBef>
              <a:buNone/>
            </a:pPr>
            <a:r>
              <a:rPr lang="en-US" sz="3000"/>
              <a:t>Confined </a:t>
            </a:r>
            <a:r>
              <a:rPr lang="en-US"/>
              <a:t>c</a:t>
            </a:r>
            <a:r>
              <a:rPr lang="en-US" sz="3000"/>
              <a:t>ompatibility API</a:t>
            </a:r>
          </a:p>
        </p:txBody>
      </p:sp>
      <p:sp>
        <p:nvSpPr>
          <p:cNvPr id="800" name="Shape 800"/>
          <p:cNvSpPr txBox="1"/>
          <p:nvPr>
            <p:ph idx="1" type="body"/>
          </p:nvPr>
        </p:nvSpPr>
        <p:spPr>
          <a:xfrm>
            <a:off x="5031950" y="1763925"/>
            <a:ext cx="4401300" cy="3622500"/>
          </a:xfrm>
          <a:prstGeom prst="rect">
            <a:avLst/>
          </a:prstGeom>
        </p:spPr>
        <p:txBody>
          <a:bodyPr anchorCtr="0" anchor="t" bIns="100775" lIns="100775" rIns="100775" tIns="100775">
            <a:noAutofit/>
          </a:bodyPr>
          <a:lstStyle/>
          <a:p>
            <a:pPr lvl="0" rtl="0">
              <a:spcBef>
                <a:spcPts val="0"/>
              </a:spcBef>
              <a:buNone/>
            </a:pPr>
            <a:r>
              <a:rPr b="1" lang="en-US"/>
              <a:t>In-memory file API</a:t>
            </a:r>
          </a:p>
          <a:p>
            <a:pPr indent="-228600" lvl="0" marL="457200" rtl="0">
              <a:spcBef>
                <a:spcPts val="0"/>
              </a:spcBef>
            </a:pPr>
            <a:r>
              <a:rPr lang="en-US"/>
              <a:t>File system operations in memory</a:t>
            </a:r>
          </a:p>
          <a:p>
            <a:pPr indent="-228600" lvl="0" marL="457200" rtl="0">
              <a:spcBef>
                <a:spcPts val="0"/>
              </a:spcBef>
            </a:pPr>
            <a:r>
              <a:rPr lang="en-US"/>
              <a:t>Examples:</a:t>
            </a:r>
          </a:p>
          <a:p>
            <a:pPr indent="-228600" lvl="1" marL="914400" rtl="0">
              <a:spcBef>
                <a:spcPts val="0"/>
              </a:spcBef>
            </a:pPr>
            <a:r>
              <a:rPr lang="en-US"/>
              <a:t>Temp files</a:t>
            </a:r>
          </a:p>
          <a:p>
            <a:pPr indent="-228600" lvl="1" marL="914400" rtl="0">
              <a:spcBef>
                <a:spcPts val="0"/>
              </a:spcBef>
            </a:pPr>
            <a:r>
              <a:rPr lang="en-US"/>
              <a:t>Preexisting files</a:t>
            </a:r>
          </a:p>
        </p:txBody>
      </p:sp>
      <p:sp>
        <p:nvSpPr>
          <p:cNvPr id="801" name="Shape 801"/>
          <p:cNvSpPr txBox="1"/>
          <p:nvPr>
            <p:ph idx="2" type="body"/>
          </p:nvPr>
        </p:nvSpPr>
        <p:spPr>
          <a:xfrm>
            <a:off x="626500" y="1763925"/>
            <a:ext cx="4051800" cy="4448700"/>
          </a:xfrm>
          <a:prstGeom prst="rect">
            <a:avLst/>
          </a:prstGeom>
        </p:spPr>
        <p:txBody>
          <a:bodyPr anchorCtr="0" anchor="t" bIns="100775" lIns="100775" rIns="100775" tIns="100775">
            <a:noAutofit/>
          </a:bodyPr>
          <a:lstStyle/>
          <a:p>
            <a:pPr lvl="0" rtl="0">
              <a:spcBef>
                <a:spcPts val="0"/>
              </a:spcBef>
              <a:buNone/>
            </a:pPr>
            <a:r>
              <a:rPr b="1" lang="en-US"/>
              <a:t>Dynamic Memory</a:t>
            </a:r>
          </a:p>
          <a:p>
            <a:pPr indent="-228600" lvl="0" marL="457200" rtl="0">
              <a:spcBef>
                <a:spcPts val="0"/>
              </a:spcBef>
            </a:pPr>
            <a:r>
              <a:rPr lang="en-US"/>
              <a:t>Modules can call mmap for “new” memory</a:t>
            </a:r>
          </a:p>
          <a:p>
            <a:pPr indent="-228600" lvl="0" marL="457200" rtl="0">
              <a:spcBef>
                <a:spcPts val="0"/>
              </a:spcBef>
            </a:pPr>
            <a:r>
              <a:rPr lang="en-US"/>
              <a:t>Return memory from a pre-allocated pool.</a:t>
            </a:r>
          </a:p>
        </p:txBody>
      </p:sp>
      <p:sp>
        <p:nvSpPr>
          <p:cNvPr id="802" name="Shape 80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803" name="Shape 803"/>
          <p:cNvSpPr txBox="1"/>
          <p:nvPr/>
        </p:nvSpPr>
        <p:spPr>
          <a:xfrm>
            <a:off x="626500" y="5386425"/>
            <a:ext cx="3402000" cy="1347000"/>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Replaced system calls: </a:t>
            </a:r>
          </a:p>
          <a:p>
            <a:pPr lvl="0" rtl="0">
              <a:spcBef>
                <a:spcPts val="0"/>
              </a:spcBef>
              <a:buNone/>
            </a:pPr>
            <a:r>
              <a:rPr lang="en-US" sz="2400">
                <a:latin typeface="Source Sans Pro"/>
                <a:ea typeface="Source Sans Pro"/>
                <a:cs typeface="Source Sans Pro"/>
                <a:sym typeface="Source Sans Pro"/>
              </a:rPr>
              <a:t>mmap</a:t>
            </a:r>
          </a:p>
        </p:txBody>
      </p:sp>
      <p:sp>
        <p:nvSpPr>
          <p:cNvPr id="804" name="Shape 804"/>
          <p:cNvSpPr txBox="1"/>
          <p:nvPr/>
        </p:nvSpPr>
        <p:spPr>
          <a:xfrm>
            <a:off x="5126300" y="5386425"/>
            <a:ext cx="4051800" cy="1605600"/>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Replaced system calls: </a:t>
            </a:r>
          </a:p>
          <a:p>
            <a:pPr lvl="0" rtl="0">
              <a:spcBef>
                <a:spcPts val="0"/>
              </a:spcBef>
              <a:buNone/>
            </a:pPr>
            <a:r>
              <a:rPr lang="en-US" sz="2400">
                <a:latin typeface="Source Sans Pro"/>
                <a:ea typeface="Source Sans Pro"/>
                <a:cs typeface="Source Sans Pro"/>
                <a:sym typeface="Source Sans Pro"/>
              </a:rPr>
              <a:t>open, close, read, write, stat, lseek, unlink, mkdir, rmdir, getdents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p:nvPr/>
        </p:nvSpPr>
        <p:spPr>
          <a:xfrm>
            <a:off x="5639450" y="191032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a:off x="558100" y="190767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0" name="Shape 130"/>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pic>
        <p:nvPicPr>
          <p:cNvPr id="131" name="Shape 131"/>
          <p:cNvPicPr preferRelativeResize="0"/>
          <p:nvPr/>
        </p:nvPicPr>
        <p:blipFill rotWithShape="1">
          <a:blip r:embed="rId3">
            <a:alphaModFix/>
          </a:blip>
          <a:srcRect b="0" l="0" r="0" t="0"/>
          <a:stretch/>
        </p:blipFill>
        <p:spPr>
          <a:xfrm>
            <a:off x="3509777" y="5705685"/>
            <a:ext cx="1417200" cy="1854000"/>
          </a:xfrm>
          <a:prstGeom prst="rect">
            <a:avLst/>
          </a:prstGeom>
          <a:noFill/>
          <a:ln>
            <a:noFill/>
          </a:ln>
        </p:spPr>
      </p:pic>
      <p:pic>
        <p:nvPicPr>
          <p:cNvPr id="132" name="Shape 132"/>
          <p:cNvPicPr preferRelativeResize="0"/>
          <p:nvPr/>
        </p:nvPicPr>
        <p:blipFill>
          <a:blip r:embed="rId4">
            <a:alphaModFix/>
          </a:blip>
          <a:stretch>
            <a:fillRect/>
          </a:stretch>
        </p:blipFill>
        <p:spPr>
          <a:xfrm>
            <a:off x="1382715" y="2354871"/>
            <a:ext cx="1632299" cy="1115677"/>
          </a:xfrm>
          <a:prstGeom prst="rect">
            <a:avLst/>
          </a:prstGeom>
          <a:noFill/>
          <a:ln>
            <a:noFill/>
          </a:ln>
        </p:spPr>
      </p:pic>
      <p:sp>
        <p:nvSpPr>
          <p:cNvPr id="133" name="Shape 133"/>
          <p:cNvSpPr/>
          <p:nvPr/>
        </p:nvSpPr>
        <p:spPr>
          <a:xfrm>
            <a:off x="6400550" y="2232100"/>
            <a:ext cx="1847400" cy="1848000"/>
          </a:xfrm>
          <a:prstGeom prst="ellipse">
            <a:avLst/>
          </a:prstGeom>
          <a:noFill/>
          <a:ln>
            <a:noFill/>
          </a:ln>
        </p:spPr>
        <p:txBody>
          <a:bodyPr anchorCtr="0" anchor="ctr" bIns="91425" lIns="91425" rIns="91425" tIns="91425">
            <a:noAutofit/>
          </a:bodyPr>
          <a:lstStyle/>
          <a:p>
            <a:pPr lvl="0">
              <a:spcBef>
                <a:spcPts val="0"/>
              </a:spcBef>
              <a:buNone/>
            </a:pPr>
            <a:r>
              <a:t/>
            </a:r>
            <a:endParaRPr/>
          </a:p>
        </p:txBody>
      </p:sp>
      <p:pic>
        <p:nvPicPr>
          <p:cNvPr id="134" name="Shape 134"/>
          <p:cNvPicPr preferRelativeResize="0"/>
          <p:nvPr/>
        </p:nvPicPr>
        <p:blipFill rotWithShape="1">
          <a:blip r:embed="rId5">
            <a:alphaModFix/>
          </a:blip>
          <a:srcRect b="0" l="0" r="0" t="0"/>
          <a:stretch/>
        </p:blipFill>
        <p:spPr>
          <a:xfrm>
            <a:off x="6020764" y="2932215"/>
            <a:ext cx="2292900" cy="917400"/>
          </a:xfrm>
          <a:prstGeom prst="rect">
            <a:avLst/>
          </a:prstGeom>
          <a:noFill/>
          <a:ln>
            <a:noFill/>
          </a:ln>
        </p:spPr>
      </p:pic>
      <p:pic>
        <p:nvPicPr>
          <p:cNvPr id="135" name="Shape 135"/>
          <p:cNvPicPr preferRelativeResize="0"/>
          <p:nvPr/>
        </p:nvPicPr>
        <p:blipFill rotWithShape="1">
          <a:blip r:embed="rId6">
            <a:alphaModFix/>
          </a:blip>
          <a:srcRect b="0" l="0" r="0" t="0"/>
          <a:stretch/>
        </p:blipFill>
        <p:spPr>
          <a:xfrm>
            <a:off x="6680285" y="1981094"/>
            <a:ext cx="1443600" cy="1443600"/>
          </a:xfrm>
          <a:prstGeom prst="rect">
            <a:avLst/>
          </a:prstGeom>
          <a:noFill/>
          <a:ln>
            <a:noFill/>
          </a:ln>
        </p:spPr>
      </p:pic>
      <p:sp>
        <p:nvSpPr>
          <p:cNvPr id="136" name="Shape 136"/>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cxnSp>
        <p:nvCxnSpPr>
          <p:cNvPr id="137" name="Shape 137"/>
          <p:cNvCxnSpPr>
            <a:endCxn id="129" idx="2"/>
          </p:cNvCxnSpPr>
          <p:nvPr/>
        </p:nvCxnSpPr>
        <p:spPr>
          <a:xfrm rot="10800000">
            <a:off x="2222200" y="3967475"/>
            <a:ext cx="1414500" cy="21615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138" name="Shape 138"/>
          <p:cNvPicPr preferRelativeResize="0"/>
          <p:nvPr/>
        </p:nvPicPr>
        <p:blipFill rotWithShape="1">
          <a:blip r:embed="rId7">
            <a:alphaModFix/>
          </a:blip>
          <a:srcRect b="25758" l="48432" r="0" t="26138"/>
          <a:stretch/>
        </p:blipFill>
        <p:spPr>
          <a:xfrm rot="3468240">
            <a:off x="2144669" y="4915476"/>
            <a:ext cx="1006733" cy="469548"/>
          </a:xfrm>
          <a:prstGeom prst="rect">
            <a:avLst/>
          </a:prstGeom>
          <a:noFill/>
          <a:ln>
            <a:noFill/>
          </a:ln>
        </p:spPr>
      </p:pic>
      <p:pic>
        <p:nvPicPr>
          <p:cNvPr descr="dna-304162_960_720.png" id="139" name="Shape 139"/>
          <p:cNvPicPr preferRelativeResize="0"/>
          <p:nvPr/>
        </p:nvPicPr>
        <p:blipFill rotWithShape="1">
          <a:blip r:embed="rId8">
            <a:alphaModFix/>
          </a:blip>
          <a:srcRect b="25758" l="48432" r="0" t="26138"/>
          <a:stretch/>
        </p:blipFill>
        <p:spPr>
          <a:xfrm rot="-8">
            <a:off x="4259506" y="2234751"/>
            <a:ext cx="1006732" cy="469549"/>
          </a:xfrm>
          <a:prstGeom prst="rect">
            <a:avLst/>
          </a:prstGeom>
          <a:noFill/>
          <a:ln>
            <a:noFill/>
          </a:ln>
        </p:spPr>
      </p:pic>
      <p:cxnSp>
        <p:nvCxnSpPr>
          <p:cNvPr id="140" name="Shape 140"/>
          <p:cNvCxnSpPr>
            <a:endCxn id="131" idx="0"/>
          </p:cNvCxnSpPr>
          <p:nvPr/>
        </p:nvCxnSpPr>
        <p:spPr>
          <a:xfrm>
            <a:off x="3160577" y="3998685"/>
            <a:ext cx="1057800" cy="1707000"/>
          </a:xfrm>
          <a:prstGeom prst="straightConnector1">
            <a:avLst/>
          </a:prstGeom>
          <a:noFill/>
          <a:ln cap="flat" cmpd="sng" w="28575">
            <a:solidFill>
              <a:srgbClr val="000000"/>
            </a:solidFill>
            <a:prstDash val="solid"/>
            <a:round/>
            <a:headEnd len="lg" w="lg" type="none"/>
            <a:tailEnd len="lg" w="lg" type="stealth"/>
          </a:ln>
        </p:spPr>
      </p:cxnSp>
      <p:cxnSp>
        <p:nvCxnSpPr>
          <p:cNvPr id="141" name="Shape 141"/>
          <p:cNvCxnSpPr/>
          <p:nvPr/>
        </p:nvCxnSpPr>
        <p:spPr>
          <a:xfrm>
            <a:off x="3871062" y="2665025"/>
            <a:ext cx="1767000" cy="0"/>
          </a:xfrm>
          <a:prstGeom prst="straightConnector1">
            <a:avLst/>
          </a:prstGeom>
          <a:noFill/>
          <a:ln cap="flat" cmpd="sng" w="28575">
            <a:solidFill>
              <a:srgbClr val="000000"/>
            </a:solidFill>
            <a:prstDash val="solid"/>
            <a:round/>
            <a:headEnd len="lg" w="lg" type="none"/>
            <a:tailEnd len="lg" w="lg" type="stealth"/>
          </a:ln>
        </p:spPr>
      </p:cxnSp>
      <p:cxnSp>
        <p:nvCxnSpPr>
          <p:cNvPr id="142" name="Shape 142"/>
          <p:cNvCxnSpPr/>
          <p:nvPr/>
        </p:nvCxnSpPr>
        <p:spPr>
          <a:xfrm rot="10800000">
            <a:off x="3843625" y="3186275"/>
            <a:ext cx="1794300" cy="0"/>
          </a:xfrm>
          <a:prstGeom prst="straightConnector1">
            <a:avLst/>
          </a:prstGeom>
          <a:noFill/>
          <a:ln cap="flat" cmpd="sng" w="28575">
            <a:solidFill>
              <a:srgbClr val="000000"/>
            </a:solidFill>
            <a:prstDash val="solid"/>
            <a:round/>
            <a:headEnd len="lg" w="lg" type="none"/>
            <a:tailEnd len="lg" w="lg" type="stealth"/>
          </a:ln>
        </p:spPr>
      </p:cxnSp>
      <p:sp>
        <p:nvSpPr>
          <p:cNvPr id="143" name="Shape 143"/>
          <p:cNvSpPr txBox="1"/>
          <p:nvPr/>
        </p:nvSpPr>
        <p:spPr>
          <a:xfrm rot="3523334">
            <a:off x="2923513" y="4589333"/>
            <a:ext cx="1905669" cy="335455"/>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sp>
        <p:nvSpPr>
          <p:cNvPr id="144" name="Shape 144"/>
          <p:cNvSpPr txBox="1"/>
          <p:nvPr/>
        </p:nvSpPr>
        <p:spPr>
          <a:xfrm>
            <a:off x="3831225" y="3183812"/>
            <a:ext cx="1863300" cy="668100"/>
          </a:xfrm>
          <a:prstGeom prst="rect">
            <a:avLst/>
          </a:prstGeom>
          <a:noFill/>
          <a:ln>
            <a:noFill/>
          </a:ln>
        </p:spPr>
        <p:txBody>
          <a:bodyPr anchorCtr="0" anchor="t"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Classification Result</a:t>
            </a:r>
          </a:p>
        </p:txBody>
      </p:sp>
      <p:pic>
        <p:nvPicPr>
          <p:cNvPr descr="bug_PNG3992.png" id="145" name="Shape 145"/>
          <p:cNvPicPr preferRelativeResize="0"/>
          <p:nvPr/>
        </p:nvPicPr>
        <p:blipFill>
          <a:blip r:embed="rId9">
            <a:alphaModFix/>
          </a:blip>
          <a:stretch>
            <a:fillRect/>
          </a:stretch>
        </p:blipFill>
        <p:spPr>
          <a:xfrm>
            <a:off x="644022" y="2665018"/>
            <a:ext cx="1057798" cy="11571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8" name="Shape 808"/>
        <p:cNvGrpSpPr/>
        <p:nvPr/>
      </p:nvGrpSpPr>
      <p:grpSpPr>
        <a:xfrm>
          <a:off x="0" y="0"/>
          <a:ext cx="0" cy="0"/>
          <a:chOff x="0" y="0"/>
          <a:chExt cx="0" cy="0"/>
        </a:xfrm>
      </p:grpSpPr>
      <p:sp>
        <p:nvSpPr>
          <p:cNvPr id="809" name="Shape 809"/>
          <p:cNvSpPr txBox="1"/>
          <p:nvPr>
            <p:ph type="title"/>
          </p:nvPr>
        </p:nvSpPr>
        <p:spPr>
          <a:xfrm>
            <a:off x="626500" y="483359"/>
            <a:ext cx="8347200" cy="1032900"/>
          </a:xfrm>
          <a:prstGeom prst="rect">
            <a:avLst/>
          </a:prstGeom>
        </p:spPr>
        <p:txBody>
          <a:bodyPr anchorCtr="0" anchor="b" bIns="100775" lIns="100775" rIns="100775" tIns="100775">
            <a:noAutofit/>
          </a:bodyPr>
          <a:lstStyle/>
          <a:p>
            <a:pPr lvl="0">
              <a:spcBef>
                <a:spcPts val="0"/>
              </a:spcBef>
              <a:buNone/>
            </a:pPr>
            <a:r>
              <a:rPr lang="en-US" sz="3000"/>
              <a:t>Confined </a:t>
            </a:r>
            <a:r>
              <a:rPr lang="en-US"/>
              <a:t>c</a:t>
            </a:r>
            <a:r>
              <a:rPr lang="en-US" sz="3000"/>
              <a:t>ompatibility API</a:t>
            </a:r>
          </a:p>
        </p:txBody>
      </p:sp>
      <p:sp>
        <p:nvSpPr>
          <p:cNvPr id="810" name="Shape 810"/>
          <p:cNvSpPr txBox="1"/>
          <p:nvPr>
            <p:ph idx="1" type="body"/>
          </p:nvPr>
        </p:nvSpPr>
        <p:spPr>
          <a:xfrm>
            <a:off x="5031950" y="1763925"/>
            <a:ext cx="4401300" cy="3622500"/>
          </a:xfrm>
          <a:prstGeom prst="rect">
            <a:avLst/>
          </a:prstGeom>
        </p:spPr>
        <p:txBody>
          <a:bodyPr anchorCtr="0" anchor="t" bIns="100775" lIns="100775" rIns="100775" tIns="100775">
            <a:noAutofit/>
          </a:bodyPr>
          <a:lstStyle/>
          <a:p>
            <a:pPr lvl="0" rtl="0">
              <a:spcBef>
                <a:spcPts val="0"/>
              </a:spcBef>
              <a:buNone/>
            </a:pPr>
            <a:r>
              <a:rPr b="1" lang="en-US"/>
              <a:t>In-memory file API</a:t>
            </a:r>
          </a:p>
          <a:p>
            <a:pPr indent="-228600" lvl="0" marL="457200" rtl="0">
              <a:spcBef>
                <a:spcPts val="0"/>
              </a:spcBef>
            </a:pPr>
            <a:r>
              <a:rPr lang="en-US"/>
              <a:t>File system operations in memory</a:t>
            </a:r>
          </a:p>
          <a:p>
            <a:pPr indent="-228600" lvl="0" marL="457200" rtl="0">
              <a:spcBef>
                <a:spcPts val="0"/>
              </a:spcBef>
            </a:pPr>
            <a:r>
              <a:rPr lang="en-US"/>
              <a:t>Examples:</a:t>
            </a:r>
          </a:p>
          <a:p>
            <a:pPr indent="-228600" lvl="1" marL="914400" rtl="0">
              <a:spcBef>
                <a:spcPts val="0"/>
              </a:spcBef>
            </a:pPr>
            <a:r>
              <a:rPr lang="en-US"/>
              <a:t>Temp files</a:t>
            </a:r>
          </a:p>
          <a:p>
            <a:pPr indent="-228600" lvl="1" marL="914400" rtl="0">
              <a:spcBef>
                <a:spcPts val="0"/>
              </a:spcBef>
            </a:pPr>
            <a:r>
              <a:rPr lang="en-US"/>
              <a:t>Preexisting files</a:t>
            </a:r>
          </a:p>
        </p:txBody>
      </p:sp>
      <p:sp>
        <p:nvSpPr>
          <p:cNvPr id="811" name="Shape 811"/>
          <p:cNvSpPr txBox="1"/>
          <p:nvPr>
            <p:ph idx="2" type="body"/>
          </p:nvPr>
        </p:nvSpPr>
        <p:spPr>
          <a:xfrm>
            <a:off x="626500" y="1763925"/>
            <a:ext cx="4051800" cy="4448700"/>
          </a:xfrm>
          <a:prstGeom prst="rect">
            <a:avLst/>
          </a:prstGeom>
        </p:spPr>
        <p:txBody>
          <a:bodyPr anchorCtr="0" anchor="t" bIns="100775" lIns="100775" rIns="100775" tIns="100775">
            <a:noAutofit/>
          </a:bodyPr>
          <a:lstStyle/>
          <a:p>
            <a:pPr lvl="0">
              <a:spcBef>
                <a:spcPts val="0"/>
              </a:spcBef>
              <a:buNone/>
            </a:pPr>
            <a:r>
              <a:rPr b="1" lang="en-US"/>
              <a:t>Dynamic Memory</a:t>
            </a:r>
          </a:p>
          <a:p>
            <a:pPr indent="-228600" lvl="0" marL="457200" rtl="0">
              <a:spcBef>
                <a:spcPts val="0"/>
              </a:spcBef>
            </a:pPr>
            <a:r>
              <a:rPr lang="en-US"/>
              <a:t>Modules can call mmap for “new” memory</a:t>
            </a:r>
          </a:p>
          <a:p>
            <a:pPr indent="-228600" lvl="0" marL="457200">
              <a:spcBef>
                <a:spcPts val="0"/>
              </a:spcBef>
            </a:pPr>
            <a:r>
              <a:rPr lang="en-US"/>
              <a:t>Return memory from a pre-allocated pool.</a:t>
            </a:r>
          </a:p>
        </p:txBody>
      </p:sp>
      <p:sp>
        <p:nvSpPr>
          <p:cNvPr id="812" name="Shape 812"/>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813" name="Shape 813"/>
          <p:cNvSpPr txBox="1"/>
          <p:nvPr/>
        </p:nvSpPr>
        <p:spPr>
          <a:xfrm>
            <a:off x="626500" y="5386425"/>
            <a:ext cx="3402000" cy="1347000"/>
          </a:xfrm>
          <a:prstGeom prst="rect">
            <a:avLst/>
          </a:prstGeom>
          <a:noFill/>
          <a:ln>
            <a:noFill/>
          </a:ln>
        </p:spPr>
        <p:txBody>
          <a:bodyPr anchorCtr="0" anchor="t" bIns="91425" lIns="91425" rIns="91425" tIns="91425">
            <a:noAutofit/>
          </a:bodyPr>
          <a:lstStyle/>
          <a:p>
            <a:pPr lvl="0">
              <a:spcBef>
                <a:spcPts val="0"/>
              </a:spcBef>
              <a:buNone/>
            </a:pPr>
            <a:r>
              <a:rPr lang="en-US" sz="2400">
                <a:latin typeface="Source Sans Pro"/>
                <a:ea typeface="Source Sans Pro"/>
                <a:cs typeface="Source Sans Pro"/>
                <a:sym typeface="Source Sans Pro"/>
              </a:rPr>
              <a:t>Replaced system calls: </a:t>
            </a:r>
          </a:p>
          <a:p>
            <a:pPr lvl="0">
              <a:spcBef>
                <a:spcPts val="0"/>
              </a:spcBef>
              <a:buNone/>
            </a:pPr>
            <a:r>
              <a:rPr lang="en-US" sz="2400">
                <a:latin typeface="Source Sans Pro"/>
                <a:ea typeface="Source Sans Pro"/>
                <a:cs typeface="Source Sans Pro"/>
                <a:sym typeface="Source Sans Pro"/>
              </a:rPr>
              <a:t>mmap</a:t>
            </a:r>
          </a:p>
        </p:txBody>
      </p:sp>
      <p:sp>
        <p:nvSpPr>
          <p:cNvPr id="814" name="Shape 814"/>
          <p:cNvSpPr txBox="1"/>
          <p:nvPr/>
        </p:nvSpPr>
        <p:spPr>
          <a:xfrm>
            <a:off x="5126300" y="5386425"/>
            <a:ext cx="4051800" cy="1605600"/>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Replaced </a:t>
            </a:r>
            <a:r>
              <a:rPr lang="en-US" sz="2400">
                <a:latin typeface="Source Sans Pro"/>
                <a:ea typeface="Source Sans Pro"/>
                <a:cs typeface="Source Sans Pro"/>
                <a:sym typeface="Source Sans Pro"/>
              </a:rPr>
              <a:t>system calls: </a:t>
            </a:r>
          </a:p>
          <a:p>
            <a:pPr lvl="0" rtl="0">
              <a:spcBef>
                <a:spcPts val="0"/>
              </a:spcBef>
              <a:buNone/>
            </a:pPr>
            <a:r>
              <a:rPr lang="en-US" sz="2400">
                <a:latin typeface="Source Sans Pro"/>
                <a:ea typeface="Source Sans Pro"/>
                <a:cs typeface="Source Sans Pro"/>
                <a:sym typeface="Source Sans Pro"/>
              </a:rPr>
              <a:t>open, close, read, write, stat, lseek, unlink, mkdir, rmdir, getdents</a:t>
            </a:r>
          </a:p>
        </p:txBody>
      </p:sp>
      <p:sp>
        <p:nvSpPr>
          <p:cNvPr id="815" name="Shape 815"/>
          <p:cNvSpPr/>
          <p:nvPr/>
        </p:nvSpPr>
        <p:spPr>
          <a:xfrm>
            <a:off x="308550" y="1731350"/>
            <a:ext cx="4576800" cy="34971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9" name="Shape 819"/>
        <p:cNvGrpSpPr/>
        <p:nvPr/>
      </p:nvGrpSpPr>
      <p:grpSpPr>
        <a:xfrm>
          <a:off x="0" y="0"/>
          <a:ext cx="0" cy="0"/>
          <a:chOff x="0" y="0"/>
          <a:chExt cx="0" cy="0"/>
        </a:xfrm>
      </p:grpSpPr>
      <p:sp>
        <p:nvSpPr>
          <p:cNvPr id="820" name="Shape 820"/>
          <p:cNvSpPr txBox="1"/>
          <p:nvPr>
            <p:ph type="title"/>
          </p:nvPr>
        </p:nvSpPr>
        <p:spPr>
          <a:xfrm>
            <a:off x="626500" y="483359"/>
            <a:ext cx="8347200" cy="1032900"/>
          </a:xfrm>
          <a:prstGeom prst="rect">
            <a:avLst/>
          </a:prstGeom>
        </p:spPr>
        <p:txBody>
          <a:bodyPr anchorCtr="0" anchor="b" bIns="100775" lIns="100775" rIns="100775" tIns="100775">
            <a:noAutofit/>
          </a:bodyPr>
          <a:lstStyle/>
          <a:p>
            <a:pPr lvl="0" rtl="0">
              <a:spcBef>
                <a:spcPts val="0"/>
              </a:spcBef>
              <a:buNone/>
            </a:pPr>
            <a:r>
              <a:rPr lang="en-US" sz="3000"/>
              <a:t>Confined </a:t>
            </a:r>
            <a:r>
              <a:rPr lang="en-US"/>
              <a:t>c</a:t>
            </a:r>
            <a:r>
              <a:rPr lang="en-US" sz="3000"/>
              <a:t>ompatibility API</a:t>
            </a:r>
          </a:p>
        </p:txBody>
      </p:sp>
      <p:sp>
        <p:nvSpPr>
          <p:cNvPr id="821" name="Shape 821"/>
          <p:cNvSpPr txBox="1"/>
          <p:nvPr>
            <p:ph idx="1" type="body"/>
          </p:nvPr>
        </p:nvSpPr>
        <p:spPr>
          <a:xfrm>
            <a:off x="5031950" y="1763925"/>
            <a:ext cx="4401300" cy="3622500"/>
          </a:xfrm>
          <a:prstGeom prst="rect">
            <a:avLst/>
          </a:prstGeom>
        </p:spPr>
        <p:txBody>
          <a:bodyPr anchorCtr="0" anchor="t" bIns="100775" lIns="100775" rIns="100775" tIns="100775">
            <a:noAutofit/>
          </a:bodyPr>
          <a:lstStyle/>
          <a:p>
            <a:pPr lvl="0" rtl="0">
              <a:spcBef>
                <a:spcPts val="0"/>
              </a:spcBef>
              <a:buNone/>
            </a:pPr>
            <a:r>
              <a:rPr b="1" lang="en-US"/>
              <a:t>In-memory file API</a:t>
            </a:r>
          </a:p>
          <a:p>
            <a:pPr indent="-228600" lvl="0" marL="457200" rtl="0">
              <a:spcBef>
                <a:spcPts val="0"/>
              </a:spcBef>
            </a:pPr>
            <a:r>
              <a:rPr lang="en-US"/>
              <a:t>File system operations in memory</a:t>
            </a:r>
          </a:p>
          <a:p>
            <a:pPr indent="-228600" lvl="0" marL="457200" rtl="0">
              <a:spcBef>
                <a:spcPts val="0"/>
              </a:spcBef>
            </a:pPr>
            <a:r>
              <a:rPr lang="en-US"/>
              <a:t>Examples:</a:t>
            </a:r>
          </a:p>
          <a:p>
            <a:pPr indent="-228600" lvl="1" marL="914400" rtl="0">
              <a:spcBef>
                <a:spcPts val="0"/>
              </a:spcBef>
            </a:pPr>
            <a:r>
              <a:rPr lang="en-US"/>
              <a:t>Temp files</a:t>
            </a:r>
          </a:p>
          <a:p>
            <a:pPr indent="-228600" lvl="1" marL="914400" rtl="0">
              <a:spcBef>
                <a:spcPts val="0"/>
              </a:spcBef>
            </a:pPr>
            <a:r>
              <a:rPr lang="en-US"/>
              <a:t>Preexisting files</a:t>
            </a:r>
          </a:p>
        </p:txBody>
      </p:sp>
      <p:sp>
        <p:nvSpPr>
          <p:cNvPr id="822" name="Shape 822"/>
          <p:cNvSpPr txBox="1"/>
          <p:nvPr>
            <p:ph idx="2" type="body"/>
          </p:nvPr>
        </p:nvSpPr>
        <p:spPr>
          <a:xfrm>
            <a:off x="626500" y="1763925"/>
            <a:ext cx="4051800" cy="4448700"/>
          </a:xfrm>
          <a:prstGeom prst="rect">
            <a:avLst/>
          </a:prstGeom>
        </p:spPr>
        <p:txBody>
          <a:bodyPr anchorCtr="0" anchor="t" bIns="100775" lIns="100775" rIns="100775" tIns="100775">
            <a:noAutofit/>
          </a:bodyPr>
          <a:lstStyle/>
          <a:p>
            <a:pPr lvl="0" rtl="0">
              <a:spcBef>
                <a:spcPts val="0"/>
              </a:spcBef>
              <a:buNone/>
            </a:pPr>
            <a:r>
              <a:rPr b="1" lang="en-US"/>
              <a:t>Dynamic Memory</a:t>
            </a:r>
          </a:p>
          <a:p>
            <a:pPr indent="-228600" lvl="0" marL="457200" rtl="0">
              <a:spcBef>
                <a:spcPts val="0"/>
              </a:spcBef>
            </a:pPr>
            <a:r>
              <a:rPr lang="en-US"/>
              <a:t>Modules can call mmap for “new” memory</a:t>
            </a:r>
          </a:p>
          <a:p>
            <a:pPr indent="-228600" lvl="0" marL="457200" rtl="0">
              <a:spcBef>
                <a:spcPts val="0"/>
              </a:spcBef>
            </a:pPr>
            <a:r>
              <a:rPr lang="en-US"/>
              <a:t>Return memory from a pre-allocated pool.</a:t>
            </a:r>
          </a:p>
        </p:txBody>
      </p:sp>
      <p:sp>
        <p:nvSpPr>
          <p:cNvPr id="823" name="Shape 82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824" name="Shape 824"/>
          <p:cNvSpPr txBox="1"/>
          <p:nvPr/>
        </p:nvSpPr>
        <p:spPr>
          <a:xfrm>
            <a:off x="626500" y="5386425"/>
            <a:ext cx="3402000" cy="1347000"/>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Replaced system calls: </a:t>
            </a:r>
          </a:p>
          <a:p>
            <a:pPr lvl="0" rtl="0">
              <a:spcBef>
                <a:spcPts val="0"/>
              </a:spcBef>
              <a:buNone/>
            </a:pPr>
            <a:r>
              <a:rPr lang="en-US" sz="2400">
                <a:latin typeface="Source Sans Pro"/>
                <a:ea typeface="Source Sans Pro"/>
                <a:cs typeface="Source Sans Pro"/>
                <a:sym typeface="Source Sans Pro"/>
              </a:rPr>
              <a:t>mmap</a:t>
            </a:r>
          </a:p>
        </p:txBody>
      </p:sp>
      <p:sp>
        <p:nvSpPr>
          <p:cNvPr id="825" name="Shape 825"/>
          <p:cNvSpPr txBox="1"/>
          <p:nvPr/>
        </p:nvSpPr>
        <p:spPr>
          <a:xfrm>
            <a:off x="5126300" y="5386425"/>
            <a:ext cx="4051800" cy="1605600"/>
          </a:xfrm>
          <a:prstGeom prst="rect">
            <a:avLst/>
          </a:prstGeom>
          <a:noFill/>
          <a:ln>
            <a:noFill/>
          </a:ln>
        </p:spPr>
        <p:txBody>
          <a:bodyPr anchorCtr="0" anchor="t" bIns="91425" lIns="91425" rIns="91425" tIns="91425">
            <a:noAutofit/>
          </a:bodyPr>
          <a:lstStyle/>
          <a:p>
            <a:pPr lvl="0" rtl="0">
              <a:spcBef>
                <a:spcPts val="0"/>
              </a:spcBef>
              <a:buNone/>
            </a:pPr>
            <a:r>
              <a:rPr lang="en-US" sz="2400">
                <a:latin typeface="Source Sans Pro"/>
                <a:ea typeface="Source Sans Pro"/>
                <a:cs typeface="Source Sans Pro"/>
                <a:sym typeface="Source Sans Pro"/>
              </a:rPr>
              <a:t>Replaced system calls: </a:t>
            </a:r>
          </a:p>
          <a:p>
            <a:pPr lvl="0" rtl="0">
              <a:spcBef>
                <a:spcPts val="0"/>
              </a:spcBef>
              <a:buNone/>
            </a:pPr>
            <a:r>
              <a:rPr lang="en-US" sz="2400">
                <a:latin typeface="Source Sans Pro"/>
                <a:ea typeface="Source Sans Pro"/>
                <a:cs typeface="Source Sans Pro"/>
                <a:sym typeface="Source Sans Pro"/>
              </a:rPr>
              <a:t>open, close, read, write, stat, lseek, unlink, mkdir, rmdir, getdents</a:t>
            </a:r>
          </a:p>
        </p:txBody>
      </p:sp>
      <p:sp>
        <p:nvSpPr>
          <p:cNvPr id="826" name="Shape 826"/>
          <p:cNvSpPr/>
          <p:nvPr/>
        </p:nvSpPr>
        <p:spPr>
          <a:xfrm>
            <a:off x="4863800" y="1702787"/>
            <a:ext cx="4576800" cy="34971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0" name="Shape 830"/>
        <p:cNvGrpSpPr/>
        <p:nvPr/>
      </p:nvGrpSpPr>
      <p:grpSpPr>
        <a:xfrm>
          <a:off x="0" y="0"/>
          <a:ext cx="0" cy="0"/>
          <a:chOff x="0" y="0"/>
          <a:chExt cx="0" cy="0"/>
        </a:xfrm>
      </p:grpSpPr>
      <p:sp>
        <p:nvSpPr>
          <p:cNvPr id="831" name="Shape 831"/>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Talk outline</a:t>
            </a:r>
          </a:p>
        </p:txBody>
      </p:sp>
      <p:sp>
        <p:nvSpPr>
          <p:cNvPr id="832" name="Shape 832"/>
          <p:cNvSpPr txBox="1"/>
          <p:nvPr>
            <p:ph idx="1" type="body"/>
          </p:nvPr>
        </p:nvSpPr>
        <p:spPr>
          <a:xfrm>
            <a:off x="866675" y="1854387"/>
            <a:ext cx="8347200" cy="5252400"/>
          </a:xfrm>
          <a:prstGeom prst="rect">
            <a:avLst/>
          </a:prstGeom>
        </p:spPr>
        <p:txBody>
          <a:bodyPr anchorCtr="0" anchor="t" bIns="100775" lIns="100775" rIns="100775" tIns="100775">
            <a:noAutofit/>
          </a:bodyPr>
          <a:lstStyle/>
          <a:p>
            <a:pPr lvl="0" rtl="0">
              <a:spcBef>
                <a:spcPts val="0"/>
              </a:spcBef>
              <a:buNone/>
            </a:pPr>
            <a:r>
              <a:rPr lang="en-US">
                <a:solidFill>
                  <a:srgbClr val="CCCCCC"/>
                </a:solidFill>
              </a:rPr>
              <a:t>Introduction</a:t>
            </a:r>
          </a:p>
          <a:p>
            <a:pPr lvl="0" rtl="0">
              <a:spcBef>
                <a:spcPts val="0"/>
              </a:spcBef>
              <a:buNone/>
            </a:pPr>
            <a:r>
              <a:rPr lang="en-US">
                <a:solidFill>
                  <a:srgbClr val="CCCCCC"/>
                </a:solidFill>
              </a:rPr>
              <a:t>Controlling untrusted modules</a:t>
            </a:r>
          </a:p>
          <a:p>
            <a:pPr lvl="0" rtl="0">
              <a:spcBef>
                <a:spcPts val="0"/>
              </a:spcBef>
              <a:buNone/>
            </a:pPr>
            <a:r>
              <a:rPr lang="en-US">
                <a:solidFill>
                  <a:srgbClr val="CCCCCC"/>
                </a:solidFill>
              </a:rPr>
              <a:t>Covert channels</a:t>
            </a:r>
          </a:p>
          <a:p>
            <a:pPr lvl="0" rtl="0">
              <a:spcBef>
                <a:spcPts val="0"/>
              </a:spcBef>
              <a:buNone/>
            </a:pPr>
            <a:r>
              <a:rPr lang="en-US">
                <a:solidFill>
                  <a:srgbClr val="000000"/>
                </a:solidFill>
              </a:rPr>
              <a:t>Evaluation</a:t>
            </a:r>
          </a:p>
        </p:txBody>
      </p:sp>
      <p:sp>
        <p:nvSpPr>
          <p:cNvPr id="833" name="Shape 83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37" name="Shape 837"/>
        <p:cNvGrpSpPr/>
        <p:nvPr/>
      </p:nvGrpSpPr>
      <p:grpSpPr>
        <a:xfrm>
          <a:off x="0" y="0"/>
          <a:ext cx="0" cy="0"/>
          <a:chOff x="0" y="0"/>
          <a:chExt cx="0" cy="0"/>
        </a:xfrm>
      </p:grpSpPr>
      <p:sp>
        <p:nvSpPr>
          <p:cNvPr id="838" name="Shape 83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839" name="Shape 839"/>
          <p:cNvSpPr/>
          <p:nvPr/>
        </p:nvSpPr>
        <p:spPr>
          <a:xfrm>
            <a:off x="8605225" y="6229"/>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0" name="Shape 840"/>
          <p:cNvSpPr/>
          <p:nvPr/>
        </p:nvSpPr>
        <p:spPr>
          <a:xfrm>
            <a:off x="8671825" y="94773"/>
            <a:ext cx="1295700" cy="10194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b"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Moses</a:t>
            </a:r>
          </a:p>
        </p:txBody>
      </p:sp>
      <p:pic>
        <p:nvPicPr>
          <p:cNvPr id="841" name="Shape 841"/>
          <p:cNvPicPr preferRelativeResize="0"/>
          <p:nvPr/>
        </p:nvPicPr>
        <p:blipFill rotWithShape="1">
          <a:blip r:embed="rId3">
            <a:alphaModFix/>
          </a:blip>
          <a:srcRect b="0" l="0" r="0" t="0"/>
          <a:stretch/>
        </p:blipFill>
        <p:spPr>
          <a:xfrm>
            <a:off x="9044855" y="1310572"/>
            <a:ext cx="663600" cy="867900"/>
          </a:xfrm>
          <a:prstGeom prst="rect">
            <a:avLst/>
          </a:prstGeom>
          <a:noFill/>
          <a:ln>
            <a:noFill/>
          </a:ln>
        </p:spPr>
      </p:pic>
      <p:cxnSp>
        <p:nvCxnSpPr>
          <p:cNvPr id="842" name="Shape 842"/>
          <p:cNvCxnSpPr/>
          <p:nvPr/>
        </p:nvCxnSpPr>
        <p:spPr>
          <a:xfrm rot="10800000">
            <a:off x="9172875" y="1114275"/>
            <a:ext cx="0" cy="257100"/>
          </a:xfrm>
          <a:prstGeom prst="straightConnector1">
            <a:avLst/>
          </a:prstGeom>
          <a:noFill/>
          <a:ln cap="flat" cmpd="sng" w="28575">
            <a:solidFill>
              <a:srgbClr val="000000"/>
            </a:solidFill>
            <a:prstDash val="solid"/>
            <a:round/>
            <a:headEnd len="med" w="med" type="none"/>
            <a:tailEnd len="lg" w="lg" type="stealth"/>
          </a:ln>
        </p:spPr>
      </p:cxnSp>
      <p:cxnSp>
        <p:nvCxnSpPr>
          <p:cNvPr id="843" name="Shape 843"/>
          <p:cNvCxnSpPr/>
          <p:nvPr/>
        </p:nvCxnSpPr>
        <p:spPr>
          <a:xfrm>
            <a:off x="9572880" y="1075272"/>
            <a:ext cx="0" cy="335100"/>
          </a:xfrm>
          <a:prstGeom prst="straightConnector1">
            <a:avLst/>
          </a:prstGeom>
          <a:noFill/>
          <a:ln cap="flat" cmpd="sng" w="28575">
            <a:solidFill>
              <a:srgbClr val="000000"/>
            </a:solidFill>
            <a:prstDash val="solid"/>
            <a:round/>
            <a:headEnd len="med" w="med" type="none"/>
            <a:tailEnd len="lg" w="lg" type="stealth"/>
          </a:ln>
        </p:spPr>
      </p:cxnSp>
      <p:sp>
        <p:nvSpPr>
          <p:cNvPr id="844" name="Shape 844"/>
          <p:cNvSpPr/>
          <p:nvPr/>
        </p:nvSpPr>
        <p:spPr>
          <a:xfrm>
            <a:off x="3246275" y="5812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5" name="Shape 845"/>
          <p:cNvSpPr/>
          <p:nvPr/>
        </p:nvSpPr>
        <p:spPr>
          <a:xfrm>
            <a:off x="3327485" y="183994"/>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Classifier</a:t>
            </a:r>
          </a:p>
        </p:txBody>
      </p:sp>
      <p:sp>
        <p:nvSpPr>
          <p:cNvPr id="846" name="Shape 846"/>
          <p:cNvSpPr/>
          <p:nvPr/>
        </p:nvSpPr>
        <p:spPr>
          <a:xfrm>
            <a:off x="5288975" y="2917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7" name="Shape 847"/>
          <p:cNvSpPr/>
          <p:nvPr/>
        </p:nvSpPr>
        <p:spPr>
          <a:xfrm>
            <a:off x="5341785" y="13213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Return</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Results</a:t>
            </a:r>
          </a:p>
        </p:txBody>
      </p:sp>
      <p:sp>
        <p:nvSpPr>
          <p:cNvPr id="848" name="Shape 848"/>
          <p:cNvSpPr/>
          <p:nvPr/>
        </p:nvSpPr>
        <p:spPr>
          <a:xfrm>
            <a:off x="1203575" y="29176"/>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9" name="Shape 849"/>
          <p:cNvSpPr/>
          <p:nvPr/>
        </p:nvSpPr>
        <p:spPr>
          <a:xfrm>
            <a:off x="1270165" y="117740"/>
            <a:ext cx="1295699"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Parse</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Input</a:t>
            </a:r>
          </a:p>
        </p:txBody>
      </p:sp>
      <p:sp>
        <p:nvSpPr>
          <p:cNvPr id="850" name="Shape 850"/>
          <p:cNvSpPr/>
          <p:nvPr/>
        </p:nvSpPr>
        <p:spPr>
          <a:xfrm>
            <a:off x="1597765" y="825055"/>
            <a:ext cx="640499"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51" name="Shape 851"/>
          <p:cNvPicPr preferRelativeResize="0"/>
          <p:nvPr/>
        </p:nvPicPr>
        <p:blipFill rotWithShape="1">
          <a:blip r:embed="rId4">
            <a:alphaModFix/>
          </a:blip>
          <a:srcRect b="0" l="0" r="0" t="0"/>
          <a:stretch/>
        </p:blipFill>
        <p:spPr>
          <a:xfrm rot="8280">
            <a:off x="1606622" y="828208"/>
            <a:ext cx="622801" cy="425400"/>
          </a:xfrm>
          <a:prstGeom prst="rect">
            <a:avLst/>
          </a:prstGeom>
          <a:noFill/>
          <a:ln>
            <a:noFill/>
          </a:ln>
        </p:spPr>
      </p:pic>
      <p:sp>
        <p:nvSpPr>
          <p:cNvPr id="852" name="Shape 852"/>
          <p:cNvSpPr/>
          <p:nvPr/>
        </p:nvSpPr>
        <p:spPr>
          <a:xfrm>
            <a:off x="5671562" y="823969"/>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53" name="Shape 853"/>
          <p:cNvPicPr preferRelativeResize="0"/>
          <p:nvPr/>
        </p:nvPicPr>
        <p:blipFill rotWithShape="1">
          <a:blip r:embed="rId4">
            <a:alphaModFix/>
          </a:blip>
          <a:srcRect b="0" l="0" r="0" t="0"/>
          <a:stretch/>
        </p:blipFill>
        <p:spPr>
          <a:xfrm rot="8280">
            <a:off x="5671595" y="824373"/>
            <a:ext cx="622801" cy="425400"/>
          </a:xfrm>
          <a:prstGeom prst="rect">
            <a:avLst/>
          </a:prstGeom>
          <a:noFill/>
          <a:ln>
            <a:noFill/>
          </a:ln>
        </p:spPr>
      </p:pic>
      <p:sp>
        <p:nvSpPr>
          <p:cNvPr id="854" name="Shape 854"/>
          <p:cNvSpPr/>
          <p:nvPr/>
        </p:nvSpPr>
        <p:spPr>
          <a:xfrm>
            <a:off x="3500964" y="874902"/>
            <a:ext cx="934800" cy="3900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55" name="Shape 855"/>
          <p:cNvPicPr preferRelativeResize="0"/>
          <p:nvPr/>
        </p:nvPicPr>
        <p:blipFill rotWithShape="1">
          <a:blip r:embed="rId5">
            <a:alphaModFix/>
          </a:blip>
          <a:srcRect b="0" l="0" r="0" t="0"/>
          <a:stretch/>
        </p:blipFill>
        <p:spPr>
          <a:xfrm>
            <a:off x="3500964" y="882855"/>
            <a:ext cx="934800" cy="374100"/>
          </a:xfrm>
          <a:prstGeom prst="rect">
            <a:avLst/>
          </a:prstGeom>
          <a:noFill/>
          <a:ln>
            <a:noFill/>
          </a:ln>
        </p:spPr>
      </p:pic>
      <p:cxnSp>
        <p:nvCxnSpPr>
          <p:cNvPr id="856" name="Shape 856"/>
          <p:cNvCxnSpPr/>
          <p:nvPr/>
        </p:nvCxnSpPr>
        <p:spPr>
          <a:xfrm>
            <a:off x="2647884" y="602300"/>
            <a:ext cx="598500" cy="0"/>
          </a:xfrm>
          <a:prstGeom prst="straightConnector1">
            <a:avLst/>
          </a:prstGeom>
          <a:noFill/>
          <a:ln cap="flat" cmpd="sng" w="28575">
            <a:solidFill>
              <a:srgbClr val="000000"/>
            </a:solidFill>
            <a:prstDash val="solid"/>
            <a:round/>
            <a:headEnd len="med" w="med" type="none"/>
            <a:tailEnd len="lg" w="lg" type="stealth"/>
          </a:ln>
        </p:spPr>
      </p:cxnSp>
      <p:cxnSp>
        <p:nvCxnSpPr>
          <p:cNvPr id="857" name="Shape 857"/>
          <p:cNvCxnSpPr/>
          <p:nvPr/>
        </p:nvCxnSpPr>
        <p:spPr>
          <a:xfrm>
            <a:off x="4704284" y="513725"/>
            <a:ext cx="598500" cy="0"/>
          </a:xfrm>
          <a:prstGeom prst="straightConnector1">
            <a:avLst/>
          </a:prstGeom>
          <a:noFill/>
          <a:ln cap="flat" cmpd="sng" w="28575">
            <a:solidFill>
              <a:srgbClr val="000000"/>
            </a:solidFill>
            <a:prstDash val="solid"/>
            <a:round/>
            <a:headEnd len="med" w="med" type="none"/>
            <a:tailEnd len="lg" w="lg" type="stealth"/>
          </a:ln>
        </p:spPr>
      </p:cxnSp>
      <p:pic>
        <p:nvPicPr>
          <p:cNvPr id="858" name="Shape 858"/>
          <p:cNvPicPr preferRelativeResize="0"/>
          <p:nvPr/>
        </p:nvPicPr>
        <p:blipFill rotWithShape="1">
          <a:blip r:embed="rId3">
            <a:alphaModFix/>
          </a:blip>
          <a:srcRect b="0" l="0" r="0" t="0"/>
          <a:stretch/>
        </p:blipFill>
        <p:spPr>
          <a:xfrm>
            <a:off x="3636580" y="1340285"/>
            <a:ext cx="663600" cy="867900"/>
          </a:xfrm>
          <a:prstGeom prst="rect">
            <a:avLst/>
          </a:prstGeom>
          <a:noFill/>
          <a:ln>
            <a:noFill/>
          </a:ln>
        </p:spPr>
      </p:pic>
      <p:cxnSp>
        <p:nvCxnSpPr>
          <p:cNvPr id="859" name="Shape 859"/>
          <p:cNvCxnSpPr>
            <a:stCxn id="858" idx="1"/>
            <a:endCxn id="851" idx="2"/>
          </p:cNvCxnSpPr>
          <p:nvPr/>
        </p:nvCxnSpPr>
        <p:spPr>
          <a:xfrm rot="10800000">
            <a:off x="1917580" y="1253735"/>
            <a:ext cx="1719000" cy="520500"/>
          </a:xfrm>
          <a:prstGeom prst="straightConnector1">
            <a:avLst/>
          </a:prstGeom>
          <a:noFill/>
          <a:ln cap="flat" cmpd="sng" w="28575">
            <a:solidFill>
              <a:srgbClr val="000000"/>
            </a:solidFill>
            <a:prstDash val="solid"/>
            <a:round/>
            <a:headEnd len="med" w="med" type="none"/>
            <a:tailEnd len="lg" w="lg" type="stealth"/>
          </a:ln>
        </p:spPr>
      </p:cxnSp>
      <p:cxnSp>
        <p:nvCxnSpPr>
          <p:cNvPr id="860" name="Shape 860"/>
          <p:cNvCxnSpPr>
            <a:stCxn id="853" idx="2"/>
            <a:endCxn id="858" idx="3"/>
          </p:cNvCxnSpPr>
          <p:nvPr/>
        </p:nvCxnSpPr>
        <p:spPr>
          <a:xfrm flipH="1">
            <a:off x="4300146" y="1249773"/>
            <a:ext cx="1682400" cy="524400"/>
          </a:xfrm>
          <a:prstGeom prst="straightConnector1">
            <a:avLst/>
          </a:prstGeom>
          <a:noFill/>
          <a:ln cap="flat" cmpd="sng" w="28575">
            <a:solidFill>
              <a:srgbClr val="000000"/>
            </a:solidFill>
            <a:prstDash val="solid"/>
            <a:round/>
            <a:headEnd len="med" w="med" type="none"/>
            <a:tailEnd len="lg" w="lg" type="stealth"/>
          </a:ln>
        </p:spPr>
      </p:cxnSp>
      <p:sp>
        <p:nvSpPr>
          <p:cNvPr id="861" name="Shape 861"/>
          <p:cNvSpPr/>
          <p:nvPr/>
        </p:nvSpPr>
        <p:spPr>
          <a:xfrm>
            <a:off x="5134475" y="3720100"/>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62" name="Shape 862"/>
          <p:cNvPicPr preferRelativeResize="0"/>
          <p:nvPr/>
        </p:nvPicPr>
        <p:blipFill rotWithShape="1">
          <a:blip r:embed="rId3">
            <a:alphaModFix/>
          </a:blip>
          <a:srcRect b="0" l="0" r="0" t="0"/>
          <a:stretch/>
        </p:blipFill>
        <p:spPr>
          <a:xfrm>
            <a:off x="7260155" y="5606985"/>
            <a:ext cx="663600" cy="867900"/>
          </a:xfrm>
          <a:prstGeom prst="rect">
            <a:avLst/>
          </a:prstGeom>
          <a:noFill/>
          <a:ln>
            <a:noFill/>
          </a:ln>
        </p:spPr>
      </p:pic>
      <p:cxnSp>
        <p:nvCxnSpPr>
          <p:cNvPr id="863" name="Shape 863"/>
          <p:cNvCxnSpPr>
            <a:stCxn id="862" idx="1"/>
          </p:cNvCxnSpPr>
          <p:nvPr/>
        </p:nvCxnSpPr>
        <p:spPr>
          <a:xfrm rot="10800000">
            <a:off x="5953655" y="4633635"/>
            <a:ext cx="1306500" cy="1407300"/>
          </a:xfrm>
          <a:prstGeom prst="straightConnector1">
            <a:avLst/>
          </a:prstGeom>
          <a:noFill/>
          <a:ln cap="flat" cmpd="sng" w="28575">
            <a:solidFill>
              <a:srgbClr val="000000"/>
            </a:solidFill>
            <a:prstDash val="solid"/>
            <a:round/>
            <a:headEnd len="med" w="med" type="none"/>
            <a:tailEnd len="lg" w="lg" type="stealth"/>
          </a:ln>
        </p:spPr>
      </p:cxnSp>
      <p:cxnSp>
        <p:nvCxnSpPr>
          <p:cNvPr id="864" name="Shape 864"/>
          <p:cNvCxnSpPr>
            <a:endCxn id="862" idx="3"/>
          </p:cNvCxnSpPr>
          <p:nvPr/>
        </p:nvCxnSpPr>
        <p:spPr>
          <a:xfrm flipH="1">
            <a:off x="7923755" y="4615035"/>
            <a:ext cx="1435800" cy="1425900"/>
          </a:xfrm>
          <a:prstGeom prst="straightConnector1">
            <a:avLst/>
          </a:prstGeom>
          <a:noFill/>
          <a:ln cap="flat" cmpd="sng" w="28575">
            <a:solidFill>
              <a:srgbClr val="000000"/>
            </a:solidFill>
            <a:prstDash val="solid"/>
            <a:round/>
            <a:headEnd len="med" w="med" type="none"/>
            <a:tailEnd len="lg" w="lg" type="stealth"/>
          </a:ln>
        </p:spPr>
      </p:cxnSp>
      <p:sp>
        <p:nvSpPr>
          <p:cNvPr id="865" name="Shape 865"/>
          <p:cNvSpPr/>
          <p:nvPr/>
        </p:nvSpPr>
        <p:spPr>
          <a:xfrm>
            <a:off x="6869850" y="2929259"/>
            <a:ext cx="1444200" cy="11175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6" name="Shape 866"/>
          <p:cNvSpPr/>
          <p:nvPr/>
        </p:nvSpPr>
        <p:spPr>
          <a:xfrm>
            <a:off x="6936440" y="3041089"/>
            <a:ext cx="1295700" cy="865199"/>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867" name="Shape 867"/>
          <p:cNvSpPr/>
          <p:nvPr/>
        </p:nvSpPr>
        <p:spPr>
          <a:xfrm>
            <a:off x="6869850" y="4273518"/>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8" name="Shape 868"/>
          <p:cNvSpPr/>
          <p:nvPr/>
        </p:nvSpPr>
        <p:spPr>
          <a:xfrm>
            <a:off x="8605225" y="372011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9" name="Shape 869"/>
          <p:cNvSpPr/>
          <p:nvPr/>
        </p:nvSpPr>
        <p:spPr>
          <a:xfrm>
            <a:off x="8671815" y="380867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cxnSp>
        <p:nvCxnSpPr>
          <p:cNvPr id="870" name="Shape 870"/>
          <p:cNvCxnSpPr/>
          <p:nvPr/>
        </p:nvCxnSpPr>
        <p:spPr>
          <a:xfrm flipH="1" rot="10800000">
            <a:off x="6413375" y="3874050"/>
            <a:ext cx="537000" cy="315900"/>
          </a:xfrm>
          <a:prstGeom prst="straightConnector1">
            <a:avLst/>
          </a:prstGeom>
          <a:noFill/>
          <a:ln cap="flat" cmpd="sng" w="28575">
            <a:solidFill>
              <a:srgbClr val="000000"/>
            </a:solidFill>
            <a:prstDash val="solid"/>
            <a:round/>
            <a:headEnd len="med" w="med" type="none"/>
            <a:tailEnd len="lg" w="lg" type="stealth"/>
          </a:ln>
        </p:spPr>
      </p:cxnSp>
      <p:cxnSp>
        <p:nvCxnSpPr>
          <p:cNvPr id="871" name="Shape 871"/>
          <p:cNvCxnSpPr/>
          <p:nvPr/>
        </p:nvCxnSpPr>
        <p:spPr>
          <a:xfrm>
            <a:off x="6413375" y="4130650"/>
            <a:ext cx="551700" cy="309600"/>
          </a:xfrm>
          <a:prstGeom prst="straightConnector1">
            <a:avLst/>
          </a:prstGeom>
          <a:noFill/>
          <a:ln cap="flat" cmpd="sng" w="28575">
            <a:solidFill>
              <a:srgbClr val="000000"/>
            </a:solidFill>
            <a:prstDash val="solid"/>
            <a:round/>
            <a:headEnd len="med" w="med" type="none"/>
            <a:tailEnd len="lg" w="lg" type="stealth"/>
          </a:ln>
        </p:spPr>
      </p:cxnSp>
      <p:cxnSp>
        <p:nvCxnSpPr>
          <p:cNvPr id="872" name="Shape 872"/>
          <p:cNvCxnSpPr>
            <a:stCxn id="873" idx="3"/>
          </p:cNvCxnSpPr>
          <p:nvPr/>
        </p:nvCxnSpPr>
        <p:spPr>
          <a:xfrm>
            <a:off x="8239799" y="3434561"/>
            <a:ext cx="466200" cy="439200"/>
          </a:xfrm>
          <a:prstGeom prst="straightConnector1">
            <a:avLst/>
          </a:prstGeom>
          <a:noFill/>
          <a:ln cap="flat" cmpd="sng" w="28575">
            <a:solidFill>
              <a:srgbClr val="000000"/>
            </a:solidFill>
            <a:prstDash val="solid"/>
            <a:round/>
            <a:headEnd len="med" w="med" type="none"/>
            <a:tailEnd len="lg" w="lg" type="stealth"/>
          </a:ln>
        </p:spPr>
      </p:cxnSp>
      <p:cxnSp>
        <p:nvCxnSpPr>
          <p:cNvPr id="874" name="Shape 874"/>
          <p:cNvCxnSpPr/>
          <p:nvPr/>
        </p:nvCxnSpPr>
        <p:spPr>
          <a:xfrm flipH="1" rot="10800000">
            <a:off x="8221765" y="4446925"/>
            <a:ext cx="513900" cy="464400"/>
          </a:xfrm>
          <a:prstGeom prst="straightConnector1">
            <a:avLst/>
          </a:prstGeom>
          <a:noFill/>
          <a:ln cap="flat" cmpd="sng" w="28575">
            <a:solidFill>
              <a:srgbClr val="000000"/>
            </a:solidFill>
            <a:prstDash val="solid"/>
            <a:round/>
            <a:headEnd len="med" w="med" type="none"/>
            <a:tailEnd len="lg" w="lg" type="stealth"/>
          </a:ln>
        </p:spPr>
      </p:cxnSp>
      <p:sp>
        <p:nvSpPr>
          <p:cNvPr id="875" name="Shape 875"/>
          <p:cNvSpPr/>
          <p:nvPr/>
        </p:nvSpPr>
        <p:spPr>
          <a:xfrm>
            <a:off x="0" y="38687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6" name="Shape 876"/>
          <p:cNvSpPr/>
          <p:nvPr/>
        </p:nvSpPr>
        <p:spPr>
          <a:xfrm>
            <a:off x="66590" y="39573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877" name="Shape 877"/>
          <p:cNvSpPr/>
          <p:nvPr/>
        </p:nvSpPr>
        <p:spPr>
          <a:xfrm>
            <a:off x="1811000" y="281842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8" name="Shape 878"/>
          <p:cNvSpPr/>
          <p:nvPr/>
        </p:nvSpPr>
        <p:spPr>
          <a:xfrm>
            <a:off x="1848454" y="389980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9" name="Shape 879"/>
          <p:cNvSpPr/>
          <p:nvPr/>
        </p:nvSpPr>
        <p:spPr>
          <a:xfrm>
            <a:off x="1811000" y="49811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80" name="Shape 880"/>
          <p:cNvPicPr preferRelativeResize="0"/>
          <p:nvPr/>
        </p:nvPicPr>
        <p:blipFill rotWithShape="1">
          <a:blip r:embed="rId3">
            <a:alphaModFix/>
          </a:blip>
          <a:srcRect b="0" l="0" r="0" t="0"/>
          <a:stretch/>
        </p:blipFill>
        <p:spPr>
          <a:xfrm>
            <a:off x="2208955" y="6165722"/>
            <a:ext cx="663600" cy="867900"/>
          </a:xfrm>
          <a:prstGeom prst="rect">
            <a:avLst/>
          </a:prstGeom>
          <a:noFill/>
          <a:ln>
            <a:noFill/>
          </a:ln>
        </p:spPr>
      </p:pic>
      <p:sp>
        <p:nvSpPr>
          <p:cNvPr id="881" name="Shape 881"/>
          <p:cNvSpPr/>
          <p:nvPr/>
        </p:nvSpPr>
        <p:spPr>
          <a:xfrm>
            <a:off x="3609850" y="3899787"/>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82" name="Shape 882"/>
          <p:cNvCxnSpPr>
            <a:endCxn id="880" idx="3"/>
          </p:cNvCxnSpPr>
          <p:nvPr/>
        </p:nvCxnSpPr>
        <p:spPr>
          <a:xfrm flipH="1">
            <a:off x="2872555" y="4633472"/>
            <a:ext cx="1563300" cy="1966200"/>
          </a:xfrm>
          <a:prstGeom prst="straightConnector1">
            <a:avLst/>
          </a:prstGeom>
          <a:noFill/>
          <a:ln cap="flat" cmpd="sng" w="28575">
            <a:solidFill>
              <a:srgbClr val="000000"/>
            </a:solidFill>
            <a:prstDash val="solid"/>
            <a:round/>
            <a:headEnd len="med" w="med" type="none"/>
            <a:tailEnd len="lg" w="lg" type="stealth"/>
          </a:ln>
        </p:spPr>
      </p:cxnSp>
      <p:cxnSp>
        <p:nvCxnSpPr>
          <p:cNvPr id="883" name="Shape 883"/>
          <p:cNvCxnSpPr/>
          <p:nvPr/>
        </p:nvCxnSpPr>
        <p:spPr>
          <a:xfrm flipH="1" rot="10800000">
            <a:off x="1373600" y="3569300"/>
            <a:ext cx="527100" cy="749100"/>
          </a:xfrm>
          <a:prstGeom prst="straightConnector1">
            <a:avLst/>
          </a:prstGeom>
          <a:noFill/>
          <a:ln cap="flat" cmpd="sng" w="28575">
            <a:solidFill>
              <a:srgbClr val="000000"/>
            </a:solidFill>
            <a:prstDash val="solid"/>
            <a:round/>
            <a:headEnd len="med" w="med" type="none"/>
            <a:tailEnd len="lg" w="lg" type="stealth"/>
          </a:ln>
        </p:spPr>
      </p:cxnSp>
      <p:cxnSp>
        <p:nvCxnSpPr>
          <p:cNvPr id="884" name="Shape 884"/>
          <p:cNvCxnSpPr/>
          <p:nvPr/>
        </p:nvCxnSpPr>
        <p:spPr>
          <a:xfrm>
            <a:off x="3194450" y="4381350"/>
            <a:ext cx="520200" cy="0"/>
          </a:xfrm>
          <a:prstGeom prst="straightConnector1">
            <a:avLst/>
          </a:prstGeom>
          <a:noFill/>
          <a:ln cap="flat" cmpd="sng" w="28575">
            <a:solidFill>
              <a:srgbClr val="000000"/>
            </a:solidFill>
            <a:prstDash val="solid"/>
            <a:round/>
            <a:headEnd len="med" w="med" type="none"/>
            <a:tailEnd len="lg" w="lg" type="stealth"/>
          </a:ln>
        </p:spPr>
      </p:cxnSp>
      <p:cxnSp>
        <p:nvCxnSpPr>
          <p:cNvPr id="885" name="Shape 885"/>
          <p:cNvCxnSpPr/>
          <p:nvPr/>
        </p:nvCxnSpPr>
        <p:spPr>
          <a:xfrm flipH="1" rot="10800000">
            <a:off x="1349425" y="4314475"/>
            <a:ext cx="566100" cy="9300"/>
          </a:xfrm>
          <a:prstGeom prst="straightConnector1">
            <a:avLst/>
          </a:prstGeom>
          <a:noFill/>
          <a:ln cap="flat" cmpd="sng" w="28575">
            <a:solidFill>
              <a:srgbClr val="000000"/>
            </a:solidFill>
            <a:prstDash val="solid"/>
            <a:round/>
            <a:headEnd len="med" w="med" type="none"/>
            <a:tailEnd len="lg" w="lg" type="stealth"/>
          </a:ln>
        </p:spPr>
      </p:cxnSp>
      <p:cxnSp>
        <p:nvCxnSpPr>
          <p:cNvPr id="886" name="Shape 886"/>
          <p:cNvCxnSpPr/>
          <p:nvPr/>
        </p:nvCxnSpPr>
        <p:spPr>
          <a:xfrm flipH="1" rot="10800000">
            <a:off x="3162225" y="4664125"/>
            <a:ext cx="592800" cy="741300"/>
          </a:xfrm>
          <a:prstGeom prst="straightConnector1">
            <a:avLst/>
          </a:prstGeom>
          <a:noFill/>
          <a:ln cap="flat" cmpd="sng" w="28575">
            <a:solidFill>
              <a:srgbClr val="000000"/>
            </a:solidFill>
            <a:prstDash val="solid"/>
            <a:round/>
            <a:headEnd len="med" w="med" type="none"/>
            <a:tailEnd len="lg" w="lg" type="stealth"/>
          </a:ln>
        </p:spPr>
      </p:cxnSp>
      <p:cxnSp>
        <p:nvCxnSpPr>
          <p:cNvPr id="887" name="Shape 887"/>
          <p:cNvCxnSpPr/>
          <p:nvPr/>
        </p:nvCxnSpPr>
        <p:spPr>
          <a:xfrm>
            <a:off x="3132575" y="3270925"/>
            <a:ext cx="567600" cy="777300"/>
          </a:xfrm>
          <a:prstGeom prst="straightConnector1">
            <a:avLst/>
          </a:prstGeom>
          <a:noFill/>
          <a:ln cap="flat" cmpd="sng" w="28575">
            <a:solidFill>
              <a:srgbClr val="000000"/>
            </a:solidFill>
            <a:prstDash val="solid"/>
            <a:round/>
            <a:headEnd len="med" w="med" type="none"/>
            <a:tailEnd len="lg" w="lg" type="stealth"/>
          </a:ln>
        </p:spPr>
      </p:cxnSp>
      <p:cxnSp>
        <p:nvCxnSpPr>
          <p:cNvPr id="888" name="Shape 888"/>
          <p:cNvCxnSpPr/>
          <p:nvPr/>
        </p:nvCxnSpPr>
        <p:spPr>
          <a:xfrm>
            <a:off x="1363700" y="4318400"/>
            <a:ext cx="566100" cy="774600"/>
          </a:xfrm>
          <a:prstGeom prst="straightConnector1">
            <a:avLst/>
          </a:prstGeom>
          <a:noFill/>
          <a:ln cap="flat" cmpd="sng" w="28575">
            <a:solidFill>
              <a:srgbClr val="000000"/>
            </a:solidFill>
            <a:prstDash val="solid"/>
            <a:round/>
            <a:headEnd len="med" w="med" type="none"/>
            <a:tailEnd len="lg" w="lg" type="stealth"/>
          </a:ln>
        </p:spPr>
      </p:cxnSp>
      <p:cxnSp>
        <p:nvCxnSpPr>
          <p:cNvPr id="889" name="Shape 889"/>
          <p:cNvCxnSpPr/>
          <p:nvPr/>
        </p:nvCxnSpPr>
        <p:spPr>
          <a:xfrm>
            <a:off x="5104050" y="2262825"/>
            <a:ext cx="0" cy="5179800"/>
          </a:xfrm>
          <a:prstGeom prst="straightConnector1">
            <a:avLst/>
          </a:prstGeom>
          <a:noFill/>
          <a:ln cap="flat" cmpd="sng" w="9525">
            <a:solidFill>
              <a:schemeClr val="dk2"/>
            </a:solidFill>
            <a:prstDash val="solid"/>
            <a:round/>
            <a:headEnd len="lg" w="lg" type="none"/>
            <a:tailEnd len="lg" w="lg" type="none"/>
          </a:ln>
        </p:spPr>
      </p:cxnSp>
      <p:cxnSp>
        <p:nvCxnSpPr>
          <p:cNvPr id="890" name="Shape 890"/>
          <p:cNvCxnSpPr/>
          <p:nvPr/>
        </p:nvCxnSpPr>
        <p:spPr>
          <a:xfrm rot="10800000">
            <a:off x="-21275" y="2235500"/>
            <a:ext cx="10107600" cy="0"/>
          </a:xfrm>
          <a:prstGeom prst="straightConnector1">
            <a:avLst/>
          </a:prstGeom>
          <a:noFill/>
          <a:ln cap="flat" cmpd="sng" w="9525">
            <a:solidFill>
              <a:schemeClr val="dk2"/>
            </a:solidFill>
            <a:prstDash val="solid"/>
            <a:round/>
            <a:headEnd len="lg" w="lg" type="none"/>
            <a:tailEnd len="lg" w="lg" type="none"/>
          </a:ln>
        </p:spPr>
      </p:cxnSp>
      <p:cxnSp>
        <p:nvCxnSpPr>
          <p:cNvPr id="891" name="Shape 891"/>
          <p:cNvCxnSpPr/>
          <p:nvPr/>
        </p:nvCxnSpPr>
        <p:spPr>
          <a:xfrm>
            <a:off x="6798775" y="-50800"/>
            <a:ext cx="0" cy="2286300"/>
          </a:xfrm>
          <a:prstGeom prst="straightConnector1">
            <a:avLst/>
          </a:prstGeom>
          <a:noFill/>
          <a:ln cap="flat" cmpd="sng" w="9525">
            <a:solidFill>
              <a:schemeClr val="dk2"/>
            </a:solidFill>
            <a:prstDash val="solid"/>
            <a:round/>
            <a:headEnd len="lg" w="lg" type="none"/>
            <a:tailEnd len="lg" w="lg" type="none"/>
          </a:ln>
        </p:spPr>
      </p:cxnSp>
      <p:sp>
        <p:nvSpPr>
          <p:cNvPr id="892" name="Shape 892"/>
          <p:cNvSpPr txBox="1"/>
          <p:nvPr/>
        </p:nvSpPr>
        <p:spPr>
          <a:xfrm>
            <a:off x="162350" y="1319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Health</a:t>
            </a:r>
          </a:p>
        </p:txBody>
      </p:sp>
      <p:sp>
        <p:nvSpPr>
          <p:cNvPr id="893" name="Shape 893"/>
          <p:cNvSpPr txBox="1"/>
          <p:nvPr/>
        </p:nvSpPr>
        <p:spPr>
          <a:xfrm>
            <a:off x="-18025" y="15943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Genome/health data</a:t>
            </a:r>
          </a:p>
          <a:p>
            <a:pPr lvl="0" rtl="0">
              <a:spcBef>
                <a:spcPts val="0"/>
              </a:spcBef>
              <a:buNone/>
            </a:pPr>
            <a:r>
              <a:rPr lang="en-US" sz="2000">
                <a:solidFill>
                  <a:schemeClr val="dk1"/>
                </a:solidFill>
                <a:latin typeface="Source Sans Pro"/>
                <a:ea typeface="Source Sans Pro"/>
                <a:cs typeface="Source Sans Pro"/>
                <a:sym typeface="Source Sans Pro"/>
              </a:rPr>
              <a:t>Out: Disease risk</a:t>
            </a:r>
          </a:p>
        </p:txBody>
      </p:sp>
      <p:sp>
        <p:nvSpPr>
          <p:cNvPr id="894" name="Shape 894"/>
          <p:cNvSpPr txBox="1"/>
          <p:nvPr/>
        </p:nvSpPr>
        <p:spPr>
          <a:xfrm>
            <a:off x="6960075" y="184000"/>
            <a:ext cx="16176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Translation</a:t>
            </a:r>
          </a:p>
        </p:txBody>
      </p:sp>
      <p:sp>
        <p:nvSpPr>
          <p:cNvPr id="895" name="Shape 895"/>
          <p:cNvSpPr txBox="1"/>
          <p:nvPr/>
        </p:nvSpPr>
        <p:spPr>
          <a:xfrm>
            <a:off x="6798775" y="1354112"/>
            <a:ext cx="2218800" cy="11043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French text</a:t>
            </a:r>
          </a:p>
          <a:p>
            <a:pPr lvl="0" rtl="0">
              <a:spcBef>
                <a:spcPts val="0"/>
              </a:spcBef>
              <a:buNone/>
            </a:pPr>
            <a:r>
              <a:rPr lang="en-US" sz="2000">
                <a:solidFill>
                  <a:schemeClr val="dk1"/>
                </a:solidFill>
                <a:latin typeface="Source Sans Pro"/>
                <a:ea typeface="Source Sans Pro"/>
                <a:cs typeface="Source Sans Pro"/>
                <a:sym typeface="Source Sans Pro"/>
              </a:rPr>
              <a:t>Out: English text</a:t>
            </a:r>
          </a:p>
        </p:txBody>
      </p:sp>
      <p:sp>
        <p:nvSpPr>
          <p:cNvPr id="896" name="Shape 896"/>
          <p:cNvSpPr txBox="1"/>
          <p:nvPr/>
        </p:nvSpPr>
        <p:spPr>
          <a:xfrm>
            <a:off x="5196575" y="2458425"/>
            <a:ext cx="9348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Email</a:t>
            </a:r>
          </a:p>
        </p:txBody>
      </p:sp>
      <p:sp>
        <p:nvSpPr>
          <p:cNvPr id="897" name="Shape 897"/>
          <p:cNvSpPr txBox="1"/>
          <p:nvPr/>
        </p:nvSpPr>
        <p:spPr>
          <a:xfrm>
            <a:off x="73700" y="23522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Images</a:t>
            </a:r>
          </a:p>
        </p:txBody>
      </p:sp>
      <p:sp>
        <p:nvSpPr>
          <p:cNvPr id="898" name="Shape 898"/>
          <p:cNvSpPr txBox="1"/>
          <p:nvPr/>
        </p:nvSpPr>
        <p:spPr>
          <a:xfrm>
            <a:off x="73700" y="693811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Pictures</a:t>
            </a:r>
          </a:p>
          <a:p>
            <a:pPr lvl="0" rtl="0">
              <a:spcBef>
                <a:spcPts val="0"/>
              </a:spcBef>
              <a:buNone/>
            </a:pPr>
            <a:r>
              <a:rPr lang="en-US" sz="2000">
                <a:solidFill>
                  <a:schemeClr val="dk1"/>
                </a:solidFill>
                <a:latin typeface="Source Sans Pro"/>
                <a:ea typeface="Source Sans Pro"/>
                <a:cs typeface="Source Sans Pro"/>
                <a:sym typeface="Source Sans Pro"/>
              </a:rPr>
              <a:t>Out: Array of objects</a:t>
            </a:r>
          </a:p>
        </p:txBody>
      </p:sp>
      <p:sp>
        <p:nvSpPr>
          <p:cNvPr id="899" name="Shape 899"/>
          <p:cNvSpPr txBox="1"/>
          <p:nvPr/>
        </p:nvSpPr>
        <p:spPr>
          <a:xfrm>
            <a:off x="5196575" y="69199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Emails</a:t>
            </a:r>
          </a:p>
          <a:p>
            <a:pPr lvl="0" rtl="0">
              <a:spcBef>
                <a:spcPts val="0"/>
              </a:spcBef>
              <a:buNone/>
            </a:pPr>
            <a:r>
              <a:rPr lang="en-US" sz="2000">
                <a:solidFill>
                  <a:schemeClr val="dk1"/>
                </a:solidFill>
                <a:latin typeface="Source Sans Pro"/>
                <a:ea typeface="Source Sans Pro"/>
                <a:cs typeface="Source Sans Pro"/>
                <a:sym typeface="Source Sans Pro"/>
              </a:rPr>
              <a:t>Out: Spam &amp; virus status</a:t>
            </a:r>
          </a:p>
        </p:txBody>
      </p:sp>
      <p:cxnSp>
        <p:nvCxnSpPr>
          <p:cNvPr id="900" name="Shape 900"/>
          <p:cNvCxnSpPr>
            <a:stCxn id="880" idx="1"/>
          </p:cNvCxnSpPr>
          <p:nvPr/>
        </p:nvCxnSpPr>
        <p:spPr>
          <a:xfrm rot="10800000">
            <a:off x="711055" y="4657772"/>
            <a:ext cx="1497900" cy="1941900"/>
          </a:xfrm>
          <a:prstGeom prst="straightConnector1">
            <a:avLst/>
          </a:prstGeom>
          <a:noFill/>
          <a:ln cap="flat" cmpd="sng" w="28575">
            <a:solidFill>
              <a:srgbClr val="000000"/>
            </a:solidFill>
            <a:prstDash val="solid"/>
            <a:round/>
            <a:headEnd len="med" w="med" type="none"/>
            <a:tailEnd len="lg" w="lg" type="stealth"/>
          </a:ln>
        </p:spPr>
      </p:cxnSp>
      <p:pic>
        <p:nvPicPr>
          <p:cNvPr id="873" name="Shape 873"/>
          <p:cNvPicPr preferRelativeResize="0"/>
          <p:nvPr/>
        </p:nvPicPr>
        <p:blipFill rotWithShape="1">
          <a:blip r:embed="rId6">
            <a:alphaModFix/>
          </a:blip>
          <a:srcRect b="0" l="0" r="0" t="0"/>
          <a:stretch/>
        </p:blipFill>
        <p:spPr>
          <a:xfrm>
            <a:off x="6944099" y="3107111"/>
            <a:ext cx="1295700" cy="654900"/>
          </a:xfrm>
          <a:prstGeom prst="rect">
            <a:avLst/>
          </a:prstGeom>
          <a:noFill/>
          <a:ln>
            <a:noFill/>
          </a:ln>
        </p:spPr>
      </p:pic>
      <p:pic>
        <p:nvPicPr>
          <p:cNvPr descr="logo.png" id="901" name="Shape 901"/>
          <p:cNvPicPr preferRelativeResize="0"/>
          <p:nvPr/>
        </p:nvPicPr>
        <p:blipFill>
          <a:blip r:embed="rId7">
            <a:alphaModFix/>
          </a:blip>
          <a:stretch>
            <a:fillRect/>
          </a:stretch>
        </p:blipFill>
        <p:spPr>
          <a:xfrm>
            <a:off x="3637287" y="2582487"/>
            <a:ext cx="781050" cy="942975"/>
          </a:xfrm>
          <a:prstGeom prst="rect">
            <a:avLst/>
          </a:prstGeom>
          <a:noFill/>
          <a:ln>
            <a:noFill/>
          </a:ln>
        </p:spPr>
      </p:pic>
      <p:sp>
        <p:nvSpPr>
          <p:cNvPr id="902" name="Shape 902"/>
          <p:cNvSpPr/>
          <p:nvPr/>
        </p:nvSpPr>
        <p:spPr>
          <a:xfrm>
            <a:off x="1877590" y="50697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NSFW</a:t>
            </a:r>
          </a:p>
        </p:txBody>
      </p:sp>
      <p:sp>
        <p:nvSpPr>
          <p:cNvPr id="903" name="Shape 903"/>
          <p:cNvSpPr/>
          <p:nvPr/>
        </p:nvSpPr>
        <p:spPr>
          <a:xfrm>
            <a:off x="1915044" y="398837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Horse</a:t>
            </a:r>
          </a:p>
        </p:txBody>
      </p:sp>
      <p:sp>
        <p:nvSpPr>
          <p:cNvPr id="904" name="Shape 904"/>
          <p:cNvSpPr/>
          <p:nvPr/>
        </p:nvSpPr>
        <p:spPr>
          <a:xfrm>
            <a:off x="1877590" y="290699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Face</a:t>
            </a:r>
          </a:p>
        </p:txBody>
      </p:sp>
      <p:sp>
        <p:nvSpPr>
          <p:cNvPr id="905" name="Shape 905"/>
          <p:cNvSpPr/>
          <p:nvPr/>
        </p:nvSpPr>
        <p:spPr>
          <a:xfrm>
            <a:off x="3676440" y="3988352"/>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sp>
        <p:nvSpPr>
          <p:cNvPr id="906" name="Shape 906"/>
          <p:cNvSpPr/>
          <p:nvPr/>
        </p:nvSpPr>
        <p:spPr>
          <a:xfrm>
            <a:off x="5201065" y="3808665"/>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907" name="Shape 907"/>
          <p:cNvSpPr/>
          <p:nvPr/>
        </p:nvSpPr>
        <p:spPr>
          <a:xfrm>
            <a:off x="6936440" y="4394480"/>
            <a:ext cx="1295700" cy="9357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908" name="Shape 908"/>
          <p:cNvSpPr/>
          <p:nvPr/>
        </p:nvSpPr>
        <p:spPr>
          <a:xfrm>
            <a:off x="7134750" y="4506150"/>
            <a:ext cx="934800" cy="685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09" name="Shape 909"/>
          <p:cNvPicPr preferRelativeResize="0"/>
          <p:nvPr/>
        </p:nvPicPr>
        <p:blipFill>
          <a:blip r:embed="rId8">
            <a:alphaModFix/>
          </a:blip>
          <a:stretch>
            <a:fillRect/>
          </a:stretch>
        </p:blipFill>
        <p:spPr>
          <a:xfrm>
            <a:off x="7071147" y="4403289"/>
            <a:ext cx="1041600" cy="847168"/>
          </a:xfrm>
          <a:prstGeom prst="rect">
            <a:avLst/>
          </a:prstGeom>
          <a:noFill/>
          <a:ln>
            <a:noFill/>
          </a:ln>
        </p:spPr>
      </p:pic>
      <p:pic>
        <p:nvPicPr>
          <p:cNvPr descr="coin-tiny.png" id="910" name="Shape 910"/>
          <p:cNvPicPr preferRelativeResize="0"/>
          <p:nvPr/>
        </p:nvPicPr>
        <p:blipFill>
          <a:blip r:embed="rId9">
            <a:alphaModFix/>
          </a:blip>
          <a:stretch>
            <a:fillRect/>
          </a:stretch>
        </p:blipFill>
        <p:spPr>
          <a:xfrm>
            <a:off x="9028075" y="167347"/>
            <a:ext cx="598500" cy="58351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14" name="Shape 914"/>
        <p:cNvGrpSpPr/>
        <p:nvPr/>
      </p:nvGrpSpPr>
      <p:grpSpPr>
        <a:xfrm>
          <a:off x="0" y="0"/>
          <a:ext cx="0" cy="0"/>
          <a:chOff x="0" y="0"/>
          <a:chExt cx="0" cy="0"/>
        </a:xfrm>
      </p:grpSpPr>
      <p:sp>
        <p:nvSpPr>
          <p:cNvPr id="915" name="Shape 91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916" name="Shape 916"/>
          <p:cNvSpPr/>
          <p:nvPr/>
        </p:nvSpPr>
        <p:spPr>
          <a:xfrm>
            <a:off x="8605225" y="6229"/>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7" name="Shape 917"/>
          <p:cNvSpPr/>
          <p:nvPr/>
        </p:nvSpPr>
        <p:spPr>
          <a:xfrm>
            <a:off x="8671825" y="94773"/>
            <a:ext cx="1295700" cy="10194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b"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Moses</a:t>
            </a:r>
          </a:p>
        </p:txBody>
      </p:sp>
      <p:pic>
        <p:nvPicPr>
          <p:cNvPr id="918" name="Shape 918"/>
          <p:cNvPicPr preferRelativeResize="0"/>
          <p:nvPr/>
        </p:nvPicPr>
        <p:blipFill rotWithShape="1">
          <a:blip r:embed="rId3">
            <a:alphaModFix/>
          </a:blip>
          <a:srcRect b="0" l="0" r="0" t="0"/>
          <a:stretch/>
        </p:blipFill>
        <p:spPr>
          <a:xfrm>
            <a:off x="9044855" y="1310572"/>
            <a:ext cx="663600" cy="867900"/>
          </a:xfrm>
          <a:prstGeom prst="rect">
            <a:avLst/>
          </a:prstGeom>
          <a:noFill/>
          <a:ln>
            <a:noFill/>
          </a:ln>
        </p:spPr>
      </p:pic>
      <p:cxnSp>
        <p:nvCxnSpPr>
          <p:cNvPr id="919" name="Shape 919"/>
          <p:cNvCxnSpPr/>
          <p:nvPr/>
        </p:nvCxnSpPr>
        <p:spPr>
          <a:xfrm rot="10800000">
            <a:off x="9172875" y="1114275"/>
            <a:ext cx="0" cy="257100"/>
          </a:xfrm>
          <a:prstGeom prst="straightConnector1">
            <a:avLst/>
          </a:prstGeom>
          <a:noFill/>
          <a:ln cap="flat" cmpd="sng" w="28575">
            <a:solidFill>
              <a:srgbClr val="000000"/>
            </a:solidFill>
            <a:prstDash val="solid"/>
            <a:round/>
            <a:headEnd len="med" w="med" type="none"/>
            <a:tailEnd len="lg" w="lg" type="stealth"/>
          </a:ln>
        </p:spPr>
      </p:cxnSp>
      <p:cxnSp>
        <p:nvCxnSpPr>
          <p:cNvPr id="920" name="Shape 920"/>
          <p:cNvCxnSpPr/>
          <p:nvPr/>
        </p:nvCxnSpPr>
        <p:spPr>
          <a:xfrm>
            <a:off x="9572880" y="1075272"/>
            <a:ext cx="0" cy="335100"/>
          </a:xfrm>
          <a:prstGeom prst="straightConnector1">
            <a:avLst/>
          </a:prstGeom>
          <a:noFill/>
          <a:ln cap="flat" cmpd="sng" w="28575">
            <a:solidFill>
              <a:srgbClr val="000000"/>
            </a:solidFill>
            <a:prstDash val="solid"/>
            <a:round/>
            <a:headEnd len="med" w="med" type="none"/>
            <a:tailEnd len="lg" w="lg" type="stealth"/>
          </a:ln>
        </p:spPr>
      </p:cxnSp>
      <p:sp>
        <p:nvSpPr>
          <p:cNvPr id="921" name="Shape 921"/>
          <p:cNvSpPr/>
          <p:nvPr/>
        </p:nvSpPr>
        <p:spPr>
          <a:xfrm>
            <a:off x="3246275" y="5812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2" name="Shape 922"/>
          <p:cNvSpPr/>
          <p:nvPr/>
        </p:nvSpPr>
        <p:spPr>
          <a:xfrm>
            <a:off x="3327485" y="183994"/>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Classifier</a:t>
            </a:r>
          </a:p>
        </p:txBody>
      </p:sp>
      <p:sp>
        <p:nvSpPr>
          <p:cNvPr id="923" name="Shape 923"/>
          <p:cNvSpPr/>
          <p:nvPr/>
        </p:nvSpPr>
        <p:spPr>
          <a:xfrm>
            <a:off x="5288975" y="2917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4" name="Shape 924"/>
          <p:cNvSpPr/>
          <p:nvPr/>
        </p:nvSpPr>
        <p:spPr>
          <a:xfrm>
            <a:off x="5341785" y="13213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Return</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Results</a:t>
            </a:r>
          </a:p>
        </p:txBody>
      </p:sp>
      <p:sp>
        <p:nvSpPr>
          <p:cNvPr id="925" name="Shape 925"/>
          <p:cNvSpPr/>
          <p:nvPr/>
        </p:nvSpPr>
        <p:spPr>
          <a:xfrm>
            <a:off x="1203575" y="29176"/>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6" name="Shape 926"/>
          <p:cNvSpPr/>
          <p:nvPr/>
        </p:nvSpPr>
        <p:spPr>
          <a:xfrm>
            <a:off x="1270165" y="117740"/>
            <a:ext cx="1295699"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Parse</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Input</a:t>
            </a:r>
          </a:p>
        </p:txBody>
      </p:sp>
      <p:sp>
        <p:nvSpPr>
          <p:cNvPr id="927" name="Shape 927"/>
          <p:cNvSpPr/>
          <p:nvPr/>
        </p:nvSpPr>
        <p:spPr>
          <a:xfrm>
            <a:off x="1597765" y="825055"/>
            <a:ext cx="640499"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28" name="Shape 928"/>
          <p:cNvPicPr preferRelativeResize="0"/>
          <p:nvPr/>
        </p:nvPicPr>
        <p:blipFill rotWithShape="1">
          <a:blip r:embed="rId4">
            <a:alphaModFix/>
          </a:blip>
          <a:srcRect b="0" l="0" r="0" t="0"/>
          <a:stretch/>
        </p:blipFill>
        <p:spPr>
          <a:xfrm rot="8280">
            <a:off x="1606622" y="828208"/>
            <a:ext cx="622801" cy="425400"/>
          </a:xfrm>
          <a:prstGeom prst="rect">
            <a:avLst/>
          </a:prstGeom>
          <a:noFill/>
          <a:ln>
            <a:noFill/>
          </a:ln>
        </p:spPr>
      </p:pic>
      <p:sp>
        <p:nvSpPr>
          <p:cNvPr id="929" name="Shape 929"/>
          <p:cNvSpPr/>
          <p:nvPr/>
        </p:nvSpPr>
        <p:spPr>
          <a:xfrm>
            <a:off x="5671562" y="823969"/>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30" name="Shape 930"/>
          <p:cNvPicPr preferRelativeResize="0"/>
          <p:nvPr/>
        </p:nvPicPr>
        <p:blipFill rotWithShape="1">
          <a:blip r:embed="rId4">
            <a:alphaModFix/>
          </a:blip>
          <a:srcRect b="0" l="0" r="0" t="0"/>
          <a:stretch/>
        </p:blipFill>
        <p:spPr>
          <a:xfrm rot="8280">
            <a:off x="5671595" y="824373"/>
            <a:ext cx="622801" cy="425400"/>
          </a:xfrm>
          <a:prstGeom prst="rect">
            <a:avLst/>
          </a:prstGeom>
          <a:noFill/>
          <a:ln>
            <a:noFill/>
          </a:ln>
        </p:spPr>
      </p:pic>
      <p:sp>
        <p:nvSpPr>
          <p:cNvPr id="931" name="Shape 931"/>
          <p:cNvSpPr/>
          <p:nvPr/>
        </p:nvSpPr>
        <p:spPr>
          <a:xfrm>
            <a:off x="3500964" y="874902"/>
            <a:ext cx="934800" cy="3900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32" name="Shape 932"/>
          <p:cNvPicPr preferRelativeResize="0"/>
          <p:nvPr/>
        </p:nvPicPr>
        <p:blipFill rotWithShape="1">
          <a:blip r:embed="rId5">
            <a:alphaModFix/>
          </a:blip>
          <a:srcRect b="0" l="0" r="0" t="0"/>
          <a:stretch/>
        </p:blipFill>
        <p:spPr>
          <a:xfrm>
            <a:off x="3500964" y="882855"/>
            <a:ext cx="934800" cy="374100"/>
          </a:xfrm>
          <a:prstGeom prst="rect">
            <a:avLst/>
          </a:prstGeom>
          <a:noFill/>
          <a:ln>
            <a:noFill/>
          </a:ln>
        </p:spPr>
      </p:pic>
      <p:cxnSp>
        <p:nvCxnSpPr>
          <p:cNvPr id="933" name="Shape 933"/>
          <p:cNvCxnSpPr/>
          <p:nvPr/>
        </p:nvCxnSpPr>
        <p:spPr>
          <a:xfrm>
            <a:off x="2647884" y="602300"/>
            <a:ext cx="598500" cy="0"/>
          </a:xfrm>
          <a:prstGeom prst="straightConnector1">
            <a:avLst/>
          </a:prstGeom>
          <a:noFill/>
          <a:ln cap="flat" cmpd="sng" w="28575">
            <a:solidFill>
              <a:srgbClr val="000000"/>
            </a:solidFill>
            <a:prstDash val="solid"/>
            <a:round/>
            <a:headEnd len="med" w="med" type="none"/>
            <a:tailEnd len="lg" w="lg" type="stealth"/>
          </a:ln>
        </p:spPr>
      </p:cxnSp>
      <p:cxnSp>
        <p:nvCxnSpPr>
          <p:cNvPr id="934" name="Shape 934"/>
          <p:cNvCxnSpPr/>
          <p:nvPr/>
        </p:nvCxnSpPr>
        <p:spPr>
          <a:xfrm>
            <a:off x="4704284" y="513725"/>
            <a:ext cx="598500" cy="0"/>
          </a:xfrm>
          <a:prstGeom prst="straightConnector1">
            <a:avLst/>
          </a:prstGeom>
          <a:noFill/>
          <a:ln cap="flat" cmpd="sng" w="28575">
            <a:solidFill>
              <a:srgbClr val="000000"/>
            </a:solidFill>
            <a:prstDash val="solid"/>
            <a:round/>
            <a:headEnd len="med" w="med" type="none"/>
            <a:tailEnd len="lg" w="lg" type="stealth"/>
          </a:ln>
        </p:spPr>
      </p:cxnSp>
      <p:pic>
        <p:nvPicPr>
          <p:cNvPr id="935" name="Shape 935"/>
          <p:cNvPicPr preferRelativeResize="0"/>
          <p:nvPr/>
        </p:nvPicPr>
        <p:blipFill rotWithShape="1">
          <a:blip r:embed="rId3">
            <a:alphaModFix/>
          </a:blip>
          <a:srcRect b="0" l="0" r="0" t="0"/>
          <a:stretch/>
        </p:blipFill>
        <p:spPr>
          <a:xfrm>
            <a:off x="3636580" y="1340285"/>
            <a:ext cx="663600" cy="867900"/>
          </a:xfrm>
          <a:prstGeom prst="rect">
            <a:avLst/>
          </a:prstGeom>
          <a:noFill/>
          <a:ln>
            <a:noFill/>
          </a:ln>
        </p:spPr>
      </p:pic>
      <p:cxnSp>
        <p:nvCxnSpPr>
          <p:cNvPr id="936" name="Shape 936"/>
          <p:cNvCxnSpPr>
            <a:stCxn id="935" idx="1"/>
            <a:endCxn id="928" idx="2"/>
          </p:cNvCxnSpPr>
          <p:nvPr/>
        </p:nvCxnSpPr>
        <p:spPr>
          <a:xfrm rot="10800000">
            <a:off x="1917580" y="1253735"/>
            <a:ext cx="1719000" cy="520500"/>
          </a:xfrm>
          <a:prstGeom prst="straightConnector1">
            <a:avLst/>
          </a:prstGeom>
          <a:noFill/>
          <a:ln cap="flat" cmpd="sng" w="28575">
            <a:solidFill>
              <a:srgbClr val="000000"/>
            </a:solidFill>
            <a:prstDash val="solid"/>
            <a:round/>
            <a:headEnd len="med" w="med" type="none"/>
            <a:tailEnd len="lg" w="lg" type="stealth"/>
          </a:ln>
        </p:spPr>
      </p:cxnSp>
      <p:cxnSp>
        <p:nvCxnSpPr>
          <p:cNvPr id="937" name="Shape 937"/>
          <p:cNvCxnSpPr>
            <a:stCxn id="930" idx="2"/>
            <a:endCxn id="935" idx="3"/>
          </p:cNvCxnSpPr>
          <p:nvPr/>
        </p:nvCxnSpPr>
        <p:spPr>
          <a:xfrm flipH="1">
            <a:off x="4300146" y="1249773"/>
            <a:ext cx="1682400" cy="524400"/>
          </a:xfrm>
          <a:prstGeom prst="straightConnector1">
            <a:avLst/>
          </a:prstGeom>
          <a:noFill/>
          <a:ln cap="flat" cmpd="sng" w="28575">
            <a:solidFill>
              <a:srgbClr val="000000"/>
            </a:solidFill>
            <a:prstDash val="solid"/>
            <a:round/>
            <a:headEnd len="med" w="med" type="none"/>
            <a:tailEnd len="lg" w="lg" type="stealth"/>
          </a:ln>
        </p:spPr>
      </p:cxnSp>
      <p:sp>
        <p:nvSpPr>
          <p:cNvPr id="938" name="Shape 938"/>
          <p:cNvSpPr/>
          <p:nvPr/>
        </p:nvSpPr>
        <p:spPr>
          <a:xfrm>
            <a:off x="5134475" y="3720100"/>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39" name="Shape 939"/>
          <p:cNvPicPr preferRelativeResize="0"/>
          <p:nvPr/>
        </p:nvPicPr>
        <p:blipFill rotWithShape="1">
          <a:blip r:embed="rId3">
            <a:alphaModFix/>
          </a:blip>
          <a:srcRect b="0" l="0" r="0" t="0"/>
          <a:stretch/>
        </p:blipFill>
        <p:spPr>
          <a:xfrm>
            <a:off x="7260155" y="5606985"/>
            <a:ext cx="663600" cy="867900"/>
          </a:xfrm>
          <a:prstGeom prst="rect">
            <a:avLst/>
          </a:prstGeom>
          <a:noFill/>
          <a:ln>
            <a:noFill/>
          </a:ln>
        </p:spPr>
      </p:pic>
      <p:cxnSp>
        <p:nvCxnSpPr>
          <p:cNvPr id="940" name="Shape 940"/>
          <p:cNvCxnSpPr>
            <a:stCxn id="939" idx="1"/>
          </p:cNvCxnSpPr>
          <p:nvPr/>
        </p:nvCxnSpPr>
        <p:spPr>
          <a:xfrm rot="10800000">
            <a:off x="5953655" y="4633635"/>
            <a:ext cx="1306500" cy="1407300"/>
          </a:xfrm>
          <a:prstGeom prst="straightConnector1">
            <a:avLst/>
          </a:prstGeom>
          <a:noFill/>
          <a:ln cap="flat" cmpd="sng" w="28575">
            <a:solidFill>
              <a:srgbClr val="000000"/>
            </a:solidFill>
            <a:prstDash val="solid"/>
            <a:round/>
            <a:headEnd len="med" w="med" type="none"/>
            <a:tailEnd len="lg" w="lg" type="stealth"/>
          </a:ln>
        </p:spPr>
      </p:cxnSp>
      <p:cxnSp>
        <p:nvCxnSpPr>
          <p:cNvPr id="941" name="Shape 941"/>
          <p:cNvCxnSpPr>
            <a:endCxn id="939" idx="3"/>
          </p:cNvCxnSpPr>
          <p:nvPr/>
        </p:nvCxnSpPr>
        <p:spPr>
          <a:xfrm flipH="1">
            <a:off x="7923755" y="4615035"/>
            <a:ext cx="1435800" cy="1425900"/>
          </a:xfrm>
          <a:prstGeom prst="straightConnector1">
            <a:avLst/>
          </a:prstGeom>
          <a:noFill/>
          <a:ln cap="flat" cmpd="sng" w="28575">
            <a:solidFill>
              <a:srgbClr val="000000"/>
            </a:solidFill>
            <a:prstDash val="solid"/>
            <a:round/>
            <a:headEnd len="med" w="med" type="none"/>
            <a:tailEnd len="lg" w="lg" type="stealth"/>
          </a:ln>
        </p:spPr>
      </p:cxnSp>
      <p:sp>
        <p:nvSpPr>
          <p:cNvPr id="942" name="Shape 942"/>
          <p:cNvSpPr/>
          <p:nvPr/>
        </p:nvSpPr>
        <p:spPr>
          <a:xfrm>
            <a:off x="6869850" y="2929259"/>
            <a:ext cx="1444200" cy="1117489"/>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3" name="Shape 943"/>
          <p:cNvSpPr/>
          <p:nvPr/>
        </p:nvSpPr>
        <p:spPr>
          <a:xfrm>
            <a:off x="6936440" y="3041089"/>
            <a:ext cx="1295700" cy="865202"/>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944" name="Shape 944"/>
          <p:cNvSpPr/>
          <p:nvPr/>
        </p:nvSpPr>
        <p:spPr>
          <a:xfrm>
            <a:off x="6869850" y="4273518"/>
            <a:ext cx="1444200" cy="1208732"/>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5" name="Shape 945"/>
          <p:cNvSpPr/>
          <p:nvPr/>
        </p:nvSpPr>
        <p:spPr>
          <a:xfrm>
            <a:off x="8605225" y="372011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6" name="Shape 946"/>
          <p:cNvSpPr/>
          <p:nvPr/>
        </p:nvSpPr>
        <p:spPr>
          <a:xfrm>
            <a:off x="8671815" y="380867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cxnSp>
        <p:nvCxnSpPr>
          <p:cNvPr id="947" name="Shape 947"/>
          <p:cNvCxnSpPr/>
          <p:nvPr/>
        </p:nvCxnSpPr>
        <p:spPr>
          <a:xfrm flipH="1" rot="10800000">
            <a:off x="6413375" y="3874050"/>
            <a:ext cx="537000" cy="315900"/>
          </a:xfrm>
          <a:prstGeom prst="straightConnector1">
            <a:avLst/>
          </a:prstGeom>
          <a:noFill/>
          <a:ln cap="flat" cmpd="sng" w="28575">
            <a:solidFill>
              <a:srgbClr val="000000"/>
            </a:solidFill>
            <a:prstDash val="solid"/>
            <a:round/>
            <a:headEnd len="med" w="med" type="none"/>
            <a:tailEnd len="lg" w="lg" type="stealth"/>
          </a:ln>
        </p:spPr>
      </p:cxnSp>
      <p:cxnSp>
        <p:nvCxnSpPr>
          <p:cNvPr id="948" name="Shape 948"/>
          <p:cNvCxnSpPr/>
          <p:nvPr/>
        </p:nvCxnSpPr>
        <p:spPr>
          <a:xfrm>
            <a:off x="6413375" y="4130650"/>
            <a:ext cx="551700" cy="309600"/>
          </a:xfrm>
          <a:prstGeom prst="straightConnector1">
            <a:avLst/>
          </a:prstGeom>
          <a:noFill/>
          <a:ln cap="flat" cmpd="sng" w="28575">
            <a:solidFill>
              <a:srgbClr val="000000"/>
            </a:solidFill>
            <a:prstDash val="solid"/>
            <a:round/>
            <a:headEnd len="med" w="med" type="none"/>
            <a:tailEnd len="lg" w="lg" type="stealth"/>
          </a:ln>
        </p:spPr>
      </p:cxnSp>
      <p:cxnSp>
        <p:nvCxnSpPr>
          <p:cNvPr id="949" name="Shape 949"/>
          <p:cNvCxnSpPr>
            <a:stCxn id="950" idx="3"/>
          </p:cNvCxnSpPr>
          <p:nvPr/>
        </p:nvCxnSpPr>
        <p:spPr>
          <a:xfrm>
            <a:off x="8239799" y="3434561"/>
            <a:ext cx="466200" cy="439200"/>
          </a:xfrm>
          <a:prstGeom prst="straightConnector1">
            <a:avLst/>
          </a:prstGeom>
          <a:noFill/>
          <a:ln cap="flat" cmpd="sng" w="28575">
            <a:solidFill>
              <a:srgbClr val="000000"/>
            </a:solidFill>
            <a:prstDash val="solid"/>
            <a:round/>
            <a:headEnd len="med" w="med" type="none"/>
            <a:tailEnd len="lg" w="lg" type="stealth"/>
          </a:ln>
        </p:spPr>
      </p:cxnSp>
      <p:cxnSp>
        <p:nvCxnSpPr>
          <p:cNvPr id="951" name="Shape 951"/>
          <p:cNvCxnSpPr/>
          <p:nvPr/>
        </p:nvCxnSpPr>
        <p:spPr>
          <a:xfrm flipH="1" rot="10800000">
            <a:off x="8221765" y="4446925"/>
            <a:ext cx="513900" cy="464400"/>
          </a:xfrm>
          <a:prstGeom prst="straightConnector1">
            <a:avLst/>
          </a:prstGeom>
          <a:noFill/>
          <a:ln cap="flat" cmpd="sng" w="28575">
            <a:solidFill>
              <a:srgbClr val="000000"/>
            </a:solidFill>
            <a:prstDash val="solid"/>
            <a:round/>
            <a:headEnd len="med" w="med" type="none"/>
            <a:tailEnd len="lg" w="lg" type="stealth"/>
          </a:ln>
        </p:spPr>
      </p:cxnSp>
      <p:sp>
        <p:nvSpPr>
          <p:cNvPr id="952" name="Shape 952"/>
          <p:cNvSpPr/>
          <p:nvPr/>
        </p:nvSpPr>
        <p:spPr>
          <a:xfrm>
            <a:off x="0" y="38687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3" name="Shape 953"/>
          <p:cNvSpPr/>
          <p:nvPr/>
        </p:nvSpPr>
        <p:spPr>
          <a:xfrm>
            <a:off x="66590" y="39573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954" name="Shape 954"/>
          <p:cNvSpPr/>
          <p:nvPr/>
        </p:nvSpPr>
        <p:spPr>
          <a:xfrm>
            <a:off x="1811000" y="281842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5" name="Shape 955"/>
          <p:cNvSpPr/>
          <p:nvPr/>
        </p:nvSpPr>
        <p:spPr>
          <a:xfrm>
            <a:off x="1848454" y="389980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6" name="Shape 956"/>
          <p:cNvSpPr/>
          <p:nvPr/>
        </p:nvSpPr>
        <p:spPr>
          <a:xfrm>
            <a:off x="1811000" y="49811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57" name="Shape 957"/>
          <p:cNvPicPr preferRelativeResize="0"/>
          <p:nvPr/>
        </p:nvPicPr>
        <p:blipFill rotWithShape="1">
          <a:blip r:embed="rId3">
            <a:alphaModFix/>
          </a:blip>
          <a:srcRect b="0" l="0" r="0" t="0"/>
          <a:stretch/>
        </p:blipFill>
        <p:spPr>
          <a:xfrm>
            <a:off x="2208955" y="6165722"/>
            <a:ext cx="663600" cy="867900"/>
          </a:xfrm>
          <a:prstGeom prst="rect">
            <a:avLst/>
          </a:prstGeom>
          <a:noFill/>
          <a:ln>
            <a:noFill/>
          </a:ln>
        </p:spPr>
      </p:pic>
      <p:sp>
        <p:nvSpPr>
          <p:cNvPr id="958" name="Shape 958"/>
          <p:cNvSpPr/>
          <p:nvPr/>
        </p:nvSpPr>
        <p:spPr>
          <a:xfrm>
            <a:off x="3609850" y="3899787"/>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59" name="Shape 959"/>
          <p:cNvCxnSpPr>
            <a:endCxn id="957" idx="3"/>
          </p:cNvCxnSpPr>
          <p:nvPr/>
        </p:nvCxnSpPr>
        <p:spPr>
          <a:xfrm flipH="1">
            <a:off x="2872555" y="4633472"/>
            <a:ext cx="1563300" cy="1966200"/>
          </a:xfrm>
          <a:prstGeom prst="straightConnector1">
            <a:avLst/>
          </a:prstGeom>
          <a:noFill/>
          <a:ln cap="flat" cmpd="sng" w="28575">
            <a:solidFill>
              <a:srgbClr val="000000"/>
            </a:solidFill>
            <a:prstDash val="solid"/>
            <a:round/>
            <a:headEnd len="med" w="med" type="none"/>
            <a:tailEnd len="lg" w="lg" type="stealth"/>
          </a:ln>
        </p:spPr>
      </p:cxnSp>
      <p:cxnSp>
        <p:nvCxnSpPr>
          <p:cNvPr id="960" name="Shape 960"/>
          <p:cNvCxnSpPr/>
          <p:nvPr/>
        </p:nvCxnSpPr>
        <p:spPr>
          <a:xfrm flipH="1" rot="10800000">
            <a:off x="1373600" y="3569300"/>
            <a:ext cx="527100" cy="749100"/>
          </a:xfrm>
          <a:prstGeom prst="straightConnector1">
            <a:avLst/>
          </a:prstGeom>
          <a:noFill/>
          <a:ln cap="flat" cmpd="sng" w="28575">
            <a:solidFill>
              <a:srgbClr val="000000"/>
            </a:solidFill>
            <a:prstDash val="solid"/>
            <a:round/>
            <a:headEnd len="med" w="med" type="none"/>
            <a:tailEnd len="lg" w="lg" type="stealth"/>
          </a:ln>
        </p:spPr>
      </p:cxnSp>
      <p:cxnSp>
        <p:nvCxnSpPr>
          <p:cNvPr id="961" name="Shape 961"/>
          <p:cNvCxnSpPr/>
          <p:nvPr/>
        </p:nvCxnSpPr>
        <p:spPr>
          <a:xfrm>
            <a:off x="3194450" y="4381350"/>
            <a:ext cx="520200" cy="0"/>
          </a:xfrm>
          <a:prstGeom prst="straightConnector1">
            <a:avLst/>
          </a:prstGeom>
          <a:noFill/>
          <a:ln cap="flat" cmpd="sng" w="28575">
            <a:solidFill>
              <a:srgbClr val="000000"/>
            </a:solidFill>
            <a:prstDash val="solid"/>
            <a:round/>
            <a:headEnd len="med" w="med" type="none"/>
            <a:tailEnd len="lg" w="lg" type="stealth"/>
          </a:ln>
        </p:spPr>
      </p:cxnSp>
      <p:cxnSp>
        <p:nvCxnSpPr>
          <p:cNvPr id="962" name="Shape 962"/>
          <p:cNvCxnSpPr/>
          <p:nvPr/>
        </p:nvCxnSpPr>
        <p:spPr>
          <a:xfrm flipH="1" rot="10800000">
            <a:off x="1349425" y="4314475"/>
            <a:ext cx="566100" cy="9300"/>
          </a:xfrm>
          <a:prstGeom prst="straightConnector1">
            <a:avLst/>
          </a:prstGeom>
          <a:noFill/>
          <a:ln cap="flat" cmpd="sng" w="28575">
            <a:solidFill>
              <a:srgbClr val="000000"/>
            </a:solidFill>
            <a:prstDash val="solid"/>
            <a:round/>
            <a:headEnd len="med" w="med" type="none"/>
            <a:tailEnd len="lg" w="lg" type="stealth"/>
          </a:ln>
        </p:spPr>
      </p:cxnSp>
      <p:cxnSp>
        <p:nvCxnSpPr>
          <p:cNvPr id="963" name="Shape 963"/>
          <p:cNvCxnSpPr/>
          <p:nvPr/>
        </p:nvCxnSpPr>
        <p:spPr>
          <a:xfrm flipH="1" rot="10800000">
            <a:off x="3162225" y="4664125"/>
            <a:ext cx="592800" cy="741300"/>
          </a:xfrm>
          <a:prstGeom prst="straightConnector1">
            <a:avLst/>
          </a:prstGeom>
          <a:noFill/>
          <a:ln cap="flat" cmpd="sng" w="28575">
            <a:solidFill>
              <a:srgbClr val="000000"/>
            </a:solidFill>
            <a:prstDash val="solid"/>
            <a:round/>
            <a:headEnd len="med" w="med" type="none"/>
            <a:tailEnd len="lg" w="lg" type="stealth"/>
          </a:ln>
        </p:spPr>
      </p:cxnSp>
      <p:cxnSp>
        <p:nvCxnSpPr>
          <p:cNvPr id="964" name="Shape 964"/>
          <p:cNvCxnSpPr/>
          <p:nvPr/>
        </p:nvCxnSpPr>
        <p:spPr>
          <a:xfrm>
            <a:off x="3132575" y="3270925"/>
            <a:ext cx="567600" cy="777300"/>
          </a:xfrm>
          <a:prstGeom prst="straightConnector1">
            <a:avLst/>
          </a:prstGeom>
          <a:noFill/>
          <a:ln cap="flat" cmpd="sng" w="28575">
            <a:solidFill>
              <a:srgbClr val="000000"/>
            </a:solidFill>
            <a:prstDash val="solid"/>
            <a:round/>
            <a:headEnd len="med" w="med" type="none"/>
            <a:tailEnd len="lg" w="lg" type="stealth"/>
          </a:ln>
        </p:spPr>
      </p:cxnSp>
      <p:cxnSp>
        <p:nvCxnSpPr>
          <p:cNvPr id="965" name="Shape 965"/>
          <p:cNvCxnSpPr/>
          <p:nvPr/>
        </p:nvCxnSpPr>
        <p:spPr>
          <a:xfrm>
            <a:off x="1363700" y="4318400"/>
            <a:ext cx="566100" cy="774600"/>
          </a:xfrm>
          <a:prstGeom prst="straightConnector1">
            <a:avLst/>
          </a:prstGeom>
          <a:noFill/>
          <a:ln cap="flat" cmpd="sng" w="28575">
            <a:solidFill>
              <a:srgbClr val="000000"/>
            </a:solidFill>
            <a:prstDash val="solid"/>
            <a:round/>
            <a:headEnd len="med" w="med" type="none"/>
            <a:tailEnd len="lg" w="lg" type="stealth"/>
          </a:ln>
        </p:spPr>
      </p:cxnSp>
      <p:cxnSp>
        <p:nvCxnSpPr>
          <p:cNvPr id="966" name="Shape 966"/>
          <p:cNvCxnSpPr/>
          <p:nvPr/>
        </p:nvCxnSpPr>
        <p:spPr>
          <a:xfrm>
            <a:off x="5104050" y="2262825"/>
            <a:ext cx="0" cy="5179800"/>
          </a:xfrm>
          <a:prstGeom prst="straightConnector1">
            <a:avLst/>
          </a:prstGeom>
          <a:noFill/>
          <a:ln cap="flat" cmpd="sng" w="9525">
            <a:solidFill>
              <a:schemeClr val="dk2"/>
            </a:solidFill>
            <a:prstDash val="solid"/>
            <a:round/>
            <a:headEnd len="lg" w="lg" type="none"/>
            <a:tailEnd len="lg" w="lg" type="none"/>
          </a:ln>
        </p:spPr>
      </p:cxnSp>
      <p:cxnSp>
        <p:nvCxnSpPr>
          <p:cNvPr id="967" name="Shape 967"/>
          <p:cNvCxnSpPr/>
          <p:nvPr/>
        </p:nvCxnSpPr>
        <p:spPr>
          <a:xfrm rot="10800000">
            <a:off x="-21275" y="2235500"/>
            <a:ext cx="10107600" cy="0"/>
          </a:xfrm>
          <a:prstGeom prst="straightConnector1">
            <a:avLst/>
          </a:prstGeom>
          <a:noFill/>
          <a:ln cap="flat" cmpd="sng" w="9525">
            <a:solidFill>
              <a:schemeClr val="dk2"/>
            </a:solidFill>
            <a:prstDash val="solid"/>
            <a:round/>
            <a:headEnd len="lg" w="lg" type="none"/>
            <a:tailEnd len="lg" w="lg" type="none"/>
          </a:ln>
        </p:spPr>
      </p:cxnSp>
      <p:cxnSp>
        <p:nvCxnSpPr>
          <p:cNvPr id="968" name="Shape 968"/>
          <p:cNvCxnSpPr/>
          <p:nvPr/>
        </p:nvCxnSpPr>
        <p:spPr>
          <a:xfrm>
            <a:off x="6798775" y="-50800"/>
            <a:ext cx="0" cy="2286300"/>
          </a:xfrm>
          <a:prstGeom prst="straightConnector1">
            <a:avLst/>
          </a:prstGeom>
          <a:noFill/>
          <a:ln cap="flat" cmpd="sng" w="9525">
            <a:solidFill>
              <a:schemeClr val="dk2"/>
            </a:solidFill>
            <a:prstDash val="solid"/>
            <a:round/>
            <a:headEnd len="lg" w="lg" type="none"/>
            <a:tailEnd len="lg" w="lg" type="none"/>
          </a:ln>
        </p:spPr>
      </p:cxnSp>
      <p:sp>
        <p:nvSpPr>
          <p:cNvPr id="969" name="Shape 969"/>
          <p:cNvSpPr txBox="1"/>
          <p:nvPr/>
        </p:nvSpPr>
        <p:spPr>
          <a:xfrm>
            <a:off x="162350" y="131925"/>
            <a:ext cx="1112100" cy="395700"/>
          </a:xfrm>
          <a:prstGeom prst="rect">
            <a:avLst/>
          </a:prstGeom>
          <a:noFill/>
          <a:ln>
            <a:noFill/>
          </a:ln>
        </p:spPr>
        <p:txBody>
          <a:bodyPr anchorCtr="0" anchor="t" bIns="91425" lIns="91425" rIns="91425" tIns="91425">
            <a:noAutofit/>
          </a:bodyPr>
          <a:lstStyle/>
          <a:p>
            <a:pPr lvl="0">
              <a:spcBef>
                <a:spcPts val="0"/>
              </a:spcBef>
              <a:buNone/>
            </a:pPr>
            <a:r>
              <a:rPr b="1" lang="en-US" sz="2000">
                <a:latin typeface="Source Sans Pro"/>
                <a:ea typeface="Source Sans Pro"/>
                <a:cs typeface="Source Sans Pro"/>
                <a:sym typeface="Source Sans Pro"/>
              </a:rPr>
              <a:t>Health</a:t>
            </a:r>
          </a:p>
        </p:txBody>
      </p:sp>
      <p:sp>
        <p:nvSpPr>
          <p:cNvPr id="970" name="Shape 970"/>
          <p:cNvSpPr txBox="1"/>
          <p:nvPr/>
        </p:nvSpPr>
        <p:spPr>
          <a:xfrm>
            <a:off x="-18025" y="1594362"/>
            <a:ext cx="3887400" cy="524400"/>
          </a:xfrm>
          <a:prstGeom prst="rect">
            <a:avLst/>
          </a:prstGeom>
          <a:noFill/>
          <a:ln>
            <a:noFill/>
          </a:ln>
        </p:spPr>
        <p:txBody>
          <a:bodyPr anchorCtr="0" anchor="ctr" bIns="91425" lIns="91425" rIns="91425" tIns="91425">
            <a:noAutofit/>
          </a:bodyPr>
          <a:lstStyle/>
          <a:p>
            <a:pPr lvl="0">
              <a:spcBef>
                <a:spcPts val="0"/>
              </a:spcBef>
              <a:buNone/>
            </a:pPr>
            <a:r>
              <a:rPr lang="en-US" sz="2000">
                <a:solidFill>
                  <a:schemeClr val="dk1"/>
                </a:solidFill>
                <a:latin typeface="Source Sans Pro"/>
                <a:ea typeface="Source Sans Pro"/>
                <a:cs typeface="Source Sans Pro"/>
                <a:sym typeface="Source Sans Pro"/>
              </a:rPr>
              <a:t>   In: Genome/health data</a:t>
            </a:r>
          </a:p>
          <a:p>
            <a:pPr lvl="0" rtl="0">
              <a:spcBef>
                <a:spcPts val="0"/>
              </a:spcBef>
              <a:buNone/>
            </a:pPr>
            <a:r>
              <a:rPr lang="en-US" sz="2000">
                <a:solidFill>
                  <a:schemeClr val="dk1"/>
                </a:solidFill>
                <a:latin typeface="Source Sans Pro"/>
                <a:ea typeface="Source Sans Pro"/>
                <a:cs typeface="Source Sans Pro"/>
                <a:sym typeface="Source Sans Pro"/>
              </a:rPr>
              <a:t>Out: Disease risk</a:t>
            </a:r>
          </a:p>
        </p:txBody>
      </p:sp>
      <p:sp>
        <p:nvSpPr>
          <p:cNvPr id="971" name="Shape 971"/>
          <p:cNvSpPr txBox="1"/>
          <p:nvPr/>
        </p:nvSpPr>
        <p:spPr>
          <a:xfrm>
            <a:off x="6960075" y="184000"/>
            <a:ext cx="16176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Translation</a:t>
            </a:r>
          </a:p>
        </p:txBody>
      </p:sp>
      <p:sp>
        <p:nvSpPr>
          <p:cNvPr id="972" name="Shape 972"/>
          <p:cNvSpPr txBox="1"/>
          <p:nvPr/>
        </p:nvSpPr>
        <p:spPr>
          <a:xfrm>
            <a:off x="6798775" y="1354112"/>
            <a:ext cx="2218800" cy="1104300"/>
          </a:xfrm>
          <a:prstGeom prst="rect">
            <a:avLst/>
          </a:prstGeom>
          <a:noFill/>
          <a:ln>
            <a:noFill/>
          </a:ln>
        </p:spPr>
        <p:txBody>
          <a:bodyPr anchorCtr="0" anchor="ctr" bIns="91425" lIns="91425" rIns="91425" tIns="91425">
            <a:noAutofit/>
          </a:bodyPr>
          <a:lstStyle/>
          <a:p>
            <a:pPr lvl="0">
              <a:spcBef>
                <a:spcPts val="0"/>
              </a:spcBef>
              <a:buNone/>
            </a:pPr>
            <a:r>
              <a:rPr lang="en-US" sz="2000">
                <a:solidFill>
                  <a:schemeClr val="dk1"/>
                </a:solidFill>
                <a:latin typeface="Source Sans Pro"/>
                <a:ea typeface="Source Sans Pro"/>
                <a:cs typeface="Source Sans Pro"/>
                <a:sym typeface="Source Sans Pro"/>
              </a:rPr>
              <a:t>   In: French text</a:t>
            </a:r>
          </a:p>
          <a:p>
            <a:pPr lvl="0" rtl="0">
              <a:spcBef>
                <a:spcPts val="0"/>
              </a:spcBef>
              <a:buNone/>
            </a:pPr>
            <a:r>
              <a:rPr lang="en-US" sz="2000">
                <a:solidFill>
                  <a:schemeClr val="dk1"/>
                </a:solidFill>
                <a:latin typeface="Source Sans Pro"/>
                <a:ea typeface="Source Sans Pro"/>
                <a:cs typeface="Source Sans Pro"/>
                <a:sym typeface="Source Sans Pro"/>
              </a:rPr>
              <a:t>Out: English text</a:t>
            </a:r>
          </a:p>
        </p:txBody>
      </p:sp>
      <p:sp>
        <p:nvSpPr>
          <p:cNvPr id="973" name="Shape 973"/>
          <p:cNvSpPr txBox="1"/>
          <p:nvPr/>
        </p:nvSpPr>
        <p:spPr>
          <a:xfrm>
            <a:off x="5196575" y="2458425"/>
            <a:ext cx="9348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Email</a:t>
            </a:r>
          </a:p>
        </p:txBody>
      </p:sp>
      <p:sp>
        <p:nvSpPr>
          <p:cNvPr id="974" name="Shape 974"/>
          <p:cNvSpPr txBox="1"/>
          <p:nvPr/>
        </p:nvSpPr>
        <p:spPr>
          <a:xfrm>
            <a:off x="73700" y="23522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Images</a:t>
            </a:r>
          </a:p>
        </p:txBody>
      </p:sp>
      <p:sp>
        <p:nvSpPr>
          <p:cNvPr id="975" name="Shape 975"/>
          <p:cNvSpPr txBox="1"/>
          <p:nvPr/>
        </p:nvSpPr>
        <p:spPr>
          <a:xfrm>
            <a:off x="73700" y="693811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a:t>
            </a:r>
            <a:r>
              <a:rPr lang="en-US" sz="2000">
                <a:solidFill>
                  <a:schemeClr val="dk1"/>
                </a:solidFill>
                <a:latin typeface="Source Sans Pro"/>
                <a:ea typeface="Source Sans Pro"/>
                <a:cs typeface="Source Sans Pro"/>
                <a:sym typeface="Source Sans Pro"/>
              </a:rPr>
              <a:t>In: P</a:t>
            </a:r>
            <a:r>
              <a:rPr lang="en-US" sz="2000">
                <a:solidFill>
                  <a:schemeClr val="dk1"/>
                </a:solidFill>
                <a:latin typeface="Source Sans Pro"/>
                <a:ea typeface="Source Sans Pro"/>
                <a:cs typeface="Source Sans Pro"/>
                <a:sym typeface="Source Sans Pro"/>
              </a:rPr>
              <a:t>ictures</a:t>
            </a:r>
          </a:p>
          <a:p>
            <a:pPr lvl="0" rtl="0">
              <a:spcBef>
                <a:spcPts val="0"/>
              </a:spcBef>
              <a:buNone/>
            </a:pPr>
            <a:r>
              <a:rPr lang="en-US" sz="2000">
                <a:solidFill>
                  <a:schemeClr val="dk1"/>
                </a:solidFill>
                <a:latin typeface="Source Sans Pro"/>
                <a:ea typeface="Source Sans Pro"/>
                <a:cs typeface="Source Sans Pro"/>
                <a:sym typeface="Source Sans Pro"/>
              </a:rPr>
              <a:t>Out: Array of objects</a:t>
            </a:r>
          </a:p>
        </p:txBody>
      </p:sp>
      <p:sp>
        <p:nvSpPr>
          <p:cNvPr id="976" name="Shape 976"/>
          <p:cNvSpPr txBox="1"/>
          <p:nvPr/>
        </p:nvSpPr>
        <p:spPr>
          <a:xfrm>
            <a:off x="5196575" y="69199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a:t>
            </a:r>
            <a:r>
              <a:rPr lang="en-US" sz="2000">
                <a:solidFill>
                  <a:schemeClr val="dk1"/>
                </a:solidFill>
                <a:latin typeface="Source Sans Pro"/>
                <a:ea typeface="Source Sans Pro"/>
                <a:cs typeface="Source Sans Pro"/>
                <a:sym typeface="Source Sans Pro"/>
              </a:rPr>
              <a:t>In: Emails</a:t>
            </a:r>
          </a:p>
          <a:p>
            <a:pPr lvl="0" rtl="0">
              <a:spcBef>
                <a:spcPts val="0"/>
              </a:spcBef>
              <a:buNone/>
            </a:pPr>
            <a:r>
              <a:rPr lang="en-US" sz="2000">
                <a:solidFill>
                  <a:schemeClr val="dk1"/>
                </a:solidFill>
                <a:latin typeface="Source Sans Pro"/>
                <a:ea typeface="Source Sans Pro"/>
                <a:cs typeface="Source Sans Pro"/>
                <a:sym typeface="Source Sans Pro"/>
              </a:rPr>
              <a:t>Out: Spam &amp; virus status</a:t>
            </a:r>
          </a:p>
        </p:txBody>
      </p:sp>
      <p:cxnSp>
        <p:nvCxnSpPr>
          <p:cNvPr id="977" name="Shape 977"/>
          <p:cNvCxnSpPr>
            <a:stCxn id="957" idx="1"/>
          </p:cNvCxnSpPr>
          <p:nvPr/>
        </p:nvCxnSpPr>
        <p:spPr>
          <a:xfrm rot="10800000">
            <a:off x="711055" y="4657772"/>
            <a:ext cx="1497900" cy="1941900"/>
          </a:xfrm>
          <a:prstGeom prst="straightConnector1">
            <a:avLst/>
          </a:prstGeom>
          <a:noFill/>
          <a:ln cap="flat" cmpd="sng" w="28575">
            <a:solidFill>
              <a:srgbClr val="000000"/>
            </a:solidFill>
            <a:prstDash val="solid"/>
            <a:round/>
            <a:headEnd len="med" w="med" type="none"/>
            <a:tailEnd len="lg" w="lg" type="stealth"/>
          </a:ln>
        </p:spPr>
      </p:cxnSp>
      <p:pic>
        <p:nvPicPr>
          <p:cNvPr id="950" name="Shape 950"/>
          <p:cNvPicPr preferRelativeResize="0"/>
          <p:nvPr/>
        </p:nvPicPr>
        <p:blipFill rotWithShape="1">
          <a:blip r:embed="rId6">
            <a:alphaModFix/>
          </a:blip>
          <a:srcRect b="0" l="0" r="0" t="0"/>
          <a:stretch/>
        </p:blipFill>
        <p:spPr>
          <a:xfrm>
            <a:off x="6944099" y="3107111"/>
            <a:ext cx="1295700" cy="654900"/>
          </a:xfrm>
          <a:prstGeom prst="rect">
            <a:avLst/>
          </a:prstGeom>
          <a:noFill/>
          <a:ln>
            <a:noFill/>
          </a:ln>
        </p:spPr>
      </p:pic>
      <p:pic>
        <p:nvPicPr>
          <p:cNvPr descr="logo.png" id="978" name="Shape 978"/>
          <p:cNvPicPr preferRelativeResize="0"/>
          <p:nvPr/>
        </p:nvPicPr>
        <p:blipFill>
          <a:blip r:embed="rId7">
            <a:alphaModFix/>
          </a:blip>
          <a:stretch>
            <a:fillRect/>
          </a:stretch>
        </p:blipFill>
        <p:spPr>
          <a:xfrm>
            <a:off x="3637287" y="2582487"/>
            <a:ext cx="781050" cy="942975"/>
          </a:xfrm>
          <a:prstGeom prst="rect">
            <a:avLst/>
          </a:prstGeom>
          <a:noFill/>
          <a:ln>
            <a:noFill/>
          </a:ln>
        </p:spPr>
      </p:pic>
      <p:sp>
        <p:nvSpPr>
          <p:cNvPr id="979" name="Shape 979"/>
          <p:cNvSpPr/>
          <p:nvPr/>
        </p:nvSpPr>
        <p:spPr>
          <a:xfrm>
            <a:off x="1877590" y="50697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NSFW</a:t>
            </a:r>
          </a:p>
        </p:txBody>
      </p:sp>
      <p:sp>
        <p:nvSpPr>
          <p:cNvPr id="980" name="Shape 980"/>
          <p:cNvSpPr/>
          <p:nvPr/>
        </p:nvSpPr>
        <p:spPr>
          <a:xfrm>
            <a:off x="1915044" y="398837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Horse</a:t>
            </a:r>
          </a:p>
        </p:txBody>
      </p:sp>
      <p:sp>
        <p:nvSpPr>
          <p:cNvPr id="981" name="Shape 981"/>
          <p:cNvSpPr/>
          <p:nvPr/>
        </p:nvSpPr>
        <p:spPr>
          <a:xfrm>
            <a:off x="1877590" y="290699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Face</a:t>
            </a:r>
          </a:p>
        </p:txBody>
      </p:sp>
      <p:sp>
        <p:nvSpPr>
          <p:cNvPr id="982" name="Shape 982"/>
          <p:cNvSpPr/>
          <p:nvPr/>
        </p:nvSpPr>
        <p:spPr>
          <a:xfrm>
            <a:off x="3676440" y="3988352"/>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sp>
        <p:nvSpPr>
          <p:cNvPr id="983" name="Shape 983"/>
          <p:cNvSpPr/>
          <p:nvPr/>
        </p:nvSpPr>
        <p:spPr>
          <a:xfrm>
            <a:off x="5201065" y="3808665"/>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984" name="Shape 984"/>
          <p:cNvSpPr/>
          <p:nvPr/>
        </p:nvSpPr>
        <p:spPr>
          <a:xfrm>
            <a:off x="6936440" y="4394480"/>
            <a:ext cx="1295700" cy="935846"/>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985" name="Shape 985"/>
          <p:cNvSpPr/>
          <p:nvPr/>
        </p:nvSpPr>
        <p:spPr>
          <a:xfrm>
            <a:off x="7134750" y="4506150"/>
            <a:ext cx="934800" cy="685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86" name="Shape 986"/>
          <p:cNvPicPr preferRelativeResize="0"/>
          <p:nvPr/>
        </p:nvPicPr>
        <p:blipFill>
          <a:blip r:embed="rId8">
            <a:alphaModFix/>
          </a:blip>
          <a:stretch>
            <a:fillRect/>
          </a:stretch>
        </p:blipFill>
        <p:spPr>
          <a:xfrm>
            <a:off x="7071147" y="4403289"/>
            <a:ext cx="1041600" cy="847168"/>
          </a:xfrm>
          <a:prstGeom prst="rect">
            <a:avLst/>
          </a:prstGeom>
          <a:noFill/>
          <a:ln>
            <a:noFill/>
          </a:ln>
        </p:spPr>
      </p:pic>
      <p:pic>
        <p:nvPicPr>
          <p:cNvPr descr="coin-tiny.png" id="987" name="Shape 987"/>
          <p:cNvPicPr preferRelativeResize="0"/>
          <p:nvPr/>
        </p:nvPicPr>
        <p:blipFill>
          <a:blip r:embed="rId9">
            <a:alphaModFix/>
          </a:blip>
          <a:stretch>
            <a:fillRect/>
          </a:stretch>
        </p:blipFill>
        <p:spPr>
          <a:xfrm>
            <a:off x="9028075" y="167347"/>
            <a:ext cx="598500" cy="583519"/>
          </a:xfrm>
          <a:prstGeom prst="rect">
            <a:avLst/>
          </a:prstGeom>
          <a:noFill/>
          <a:ln>
            <a:noFill/>
          </a:ln>
        </p:spPr>
      </p:pic>
      <p:sp>
        <p:nvSpPr>
          <p:cNvPr id="988" name="Shape 988"/>
          <p:cNvSpPr/>
          <p:nvPr/>
        </p:nvSpPr>
        <p:spPr>
          <a:xfrm>
            <a:off x="-47625" y="-23450"/>
            <a:ext cx="6846300" cy="22863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92" name="Shape 992"/>
        <p:cNvGrpSpPr/>
        <p:nvPr/>
      </p:nvGrpSpPr>
      <p:grpSpPr>
        <a:xfrm>
          <a:off x="0" y="0"/>
          <a:ext cx="0" cy="0"/>
          <a:chOff x="0" y="0"/>
          <a:chExt cx="0" cy="0"/>
        </a:xfrm>
      </p:grpSpPr>
      <p:sp>
        <p:nvSpPr>
          <p:cNvPr id="993" name="Shape 993"/>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994" name="Shape 994"/>
          <p:cNvSpPr/>
          <p:nvPr/>
        </p:nvSpPr>
        <p:spPr>
          <a:xfrm>
            <a:off x="8605225" y="6229"/>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5" name="Shape 995"/>
          <p:cNvSpPr/>
          <p:nvPr/>
        </p:nvSpPr>
        <p:spPr>
          <a:xfrm>
            <a:off x="8671825" y="94773"/>
            <a:ext cx="1295700" cy="10194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b"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Moses</a:t>
            </a:r>
          </a:p>
        </p:txBody>
      </p:sp>
      <p:pic>
        <p:nvPicPr>
          <p:cNvPr id="996" name="Shape 996"/>
          <p:cNvPicPr preferRelativeResize="0"/>
          <p:nvPr/>
        </p:nvPicPr>
        <p:blipFill rotWithShape="1">
          <a:blip r:embed="rId3">
            <a:alphaModFix/>
          </a:blip>
          <a:srcRect b="0" l="0" r="0" t="0"/>
          <a:stretch/>
        </p:blipFill>
        <p:spPr>
          <a:xfrm>
            <a:off x="9044855" y="1310572"/>
            <a:ext cx="663600" cy="867900"/>
          </a:xfrm>
          <a:prstGeom prst="rect">
            <a:avLst/>
          </a:prstGeom>
          <a:noFill/>
          <a:ln>
            <a:noFill/>
          </a:ln>
        </p:spPr>
      </p:pic>
      <p:cxnSp>
        <p:nvCxnSpPr>
          <p:cNvPr id="997" name="Shape 997"/>
          <p:cNvCxnSpPr/>
          <p:nvPr/>
        </p:nvCxnSpPr>
        <p:spPr>
          <a:xfrm rot="10800000">
            <a:off x="9172875" y="1114275"/>
            <a:ext cx="0" cy="257100"/>
          </a:xfrm>
          <a:prstGeom prst="straightConnector1">
            <a:avLst/>
          </a:prstGeom>
          <a:noFill/>
          <a:ln cap="flat" cmpd="sng" w="28575">
            <a:solidFill>
              <a:srgbClr val="000000"/>
            </a:solidFill>
            <a:prstDash val="solid"/>
            <a:round/>
            <a:headEnd len="med" w="med" type="none"/>
            <a:tailEnd len="lg" w="lg" type="stealth"/>
          </a:ln>
        </p:spPr>
      </p:cxnSp>
      <p:cxnSp>
        <p:nvCxnSpPr>
          <p:cNvPr id="998" name="Shape 998"/>
          <p:cNvCxnSpPr/>
          <p:nvPr/>
        </p:nvCxnSpPr>
        <p:spPr>
          <a:xfrm>
            <a:off x="9572880" y="1075272"/>
            <a:ext cx="0" cy="335100"/>
          </a:xfrm>
          <a:prstGeom prst="straightConnector1">
            <a:avLst/>
          </a:prstGeom>
          <a:noFill/>
          <a:ln cap="flat" cmpd="sng" w="28575">
            <a:solidFill>
              <a:srgbClr val="000000"/>
            </a:solidFill>
            <a:prstDash val="solid"/>
            <a:round/>
            <a:headEnd len="med" w="med" type="none"/>
            <a:tailEnd len="lg" w="lg" type="stealth"/>
          </a:ln>
        </p:spPr>
      </p:cxnSp>
      <p:sp>
        <p:nvSpPr>
          <p:cNvPr id="999" name="Shape 999"/>
          <p:cNvSpPr/>
          <p:nvPr/>
        </p:nvSpPr>
        <p:spPr>
          <a:xfrm>
            <a:off x="3246275" y="5812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0" name="Shape 1000"/>
          <p:cNvSpPr/>
          <p:nvPr/>
        </p:nvSpPr>
        <p:spPr>
          <a:xfrm>
            <a:off x="3327485" y="183994"/>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Classifier</a:t>
            </a:r>
          </a:p>
        </p:txBody>
      </p:sp>
      <p:sp>
        <p:nvSpPr>
          <p:cNvPr id="1001" name="Shape 1001"/>
          <p:cNvSpPr/>
          <p:nvPr/>
        </p:nvSpPr>
        <p:spPr>
          <a:xfrm>
            <a:off x="5288975" y="2917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2" name="Shape 1002"/>
          <p:cNvSpPr/>
          <p:nvPr/>
        </p:nvSpPr>
        <p:spPr>
          <a:xfrm>
            <a:off x="5341785" y="13213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Return</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Results</a:t>
            </a:r>
          </a:p>
        </p:txBody>
      </p:sp>
      <p:sp>
        <p:nvSpPr>
          <p:cNvPr id="1003" name="Shape 1003"/>
          <p:cNvSpPr/>
          <p:nvPr/>
        </p:nvSpPr>
        <p:spPr>
          <a:xfrm>
            <a:off x="1203575" y="29176"/>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4" name="Shape 1004"/>
          <p:cNvSpPr/>
          <p:nvPr/>
        </p:nvSpPr>
        <p:spPr>
          <a:xfrm>
            <a:off x="1270165" y="117740"/>
            <a:ext cx="1295699"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Parse</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Input</a:t>
            </a:r>
          </a:p>
        </p:txBody>
      </p:sp>
      <p:sp>
        <p:nvSpPr>
          <p:cNvPr id="1005" name="Shape 1005"/>
          <p:cNvSpPr/>
          <p:nvPr/>
        </p:nvSpPr>
        <p:spPr>
          <a:xfrm>
            <a:off x="1597765" y="825055"/>
            <a:ext cx="640499"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06" name="Shape 1006"/>
          <p:cNvPicPr preferRelativeResize="0"/>
          <p:nvPr/>
        </p:nvPicPr>
        <p:blipFill rotWithShape="1">
          <a:blip r:embed="rId4">
            <a:alphaModFix/>
          </a:blip>
          <a:srcRect b="0" l="0" r="0" t="0"/>
          <a:stretch/>
        </p:blipFill>
        <p:spPr>
          <a:xfrm rot="8280">
            <a:off x="1606622" y="828208"/>
            <a:ext cx="622801" cy="425400"/>
          </a:xfrm>
          <a:prstGeom prst="rect">
            <a:avLst/>
          </a:prstGeom>
          <a:noFill/>
          <a:ln>
            <a:noFill/>
          </a:ln>
        </p:spPr>
      </p:pic>
      <p:sp>
        <p:nvSpPr>
          <p:cNvPr id="1007" name="Shape 1007"/>
          <p:cNvSpPr/>
          <p:nvPr/>
        </p:nvSpPr>
        <p:spPr>
          <a:xfrm>
            <a:off x="5671562" y="823969"/>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08" name="Shape 1008"/>
          <p:cNvPicPr preferRelativeResize="0"/>
          <p:nvPr/>
        </p:nvPicPr>
        <p:blipFill rotWithShape="1">
          <a:blip r:embed="rId4">
            <a:alphaModFix/>
          </a:blip>
          <a:srcRect b="0" l="0" r="0" t="0"/>
          <a:stretch/>
        </p:blipFill>
        <p:spPr>
          <a:xfrm rot="8280">
            <a:off x="5671595" y="824373"/>
            <a:ext cx="622801" cy="425400"/>
          </a:xfrm>
          <a:prstGeom prst="rect">
            <a:avLst/>
          </a:prstGeom>
          <a:noFill/>
          <a:ln>
            <a:noFill/>
          </a:ln>
        </p:spPr>
      </p:pic>
      <p:sp>
        <p:nvSpPr>
          <p:cNvPr id="1009" name="Shape 1009"/>
          <p:cNvSpPr/>
          <p:nvPr/>
        </p:nvSpPr>
        <p:spPr>
          <a:xfrm>
            <a:off x="3500964" y="874902"/>
            <a:ext cx="934800" cy="3900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10" name="Shape 1010"/>
          <p:cNvPicPr preferRelativeResize="0"/>
          <p:nvPr/>
        </p:nvPicPr>
        <p:blipFill rotWithShape="1">
          <a:blip r:embed="rId5">
            <a:alphaModFix/>
          </a:blip>
          <a:srcRect b="0" l="0" r="0" t="0"/>
          <a:stretch/>
        </p:blipFill>
        <p:spPr>
          <a:xfrm>
            <a:off x="3500964" y="882855"/>
            <a:ext cx="934800" cy="374100"/>
          </a:xfrm>
          <a:prstGeom prst="rect">
            <a:avLst/>
          </a:prstGeom>
          <a:noFill/>
          <a:ln>
            <a:noFill/>
          </a:ln>
        </p:spPr>
      </p:pic>
      <p:cxnSp>
        <p:nvCxnSpPr>
          <p:cNvPr id="1011" name="Shape 1011"/>
          <p:cNvCxnSpPr/>
          <p:nvPr/>
        </p:nvCxnSpPr>
        <p:spPr>
          <a:xfrm>
            <a:off x="2647884" y="602300"/>
            <a:ext cx="598500" cy="0"/>
          </a:xfrm>
          <a:prstGeom prst="straightConnector1">
            <a:avLst/>
          </a:prstGeom>
          <a:noFill/>
          <a:ln cap="flat" cmpd="sng" w="28575">
            <a:solidFill>
              <a:srgbClr val="000000"/>
            </a:solidFill>
            <a:prstDash val="solid"/>
            <a:round/>
            <a:headEnd len="med" w="med" type="none"/>
            <a:tailEnd len="lg" w="lg" type="stealth"/>
          </a:ln>
        </p:spPr>
      </p:cxnSp>
      <p:cxnSp>
        <p:nvCxnSpPr>
          <p:cNvPr id="1012" name="Shape 1012"/>
          <p:cNvCxnSpPr/>
          <p:nvPr/>
        </p:nvCxnSpPr>
        <p:spPr>
          <a:xfrm>
            <a:off x="4704284" y="513725"/>
            <a:ext cx="598500" cy="0"/>
          </a:xfrm>
          <a:prstGeom prst="straightConnector1">
            <a:avLst/>
          </a:prstGeom>
          <a:noFill/>
          <a:ln cap="flat" cmpd="sng" w="28575">
            <a:solidFill>
              <a:srgbClr val="000000"/>
            </a:solidFill>
            <a:prstDash val="solid"/>
            <a:round/>
            <a:headEnd len="med" w="med" type="none"/>
            <a:tailEnd len="lg" w="lg" type="stealth"/>
          </a:ln>
        </p:spPr>
      </p:cxnSp>
      <p:pic>
        <p:nvPicPr>
          <p:cNvPr id="1013" name="Shape 1013"/>
          <p:cNvPicPr preferRelativeResize="0"/>
          <p:nvPr/>
        </p:nvPicPr>
        <p:blipFill rotWithShape="1">
          <a:blip r:embed="rId3">
            <a:alphaModFix/>
          </a:blip>
          <a:srcRect b="0" l="0" r="0" t="0"/>
          <a:stretch/>
        </p:blipFill>
        <p:spPr>
          <a:xfrm>
            <a:off x="3636580" y="1340285"/>
            <a:ext cx="663600" cy="867900"/>
          </a:xfrm>
          <a:prstGeom prst="rect">
            <a:avLst/>
          </a:prstGeom>
          <a:noFill/>
          <a:ln>
            <a:noFill/>
          </a:ln>
        </p:spPr>
      </p:pic>
      <p:cxnSp>
        <p:nvCxnSpPr>
          <p:cNvPr id="1014" name="Shape 1014"/>
          <p:cNvCxnSpPr>
            <a:stCxn id="1013" idx="1"/>
            <a:endCxn id="1006" idx="2"/>
          </p:cNvCxnSpPr>
          <p:nvPr/>
        </p:nvCxnSpPr>
        <p:spPr>
          <a:xfrm rot="10800000">
            <a:off x="1917580" y="1253735"/>
            <a:ext cx="1719000" cy="520500"/>
          </a:xfrm>
          <a:prstGeom prst="straightConnector1">
            <a:avLst/>
          </a:prstGeom>
          <a:noFill/>
          <a:ln cap="flat" cmpd="sng" w="28575">
            <a:solidFill>
              <a:srgbClr val="000000"/>
            </a:solidFill>
            <a:prstDash val="solid"/>
            <a:round/>
            <a:headEnd len="med" w="med" type="none"/>
            <a:tailEnd len="lg" w="lg" type="stealth"/>
          </a:ln>
        </p:spPr>
      </p:cxnSp>
      <p:cxnSp>
        <p:nvCxnSpPr>
          <p:cNvPr id="1015" name="Shape 1015"/>
          <p:cNvCxnSpPr>
            <a:stCxn id="1008" idx="2"/>
            <a:endCxn id="1013" idx="3"/>
          </p:cNvCxnSpPr>
          <p:nvPr/>
        </p:nvCxnSpPr>
        <p:spPr>
          <a:xfrm flipH="1">
            <a:off x="4300146" y="1249773"/>
            <a:ext cx="1682400" cy="524400"/>
          </a:xfrm>
          <a:prstGeom prst="straightConnector1">
            <a:avLst/>
          </a:prstGeom>
          <a:noFill/>
          <a:ln cap="flat" cmpd="sng" w="28575">
            <a:solidFill>
              <a:srgbClr val="000000"/>
            </a:solidFill>
            <a:prstDash val="solid"/>
            <a:round/>
            <a:headEnd len="med" w="med" type="none"/>
            <a:tailEnd len="lg" w="lg" type="stealth"/>
          </a:ln>
        </p:spPr>
      </p:cxnSp>
      <p:sp>
        <p:nvSpPr>
          <p:cNvPr id="1016" name="Shape 1016"/>
          <p:cNvSpPr/>
          <p:nvPr/>
        </p:nvSpPr>
        <p:spPr>
          <a:xfrm>
            <a:off x="5134475" y="3720100"/>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17" name="Shape 1017"/>
          <p:cNvPicPr preferRelativeResize="0"/>
          <p:nvPr/>
        </p:nvPicPr>
        <p:blipFill rotWithShape="1">
          <a:blip r:embed="rId3">
            <a:alphaModFix/>
          </a:blip>
          <a:srcRect b="0" l="0" r="0" t="0"/>
          <a:stretch/>
        </p:blipFill>
        <p:spPr>
          <a:xfrm>
            <a:off x="7260155" y="5606985"/>
            <a:ext cx="663600" cy="867900"/>
          </a:xfrm>
          <a:prstGeom prst="rect">
            <a:avLst/>
          </a:prstGeom>
          <a:noFill/>
          <a:ln>
            <a:noFill/>
          </a:ln>
        </p:spPr>
      </p:pic>
      <p:cxnSp>
        <p:nvCxnSpPr>
          <p:cNvPr id="1018" name="Shape 1018"/>
          <p:cNvCxnSpPr>
            <a:stCxn id="1017" idx="1"/>
          </p:cNvCxnSpPr>
          <p:nvPr/>
        </p:nvCxnSpPr>
        <p:spPr>
          <a:xfrm rot="10800000">
            <a:off x="5953655" y="4633635"/>
            <a:ext cx="1306500" cy="1407300"/>
          </a:xfrm>
          <a:prstGeom prst="straightConnector1">
            <a:avLst/>
          </a:prstGeom>
          <a:noFill/>
          <a:ln cap="flat" cmpd="sng" w="28575">
            <a:solidFill>
              <a:srgbClr val="000000"/>
            </a:solidFill>
            <a:prstDash val="solid"/>
            <a:round/>
            <a:headEnd len="med" w="med" type="none"/>
            <a:tailEnd len="lg" w="lg" type="stealth"/>
          </a:ln>
        </p:spPr>
      </p:cxnSp>
      <p:cxnSp>
        <p:nvCxnSpPr>
          <p:cNvPr id="1019" name="Shape 1019"/>
          <p:cNvCxnSpPr>
            <a:endCxn id="1017" idx="3"/>
          </p:cNvCxnSpPr>
          <p:nvPr/>
        </p:nvCxnSpPr>
        <p:spPr>
          <a:xfrm flipH="1">
            <a:off x="7923755" y="4615035"/>
            <a:ext cx="1435800" cy="1425900"/>
          </a:xfrm>
          <a:prstGeom prst="straightConnector1">
            <a:avLst/>
          </a:prstGeom>
          <a:noFill/>
          <a:ln cap="flat" cmpd="sng" w="28575">
            <a:solidFill>
              <a:srgbClr val="000000"/>
            </a:solidFill>
            <a:prstDash val="solid"/>
            <a:round/>
            <a:headEnd len="med" w="med" type="none"/>
            <a:tailEnd len="lg" w="lg" type="stealth"/>
          </a:ln>
        </p:spPr>
      </p:cxnSp>
      <p:sp>
        <p:nvSpPr>
          <p:cNvPr id="1020" name="Shape 1020"/>
          <p:cNvSpPr/>
          <p:nvPr/>
        </p:nvSpPr>
        <p:spPr>
          <a:xfrm>
            <a:off x="6869850" y="2929259"/>
            <a:ext cx="1444200" cy="11175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1" name="Shape 1021"/>
          <p:cNvSpPr/>
          <p:nvPr/>
        </p:nvSpPr>
        <p:spPr>
          <a:xfrm>
            <a:off x="6936440" y="3041089"/>
            <a:ext cx="1295700" cy="865199"/>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022" name="Shape 1022"/>
          <p:cNvSpPr/>
          <p:nvPr/>
        </p:nvSpPr>
        <p:spPr>
          <a:xfrm>
            <a:off x="6869850" y="4273518"/>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3" name="Shape 1023"/>
          <p:cNvSpPr/>
          <p:nvPr/>
        </p:nvSpPr>
        <p:spPr>
          <a:xfrm>
            <a:off x="8605225" y="372011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4" name="Shape 1024"/>
          <p:cNvSpPr/>
          <p:nvPr/>
        </p:nvSpPr>
        <p:spPr>
          <a:xfrm>
            <a:off x="8671815" y="380867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cxnSp>
        <p:nvCxnSpPr>
          <p:cNvPr id="1025" name="Shape 1025"/>
          <p:cNvCxnSpPr/>
          <p:nvPr/>
        </p:nvCxnSpPr>
        <p:spPr>
          <a:xfrm flipH="1" rot="10800000">
            <a:off x="6413375" y="3874050"/>
            <a:ext cx="537000" cy="315900"/>
          </a:xfrm>
          <a:prstGeom prst="straightConnector1">
            <a:avLst/>
          </a:prstGeom>
          <a:noFill/>
          <a:ln cap="flat" cmpd="sng" w="28575">
            <a:solidFill>
              <a:srgbClr val="000000"/>
            </a:solidFill>
            <a:prstDash val="solid"/>
            <a:round/>
            <a:headEnd len="med" w="med" type="none"/>
            <a:tailEnd len="lg" w="lg" type="stealth"/>
          </a:ln>
        </p:spPr>
      </p:cxnSp>
      <p:cxnSp>
        <p:nvCxnSpPr>
          <p:cNvPr id="1026" name="Shape 1026"/>
          <p:cNvCxnSpPr/>
          <p:nvPr/>
        </p:nvCxnSpPr>
        <p:spPr>
          <a:xfrm>
            <a:off x="6413375" y="4130650"/>
            <a:ext cx="551700" cy="309600"/>
          </a:xfrm>
          <a:prstGeom prst="straightConnector1">
            <a:avLst/>
          </a:prstGeom>
          <a:noFill/>
          <a:ln cap="flat" cmpd="sng" w="28575">
            <a:solidFill>
              <a:srgbClr val="000000"/>
            </a:solidFill>
            <a:prstDash val="solid"/>
            <a:round/>
            <a:headEnd len="med" w="med" type="none"/>
            <a:tailEnd len="lg" w="lg" type="stealth"/>
          </a:ln>
        </p:spPr>
      </p:cxnSp>
      <p:cxnSp>
        <p:nvCxnSpPr>
          <p:cNvPr id="1027" name="Shape 1027"/>
          <p:cNvCxnSpPr>
            <a:stCxn id="1028" idx="3"/>
          </p:cNvCxnSpPr>
          <p:nvPr/>
        </p:nvCxnSpPr>
        <p:spPr>
          <a:xfrm>
            <a:off x="8239799" y="3434561"/>
            <a:ext cx="466200" cy="439200"/>
          </a:xfrm>
          <a:prstGeom prst="straightConnector1">
            <a:avLst/>
          </a:prstGeom>
          <a:noFill/>
          <a:ln cap="flat" cmpd="sng" w="28575">
            <a:solidFill>
              <a:srgbClr val="000000"/>
            </a:solidFill>
            <a:prstDash val="solid"/>
            <a:round/>
            <a:headEnd len="med" w="med" type="none"/>
            <a:tailEnd len="lg" w="lg" type="stealth"/>
          </a:ln>
        </p:spPr>
      </p:cxnSp>
      <p:cxnSp>
        <p:nvCxnSpPr>
          <p:cNvPr id="1029" name="Shape 1029"/>
          <p:cNvCxnSpPr/>
          <p:nvPr/>
        </p:nvCxnSpPr>
        <p:spPr>
          <a:xfrm flipH="1" rot="10800000">
            <a:off x="8221765" y="4446925"/>
            <a:ext cx="513900" cy="464400"/>
          </a:xfrm>
          <a:prstGeom prst="straightConnector1">
            <a:avLst/>
          </a:prstGeom>
          <a:noFill/>
          <a:ln cap="flat" cmpd="sng" w="28575">
            <a:solidFill>
              <a:srgbClr val="000000"/>
            </a:solidFill>
            <a:prstDash val="solid"/>
            <a:round/>
            <a:headEnd len="med" w="med" type="none"/>
            <a:tailEnd len="lg" w="lg" type="stealth"/>
          </a:ln>
        </p:spPr>
      </p:cxnSp>
      <p:sp>
        <p:nvSpPr>
          <p:cNvPr id="1030" name="Shape 1030"/>
          <p:cNvSpPr/>
          <p:nvPr/>
        </p:nvSpPr>
        <p:spPr>
          <a:xfrm>
            <a:off x="0" y="38687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1" name="Shape 1031"/>
          <p:cNvSpPr/>
          <p:nvPr/>
        </p:nvSpPr>
        <p:spPr>
          <a:xfrm>
            <a:off x="66590" y="39573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032" name="Shape 1032"/>
          <p:cNvSpPr/>
          <p:nvPr/>
        </p:nvSpPr>
        <p:spPr>
          <a:xfrm>
            <a:off x="1811000" y="281842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3" name="Shape 1033"/>
          <p:cNvSpPr/>
          <p:nvPr/>
        </p:nvSpPr>
        <p:spPr>
          <a:xfrm>
            <a:off x="1848454" y="389980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4" name="Shape 1034"/>
          <p:cNvSpPr/>
          <p:nvPr/>
        </p:nvSpPr>
        <p:spPr>
          <a:xfrm>
            <a:off x="1811000" y="49811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35" name="Shape 1035"/>
          <p:cNvPicPr preferRelativeResize="0"/>
          <p:nvPr/>
        </p:nvPicPr>
        <p:blipFill rotWithShape="1">
          <a:blip r:embed="rId3">
            <a:alphaModFix/>
          </a:blip>
          <a:srcRect b="0" l="0" r="0" t="0"/>
          <a:stretch/>
        </p:blipFill>
        <p:spPr>
          <a:xfrm>
            <a:off x="2208955" y="6165722"/>
            <a:ext cx="663600" cy="867900"/>
          </a:xfrm>
          <a:prstGeom prst="rect">
            <a:avLst/>
          </a:prstGeom>
          <a:noFill/>
          <a:ln>
            <a:noFill/>
          </a:ln>
        </p:spPr>
      </p:pic>
      <p:sp>
        <p:nvSpPr>
          <p:cNvPr id="1036" name="Shape 1036"/>
          <p:cNvSpPr/>
          <p:nvPr/>
        </p:nvSpPr>
        <p:spPr>
          <a:xfrm>
            <a:off x="3609850" y="3899787"/>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37" name="Shape 1037"/>
          <p:cNvCxnSpPr>
            <a:endCxn id="1035" idx="3"/>
          </p:cNvCxnSpPr>
          <p:nvPr/>
        </p:nvCxnSpPr>
        <p:spPr>
          <a:xfrm flipH="1">
            <a:off x="2872555" y="4633472"/>
            <a:ext cx="1563300" cy="1966200"/>
          </a:xfrm>
          <a:prstGeom prst="straightConnector1">
            <a:avLst/>
          </a:prstGeom>
          <a:noFill/>
          <a:ln cap="flat" cmpd="sng" w="28575">
            <a:solidFill>
              <a:srgbClr val="000000"/>
            </a:solidFill>
            <a:prstDash val="solid"/>
            <a:round/>
            <a:headEnd len="med" w="med" type="none"/>
            <a:tailEnd len="lg" w="lg" type="stealth"/>
          </a:ln>
        </p:spPr>
      </p:cxnSp>
      <p:cxnSp>
        <p:nvCxnSpPr>
          <p:cNvPr id="1038" name="Shape 1038"/>
          <p:cNvCxnSpPr/>
          <p:nvPr/>
        </p:nvCxnSpPr>
        <p:spPr>
          <a:xfrm flipH="1" rot="10800000">
            <a:off x="1373600" y="3569300"/>
            <a:ext cx="527100" cy="749100"/>
          </a:xfrm>
          <a:prstGeom prst="straightConnector1">
            <a:avLst/>
          </a:prstGeom>
          <a:noFill/>
          <a:ln cap="flat" cmpd="sng" w="28575">
            <a:solidFill>
              <a:srgbClr val="000000"/>
            </a:solidFill>
            <a:prstDash val="solid"/>
            <a:round/>
            <a:headEnd len="med" w="med" type="none"/>
            <a:tailEnd len="lg" w="lg" type="stealth"/>
          </a:ln>
        </p:spPr>
      </p:cxnSp>
      <p:cxnSp>
        <p:nvCxnSpPr>
          <p:cNvPr id="1039" name="Shape 1039"/>
          <p:cNvCxnSpPr/>
          <p:nvPr/>
        </p:nvCxnSpPr>
        <p:spPr>
          <a:xfrm>
            <a:off x="3194450" y="4381350"/>
            <a:ext cx="520200" cy="0"/>
          </a:xfrm>
          <a:prstGeom prst="straightConnector1">
            <a:avLst/>
          </a:prstGeom>
          <a:noFill/>
          <a:ln cap="flat" cmpd="sng" w="28575">
            <a:solidFill>
              <a:srgbClr val="000000"/>
            </a:solidFill>
            <a:prstDash val="solid"/>
            <a:round/>
            <a:headEnd len="med" w="med" type="none"/>
            <a:tailEnd len="lg" w="lg" type="stealth"/>
          </a:ln>
        </p:spPr>
      </p:cxnSp>
      <p:cxnSp>
        <p:nvCxnSpPr>
          <p:cNvPr id="1040" name="Shape 1040"/>
          <p:cNvCxnSpPr/>
          <p:nvPr/>
        </p:nvCxnSpPr>
        <p:spPr>
          <a:xfrm flipH="1" rot="10800000">
            <a:off x="1349425" y="4314475"/>
            <a:ext cx="566100" cy="9300"/>
          </a:xfrm>
          <a:prstGeom prst="straightConnector1">
            <a:avLst/>
          </a:prstGeom>
          <a:noFill/>
          <a:ln cap="flat" cmpd="sng" w="28575">
            <a:solidFill>
              <a:srgbClr val="000000"/>
            </a:solidFill>
            <a:prstDash val="solid"/>
            <a:round/>
            <a:headEnd len="med" w="med" type="none"/>
            <a:tailEnd len="lg" w="lg" type="stealth"/>
          </a:ln>
        </p:spPr>
      </p:cxnSp>
      <p:cxnSp>
        <p:nvCxnSpPr>
          <p:cNvPr id="1041" name="Shape 1041"/>
          <p:cNvCxnSpPr/>
          <p:nvPr/>
        </p:nvCxnSpPr>
        <p:spPr>
          <a:xfrm flipH="1" rot="10800000">
            <a:off x="3162225" y="4664125"/>
            <a:ext cx="592800" cy="741300"/>
          </a:xfrm>
          <a:prstGeom prst="straightConnector1">
            <a:avLst/>
          </a:prstGeom>
          <a:noFill/>
          <a:ln cap="flat" cmpd="sng" w="28575">
            <a:solidFill>
              <a:srgbClr val="000000"/>
            </a:solidFill>
            <a:prstDash val="solid"/>
            <a:round/>
            <a:headEnd len="med" w="med" type="none"/>
            <a:tailEnd len="lg" w="lg" type="stealth"/>
          </a:ln>
        </p:spPr>
      </p:cxnSp>
      <p:cxnSp>
        <p:nvCxnSpPr>
          <p:cNvPr id="1042" name="Shape 1042"/>
          <p:cNvCxnSpPr/>
          <p:nvPr/>
        </p:nvCxnSpPr>
        <p:spPr>
          <a:xfrm>
            <a:off x="3132575" y="3270925"/>
            <a:ext cx="567600" cy="777300"/>
          </a:xfrm>
          <a:prstGeom prst="straightConnector1">
            <a:avLst/>
          </a:prstGeom>
          <a:noFill/>
          <a:ln cap="flat" cmpd="sng" w="28575">
            <a:solidFill>
              <a:srgbClr val="000000"/>
            </a:solidFill>
            <a:prstDash val="solid"/>
            <a:round/>
            <a:headEnd len="med" w="med" type="none"/>
            <a:tailEnd len="lg" w="lg" type="stealth"/>
          </a:ln>
        </p:spPr>
      </p:cxnSp>
      <p:cxnSp>
        <p:nvCxnSpPr>
          <p:cNvPr id="1043" name="Shape 1043"/>
          <p:cNvCxnSpPr/>
          <p:nvPr/>
        </p:nvCxnSpPr>
        <p:spPr>
          <a:xfrm>
            <a:off x="1363700" y="4318400"/>
            <a:ext cx="566100" cy="774600"/>
          </a:xfrm>
          <a:prstGeom prst="straightConnector1">
            <a:avLst/>
          </a:prstGeom>
          <a:noFill/>
          <a:ln cap="flat" cmpd="sng" w="28575">
            <a:solidFill>
              <a:srgbClr val="000000"/>
            </a:solidFill>
            <a:prstDash val="solid"/>
            <a:round/>
            <a:headEnd len="med" w="med" type="none"/>
            <a:tailEnd len="lg" w="lg" type="stealth"/>
          </a:ln>
        </p:spPr>
      </p:cxnSp>
      <p:cxnSp>
        <p:nvCxnSpPr>
          <p:cNvPr id="1044" name="Shape 1044"/>
          <p:cNvCxnSpPr/>
          <p:nvPr/>
        </p:nvCxnSpPr>
        <p:spPr>
          <a:xfrm>
            <a:off x="5104050" y="2262825"/>
            <a:ext cx="0" cy="5179800"/>
          </a:xfrm>
          <a:prstGeom prst="straightConnector1">
            <a:avLst/>
          </a:prstGeom>
          <a:noFill/>
          <a:ln cap="flat" cmpd="sng" w="9525">
            <a:solidFill>
              <a:schemeClr val="dk2"/>
            </a:solidFill>
            <a:prstDash val="solid"/>
            <a:round/>
            <a:headEnd len="lg" w="lg" type="none"/>
            <a:tailEnd len="lg" w="lg" type="none"/>
          </a:ln>
        </p:spPr>
      </p:cxnSp>
      <p:cxnSp>
        <p:nvCxnSpPr>
          <p:cNvPr id="1045" name="Shape 1045"/>
          <p:cNvCxnSpPr/>
          <p:nvPr/>
        </p:nvCxnSpPr>
        <p:spPr>
          <a:xfrm rot="10800000">
            <a:off x="-21275" y="2235500"/>
            <a:ext cx="10107600" cy="0"/>
          </a:xfrm>
          <a:prstGeom prst="straightConnector1">
            <a:avLst/>
          </a:prstGeom>
          <a:noFill/>
          <a:ln cap="flat" cmpd="sng" w="9525">
            <a:solidFill>
              <a:schemeClr val="dk2"/>
            </a:solidFill>
            <a:prstDash val="solid"/>
            <a:round/>
            <a:headEnd len="lg" w="lg" type="none"/>
            <a:tailEnd len="lg" w="lg" type="none"/>
          </a:ln>
        </p:spPr>
      </p:cxnSp>
      <p:cxnSp>
        <p:nvCxnSpPr>
          <p:cNvPr id="1046" name="Shape 1046"/>
          <p:cNvCxnSpPr/>
          <p:nvPr/>
        </p:nvCxnSpPr>
        <p:spPr>
          <a:xfrm>
            <a:off x="6798775" y="-50800"/>
            <a:ext cx="0" cy="2286300"/>
          </a:xfrm>
          <a:prstGeom prst="straightConnector1">
            <a:avLst/>
          </a:prstGeom>
          <a:noFill/>
          <a:ln cap="flat" cmpd="sng" w="9525">
            <a:solidFill>
              <a:schemeClr val="dk2"/>
            </a:solidFill>
            <a:prstDash val="solid"/>
            <a:round/>
            <a:headEnd len="lg" w="lg" type="none"/>
            <a:tailEnd len="lg" w="lg" type="none"/>
          </a:ln>
        </p:spPr>
      </p:cxnSp>
      <p:sp>
        <p:nvSpPr>
          <p:cNvPr id="1047" name="Shape 1047"/>
          <p:cNvSpPr txBox="1"/>
          <p:nvPr/>
        </p:nvSpPr>
        <p:spPr>
          <a:xfrm>
            <a:off x="162350" y="1319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Health</a:t>
            </a:r>
          </a:p>
        </p:txBody>
      </p:sp>
      <p:sp>
        <p:nvSpPr>
          <p:cNvPr id="1048" name="Shape 1048"/>
          <p:cNvSpPr txBox="1"/>
          <p:nvPr/>
        </p:nvSpPr>
        <p:spPr>
          <a:xfrm>
            <a:off x="-18025" y="15943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Genome/health data</a:t>
            </a:r>
          </a:p>
          <a:p>
            <a:pPr lvl="0" rtl="0">
              <a:spcBef>
                <a:spcPts val="0"/>
              </a:spcBef>
              <a:buNone/>
            </a:pPr>
            <a:r>
              <a:rPr lang="en-US" sz="2000">
                <a:solidFill>
                  <a:schemeClr val="dk1"/>
                </a:solidFill>
                <a:latin typeface="Source Sans Pro"/>
                <a:ea typeface="Source Sans Pro"/>
                <a:cs typeface="Source Sans Pro"/>
                <a:sym typeface="Source Sans Pro"/>
              </a:rPr>
              <a:t>Out: Disease risk</a:t>
            </a:r>
          </a:p>
        </p:txBody>
      </p:sp>
      <p:sp>
        <p:nvSpPr>
          <p:cNvPr id="1049" name="Shape 1049"/>
          <p:cNvSpPr txBox="1"/>
          <p:nvPr/>
        </p:nvSpPr>
        <p:spPr>
          <a:xfrm>
            <a:off x="6960075" y="184000"/>
            <a:ext cx="16176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Translation</a:t>
            </a:r>
          </a:p>
        </p:txBody>
      </p:sp>
      <p:sp>
        <p:nvSpPr>
          <p:cNvPr id="1050" name="Shape 1050"/>
          <p:cNvSpPr txBox="1"/>
          <p:nvPr/>
        </p:nvSpPr>
        <p:spPr>
          <a:xfrm>
            <a:off x="6798775" y="1354112"/>
            <a:ext cx="2218800" cy="11043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French text</a:t>
            </a:r>
          </a:p>
          <a:p>
            <a:pPr lvl="0" rtl="0">
              <a:spcBef>
                <a:spcPts val="0"/>
              </a:spcBef>
              <a:buNone/>
            </a:pPr>
            <a:r>
              <a:rPr lang="en-US" sz="2000">
                <a:solidFill>
                  <a:schemeClr val="dk1"/>
                </a:solidFill>
                <a:latin typeface="Source Sans Pro"/>
                <a:ea typeface="Source Sans Pro"/>
                <a:cs typeface="Source Sans Pro"/>
                <a:sym typeface="Source Sans Pro"/>
              </a:rPr>
              <a:t>Out: English text</a:t>
            </a:r>
          </a:p>
        </p:txBody>
      </p:sp>
      <p:sp>
        <p:nvSpPr>
          <p:cNvPr id="1051" name="Shape 1051"/>
          <p:cNvSpPr txBox="1"/>
          <p:nvPr/>
        </p:nvSpPr>
        <p:spPr>
          <a:xfrm>
            <a:off x="5196575" y="2458425"/>
            <a:ext cx="9348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Email</a:t>
            </a:r>
          </a:p>
        </p:txBody>
      </p:sp>
      <p:sp>
        <p:nvSpPr>
          <p:cNvPr id="1052" name="Shape 1052"/>
          <p:cNvSpPr txBox="1"/>
          <p:nvPr/>
        </p:nvSpPr>
        <p:spPr>
          <a:xfrm>
            <a:off x="73700" y="23522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Images</a:t>
            </a:r>
          </a:p>
        </p:txBody>
      </p:sp>
      <p:sp>
        <p:nvSpPr>
          <p:cNvPr id="1053" name="Shape 1053"/>
          <p:cNvSpPr txBox="1"/>
          <p:nvPr/>
        </p:nvSpPr>
        <p:spPr>
          <a:xfrm>
            <a:off x="73700" y="693811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Pictures</a:t>
            </a:r>
          </a:p>
          <a:p>
            <a:pPr lvl="0" rtl="0">
              <a:spcBef>
                <a:spcPts val="0"/>
              </a:spcBef>
              <a:buNone/>
            </a:pPr>
            <a:r>
              <a:rPr lang="en-US" sz="2000">
                <a:solidFill>
                  <a:schemeClr val="dk1"/>
                </a:solidFill>
                <a:latin typeface="Source Sans Pro"/>
                <a:ea typeface="Source Sans Pro"/>
                <a:cs typeface="Source Sans Pro"/>
                <a:sym typeface="Source Sans Pro"/>
              </a:rPr>
              <a:t>Out: Array of objects</a:t>
            </a:r>
          </a:p>
        </p:txBody>
      </p:sp>
      <p:sp>
        <p:nvSpPr>
          <p:cNvPr id="1054" name="Shape 1054"/>
          <p:cNvSpPr txBox="1"/>
          <p:nvPr/>
        </p:nvSpPr>
        <p:spPr>
          <a:xfrm>
            <a:off x="5196575" y="69199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Emails</a:t>
            </a:r>
          </a:p>
          <a:p>
            <a:pPr lvl="0" rtl="0">
              <a:spcBef>
                <a:spcPts val="0"/>
              </a:spcBef>
              <a:buNone/>
            </a:pPr>
            <a:r>
              <a:rPr lang="en-US" sz="2000">
                <a:solidFill>
                  <a:schemeClr val="dk1"/>
                </a:solidFill>
                <a:latin typeface="Source Sans Pro"/>
                <a:ea typeface="Source Sans Pro"/>
                <a:cs typeface="Source Sans Pro"/>
                <a:sym typeface="Source Sans Pro"/>
              </a:rPr>
              <a:t>Out: Spam &amp; virus status</a:t>
            </a:r>
          </a:p>
        </p:txBody>
      </p:sp>
      <p:cxnSp>
        <p:nvCxnSpPr>
          <p:cNvPr id="1055" name="Shape 1055"/>
          <p:cNvCxnSpPr>
            <a:stCxn id="1035" idx="1"/>
          </p:cNvCxnSpPr>
          <p:nvPr/>
        </p:nvCxnSpPr>
        <p:spPr>
          <a:xfrm rot="10800000">
            <a:off x="711055" y="4657772"/>
            <a:ext cx="1497900" cy="1941900"/>
          </a:xfrm>
          <a:prstGeom prst="straightConnector1">
            <a:avLst/>
          </a:prstGeom>
          <a:noFill/>
          <a:ln cap="flat" cmpd="sng" w="28575">
            <a:solidFill>
              <a:srgbClr val="000000"/>
            </a:solidFill>
            <a:prstDash val="solid"/>
            <a:round/>
            <a:headEnd len="med" w="med" type="none"/>
            <a:tailEnd len="lg" w="lg" type="stealth"/>
          </a:ln>
        </p:spPr>
      </p:cxnSp>
      <p:pic>
        <p:nvPicPr>
          <p:cNvPr id="1028" name="Shape 1028"/>
          <p:cNvPicPr preferRelativeResize="0"/>
          <p:nvPr/>
        </p:nvPicPr>
        <p:blipFill rotWithShape="1">
          <a:blip r:embed="rId6">
            <a:alphaModFix/>
          </a:blip>
          <a:srcRect b="0" l="0" r="0" t="0"/>
          <a:stretch/>
        </p:blipFill>
        <p:spPr>
          <a:xfrm>
            <a:off x="6944099" y="3107111"/>
            <a:ext cx="1295700" cy="654900"/>
          </a:xfrm>
          <a:prstGeom prst="rect">
            <a:avLst/>
          </a:prstGeom>
          <a:noFill/>
          <a:ln>
            <a:noFill/>
          </a:ln>
        </p:spPr>
      </p:pic>
      <p:pic>
        <p:nvPicPr>
          <p:cNvPr descr="logo.png" id="1056" name="Shape 1056"/>
          <p:cNvPicPr preferRelativeResize="0"/>
          <p:nvPr/>
        </p:nvPicPr>
        <p:blipFill>
          <a:blip r:embed="rId7">
            <a:alphaModFix/>
          </a:blip>
          <a:stretch>
            <a:fillRect/>
          </a:stretch>
        </p:blipFill>
        <p:spPr>
          <a:xfrm>
            <a:off x="3637287" y="2582487"/>
            <a:ext cx="781050" cy="942975"/>
          </a:xfrm>
          <a:prstGeom prst="rect">
            <a:avLst/>
          </a:prstGeom>
          <a:noFill/>
          <a:ln>
            <a:noFill/>
          </a:ln>
        </p:spPr>
      </p:pic>
      <p:sp>
        <p:nvSpPr>
          <p:cNvPr id="1057" name="Shape 1057"/>
          <p:cNvSpPr/>
          <p:nvPr/>
        </p:nvSpPr>
        <p:spPr>
          <a:xfrm>
            <a:off x="1877590" y="50697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NSFW</a:t>
            </a:r>
          </a:p>
        </p:txBody>
      </p:sp>
      <p:sp>
        <p:nvSpPr>
          <p:cNvPr id="1058" name="Shape 1058"/>
          <p:cNvSpPr/>
          <p:nvPr/>
        </p:nvSpPr>
        <p:spPr>
          <a:xfrm>
            <a:off x="1915044" y="398837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Horse</a:t>
            </a:r>
          </a:p>
        </p:txBody>
      </p:sp>
      <p:sp>
        <p:nvSpPr>
          <p:cNvPr id="1059" name="Shape 1059"/>
          <p:cNvSpPr/>
          <p:nvPr/>
        </p:nvSpPr>
        <p:spPr>
          <a:xfrm>
            <a:off x="1877590" y="290699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Face</a:t>
            </a:r>
          </a:p>
        </p:txBody>
      </p:sp>
      <p:sp>
        <p:nvSpPr>
          <p:cNvPr id="1060" name="Shape 1060"/>
          <p:cNvSpPr/>
          <p:nvPr/>
        </p:nvSpPr>
        <p:spPr>
          <a:xfrm>
            <a:off x="3676440" y="3988352"/>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sp>
        <p:nvSpPr>
          <p:cNvPr id="1061" name="Shape 1061"/>
          <p:cNvSpPr/>
          <p:nvPr/>
        </p:nvSpPr>
        <p:spPr>
          <a:xfrm>
            <a:off x="5201065" y="3808665"/>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062" name="Shape 1062"/>
          <p:cNvSpPr/>
          <p:nvPr/>
        </p:nvSpPr>
        <p:spPr>
          <a:xfrm>
            <a:off x="6936440" y="4394480"/>
            <a:ext cx="1295700" cy="9357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063" name="Shape 1063"/>
          <p:cNvSpPr/>
          <p:nvPr/>
        </p:nvSpPr>
        <p:spPr>
          <a:xfrm>
            <a:off x="7134750" y="4506150"/>
            <a:ext cx="934800" cy="685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64" name="Shape 1064"/>
          <p:cNvPicPr preferRelativeResize="0"/>
          <p:nvPr/>
        </p:nvPicPr>
        <p:blipFill>
          <a:blip r:embed="rId8">
            <a:alphaModFix/>
          </a:blip>
          <a:stretch>
            <a:fillRect/>
          </a:stretch>
        </p:blipFill>
        <p:spPr>
          <a:xfrm>
            <a:off x="7071147" y="4403289"/>
            <a:ext cx="1041600" cy="847168"/>
          </a:xfrm>
          <a:prstGeom prst="rect">
            <a:avLst/>
          </a:prstGeom>
          <a:noFill/>
          <a:ln>
            <a:noFill/>
          </a:ln>
        </p:spPr>
      </p:pic>
      <p:pic>
        <p:nvPicPr>
          <p:cNvPr descr="coin-tiny.png" id="1065" name="Shape 1065"/>
          <p:cNvPicPr preferRelativeResize="0"/>
          <p:nvPr/>
        </p:nvPicPr>
        <p:blipFill>
          <a:blip r:embed="rId9">
            <a:alphaModFix/>
          </a:blip>
          <a:stretch>
            <a:fillRect/>
          </a:stretch>
        </p:blipFill>
        <p:spPr>
          <a:xfrm>
            <a:off x="9028075" y="167347"/>
            <a:ext cx="598500" cy="583519"/>
          </a:xfrm>
          <a:prstGeom prst="rect">
            <a:avLst/>
          </a:prstGeom>
          <a:noFill/>
          <a:ln>
            <a:noFill/>
          </a:ln>
        </p:spPr>
      </p:pic>
      <p:sp>
        <p:nvSpPr>
          <p:cNvPr id="1066" name="Shape 1066"/>
          <p:cNvSpPr/>
          <p:nvPr/>
        </p:nvSpPr>
        <p:spPr>
          <a:xfrm>
            <a:off x="6733175" y="-78125"/>
            <a:ext cx="3359700" cy="23409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70" name="Shape 1070"/>
        <p:cNvGrpSpPr/>
        <p:nvPr/>
      </p:nvGrpSpPr>
      <p:grpSpPr>
        <a:xfrm>
          <a:off x="0" y="0"/>
          <a:ext cx="0" cy="0"/>
          <a:chOff x="0" y="0"/>
          <a:chExt cx="0" cy="0"/>
        </a:xfrm>
      </p:grpSpPr>
      <p:sp>
        <p:nvSpPr>
          <p:cNvPr id="1071" name="Shape 107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1072" name="Shape 1072"/>
          <p:cNvSpPr/>
          <p:nvPr/>
        </p:nvSpPr>
        <p:spPr>
          <a:xfrm>
            <a:off x="8605225" y="6229"/>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3" name="Shape 1073"/>
          <p:cNvSpPr/>
          <p:nvPr/>
        </p:nvSpPr>
        <p:spPr>
          <a:xfrm>
            <a:off x="8671825" y="94773"/>
            <a:ext cx="1295700" cy="10194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b"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Moses</a:t>
            </a:r>
          </a:p>
        </p:txBody>
      </p:sp>
      <p:pic>
        <p:nvPicPr>
          <p:cNvPr id="1074" name="Shape 1074"/>
          <p:cNvPicPr preferRelativeResize="0"/>
          <p:nvPr/>
        </p:nvPicPr>
        <p:blipFill rotWithShape="1">
          <a:blip r:embed="rId3">
            <a:alphaModFix/>
          </a:blip>
          <a:srcRect b="0" l="0" r="0" t="0"/>
          <a:stretch/>
        </p:blipFill>
        <p:spPr>
          <a:xfrm>
            <a:off x="9044855" y="1310572"/>
            <a:ext cx="663600" cy="867900"/>
          </a:xfrm>
          <a:prstGeom prst="rect">
            <a:avLst/>
          </a:prstGeom>
          <a:noFill/>
          <a:ln>
            <a:noFill/>
          </a:ln>
        </p:spPr>
      </p:pic>
      <p:cxnSp>
        <p:nvCxnSpPr>
          <p:cNvPr id="1075" name="Shape 1075"/>
          <p:cNvCxnSpPr/>
          <p:nvPr/>
        </p:nvCxnSpPr>
        <p:spPr>
          <a:xfrm rot="10800000">
            <a:off x="9172875" y="1114275"/>
            <a:ext cx="0" cy="257100"/>
          </a:xfrm>
          <a:prstGeom prst="straightConnector1">
            <a:avLst/>
          </a:prstGeom>
          <a:noFill/>
          <a:ln cap="flat" cmpd="sng" w="28575">
            <a:solidFill>
              <a:srgbClr val="000000"/>
            </a:solidFill>
            <a:prstDash val="solid"/>
            <a:round/>
            <a:headEnd len="med" w="med" type="none"/>
            <a:tailEnd len="lg" w="lg" type="stealth"/>
          </a:ln>
        </p:spPr>
      </p:cxnSp>
      <p:cxnSp>
        <p:nvCxnSpPr>
          <p:cNvPr id="1076" name="Shape 1076"/>
          <p:cNvCxnSpPr/>
          <p:nvPr/>
        </p:nvCxnSpPr>
        <p:spPr>
          <a:xfrm>
            <a:off x="9572880" y="1075272"/>
            <a:ext cx="0" cy="335100"/>
          </a:xfrm>
          <a:prstGeom prst="straightConnector1">
            <a:avLst/>
          </a:prstGeom>
          <a:noFill/>
          <a:ln cap="flat" cmpd="sng" w="28575">
            <a:solidFill>
              <a:srgbClr val="000000"/>
            </a:solidFill>
            <a:prstDash val="solid"/>
            <a:round/>
            <a:headEnd len="med" w="med" type="none"/>
            <a:tailEnd len="lg" w="lg" type="stealth"/>
          </a:ln>
        </p:spPr>
      </p:cxnSp>
      <p:sp>
        <p:nvSpPr>
          <p:cNvPr id="1077" name="Shape 1077"/>
          <p:cNvSpPr/>
          <p:nvPr/>
        </p:nvSpPr>
        <p:spPr>
          <a:xfrm>
            <a:off x="3246275" y="5812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8" name="Shape 1078"/>
          <p:cNvSpPr/>
          <p:nvPr/>
        </p:nvSpPr>
        <p:spPr>
          <a:xfrm>
            <a:off x="3327485" y="183994"/>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Classifier</a:t>
            </a:r>
          </a:p>
        </p:txBody>
      </p:sp>
      <p:sp>
        <p:nvSpPr>
          <p:cNvPr id="1079" name="Shape 1079"/>
          <p:cNvSpPr/>
          <p:nvPr/>
        </p:nvSpPr>
        <p:spPr>
          <a:xfrm>
            <a:off x="5288975" y="2917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0" name="Shape 1080"/>
          <p:cNvSpPr/>
          <p:nvPr/>
        </p:nvSpPr>
        <p:spPr>
          <a:xfrm>
            <a:off x="5341785" y="13213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Return</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Results</a:t>
            </a:r>
          </a:p>
        </p:txBody>
      </p:sp>
      <p:sp>
        <p:nvSpPr>
          <p:cNvPr id="1081" name="Shape 1081"/>
          <p:cNvSpPr/>
          <p:nvPr/>
        </p:nvSpPr>
        <p:spPr>
          <a:xfrm>
            <a:off x="1203575" y="29176"/>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2" name="Shape 1082"/>
          <p:cNvSpPr/>
          <p:nvPr/>
        </p:nvSpPr>
        <p:spPr>
          <a:xfrm>
            <a:off x="1270165" y="117740"/>
            <a:ext cx="1295699"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Parse</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Input</a:t>
            </a:r>
          </a:p>
        </p:txBody>
      </p:sp>
      <p:sp>
        <p:nvSpPr>
          <p:cNvPr id="1083" name="Shape 1083"/>
          <p:cNvSpPr/>
          <p:nvPr/>
        </p:nvSpPr>
        <p:spPr>
          <a:xfrm>
            <a:off x="1597765" y="825055"/>
            <a:ext cx="640499"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84" name="Shape 1084"/>
          <p:cNvPicPr preferRelativeResize="0"/>
          <p:nvPr/>
        </p:nvPicPr>
        <p:blipFill rotWithShape="1">
          <a:blip r:embed="rId4">
            <a:alphaModFix/>
          </a:blip>
          <a:srcRect b="0" l="0" r="0" t="0"/>
          <a:stretch/>
        </p:blipFill>
        <p:spPr>
          <a:xfrm rot="8280">
            <a:off x="1606622" y="828208"/>
            <a:ext cx="622801" cy="425400"/>
          </a:xfrm>
          <a:prstGeom prst="rect">
            <a:avLst/>
          </a:prstGeom>
          <a:noFill/>
          <a:ln>
            <a:noFill/>
          </a:ln>
        </p:spPr>
      </p:pic>
      <p:sp>
        <p:nvSpPr>
          <p:cNvPr id="1085" name="Shape 1085"/>
          <p:cNvSpPr/>
          <p:nvPr/>
        </p:nvSpPr>
        <p:spPr>
          <a:xfrm>
            <a:off x="5671562" y="823969"/>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86" name="Shape 1086"/>
          <p:cNvPicPr preferRelativeResize="0"/>
          <p:nvPr/>
        </p:nvPicPr>
        <p:blipFill rotWithShape="1">
          <a:blip r:embed="rId4">
            <a:alphaModFix/>
          </a:blip>
          <a:srcRect b="0" l="0" r="0" t="0"/>
          <a:stretch/>
        </p:blipFill>
        <p:spPr>
          <a:xfrm rot="8280">
            <a:off x="5671595" y="824373"/>
            <a:ext cx="622801" cy="425400"/>
          </a:xfrm>
          <a:prstGeom prst="rect">
            <a:avLst/>
          </a:prstGeom>
          <a:noFill/>
          <a:ln>
            <a:noFill/>
          </a:ln>
        </p:spPr>
      </p:pic>
      <p:sp>
        <p:nvSpPr>
          <p:cNvPr id="1087" name="Shape 1087"/>
          <p:cNvSpPr/>
          <p:nvPr/>
        </p:nvSpPr>
        <p:spPr>
          <a:xfrm>
            <a:off x="3500964" y="874902"/>
            <a:ext cx="934800" cy="3900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88" name="Shape 1088"/>
          <p:cNvPicPr preferRelativeResize="0"/>
          <p:nvPr/>
        </p:nvPicPr>
        <p:blipFill rotWithShape="1">
          <a:blip r:embed="rId5">
            <a:alphaModFix/>
          </a:blip>
          <a:srcRect b="0" l="0" r="0" t="0"/>
          <a:stretch/>
        </p:blipFill>
        <p:spPr>
          <a:xfrm>
            <a:off x="3500964" y="882855"/>
            <a:ext cx="934800" cy="374100"/>
          </a:xfrm>
          <a:prstGeom prst="rect">
            <a:avLst/>
          </a:prstGeom>
          <a:noFill/>
          <a:ln>
            <a:noFill/>
          </a:ln>
        </p:spPr>
      </p:pic>
      <p:cxnSp>
        <p:nvCxnSpPr>
          <p:cNvPr id="1089" name="Shape 1089"/>
          <p:cNvCxnSpPr/>
          <p:nvPr/>
        </p:nvCxnSpPr>
        <p:spPr>
          <a:xfrm>
            <a:off x="2647884" y="602300"/>
            <a:ext cx="598500" cy="0"/>
          </a:xfrm>
          <a:prstGeom prst="straightConnector1">
            <a:avLst/>
          </a:prstGeom>
          <a:noFill/>
          <a:ln cap="flat" cmpd="sng" w="28575">
            <a:solidFill>
              <a:srgbClr val="000000"/>
            </a:solidFill>
            <a:prstDash val="solid"/>
            <a:round/>
            <a:headEnd len="med" w="med" type="none"/>
            <a:tailEnd len="lg" w="lg" type="stealth"/>
          </a:ln>
        </p:spPr>
      </p:cxnSp>
      <p:cxnSp>
        <p:nvCxnSpPr>
          <p:cNvPr id="1090" name="Shape 1090"/>
          <p:cNvCxnSpPr/>
          <p:nvPr/>
        </p:nvCxnSpPr>
        <p:spPr>
          <a:xfrm>
            <a:off x="4704284" y="513725"/>
            <a:ext cx="598500" cy="0"/>
          </a:xfrm>
          <a:prstGeom prst="straightConnector1">
            <a:avLst/>
          </a:prstGeom>
          <a:noFill/>
          <a:ln cap="flat" cmpd="sng" w="28575">
            <a:solidFill>
              <a:srgbClr val="000000"/>
            </a:solidFill>
            <a:prstDash val="solid"/>
            <a:round/>
            <a:headEnd len="med" w="med" type="none"/>
            <a:tailEnd len="lg" w="lg" type="stealth"/>
          </a:ln>
        </p:spPr>
      </p:cxnSp>
      <p:pic>
        <p:nvPicPr>
          <p:cNvPr id="1091" name="Shape 1091"/>
          <p:cNvPicPr preferRelativeResize="0"/>
          <p:nvPr/>
        </p:nvPicPr>
        <p:blipFill rotWithShape="1">
          <a:blip r:embed="rId3">
            <a:alphaModFix/>
          </a:blip>
          <a:srcRect b="0" l="0" r="0" t="0"/>
          <a:stretch/>
        </p:blipFill>
        <p:spPr>
          <a:xfrm>
            <a:off x="3636580" y="1340285"/>
            <a:ext cx="663600" cy="867900"/>
          </a:xfrm>
          <a:prstGeom prst="rect">
            <a:avLst/>
          </a:prstGeom>
          <a:noFill/>
          <a:ln>
            <a:noFill/>
          </a:ln>
        </p:spPr>
      </p:pic>
      <p:cxnSp>
        <p:nvCxnSpPr>
          <p:cNvPr id="1092" name="Shape 1092"/>
          <p:cNvCxnSpPr>
            <a:stCxn id="1091" idx="1"/>
            <a:endCxn id="1084" idx="2"/>
          </p:cNvCxnSpPr>
          <p:nvPr/>
        </p:nvCxnSpPr>
        <p:spPr>
          <a:xfrm rot="10800000">
            <a:off x="1917580" y="1253735"/>
            <a:ext cx="1719000" cy="520500"/>
          </a:xfrm>
          <a:prstGeom prst="straightConnector1">
            <a:avLst/>
          </a:prstGeom>
          <a:noFill/>
          <a:ln cap="flat" cmpd="sng" w="28575">
            <a:solidFill>
              <a:srgbClr val="000000"/>
            </a:solidFill>
            <a:prstDash val="solid"/>
            <a:round/>
            <a:headEnd len="med" w="med" type="none"/>
            <a:tailEnd len="lg" w="lg" type="stealth"/>
          </a:ln>
        </p:spPr>
      </p:cxnSp>
      <p:cxnSp>
        <p:nvCxnSpPr>
          <p:cNvPr id="1093" name="Shape 1093"/>
          <p:cNvCxnSpPr>
            <a:stCxn id="1086" idx="2"/>
            <a:endCxn id="1091" idx="3"/>
          </p:cNvCxnSpPr>
          <p:nvPr/>
        </p:nvCxnSpPr>
        <p:spPr>
          <a:xfrm flipH="1">
            <a:off x="4300146" y="1249773"/>
            <a:ext cx="1682400" cy="524400"/>
          </a:xfrm>
          <a:prstGeom prst="straightConnector1">
            <a:avLst/>
          </a:prstGeom>
          <a:noFill/>
          <a:ln cap="flat" cmpd="sng" w="28575">
            <a:solidFill>
              <a:srgbClr val="000000"/>
            </a:solidFill>
            <a:prstDash val="solid"/>
            <a:round/>
            <a:headEnd len="med" w="med" type="none"/>
            <a:tailEnd len="lg" w="lg" type="stealth"/>
          </a:ln>
        </p:spPr>
      </p:cxnSp>
      <p:sp>
        <p:nvSpPr>
          <p:cNvPr id="1094" name="Shape 1094"/>
          <p:cNvSpPr/>
          <p:nvPr/>
        </p:nvSpPr>
        <p:spPr>
          <a:xfrm>
            <a:off x="5134475" y="3720100"/>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95" name="Shape 1095"/>
          <p:cNvPicPr preferRelativeResize="0"/>
          <p:nvPr/>
        </p:nvPicPr>
        <p:blipFill rotWithShape="1">
          <a:blip r:embed="rId3">
            <a:alphaModFix/>
          </a:blip>
          <a:srcRect b="0" l="0" r="0" t="0"/>
          <a:stretch/>
        </p:blipFill>
        <p:spPr>
          <a:xfrm>
            <a:off x="7260155" y="5606985"/>
            <a:ext cx="663600" cy="867900"/>
          </a:xfrm>
          <a:prstGeom prst="rect">
            <a:avLst/>
          </a:prstGeom>
          <a:noFill/>
          <a:ln>
            <a:noFill/>
          </a:ln>
        </p:spPr>
      </p:pic>
      <p:cxnSp>
        <p:nvCxnSpPr>
          <p:cNvPr id="1096" name="Shape 1096"/>
          <p:cNvCxnSpPr>
            <a:stCxn id="1095" idx="1"/>
          </p:cNvCxnSpPr>
          <p:nvPr/>
        </p:nvCxnSpPr>
        <p:spPr>
          <a:xfrm rot="10800000">
            <a:off x="5953655" y="4633635"/>
            <a:ext cx="1306500" cy="1407300"/>
          </a:xfrm>
          <a:prstGeom prst="straightConnector1">
            <a:avLst/>
          </a:prstGeom>
          <a:noFill/>
          <a:ln cap="flat" cmpd="sng" w="28575">
            <a:solidFill>
              <a:srgbClr val="000000"/>
            </a:solidFill>
            <a:prstDash val="solid"/>
            <a:round/>
            <a:headEnd len="med" w="med" type="none"/>
            <a:tailEnd len="lg" w="lg" type="stealth"/>
          </a:ln>
        </p:spPr>
      </p:cxnSp>
      <p:cxnSp>
        <p:nvCxnSpPr>
          <p:cNvPr id="1097" name="Shape 1097"/>
          <p:cNvCxnSpPr>
            <a:endCxn id="1095" idx="3"/>
          </p:cNvCxnSpPr>
          <p:nvPr/>
        </p:nvCxnSpPr>
        <p:spPr>
          <a:xfrm flipH="1">
            <a:off x="7923755" y="4615035"/>
            <a:ext cx="1435800" cy="1425900"/>
          </a:xfrm>
          <a:prstGeom prst="straightConnector1">
            <a:avLst/>
          </a:prstGeom>
          <a:noFill/>
          <a:ln cap="flat" cmpd="sng" w="28575">
            <a:solidFill>
              <a:srgbClr val="000000"/>
            </a:solidFill>
            <a:prstDash val="solid"/>
            <a:round/>
            <a:headEnd len="med" w="med" type="none"/>
            <a:tailEnd len="lg" w="lg" type="stealth"/>
          </a:ln>
        </p:spPr>
      </p:cxnSp>
      <p:sp>
        <p:nvSpPr>
          <p:cNvPr id="1098" name="Shape 1098"/>
          <p:cNvSpPr/>
          <p:nvPr/>
        </p:nvSpPr>
        <p:spPr>
          <a:xfrm>
            <a:off x="6869850" y="2929259"/>
            <a:ext cx="1444200" cy="11175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9" name="Shape 1099"/>
          <p:cNvSpPr/>
          <p:nvPr/>
        </p:nvSpPr>
        <p:spPr>
          <a:xfrm>
            <a:off x="6936440" y="3041089"/>
            <a:ext cx="1295700" cy="865199"/>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100" name="Shape 1100"/>
          <p:cNvSpPr/>
          <p:nvPr/>
        </p:nvSpPr>
        <p:spPr>
          <a:xfrm>
            <a:off x="6869850" y="4273518"/>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1" name="Shape 1101"/>
          <p:cNvSpPr/>
          <p:nvPr/>
        </p:nvSpPr>
        <p:spPr>
          <a:xfrm>
            <a:off x="8605225" y="372011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2" name="Shape 1102"/>
          <p:cNvSpPr/>
          <p:nvPr/>
        </p:nvSpPr>
        <p:spPr>
          <a:xfrm>
            <a:off x="8671815" y="380867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cxnSp>
        <p:nvCxnSpPr>
          <p:cNvPr id="1103" name="Shape 1103"/>
          <p:cNvCxnSpPr/>
          <p:nvPr/>
        </p:nvCxnSpPr>
        <p:spPr>
          <a:xfrm flipH="1" rot="10800000">
            <a:off x="6413375" y="3874050"/>
            <a:ext cx="537000" cy="315900"/>
          </a:xfrm>
          <a:prstGeom prst="straightConnector1">
            <a:avLst/>
          </a:prstGeom>
          <a:noFill/>
          <a:ln cap="flat" cmpd="sng" w="28575">
            <a:solidFill>
              <a:srgbClr val="000000"/>
            </a:solidFill>
            <a:prstDash val="solid"/>
            <a:round/>
            <a:headEnd len="med" w="med" type="none"/>
            <a:tailEnd len="lg" w="lg" type="stealth"/>
          </a:ln>
        </p:spPr>
      </p:cxnSp>
      <p:cxnSp>
        <p:nvCxnSpPr>
          <p:cNvPr id="1104" name="Shape 1104"/>
          <p:cNvCxnSpPr/>
          <p:nvPr/>
        </p:nvCxnSpPr>
        <p:spPr>
          <a:xfrm>
            <a:off x="6413375" y="4130650"/>
            <a:ext cx="551700" cy="309600"/>
          </a:xfrm>
          <a:prstGeom prst="straightConnector1">
            <a:avLst/>
          </a:prstGeom>
          <a:noFill/>
          <a:ln cap="flat" cmpd="sng" w="28575">
            <a:solidFill>
              <a:srgbClr val="000000"/>
            </a:solidFill>
            <a:prstDash val="solid"/>
            <a:round/>
            <a:headEnd len="med" w="med" type="none"/>
            <a:tailEnd len="lg" w="lg" type="stealth"/>
          </a:ln>
        </p:spPr>
      </p:cxnSp>
      <p:cxnSp>
        <p:nvCxnSpPr>
          <p:cNvPr id="1105" name="Shape 1105"/>
          <p:cNvCxnSpPr>
            <a:stCxn id="1106" idx="3"/>
          </p:cNvCxnSpPr>
          <p:nvPr/>
        </p:nvCxnSpPr>
        <p:spPr>
          <a:xfrm>
            <a:off x="8239799" y="3434561"/>
            <a:ext cx="466200" cy="439200"/>
          </a:xfrm>
          <a:prstGeom prst="straightConnector1">
            <a:avLst/>
          </a:prstGeom>
          <a:noFill/>
          <a:ln cap="flat" cmpd="sng" w="28575">
            <a:solidFill>
              <a:srgbClr val="000000"/>
            </a:solidFill>
            <a:prstDash val="solid"/>
            <a:round/>
            <a:headEnd len="med" w="med" type="none"/>
            <a:tailEnd len="lg" w="lg" type="stealth"/>
          </a:ln>
        </p:spPr>
      </p:cxnSp>
      <p:cxnSp>
        <p:nvCxnSpPr>
          <p:cNvPr id="1107" name="Shape 1107"/>
          <p:cNvCxnSpPr/>
          <p:nvPr/>
        </p:nvCxnSpPr>
        <p:spPr>
          <a:xfrm flipH="1" rot="10800000">
            <a:off x="8221765" y="4446925"/>
            <a:ext cx="513900" cy="464400"/>
          </a:xfrm>
          <a:prstGeom prst="straightConnector1">
            <a:avLst/>
          </a:prstGeom>
          <a:noFill/>
          <a:ln cap="flat" cmpd="sng" w="28575">
            <a:solidFill>
              <a:srgbClr val="000000"/>
            </a:solidFill>
            <a:prstDash val="solid"/>
            <a:round/>
            <a:headEnd len="med" w="med" type="none"/>
            <a:tailEnd len="lg" w="lg" type="stealth"/>
          </a:ln>
        </p:spPr>
      </p:cxnSp>
      <p:sp>
        <p:nvSpPr>
          <p:cNvPr id="1108" name="Shape 1108"/>
          <p:cNvSpPr/>
          <p:nvPr/>
        </p:nvSpPr>
        <p:spPr>
          <a:xfrm>
            <a:off x="0" y="38687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9" name="Shape 1109"/>
          <p:cNvSpPr/>
          <p:nvPr/>
        </p:nvSpPr>
        <p:spPr>
          <a:xfrm>
            <a:off x="66590" y="39573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110" name="Shape 1110"/>
          <p:cNvSpPr/>
          <p:nvPr/>
        </p:nvSpPr>
        <p:spPr>
          <a:xfrm>
            <a:off x="1811000" y="281842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1" name="Shape 1111"/>
          <p:cNvSpPr/>
          <p:nvPr/>
        </p:nvSpPr>
        <p:spPr>
          <a:xfrm>
            <a:off x="1848454" y="389980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2" name="Shape 1112"/>
          <p:cNvSpPr/>
          <p:nvPr/>
        </p:nvSpPr>
        <p:spPr>
          <a:xfrm>
            <a:off x="1811000" y="49811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13" name="Shape 1113"/>
          <p:cNvPicPr preferRelativeResize="0"/>
          <p:nvPr/>
        </p:nvPicPr>
        <p:blipFill rotWithShape="1">
          <a:blip r:embed="rId3">
            <a:alphaModFix/>
          </a:blip>
          <a:srcRect b="0" l="0" r="0" t="0"/>
          <a:stretch/>
        </p:blipFill>
        <p:spPr>
          <a:xfrm>
            <a:off x="2208955" y="6165722"/>
            <a:ext cx="663600" cy="867900"/>
          </a:xfrm>
          <a:prstGeom prst="rect">
            <a:avLst/>
          </a:prstGeom>
          <a:noFill/>
          <a:ln>
            <a:noFill/>
          </a:ln>
        </p:spPr>
      </p:pic>
      <p:sp>
        <p:nvSpPr>
          <p:cNvPr id="1114" name="Shape 1114"/>
          <p:cNvSpPr/>
          <p:nvPr/>
        </p:nvSpPr>
        <p:spPr>
          <a:xfrm>
            <a:off x="3609850" y="3899787"/>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15" name="Shape 1115"/>
          <p:cNvCxnSpPr>
            <a:endCxn id="1113" idx="3"/>
          </p:cNvCxnSpPr>
          <p:nvPr/>
        </p:nvCxnSpPr>
        <p:spPr>
          <a:xfrm flipH="1">
            <a:off x="2872555" y="4633472"/>
            <a:ext cx="1563300" cy="1966200"/>
          </a:xfrm>
          <a:prstGeom prst="straightConnector1">
            <a:avLst/>
          </a:prstGeom>
          <a:noFill/>
          <a:ln cap="flat" cmpd="sng" w="28575">
            <a:solidFill>
              <a:srgbClr val="000000"/>
            </a:solidFill>
            <a:prstDash val="solid"/>
            <a:round/>
            <a:headEnd len="med" w="med" type="none"/>
            <a:tailEnd len="lg" w="lg" type="stealth"/>
          </a:ln>
        </p:spPr>
      </p:cxnSp>
      <p:cxnSp>
        <p:nvCxnSpPr>
          <p:cNvPr id="1116" name="Shape 1116"/>
          <p:cNvCxnSpPr/>
          <p:nvPr/>
        </p:nvCxnSpPr>
        <p:spPr>
          <a:xfrm flipH="1" rot="10800000">
            <a:off x="1373600" y="3569300"/>
            <a:ext cx="527100" cy="749100"/>
          </a:xfrm>
          <a:prstGeom prst="straightConnector1">
            <a:avLst/>
          </a:prstGeom>
          <a:noFill/>
          <a:ln cap="flat" cmpd="sng" w="28575">
            <a:solidFill>
              <a:srgbClr val="000000"/>
            </a:solidFill>
            <a:prstDash val="solid"/>
            <a:round/>
            <a:headEnd len="med" w="med" type="none"/>
            <a:tailEnd len="lg" w="lg" type="stealth"/>
          </a:ln>
        </p:spPr>
      </p:cxnSp>
      <p:cxnSp>
        <p:nvCxnSpPr>
          <p:cNvPr id="1117" name="Shape 1117"/>
          <p:cNvCxnSpPr/>
          <p:nvPr/>
        </p:nvCxnSpPr>
        <p:spPr>
          <a:xfrm>
            <a:off x="3194450" y="4381350"/>
            <a:ext cx="520200" cy="0"/>
          </a:xfrm>
          <a:prstGeom prst="straightConnector1">
            <a:avLst/>
          </a:prstGeom>
          <a:noFill/>
          <a:ln cap="flat" cmpd="sng" w="28575">
            <a:solidFill>
              <a:srgbClr val="000000"/>
            </a:solidFill>
            <a:prstDash val="solid"/>
            <a:round/>
            <a:headEnd len="med" w="med" type="none"/>
            <a:tailEnd len="lg" w="lg" type="stealth"/>
          </a:ln>
        </p:spPr>
      </p:cxnSp>
      <p:cxnSp>
        <p:nvCxnSpPr>
          <p:cNvPr id="1118" name="Shape 1118"/>
          <p:cNvCxnSpPr/>
          <p:nvPr/>
        </p:nvCxnSpPr>
        <p:spPr>
          <a:xfrm flipH="1" rot="10800000">
            <a:off x="1349425" y="4314475"/>
            <a:ext cx="566100" cy="9300"/>
          </a:xfrm>
          <a:prstGeom prst="straightConnector1">
            <a:avLst/>
          </a:prstGeom>
          <a:noFill/>
          <a:ln cap="flat" cmpd="sng" w="28575">
            <a:solidFill>
              <a:srgbClr val="000000"/>
            </a:solidFill>
            <a:prstDash val="solid"/>
            <a:round/>
            <a:headEnd len="med" w="med" type="none"/>
            <a:tailEnd len="lg" w="lg" type="stealth"/>
          </a:ln>
        </p:spPr>
      </p:cxnSp>
      <p:cxnSp>
        <p:nvCxnSpPr>
          <p:cNvPr id="1119" name="Shape 1119"/>
          <p:cNvCxnSpPr/>
          <p:nvPr/>
        </p:nvCxnSpPr>
        <p:spPr>
          <a:xfrm flipH="1" rot="10800000">
            <a:off x="3162225" y="4664125"/>
            <a:ext cx="592800" cy="741300"/>
          </a:xfrm>
          <a:prstGeom prst="straightConnector1">
            <a:avLst/>
          </a:prstGeom>
          <a:noFill/>
          <a:ln cap="flat" cmpd="sng" w="28575">
            <a:solidFill>
              <a:srgbClr val="000000"/>
            </a:solidFill>
            <a:prstDash val="solid"/>
            <a:round/>
            <a:headEnd len="med" w="med" type="none"/>
            <a:tailEnd len="lg" w="lg" type="stealth"/>
          </a:ln>
        </p:spPr>
      </p:cxnSp>
      <p:cxnSp>
        <p:nvCxnSpPr>
          <p:cNvPr id="1120" name="Shape 1120"/>
          <p:cNvCxnSpPr/>
          <p:nvPr/>
        </p:nvCxnSpPr>
        <p:spPr>
          <a:xfrm>
            <a:off x="3132575" y="3270925"/>
            <a:ext cx="567600" cy="777300"/>
          </a:xfrm>
          <a:prstGeom prst="straightConnector1">
            <a:avLst/>
          </a:prstGeom>
          <a:noFill/>
          <a:ln cap="flat" cmpd="sng" w="28575">
            <a:solidFill>
              <a:srgbClr val="000000"/>
            </a:solidFill>
            <a:prstDash val="solid"/>
            <a:round/>
            <a:headEnd len="med" w="med" type="none"/>
            <a:tailEnd len="lg" w="lg" type="stealth"/>
          </a:ln>
        </p:spPr>
      </p:cxnSp>
      <p:cxnSp>
        <p:nvCxnSpPr>
          <p:cNvPr id="1121" name="Shape 1121"/>
          <p:cNvCxnSpPr/>
          <p:nvPr/>
        </p:nvCxnSpPr>
        <p:spPr>
          <a:xfrm>
            <a:off x="1363700" y="4318400"/>
            <a:ext cx="566100" cy="774600"/>
          </a:xfrm>
          <a:prstGeom prst="straightConnector1">
            <a:avLst/>
          </a:prstGeom>
          <a:noFill/>
          <a:ln cap="flat" cmpd="sng" w="28575">
            <a:solidFill>
              <a:srgbClr val="000000"/>
            </a:solidFill>
            <a:prstDash val="solid"/>
            <a:round/>
            <a:headEnd len="med" w="med" type="none"/>
            <a:tailEnd len="lg" w="lg" type="stealth"/>
          </a:ln>
        </p:spPr>
      </p:cxnSp>
      <p:cxnSp>
        <p:nvCxnSpPr>
          <p:cNvPr id="1122" name="Shape 1122"/>
          <p:cNvCxnSpPr/>
          <p:nvPr/>
        </p:nvCxnSpPr>
        <p:spPr>
          <a:xfrm>
            <a:off x="5104050" y="2262825"/>
            <a:ext cx="0" cy="5179800"/>
          </a:xfrm>
          <a:prstGeom prst="straightConnector1">
            <a:avLst/>
          </a:prstGeom>
          <a:noFill/>
          <a:ln cap="flat" cmpd="sng" w="9525">
            <a:solidFill>
              <a:schemeClr val="dk2"/>
            </a:solidFill>
            <a:prstDash val="solid"/>
            <a:round/>
            <a:headEnd len="lg" w="lg" type="none"/>
            <a:tailEnd len="lg" w="lg" type="none"/>
          </a:ln>
        </p:spPr>
      </p:cxnSp>
      <p:cxnSp>
        <p:nvCxnSpPr>
          <p:cNvPr id="1123" name="Shape 1123"/>
          <p:cNvCxnSpPr/>
          <p:nvPr/>
        </p:nvCxnSpPr>
        <p:spPr>
          <a:xfrm rot="10800000">
            <a:off x="-21275" y="2235500"/>
            <a:ext cx="10107600" cy="0"/>
          </a:xfrm>
          <a:prstGeom prst="straightConnector1">
            <a:avLst/>
          </a:prstGeom>
          <a:noFill/>
          <a:ln cap="flat" cmpd="sng" w="9525">
            <a:solidFill>
              <a:schemeClr val="dk2"/>
            </a:solidFill>
            <a:prstDash val="solid"/>
            <a:round/>
            <a:headEnd len="lg" w="lg" type="none"/>
            <a:tailEnd len="lg" w="lg" type="none"/>
          </a:ln>
        </p:spPr>
      </p:cxnSp>
      <p:cxnSp>
        <p:nvCxnSpPr>
          <p:cNvPr id="1124" name="Shape 1124"/>
          <p:cNvCxnSpPr/>
          <p:nvPr/>
        </p:nvCxnSpPr>
        <p:spPr>
          <a:xfrm>
            <a:off x="6798775" y="-50800"/>
            <a:ext cx="0" cy="2286300"/>
          </a:xfrm>
          <a:prstGeom prst="straightConnector1">
            <a:avLst/>
          </a:prstGeom>
          <a:noFill/>
          <a:ln cap="flat" cmpd="sng" w="9525">
            <a:solidFill>
              <a:schemeClr val="dk2"/>
            </a:solidFill>
            <a:prstDash val="solid"/>
            <a:round/>
            <a:headEnd len="lg" w="lg" type="none"/>
            <a:tailEnd len="lg" w="lg" type="none"/>
          </a:ln>
        </p:spPr>
      </p:cxnSp>
      <p:sp>
        <p:nvSpPr>
          <p:cNvPr id="1125" name="Shape 1125"/>
          <p:cNvSpPr txBox="1"/>
          <p:nvPr/>
        </p:nvSpPr>
        <p:spPr>
          <a:xfrm>
            <a:off x="162350" y="1319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Health</a:t>
            </a:r>
          </a:p>
        </p:txBody>
      </p:sp>
      <p:sp>
        <p:nvSpPr>
          <p:cNvPr id="1126" name="Shape 1126"/>
          <p:cNvSpPr txBox="1"/>
          <p:nvPr/>
        </p:nvSpPr>
        <p:spPr>
          <a:xfrm>
            <a:off x="-18025" y="15943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Genome/health data</a:t>
            </a:r>
          </a:p>
          <a:p>
            <a:pPr lvl="0" rtl="0">
              <a:spcBef>
                <a:spcPts val="0"/>
              </a:spcBef>
              <a:buNone/>
            </a:pPr>
            <a:r>
              <a:rPr lang="en-US" sz="2000">
                <a:solidFill>
                  <a:schemeClr val="dk1"/>
                </a:solidFill>
                <a:latin typeface="Source Sans Pro"/>
                <a:ea typeface="Source Sans Pro"/>
                <a:cs typeface="Source Sans Pro"/>
                <a:sym typeface="Source Sans Pro"/>
              </a:rPr>
              <a:t>Out: Disease risk</a:t>
            </a:r>
          </a:p>
        </p:txBody>
      </p:sp>
      <p:sp>
        <p:nvSpPr>
          <p:cNvPr id="1127" name="Shape 1127"/>
          <p:cNvSpPr txBox="1"/>
          <p:nvPr/>
        </p:nvSpPr>
        <p:spPr>
          <a:xfrm>
            <a:off x="6960075" y="184000"/>
            <a:ext cx="16176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Translation</a:t>
            </a:r>
          </a:p>
        </p:txBody>
      </p:sp>
      <p:sp>
        <p:nvSpPr>
          <p:cNvPr id="1128" name="Shape 1128"/>
          <p:cNvSpPr txBox="1"/>
          <p:nvPr/>
        </p:nvSpPr>
        <p:spPr>
          <a:xfrm>
            <a:off x="6798775" y="1354112"/>
            <a:ext cx="2218800" cy="11043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French text</a:t>
            </a:r>
          </a:p>
          <a:p>
            <a:pPr lvl="0" rtl="0">
              <a:spcBef>
                <a:spcPts val="0"/>
              </a:spcBef>
              <a:buNone/>
            </a:pPr>
            <a:r>
              <a:rPr lang="en-US" sz="2000">
                <a:solidFill>
                  <a:schemeClr val="dk1"/>
                </a:solidFill>
                <a:latin typeface="Source Sans Pro"/>
                <a:ea typeface="Source Sans Pro"/>
                <a:cs typeface="Source Sans Pro"/>
                <a:sym typeface="Source Sans Pro"/>
              </a:rPr>
              <a:t>Out: English text</a:t>
            </a:r>
          </a:p>
        </p:txBody>
      </p:sp>
      <p:sp>
        <p:nvSpPr>
          <p:cNvPr id="1129" name="Shape 1129"/>
          <p:cNvSpPr txBox="1"/>
          <p:nvPr/>
        </p:nvSpPr>
        <p:spPr>
          <a:xfrm>
            <a:off x="5196575" y="2458425"/>
            <a:ext cx="9348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Email</a:t>
            </a:r>
          </a:p>
        </p:txBody>
      </p:sp>
      <p:sp>
        <p:nvSpPr>
          <p:cNvPr id="1130" name="Shape 1130"/>
          <p:cNvSpPr txBox="1"/>
          <p:nvPr/>
        </p:nvSpPr>
        <p:spPr>
          <a:xfrm>
            <a:off x="73700" y="23522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Images</a:t>
            </a:r>
          </a:p>
        </p:txBody>
      </p:sp>
      <p:sp>
        <p:nvSpPr>
          <p:cNvPr id="1131" name="Shape 1131"/>
          <p:cNvSpPr txBox="1"/>
          <p:nvPr/>
        </p:nvSpPr>
        <p:spPr>
          <a:xfrm>
            <a:off x="73700" y="693811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Pictures</a:t>
            </a:r>
          </a:p>
          <a:p>
            <a:pPr lvl="0" rtl="0">
              <a:spcBef>
                <a:spcPts val="0"/>
              </a:spcBef>
              <a:buNone/>
            </a:pPr>
            <a:r>
              <a:rPr lang="en-US" sz="2000">
                <a:solidFill>
                  <a:schemeClr val="dk1"/>
                </a:solidFill>
                <a:latin typeface="Source Sans Pro"/>
                <a:ea typeface="Source Sans Pro"/>
                <a:cs typeface="Source Sans Pro"/>
                <a:sym typeface="Source Sans Pro"/>
              </a:rPr>
              <a:t>Out: Array of objects</a:t>
            </a:r>
          </a:p>
        </p:txBody>
      </p:sp>
      <p:sp>
        <p:nvSpPr>
          <p:cNvPr id="1132" name="Shape 1132"/>
          <p:cNvSpPr txBox="1"/>
          <p:nvPr/>
        </p:nvSpPr>
        <p:spPr>
          <a:xfrm>
            <a:off x="5196575" y="69199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Emails</a:t>
            </a:r>
          </a:p>
          <a:p>
            <a:pPr lvl="0" rtl="0">
              <a:spcBef>
                <a:spcPts val="0"/>
              </a:spcBef>
              <a:buNone/>
            </a:pPr>
            <a:r>
              <a:rPr lang="en-US" sz="2000">
                <a:solidFill>
                  <a:schemeClr val="dk1"/>
                </a:solidFill>
                <a:latin typeface="Source Sans Pro"/>
                <a:ea typeface="Source Sans Pro"/>
                <a:cs typeface="Source Sans Pro"/>
                <a:sym typeface="Source Sans Pro"/>
              </a:rPr>
              <a:t>Out: Spam &amp; virus status</a:t>
            </a:r>
          </a:p>
        </p:txBody>
      </p:sp>
      <p:cxnSp>
        <p:nvCxnSpPr>
          <p:cNvPr id="1133" name="Shape 1133"/>
          <p:cNvCxnSpPr>
            <a:stCxn id="1113" idx="1"/>
          </p:cNvCxnSpPr>
          <p:nvPr/>
        </p:nvCxnSpPr>
        <p:spPr>
          <a:xfrm rot="10800000">
            <a:off x="711055" y="4657772"/>
            <a:ext cx="1497900" cy="1941900"/>
          </a:xfrm>
          <a:prstGeom prst="straightConnector1">
            <a:avLst/>
          </a:prstGeom>
          <a:noFill/>
          <a:ln cap="flat" cmpd="sng" w="28575">
            <a:solidFill>
              <a:srgbClr val="000000"/>
            </a:solidFill>
            <a:prstDash val="solid"/>
            <a:round/>
            <a:headEnd len="med" w="med" type="none"/>
            <a:tailEnd len="lg" w="lg" type="stealth"/>
          </a:ln>
        </p:spPr>
      </p:cxnSp>
      <p:pic>
        <p:nvPicPr>
          <p:cNvPr id="1106" name="Shape 1106"/>
          <p:cNvPicPr preferRelativeResize="0"/>
          <p:nvPr/>
        </p:nvPicPr>
        <p:blipFill rotWithShape="1">
          <a:blip r:embed="rId6">
            <a:alphaModFix/>
          </a:blip>
          <a:srcRect b="0" l="0" r="0" t="0"/>
          <a:stretch/>
        </p:blipFill>
        <p:spPr>
          <a:xfrm>
            <a:off x="6944099" y="3107111"/>
            <a:ext cx="1295700" cy="654900"/>
          </a:xfrm>
          <a:prstGeom prst="rect">
            <a:avLst/>
          </a:prstGeom>
          <a:noFill/>
          <a:ln>
            <a:noFill/>
          </a:ln>
        </p:spPr>
      </p:pic>
      <p:pic>
        <p:nvPicPr>
          <p:cNvPr descr="logo.png" id="1134" name="Shape 1134"/>
          <p:cNvPicPr preferRelativeResize="0"/>
          <p:nvPr/>
        </p:nvPicPr>
        <p:blipFill>
          <a:blip r:embed="rId7">
            <a:alphaModFix/>
          </a:blip>
          <a:stretch>
            <a:fillRect/>
          </a:stretch>
        </p:blipFill>
        <p:spPr>
          <a:xfrm>
            <a:off x="3637287" y="2582487"/>
            <a:ext cx="781050" cy="942975"/>
          </a:xfrm>
          <a:prstGeom prst="rect">
            <a:avLst/>
          </a:prstGeom>
          <a:noFill/>
          <a:ln>
            <a:noFill/>
          </a:ln>
        </p:spPr>
      </p:pic>
      <p:sp>
        <p:nvSpPr>
          <p:cNvPr id="1135" name="Shape 1135"/>
          <p:cNvSpPr/>
          <p:nvPr/>
        </p:nvSpPr>
        <p:spPr>
          <a:xfrm>
            <a:off x="1877590" y="50697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NSFW</a:t>
            </a:r>
          </a:p>
        </p:txBody>
      </p:sp>
      <p:sp>
        <p:nvSpPr>
          <p:cNvPr id="1136" name="Shape 1136"/>
          <p:cNvSpPr/>
          <p:nvPr/>
        </p:nvSpPr>
        <p:spPr>
          <a:xfrm>
            <a:off x="1915044" y="398837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Horse</a:t>
            </a:r>
          </a:p>
        </p:txBody>
      </p:sp>
      <p:sp>
        <p:nvSpPr>
          <p:cNvPr id="1137" name="Shape 1137"/>
          <p:cNvSpPr/>
          <p:nvPr/>
        </p:nvSpPr>
        <p:spPr>
          <a:xfrm>
            <a:off x="1877590" y="290699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Face</a:t>
            </a:r>
          </a:p>
        </p:txBody>
      </p:sp>
      <p:sp>
        <p:nvSpPr>
          <p:cNvPr id="1138" name="Shape 1138"/>
          <p:cNvSpPr/>
          <p:nvPr/>
        </p:nvSpPr>
        <p:spPr>
          <a:xfrm>
            <a:off x="3676440" y="3988352"/>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sp>
        <p:nvSpPr>
          <p:cNvPr id="1139" name="Shape 1139"/>
          <p:cNvSpPr/>
          <p:nvPr/>
        </p:nvSpPr>
        <p:spPr>
          <a:xfrm>
            <a:off x="5201065" y="3808665"/>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140" name="Shape 1140"/>
          <p:cNvSpPr/>
          <p:nvPr/>
        </p:nvSpPr>
        <p:spPr>
          <a:xfrm>
            <a:off x="6936440" y="4394480"/>
            <a:ext cx="1295700" cy="9357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141" name="Shape 1141"/>
          <p:cNvSpPr/>
          <p:nvPr/>
        </p:nvSpPr>
        <p:spPr>
          <a:xfrm>
            <a:off x="7134750" y="4506150"/>
            <a:ext cx="934800" cy="685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42" name="Shape 1142"/>
          <p:cNvPicPr preferRelativeResize="0"/>
          <p:nvPr/>
        </p:nvPicPr>
        <p:blipFill>
          <a:blip r:embed="rId8">
            <a:alphaModFix/>
          </a:blip>
          <a:stretch>
            <a:fillRect/>
          </a:stretch>
        </p:blipFill>
        <p:spPr>
          <a:xfrm>
            <a:off x="7071147" y="4403289"/>
            <a:ext cx="1041600" cy="847168"/>
          </a:xfrm>
          <a:prstGeom prst="rect">
            <a:avLst/>
          </a:prstGeom>
          <a:noFill/>
          <a:ln>
            <a:noFill/>
          </a:ln>
        </p:spPr>
      </p:pic>
      <p:pic>
        <p:nvPicPr>
          <p:cNvPr descr="coin-tiny.png" id="1143" name="Shape 1143"/>
          <p:cNvPicPr preferRelativeResize="0"/>
          <p:nvPr/>
        </p:nvPicPr>
        <p:blipFill>
          <a:blip r:embed="rId9">
            <a:alphaModFix/>
          </a:blip>
          <a:stretch>
            <a:fillRect/>
          </a:stretch>
        </p:blipFill>
        <p:spPr>
          <a:xfrm>
            <a:off x="9028075" y="167347"/>
            <a:ext cx="598500" cy="583519"/>
          </a:xfrm>
          <a:prstGeom prst="rect">
            <a:avLst/>
          </a:prstGeom>
          <a:noFill/>
          <a:ln>
            <a:noFill/>
          </a:ln>
        </p:spPr>
      </p:pic>
      <p:sp>
        <p:nvSpPr>
          <p:cNvPr id="1144" name="Shape 1144"/>
          <p:cNvSpPr/>
          <p:nvPr/>
        </p:nvSpPr>
        <p:spPr>
          <a:xfrm>
            <a:off x="-21450" y="2235500"/>
            <a:ext cx="5125500" cy="54099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48" name="Shape 1148"/>
        <p:cNvGrpSpPr/>
        <p:nvPr/>
      </p:nvGrpSpPr>
      <p:grpSpPr>
        <a:xfrm>
          <a:off x="0" y="0"/>
          <a:ext cx="0" cy="0"/>
          <a:chOff x="0" y="0"/>
          <a:chExt cx="0" cy="0"/>
        </a:xfrm>
      </p:grpSpPr>
      <p:sp>
        <p:nvSpPr>
          <p:cNvPr id="1149" name="Shape 114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1150" name="Shape 1150"/>
          <p:cNvSpPr/>
          <p:nvPr/>
        </p:nvSpPr>
        <p:spPr>
          <a:xfrm>
            <a:off x="8605225" y="6229"/>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51" name="Shape 1151"/>
          <p:cNvSpPr/>
          <p:nvPr/>
        </p:nvSpPr>
        <p:spPr>
          <a:xfrm>
            <a:off x="8671825" y="94773"/>
            <a:ext cx="1295700" cy="10194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b"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Moses</a:t>
            </a:r>
          </a:p>
        </p:txBody>
      </p:sp>
      <p:pic>
        <p:nvPicPr>
          <p:cNvPr id="1152" name="Shape 1152"/>
          <p:cNvPicPr preferRelativeResize="0"/>
          <p:nvPr/>
        </p:nvPicPr>
        <p:blipFill rotWithShape="1">
          <a:blip r:embed="rId3">
            <a:alphaModFix/>
          </a:blip>
          <a:srcRect b="0" l="0" r="0" t="0"/>
          <a:stretch/>
        </p:blipFill>
        <p:spPr>
          <a:xfrm>
            <a:off x="9044855" y="1310572"/>
            <a:ext cx="663600" cy="867900"/>
          </a:xfrm>
          <a:prstGeom prst="rect">
            <a:avLst/>
          </a:prstGeom>
          <a:noFill/>
          <a:ln>
            <a:noFill/>
          </a:ln>
        </p:spPr>
      </p:pic>
      <p:cxnSp>
        <p:nvCxnSpPr>
          <p:cNvPr id="1153" name="Shape 1153"/>
          <p:cNvCxnSpPr/>
          <p:nvPr/>
        </p:nvCxnSpPr>
        <p:spPr>
          <a:xfrm rot="10800000">
            <a:off x="9172875" y="1114275"/>
            <a:ext cx="0" cy="257100"/>
          </a:xfrm>
          <a:prstGeom prst="straightConnector1">
            <a:avLst/>
          </a:prstGeom>
          <a:noFill/>
          <a:ln cap="flat" cmpd="sng" w="28575">
            <a:solidFill>
              <a:srgbClr val="000000"/>
            </a:solidFill>
            <a:prstDash val="solid"/>
            <a:round/>
            <a:headEnd len="med" w="med" type="none"/>
            <a:tailEnd len="lg" w="lg" type="stealth"/>
          </a:ln>
        </p:spPr>
      </p:cxnSp>
      <p:cxnSp>
        <p:nvCxnSpPr>
          <p:cNvPr id="1154" name="Shape 1154"/>
          <p:cNvCxnSpPr/>
          <p:nvPr/>
        </p:nvCxnSpPr>
        <p:spPr>
          <a:xfrm>
            <a:off x="9572880" y="1075272"/>
            <a:ext cx="0" cy="335100"/>
          </a:xfrm>
          <a:prstGeom prst="straightConnector1">
            <a:avLst/>
          </a:prstGeom>
          <a:noFill/>
          <a:ln cap="flat" cmpd="sng" w="28575">
            <a:solidFill>
              <a:srgbClr val="000000"/>
            </a:solidFill>
            <a:prstDash val="solid"/>
            <a:round/>
            <a:headEnd len="med" w="med" type="none"/>
            <a:tailEnd len="lg" w="lg" type="stealth"/>
          </a:ln>
        </p:spPr>
      </p:cxnSp>
      <p:sp>
        <p:nvSpPr>
          <p:cNvPr id="1155" name="Shape 1155"/>
          <p:cNvSpPr/>
          <p:nvPr/>
        </p:nvSpPr>
        <p:spPr>
          <a:xfrm>
            <a:off x="3246275" y="5812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56" name="Shape 1156"/>
          <p:cNvSpPr/>
          <p:nvPr/>
        </p:nvSpPr>
        <p:spPr>
          <a:xfrm>
            <a:off x="3327485" y="183994"/>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Classifier</a:t>
            </a:r>
          </a:p>
        </p:txBody>
      </p:sp>
      <p:sp>
        <p:nvSpPr>
          <p:cNvPr id="1157" name="Shape 1157"/>
          <p:cNvSpPr/>
          <p:nvPr/>
        </p:nvSpPr>
        <p:spPr>
          <a:xfrm>
            <a:off x="5288975" y="29174"/>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58" name="Shape 1158"/>
          <p:cNvSpPr/>
          <p:nvPr/>
        </p:nvSpPr>
        <p:spPr>
          <a:xfrm>
            <a:off x="5341785" y="13213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Return</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Results</a:t>
            </a:r>
          </a:p>
        </p:txBody>
      </p:sp>
      <p:sp>
        <p:nvSpPr>
          <p:cNvPr id="1159" name="Shape 1159"/>
          <p:cNvSpPr/>
          <p:nvPr/>
        </p:nvSpPr>
        <p:spPr>
          <a:xfrm>
            <a:off x="1203575" y="29176"/>
            <a:ext cx="1444200" cy="12276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60" name="Shape 1160"/>
          <p:cNvSpPr/>
          <p:nvPr/>
        </p:nvSpPr>
        <p:spPr>
          <a:xfrm>
            <a:off x="1270165" y="117740"/>
            <a:ext cx="1295699"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Parse</a:t>
            </a:r>
          </a:p>
          <a:p>
            <a:pPr indent="0" lvl="0" marL="0" marR="0" rtl="0" algn="ctr">
              <a:spcBef>
                <a:spcPts val="0"/>
              </a:spcBef>
              <a:buSzPct val="25000"/>
              <a:buNone/>
            </a:pPr>
            <a:r>
              <a:rPr b="0" i="0" lang="en-US" sz="2000" u="none" cap="none" strike="noStrike">
                <a:solidFill>
                  <a:srgbClr val="FFFFFF"/>
                </a:solidFill>
                <a:latin typeface="Source Sans Pro"/>
                <a:ea typeface="Source Sans Pro"/>
                <a:cs typeface="Source Sans Pro"/>
                <a:sym typeface="Source Sans Pro"/>
              </a:rPr>
              <a:t>Input</a:t>
            </a:r>
          </a:p>
        </p:txBody>
      </p:sp>
      <p:sp>
        <p:nvSpPr>
          <p:cNvPr id="1161" name="Shape 1161"/>
          <p:cNvSpPr/>
          <p:nvPr/>
        </p:nvSpPr>
        <p:spPr>
          <a:xfrm>
            <a:off x="1597765" y="825055"/>
            <a:ext cx="640499"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62" name="Shape 1162"/>
          <p:cNvPicPr preferRelativeResize="0"/>
          <p:nvPr/>
        </p:nvPicPr>
        <p:blipFill rotWithShape="1">
          <a:blip r:embed="rId4">
            <a:alphaModFix/>
          </a:blip>
          <a:srcRect b="0" l="0" r="0" t="0"/>
          <a:stretch/>
        </p:blipFill>
        <p:spPr>
          <a:xfrm rot="8280">
            <a:off x="1606622" y="828208"/>
            <a:ext cx="622801" cy="425400"/>
          </a:xfrm>
          <a:prstGeom prst="rect">
            <a:avLst/>
          </a:prstGeom>
          <a:noFill/>
          <a:ln>
            <a:noFill/>
          </a:ln>
        </p:spPr>
      </p:pic>
      <p:sp>
        <p:nvSpPr>
          <p:cNvPr id="1163" name="Shape 1163"/>
          <p:cNvSpPr/>
          <p:nvPr/>
        </p:nvSpPr>
        <p:spPr>
          <a:xfrm>
            <a:off x="5671562" y="823969"/>
            <a:ext cx="640500" cy="431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64" name="Shape 1164"/>
          <p:cNvPicPr preferRelativeResize="0"/>
          <p:nvPr/>
        </p:nvPicPr>
        <p:blipFill rotWithShape="1">
          <a:blip r:embed="rId4">
            <a:alphaModFix/>
          </a:blip>
          <a:srcRect b="0" l="0" r="0" t="0"/>
          <a:stretch/>
        </p:blipFill>
        <p:spPr>
          <a:xfrm rot="8280">
            <a:off x="5671595" y="824373"/>
            <a:ext cx="622801" cy="425400"/>
          </a:xfrm>
          <a:prstGeom prst="rect">
            <a:avLst/>
          </a:prstGeom>
          <a:noFill/>
          <a:ln>
            <a:noFill/>
          </a:ln>
        </p:spPr>
      </p:pic>
      <p:sp>
        <p:nvSpPr>
          <p:cNvPr id="1165" name="Shape 1165"/>
          <p:cNvSpPr/>
          <p:nvPr/>
        </p:nvSpPr>
        <p:spPr>
          <a:xfrm>
            <a:off x="3500964" y="874902"/>
            <a:ext cx="934800" cy="3900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66" name="Shape 1166"/>
          <p:cNvPicPr preferRelativeResize="0"/>
          <p:nvPr/>
        </p:nvPicPr>
        <p:blipFill rotWithShape="1">
          <a:blip r:embed="rId5">
            <a:alphaModFix/>
          </a:blip>
          <a:srcRect b="0" l="0" r="0" t="0"/>
          <a:stretch/>
        </p:blipFill>
        <p:spPr>
          <a:xfrm>
            <a:off x="3500964" y="882855"/>
            <a:ext cx="934800" cy="374100"/>
          </a:xfrm>
          <a:prstGeom prst="rect">
            <a:avLst/>
          </a:prstGeom>
          <a:noFill/>
          <a:ln>
            <a:noFill/>
          </a:ln>
        </p:spPr>
      </p:pic>
      <p:cxnSp>
        <p:nvCxnSpPr>
          <p:cNvPr id="1167" name="Shape 1167"/>
          <p:cNvCxnSpPr/>
          <p:nvPr/>
        </p:nvCxnSpPr>
        <p:spPr>
          <a:xfrm>
            <a:off x="2647884" y="602300"/>
            <a:ext cx="598500" cy="0"/>
          </a:xfrm>
          <a:prstGeom prst="straightConnector1">
            <a:avLst/>
          </a:prstGeom>
          <a:noFill/>
          <a:ln cap="flat" cmpd="sng" w="28575">
            <a:solidFill>
              <a:srgbClr val="000000"/>
            </a:solidFill>
            <a:prstDash val="solid"/>
            <a:round/>
            <a:headEnd len="med" w="med" type="none"/>
            <a:tailEnd len="lg" w="lg" type="stealth"/>
          </a:ln>
        </p:spPr>
      </p:cxnSp>
      <p:cxnSp>
        <p:nvCxnSpPr>
          <p:cNvPr id="1168" name="Shape 1168"/>
          <p:cNvCxnSpPr/>
          <p:nvPr/>
        </p:nvCxnSpPr>
        <p:spPr>
          <a:xfrm>
            <a:off x="4704284" y="513725"/>
            <a:ext cx="598500" cy="0"/>
          </a:xfrm>
          <a:prstGeom prst="straightConnector1">
            <a:avLst/>
          </a:prstGeom>
          <a:noFill/>
          <a:ln cap="flat" cmpd="sng" w="28575">
            <a:solidFill>
              <a:srgbClr val="000000"/>
            </a:solidFill>
            <a:prstDash val="solid"/>
            <a:round/>
            <a:headEnd len="med" w="med" type="none"/>
            <a:tailEnd len="lg" w="lg" type="stealth"/>
          </a:ln>
        </p:spPr>
      </p:cxnSp>
      <p:pic>
        <p:nvPicPr>
          <p:cNvPr id="1169" name="Shape 1169"/>
          <p:cNvPicPr preferRelativeResize="0"/>
          <p:nvPr/>
        </p:nvPicPr>
        <p:blipFill rotWithShape="1">
          <a:blip r:embed="rId3">
            <a:alphaModFix/>
          </a:blip>
          <a:srcRect b="0" l="0" r="0" t="0"/>
          <a:stretch/>
        </p:blipFill>
        <p:spPr>
          <a:xfrm>
            <a:off x="3636580" y="1340285"/>
            <a:ext cx="663600" cy="867900"/>
          </a:xfrm>
          <a:prstGeom prst="rect">
            <a:avLst/>
          </a:prstGeom>
          <a:noFill/>
          <a:ln>
            <a:noFill/>
          </a:ln>
        </p:spPr>
      </p:pic>
      <p:cxnSp>
        <p:nvCxnSpPr>
          <p:cNvPr id="1170" name="Shape 1170"/>
          <p:cNvCxnSpPr>
            <a:stCxn id="1169" idx="1"/>
            <a:endCxn id="1162" idx="2"/>
          </p:cNvCxnSpPr>
          <p:nvPr/>
        </p:nvCxnSpPr>
        <p:spPr>
          <a:xfrm rot="10800000">
            <a:off x="1917580" y="1253735"/>
            <a:ext cx="1719000" cy="520500"/>
          </a:xfrm>
          <a:prstGeom prst="straightConnector1">
            <a:avLst/>
          </a:prstGeom>
          <a:noFill/>
          <a:ln cap="flat" cmpd="sng" w="28575">
            <a:solidFill>
              <a:srgbClr val="000000"/>
            </a:solidFill>
            <a:prstDash val="solid"/>
            <a:round/>
            <a:headEnd len="med" w="med" type="none"/>
            <a:tailEnd len="lg" w="lg" type="stealth"/>
          </a:ln>
        </p:spPr>
      </p:cxnSp>
      <p:cxnSp>
        <p:nvCxnSpPr>
          <p:cNvPr id="1171" name="Shape 1171"/>
          <p:cNvCxnSpPr>
            <a:stCxn id="1164" idx="2"/>
            <a:endCxn id="1169" idx="3"/>
          </p:cNvCxnSpPr>
          <p:nvPr/>
        </p:nvCxnSpPr>
        <p:spPr>
          <a:xfrm flipH="1">
            <a:off x="4300146" y="1249773"/>
            <a:ext cx="1682400" cy="524400"/>
          </a:xfrm>
          <a:prstGeom prst="straightConnector1">
            <a:avLst/>
          </a:prstGeom>
          <a:noFill/>
          <a:ln cap="flat" cmpd="sng" w="28575">
            <a:solidFill>
              <a:srgbClr val="000000"/>
            </a:solidFill>
            <a:prstDash val="solid"/>
            <a:round/>
            <a:headEnd len="med" w="med" type="none"/>
            <a:tailEnd len="lg" w="lg" type="stealth"/>
          </a:ln>
        </p:spPr>
      </p:cxnSp>
      <p:sp>
        <p:nvSpPr>
          <p:cNvPr id="1172" name="Shape 1172"/>
          <p:cNvSpPr/>
          <p:nvPr/>
        </p:nvSpPr>
        <p:spPr>
          <a:xfrm>
            <a:off x="5134475" y="3720100"/>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73" name="Shape 1173"/>
          <p:cNvPicPr preferRelativeResize="0"/>
          <p:nvPr/>
        </p:nvPicPr>
        <p:blipFill rotWithShape="1">
          <a:blip r:embed="rId3">
            <a:alphaModFix/>
          </a:blip>
          <a:srcRect b="0" l="0" r="0" t="0"/>
          <a:stretch/>
        </p:blipFill>
        <p:spPr>
          <a:xfrm>
            <a:off x="7260155" y="5606985"/>
            <a:ext cx="663600" cy="867900"/>
          </a:xfrm>
          <a:prstGeom prst="rect">
            <a:avLst/>
          </a:prstGeom>
          <a:noFill/>
          <a:ln>
            <a:noFill/>
          </a:ln>
        </p:spPr>
      </p:pic>
      <p:cxnSp>
        <p:nvCxnSpPr>
          <p:cNvPr id="1174" name="Shape 1174"/>
          <p:cNvCxnSpPr>
            <a:stCxn id="1173" idx="1"/>
          </p:cNvCxnSpPr>
          <p:nvPr/>
        </p:nvCxnSpPr>
        <p:spPr>
          <a:xfrm rot="10800000">
            <a:off x="5953655" y="4633635"/>
            <a:ext cx="1306500" cy="1407300"/>
          </a:xfrm>
          <a:prstGeom prst="straightConnector1">
            <a:avLst/>
          </a:prstGeom>
          <a:noFill/>
          <a:ln cap="flat" cmpd="sng" w="28575">
            <a:solidFill>
              <a:srgbClr val="000000"/>
            </a:solidFill>
            <a:prstDash val="solid"/>
            <a:round/>
            <a:headEnd len="med" w="med" type="none"/>
            <a:tailEnd len="lg" w="lg" type="stealth"/>
          </a:ln>
        </p:spPr>
      </p:cxnSp>
      <p:cxnSp>
        <p:nvCxnSpPr>
          <p:cNvPr id="1175" name="Shape 1175"/>
          <p:cNvCxnSpPr>
            <a:endCxn id="1173" idx="3"/>
          </p:cNvCxnSpPr>
          <p:nvPr/>
        </p:nvCxnSpPr>
        <p:spPr>
          <a:xfrm flipH="1">
            <a:off x="7923755" y="4615035"/>
            <a:ext cx="1435800" cy="1425900"/>
          </a:xfrm>
          <a:prstGeom prst="straightConnector1">
            <a:avLst/>
          </a:prstGeom>
          <a:noFill/>
          <a:ln cap="flat" cmpd="sng" w="28575">
            <a:solidFill>
              <a:srgbClr val="000000"/>
            </a:solidFill>
            <a:prstDash val="solid"/>
            <a:round/>
            <a:headEnd len="med" w="med" type="none"/>
            <a:tailEnd len="lg" w="lg" type="stealth"/>
          </a:ln>
        </p:spPr>
      </p:cxnSp>
      <p:sp>
        <p:nvSpPr>
          <p:cNvPr id="1176" name="Shape 1176"/>
          <p:cNvSpPr/>
          <p:nvPr/>
        </p:nvSpPr>
        <p:spPr>
          <a:xfrm>
            <a:off x="6869850" y="2929259"/>
            <a:ext cx="1444200" cy="11175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77" name="Shape 1177"/>
          <p:cNvSpPr/>
          <p:nvPr/>
        </p:nvSpPr>
        <p:spPr>
          <a:xfrm>
            <a:off x="6936440" y="3041089"/>
            <a:ext cx="1295700" cy="865199"/>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178" name="Shape 1178"/>
          <p:cNvSpPr/>
          <p:nvPr/>
        </p:nvSpPr>
        <p:spPr>
          <a:xfrm>
            <a:off x="6869850" y="4273518"/>
            <a:ext cx="1444200" cy="12087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79" name="Shape 1179"/>
          <p:cNvSpPr/>
          <p:nvPr/>
        </p:nvSpPr>
        <p:spPr>
          <a:xfrm>
            <a:off x="8605225" y="372011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0" name="Shape 1180"/>
          <p:cNvSpPr/>
          <p:nvPr/>
        </p:nvSpPr>
        <p:spPr>
          <a:xfrm>
            <a:off x="8671815" y="380867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cxnSp>
        <p:nvCxnSpPr>
          <p:cNvPr id="1181" name="Shape 1181"/>
          <p:cNvCxnSpPr/>
          <p:nvPr/>
        </p:nvCxnSpPr>
        <p:spPr>
          <a:xfrm flipH="1" rot="10800000">
            <a:off x="6413375" y="3874050"/>
            <a:ext cx="537000" cy="315900"/>
          </a:xfrm>
          <a:prstGeom prst="straightConnector1">
            <a:avLst/>
          </a:prstGeom>
          <a:noFill/>
          <a:ln cap="flat" cmpd="sng" w="28575">
            <a:solidFill>
              <a:srgbClr val="000000"/>
            </a:solidFill>
            <a:prstDash val="solid"/>
            <a:round/>
            <a:headEnd len="med" w="med" type="none"/>
            <a:tailEnd len="lg" w="lg" type="stealth"/>
          </a:ln>
        </p:spPr>
      </p:cxnSp>
      <p:cxnSp>
        <p:nvCxnSpPr>
          <p:cNvPr id="1182" name="Shape 1182"/>
          <p:cNvCxnSpPr/>
          <p:nvPr/>
        </p:nvCxnSpPr>
        <p:spPr>
          <a:xfrm>
            <a:off x="6413375" y="4130650"/>
            <a:ext cx="551700" cy="309600"/>
          </a:xfrm>
          <a:prstGeom prst="straightConnector1">
            <a:avLst/>
          </a:prstGeom>
          <a:noFill/>
          <a:ln cap="flat" cmpd="sng" w="28575">
            <a:solidFill>
              <a:srgbClr val="000000"/>
            </a:solidFill>
            <a:prstDash val="solid"/>
            <a:round/>
            <a:headEnd len="med" w="med" type="none"/>
            <a:tailEnd len="lg" w="lg" type="stealth"/>
          </a:ln>
        </p:spPr>
      </p:cxnSp>
      <p:cxnSp>
        <p:nvCxnSpPr>
          <p:cNvPr id="1183" name="Shape 1183"/>
          <p:cNvCxnSpPr>
            <a:stCxn id="1184" idx="3"/>
          </p:cNvCxnSpPr>
          <p:nvPr/>
        </p:nvCxnSpPr>
        <p:spPr>
          <a:xfrm>
            <a:off x="8239799" y="3434561"/>
            <a:ext cx="466200" cy="439200"/>
          </a:xfrm>
          <a:prstGeom prst="straightConnector1">
            <a:avLst/>
          </a:prstGeom>
          <a:noFill/>
          <a:ln cap="flat" cmpd="sng" w="28575">
            <a:solidFill>
              <a:srgbClr val="000000"/>
            </a:solidFill>
            <a:prstDash val="solid"/>
            <a:round/>
            <a:headEnd len="med" w="med" type="none"/>
            <a:tailEnd len="lg" w="lg" type="stealth"/>
          </a:ln>
        </p:spPr>
      </p:cxnSp>
      <p:cxnSp>
        <p:nvCxnSpPr>
          <p:cNvPr id="1185" name="Shape 1185"/>
          <p:cNvCxnSpPr/>
          <p:nvPr/>
        </p:nvCxnSpPr>
        <p:spPr>
          <a:xfrm flipH="1" rot="10800000">
            <a:off x="8221765" y="4446925"/>
            <a:ext cx="513900" cy="464400"/>
          </a:xfrm>
          <a:prstGeom prst="straightConnector1">
            <a:avLst/>
          </a:prstGeom>
          <a:noFill/>
          <a:ln cap="flat" cmpd="sng" w="28575">
            <a:solidFill>
              <a:srgbClr val="000000"/>
            </a:solidFill>
            <a:prstDash val="solid"/>
            <a:round/>
            <a:headEnd len="med" w="med" type="none"/>
            <a:tailEnd len="lg" w="lg" type="stealth"/>
          </a:ln>
        </p:spPr>
      </p:cxnSp>
      <p:sp>
        <p:nvSpPr>
          <p:cNvPr id="1186" name="Shape 1186"/>
          <p:cNvSpPr/>
          <p:nvPr/>
        </p:nvSpPr>
        <p:spPr>
          <a:xfrm>
            <a:off x="0" y="38687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7" name="Shape 1187"/>
          <p:cNvSpPr/>
          <p:nvPr/>
        </p:nvSpPr>
        <p:spPr>
          <a:xfrm>
            <a:off x="66590" y="39573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188" name="Shape 1188"/>
          <p:cNvSpPr/>
          <p:nvPr/>
        </p:nvSpPr>
        <p:spPr>
          <a:xfrm>
            <a:off x="1811000" y="281842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9" name="Shape 1189"/>
          <p:cNvSpPr/>
          <p:nvPr/>
        </p:nvSpPr>
        <p:spPr>
          <a:xfrm>
            <a:off x="1848454" y="3899805"/>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0" name="Shape 1190"/>
          <p:cNvSpPr/>
          <p:nvPr/>
        </p:nvSpPr>
        <p:spPr>
          <a:xfrm>
            <a:off x="1811000" y="4981162"/>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91" name="Shape 1191"/>
          <p:cNvPicPr preferRelativeResize="0"/>
          <p:nvPr/>
        </p:nvPicPr>
        <p:blipFill rotWithShape="1">
          <a:blip r:embed="rId3">
            <a:alphaModFix/>
          </a:blip>
          <a:srcRect b="0" l="0" r="0" t="0"/>
          <a:stretch/>
        </p:blipFill>
        <p:spPr>
          <a:xfrm>
            <a:off x="2208955" y="6165722"/>
            <a:ext cx="663600" cy="867900"/>
          </a:xfrm>
          <a:prstGeom prst="rect">
            <a:avLst/>
          </a:prstGeom>
          <a:noFill/>
          <a:ln>
            <a:noFill/>
          </a:ln>
        </p:spPr>
      </p:pic>
      <p:sp>
        <p:nvSpPr>
          <p:cNvPr id="1192" name="Shape 1192"/>
          <p:cNvSpPr/>
          <p:nvPr/>
        </p:nvSpPr>
        <p:spPr>
          <a:xfrm>
            <a:off x="3609850" y="3899787"/>
            <a:ext cx="1444200" cy="8850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93" name="Shape 1193"/>
          <p:cNvCxnSpPr>
            <a:endCxn id="1191" idx="3"/>
          </p:cNvCxnSpPr>
          <p:nvPr/>
        </p:nvCxnSpPr>
        <p:spPr>
          <a:xfrm flipH="1">
            <a:off x="2872555" y="4633472"/>
            <a:ext cx="1563300" cy="1966200"/>
          </a:xfrm>
          <a:prstGeom prst="straightConnector1">
            <a:avLst/>
          </a:prstGeom>
          <a:noFill/>
          <a:ln cap="flat" cmpd="sng" w="28575">
            <a:solidFill>
              <a:srgbClr val="000000"/>
            </a:solidFill>
            <a:prstDash val="solid"/>
            <a:round/>
            <a:headEnd len="med" w="med" type="none"/>
            <a:tailEnd len="lg" w="lg" type="stealth"/>
          </a:ln>
        </p:spPr>
      </p:cxnSp>
      <p:cxnSp>
        <p:nvCxnSpPr>
          <p:cNvPr id="1194" name="Shape 1194"/>
          <p:cNvCxnSpPr/>
          <p:nvPr/>
        </p:nvCxnSpPr>
        <p:spPr>
          <a:xfrm flipH="1" rot="10800000">
            <a:off x="1373600" y="3569300"/>
            <a:ext cx="527100" cy="749100"/>
          </a:xfrm>
          <a:prstGeom prst="straightConnector1">
            <a:avLst/>
          </a:prstGeom>
          <a:noFill/>
          <a:ln cap="flat" cmpd="sng" w="28575">
            <a:solidFill>
              <a:srgbClr val="000000"/>
            </a:solidFill>
            <a:prstDash val="solid"/>
            <a:round/>
            <a:headEnd len="med" w="med" type="none"/>
            <a:tailEnd len="lg" w="lg" type="stealth"/>
          </a:ln>
        </p:spPr>
      </p:cxnSp>
      <p:cxnSp>
        <p:nvCxnSpPr>
          <p:cNvPr id="1195" name="Shape 1195"/>
          <p:cNvCxnSpPr/>
          <p:nvPr/>
        </p:nvCxnSpPr>
        <p:spPr>
          <a:xfrm>
            <a:off x="3194450" y="4381350"/>
            <a:ext cx="520200" cy="0"/>
          </a:xfrm>
          <a:prstGeom prst="straightConnector1">
            <a:avLst/>
          </a:prstGeom>
          <a:noFill/>
          <a:ln cap="flat" cmpd="sng" w="28575">
            <a:solidFill>
              <a:srgbClr val="000000"/>
            </a:solidFill>
            <a:prstDash val="solid"/>
            <a:round/>
            <a:headEnd len="med" w="med" type="none"/>
            <a:tailEnd len="lg" w="lg" type="stealth"/>
          </a:ln>
        </p:spPr>
      </p:cxnSp>
      <p:cxnSp>
        <p:nvCxnSpPr>
          <p:cNvPr id="1196" name="Shape 1196"/>
          <p:cNvCxnSpPr/>
          <p:nvPr/>
        </p:nvCxnSpPr>
        <p:spPr>
          <a:xfrm flipH="1" rot="10800000">
            <a:off x="1349425" y="4314475"/>
            <a:ext cx="566100" cy="9300"/>
          </a:xfrm>
          <a:prstGeom prst="straightConnector1">
            <a:avLst/>
          </a:prstGeom>
          <a:noFill/>
          <a:ln cap="flat" cmpd="sng" w="28575">
            <a:solidFill>
              <a:srgbClr val="000000"/>
            </a:solidFill>
            <a:prstDash val="solid"/>
            <a:round/>
            <a:headEnd len="med" w="med" type="none"/>
            <a:tailEnd len="lg" w="lg" type="stealth"/>
          </a:ln>
        </p:spPr>
      </p:cxnSp>
      <p:cxnSp>
        <p:nvCxnSpPr>
          <p:cNvPr id="1197" name="Shape 1197"/>
          <p:cNvCxnSpPr/>
          <p:nvPr/>
        </p:nvCxnSpPr>
        <p:spPr>
          <a:xfrm flipH="1" rot="10800000">
            <a:off x="3162225" y="4664125"/>
            <a:ext cx="592800" cy="741300"/>
          </a:xfrm>
          <a:prstGeom prst="straightConnector1">
            <a:avLst/>
          </a:prstGeom>
          <a:noFill/>
          <a:ln cap="flat" cmpd="sng" w="28575">
            <a:solidFill>
              <a:srgbClr val="000000"/>
            </a:solidFill>
            <a:prstDash val="solid"/>
            <a:round/>
            <a:headEnd len="med" w="med" type="none"/>
            <a:tailEnd len="lg" w="lg" type="stealth"/>
          </a:ln>
        </p:spPr>
      </p:cxnSp>
      <p:cxnSp>
        <p:nvCxnSpPr>
          <p:cNvPr id="1198" name="Shape 1198"/>
          <p:cNvCxnSpPr/>
          <p:nvPr/>
        </p:nvCxnSpPr>
        <p:spPr>
          <a:xfrm>
            <a:off x="3132575" y="3270925"/>
            <a:ext cx="567600" cy="777300"/>
          </a:xfrm>
          <a:prstGeom prst="straightConnector1">
            <a:avLst/>
          </a:prstGeom>
          <a:noFill/>
          <a:ln cap="flat" cmpd="sng" w="28575">
            <a:solidFill>
              <a:srgbClr val="000000"/>
            </a:solidFill>
            <a:prstDash val="solid"/>
            <a:round/>
            <a:headEnd len="med" w="med" type="none"/>
            <a:tailEnd len="lg" w="lg" type="stealth"/>
          </a:ln>
        </p:spPr>
      </p:cxnSp>
      <p:cxnSp>
        <p:nvCxnSpPr>
          <p:cNvPr id="1199" name="Shape 1199"/>
          <p:cNvCxnSpPr/>
          <p:nvPr/>
        </p:nvCxnSpPr>
        <p:spPr>
          <a:xfrm>
            <a:off x="1363700" y="4318400"/>
            <a:ext cx="566100" cy="774600"/>
          </a:xfrm>
          <a:prstGeom prst="straightConnector1">
            <a:avLst/>
          </a:prstGeom>
          <a:noFill/>
          <a:ln cap="flat" cmpd="sng" w="28575">
            <a:solidFill>
              <a:srgbClr val="000000"/>
            </a:solidFill>
            <a:prstDash val="solid"/>
            <a:round/>
            <a:headEnd len="med" w="med" type="none"/>
            <a:tailEnd len="lg" w="lg" type="stealth"/>
          </a:ln>
        </p:spPr>
      </p:cxnSp>
      <p:cxnSp>
        <p:nvCxnSpPr>
          <p:cNvPr id="1200" name="Shape 1200"/>
          <p:cNvCxnSpPr/>
          <p:nvPr/>
        </p:nvCxnSpPr>
        <p:spPr>
          <a:xfrm>
            <a:off x="5104050" y="2262825"/>
            <a:ext cx="0" cy="5179800"/>
          </a:xfrm>
          <a:prstGeom prst="straightConnector1">
            <a:avLst/>
          </a:prstGeom>
          <a:noFill/>
          <a:ln cap="flat" cmpd="sng" w="9525">
            <a:solidFill>
              <a:schemeClr val="dk2"/>
            </a:solidFill>
            <a:prstDash val="solid"/>
            <a:round/>
            <a:headEnd len="lg" w="lg" type="none"/>
            <a:tailEnd len="lg" w="lg" type="none"/>
          </a:ln>
        </p:spPr>
      </p:cxnSp>
      <p:cxnSp>
        <p:nvCxnSpPr>
          <p:cNvPr id="1201" name="Shape 1201"/>
          <p:cNvCxnSpPr/>
          <p:nvPr/>
        </p:nvCxnSpPr>
        <p:spPr>
          <a:xfrm rot="10800000">
            <a:off x="-21275" y="2235500"/>
            <a:ext cx="10107600" cy="0"/>
          </a:xfrm>
          <a:prstGeom prst="straightConnector1">
            <a:avLst/>
          </a:prstGeom>
          <a:noFill/>
          <a:ln cap="flat" cmpd="sng" w="9525">
            <a:solidFill>
              <a:schemeClr val="dk2"/>
            </a:solidFill>
            <a:prstDash val="solid"/>
            <a:round/>
            <a:headEnd len="lg" w="lg" type="none"/>
            <a:tailEnd len="lg" w="lg" type="none"/>
          </a:ln>
        </p:spPr>
      </p:cxnSp>
      <p:cxnSp>
        <p:nvCxnSpPr>
          <p:cNvPr id="1202" name="Shape 1202"/>
          <p:cNvCxnSpPr/>
          <p:nvPr/>
        </p:nvCxnSpPr>
        <p:spPr>
          <a:xfrm>
            <a:off x="6798775" y="-50800"/>
            <a:ext cx="0" cy="2286300"/>
          </a:xfrm>
          <a:prstGeom prst="straightConnector1">
            <a:avLst/>
          </a:prstGeom>
          <a:noFill/>
          <a:ln cap="flat" cmpd="sng" w="9525">
            <a:solidFill>
              <a:schemeClr val="dk2"/>
            </a:solidFill>
            <a:prstDash val="solid"/>
            <a:round/>
            <a:headEnd len="lg" w="lg" type="none"/>
            <a:tailEnd len="lg" w="lg" type="none"/>
          </a:ln>
        </p:spPr>
      </p:cxnSp>
      <p:sp>
        <p:nvSpPr>
          <p:cNvPr id="1203" name="Shape 1203"/>
          <p:cNvSpPr txBox="1"/>
          <p:nvPr/>
        </p:nvSpPr>
        <p:spPr>
          <a:xfrm>
            <a:off x="162350" y="1319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Health</a:t>
            </a:r>
          </a:p>
        </p:txBody>
      </p:sp>
      <p:sp>
        <p:nvSpPr>
          <p:cNvPr id="1204" name="Shape 1204"/>
          <p:cNvSpPr txBox="1"/>
          <p:nvPr/>
        </p:nvSpPr>
        <p:spPr>
          <a:xfrm>
            <a:off x="-18025" y="15943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Genome/health data</a:t>
            </a:r>
          </a:p>
          <a:p>
            <a:pPr lvl="0" rtl="0">
              <a:spcBef>
                <a:spcPts val="0"/>
              </a:spcBef>
              <a:buNone/>
            </a:pPr>
            <a:r>
              <a:rPr lang="en-US" sz="2000">
                <a:solidFill>
                  <a:schemeClr val="dk1"/>
                </a:solidFill>
                <a:latin typeface="Source Sans Pro"/>
                <a:ea typeface="Source Sans Pro"/>
                <a:cs typeface="Source Sans Pro"/>
                <a:sym typeface="Source Sans Pro"/>
              </a:rPr>
              <a:t>Out: Disease risk</a:t>
            </a:r>
          </a:p>
        </p:txBody>
      </p:sp>
      <p:sp>
        <p:nvSpPr>
          <p:cNvPr id="1205" name="Shape 1205"/>
          <p:cNvSpPr txBox="1"/>
          <p:nvPr/>
        </p:nvSpPr>
        <p:spPr>
          <a:xfrm>
            <a:off x="6960075" y="184000"/>
            <a:ext cx="16176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Translation</a:t>
            </a:r>
          </a:p>
        </p:txBody>
      </p:sp>
      <p:sp>
        <p:nvSpPr>
          <p:cNvPr id="1206" name="Shape 1206"/>
          <p:cNvSpPr txBox="1"/>
          <p:nvPr/>
        </p:nvSpPr>
        <p:spPr>
          <a:xfrm>
            <a:off x="6798775" y="1354112"/>
            <a:ext cx="2218800" cy="11043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French text</a:t>
            </a:r>
          </a:p>
          <a:p>
            <a:pPr lvl="0" rtl="0">
              <a:spcBef>
                <a:spcPts val="0"/>
              </a:spcBef>
              <a:buNone/>
            </a:pPr>
            <a:r>
              <a:rPr lang="en-US" sz="2000">
                <a:solidFill>
                  <a:schemeClr val="dk1"/>
                </a:solidFill>
                <a:latin typeface="Source Sans Pro"/>
                <a:ea typeface="Source Sans Pro"/>
                <a:cs typeface="Source Sans Pro"/>
                <a:sym typeface="Source Sans Pro"/>
              </a:rPr>
              <a:t>Out: English text</a:t>
            </a:r>
          </a:p>
        </p:txBody>
      </p:sp>
      <p:sp>
        <p:nvSpPr>
          <p:cNvPr id="1207" name="Shape 1207"/>
          <p:cNvSpPr txBox="1"/>
          <p:nvPr/>
        </p:nvSpPr>
        <p:spPr>
          <a:xfrm>
            <a:off x="5196575" y="2458425"/>
            <a:ext cx="9348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Email</a:t>
            </a:r>
          </a:p>
        </p:txBody>
      </p:sp>
      <p:sp>
        <p:nvSpPr>
          <p:cNvPr id="1208" name="Shape 1208"/>
          <p:cNvSpPr txBox="1"/>
          <p:nvPr/>
        </p:nvSpPr>
        <p:spPr>
          <a:xfrm>
            <a:off x="73700" y="2352225"/>
            <a:ext cx="1112100" cy="395700"/>
          </a:xfrm>
          <a:prstGeom prst="rect">
            <a:avLst/>
          </a:prstGeom>
          <a:noFill/>
          <a:ln>
            <a:noFill/>
          </a:ln>
        </p:spPr>
        <p:txBody>
          <a:bodyPr anchorCtr="0" anchor="t" bIns="91425" lIns="91425" rIns="91425" tIns="91425">
            <a:noAutofit/>
          </a:bodyPr>
          <a:lstStyle/>
          <a:p>
            <a:pPr lvl="0" rtl="0">
              <a:spcBef>
                <a:spcPts val="0"/>
              </a:spcBef>
              <a:buNone/>
            </a:pPr>
            <a:r>
              <a:rPr b="1" lang="en-US" sz="2000">
                <a:latin typeface="Source Sans Pro"/>
                <a:ea typeface="Source Sans Pro"/>
                <a:cs typeface="Source Sans Pro"/>
                <a:sym typeface="Source Sans Pro"/>
              </a:rPr>
              <a:t>Images</a:t>
            </a:r>
          </a:p>
        </p:txBody>
      </p:sp>
      <p:sp>
        <p:nvSpPr>
          <p:cNvPr id="1209" name="Shape 1209"/>
          <p:cNvSpPr txBox="1"/>
          <p:nvPr/>
        </p:nvSpPr>
        <p:spPr>
          <a:xfrm>
            <a:off x="73700" y="693811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Pictures</a:t>
            </a:r>
          </a:p>
          <a:p>
            <a:pPr lvl="0" rtl="0">
              <a:spcBef>
                <a:spcPts val="0"/>
              </a:spcBef>
              <a:buNone/>
            </a:pPr>
            <a:r>
              <a:rPr lang="en-US" sz="2000">
                <a:solidFill>
                  <a:schemeClr val="dk1"/>
                </a:solidFill>
                <a:latin typeface="Source Sans Pro"/>
                <a:ea typeface="Source Sans Pro"/>
                <a:cs typeface="Source Sans Pro"/>
                <a:sym typeface="Source Sans Pro"/>
              </a:rPr>
              <a:t>Out: Array of objects</a:t>
            </a:r>
          </a:p>
        </p:txBody>
      </p:sp>
      <p:sp>
        <p:nvSpPr>
          <p:cNvPr id="1210" name="Shape 1210"/>
          <p:cNvSpPr txBox="1"/>
          <p:nvPr/>
        </p:nvSpPr>
        <p:spPr>
          <a:xfrm>
            <a:off x="5196575" y="6919962"/>
            <a:ext cx="3887400" cy="524400"/>
          </a:xfrm>
          <a:prstGeom prst="rect">
            <a:avLst/>
          </a:prstGeom>
          <a:noFill/>
          <a:ln>
            <a:noFill/>
          </a:ln>
        </p:spPr>
        <p:txBody>
          <a:bodyPr anchorCtr="0" anchor="ctr" bIns="91425" lIns="91425" rIns="91425" tIns="91425">
            <a:noAutofit/>
          </a:bodyPr>
          <a:lstStyle/>
          <a:p>
            <a:pPr lvl="0" rtl="0">
              <a:spcBef>
                <a:spcPts val="0"/>
              </a:spcBef>
              <a:buNone/>
            </a:pPr>
            <a:r>
              <a:rPr lang="en-US" sz="2000">
                <a:solidFill>
                  <a:schemeClr val="dk1"/>
                </a:solidFill>
                <a:latin typeface="Source Sans Pro"/>
                <a:ea typeface="Source Sans Pro"/>
                <a:cs typeface="Source Sans Pro"/>
                <a:sym typeface="Source Sans Pro"/>
              </a:rPr>
              <a:t>   In: Emails</a:t>
            </a:r>
          </a:p>
          <a:p>
            <a:pPr lvl="0" rtl="0">
              <a:spcBef>
                <a:spcPts val="0"/>
              </a:spcBef>
              <a:buNone/>
            </a:pPr>
            <a:r>
              <a:rPr lang="en-US" sz="2000">
                <a:solidFill>
                  <a:schemeClr val="dk1"/>
                </a:solidFill>
                <a:latin typeface="Source Sans Pro"/>
                <a:ea typeface="Source Sans Pro"/>
                <a:cs typeface="Source Sans Pro"/>
                <a:sym typeface="Source Sans Pro"/>
              </a:rPr>
              <a:t>Out: Spam &amp; virus status</a:t>
            </a:r>
          </a:p>
        </p:txBody>
      </p:sp>
      <p:cxnSp>
        <p:nvCxnSpPr>
          <p:cNvPr id="1211" name="Shape 1211"/>
          <p:cNvCxnSpPr>
            <a:stCxn id="1191" idx="1"/>
          </p:cNvCxnSpPr>
          <p:nvPr/>
        </p:nvCxnSpPr>
        <p:spPr>
          <a:xfrm rot="10800000">
            <a:off x="711055" y="4657772"/>
            <a:ext cx="1497900" cy="1941900"/>
          </a:xfrm>
          <a:prstGeom prst="straightConnector1">
            <a:avLst/>
          </a:prstGeom>
          <a:noFill/>
          <a:ln cap="flat" cmpd="sng" w="28575">
            <a:solidFill>
              <a:srgbClr val="000000"/>
            </a:solidFill>
            <a:prstDash val="solid"/>
            <a:round/>
            <a:headEnd len="med" w="med" type="none"/>
            <a:tailEnd len="lg" w="lg" type="stealth"/>
          </a:ln>
        </p:spPr>
      </p:cxnSp>
      <p:pic>
        <p:nvPicPr>
          <p:cNvPr id="1184" name="Shape 1184"/>
          <p:cNvPicPr preferRelativeResize="0"/>
          <p:nvPr/>
        </p:nvPicPr>
        <p:blipFill rotWithShape="1">
          <a:blip r:embed="rId6">
            <a:alphaModFix/>
          </a:blip>
          <a:srcRect b="0" l="0" r="0" t="0"/>
          <a:stretch/>
        </p:blipFill>
        <p:spPr>
          <a:xfrm>
            <a:off x="6944099" y="3107111"/>
            <a:ext cx="1295700" cy="654900"/>
          </a:xfrm>
          <a:prstGeom prst="rect">
            <a:avLst/>
          </a:prstGeom>
          <a:noFill/>
          <a:ln>
            <a:noFill/>
          </a:ln>
        </p:spPr>
      </p:pic>
      <p:pic>
        <p:nvPicPr>
          <p:cNvPr descr="logo.png" id="1212" name="Shape 1212"/>
          <p:cNvPicPr preferRelativeResize="0"/>
          <p:nvPr/>
        </p:nvPicPr>
        <p:blipFill>
          <a:blip r:embed="rId7">
            <a:alphaModFix/>
          </a:blip>
          <a:stretch>
            <a:fillRect/>
          </a:stretch>
        </p:blipFill>
        <p:spPr>
          <a:xfrm>
            <a:off x="3637287" y="2582487"/>
            <a:ext cx="781050" cy="942975"/>
          </a:xfrm>
          <a:prstGeom prst="rect">
            <a:avLst/>
          </a:prstGeom>
          <a:noFill/>
          <a:ln>
            <a:noFill/>
          </a:ln>
        </p:spPr>
      </p:pic>
      <p:sp>
        <p:nvSpPr>
          <p:cNvPr id="1213" name="Shape 1213"/>
          <p:cNvSpPr/>
          <p:nvPr/>
        </p:nvSpPr>
        <p:spPr>
          <a:xfrm>
            <a:off x="1877590" y="5069727"/>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NSFW</a:t>
            </a:r>
          </a:p>
        </p:txBody>
      </p:sp>
      <p:sp>
        <p:nvSpPr>
          <p:cNvPr id="1214" name="Shape 1214"/>
          <p:cNvSpPr/>
          <p:nvPr/>
        </p:nvSpPr>
        <p:spPr>
          <a:xfrm>
            <a:off x="1915044" y="398837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Horse</a:t>
            </a:r>
          </a:p>
        </p:txBody>
      </p:sp>
      <p:sp>
        <p:nvSpPr>
          <p:cNvPr id="1215" name="Shape 1215"/>
          <p:cNvSpPr/>
          <p:nvPr/>
        </p:nvSpPr>
        <p:spPr>
          <a:xfrm>
            <a:off x="1877590" y="2906990"/>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Recognize</a:t>
            </a:r>
          </a:p>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Face</a:t>
            </a:r>
          </a:p>
        </p:txBody>
      </p:sp>
      <p:sp>
        <p:nvSpPr>
          <p:cNvPr id="1216" name="Shape 1216"/>
          <p:cNvSpPr/>
          <p:nvPr/>
        </p:nvSpPr>
        <p:spPr>
          <a:xfrm>
            <a:off x="3676440" y="3988352"/>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Combine</a:t>
            </a:r>
          </a:p>
        </p:txBody>
      </p:sp>
      <p:sp>
        <p:nvSpPr>
          <p:cNvPr id="1217" name="Shape 1217"/>
          <p:cNvSpPr/>
          <p:nvPr/>
        </p:nvSpPr>
        <p:spPr>
          <a:xfrm>
            <a:off x="5201065" y="3808665"/>
            <a:ext cx="1295700" cy="6852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ctr">
              <a:spcBef>
                <a:spcPts val="0"/>
              </a:spcBef>
              <a:buSzPct val="25000"/>
              <a:buNone/>
            </a:pPr>
            <a:r>
              <a:rPr lang="en-US" sz="2000">
                <a:solidFill>
                  <a:srgbClr val="FFFFFF"/>
                </a:solidFill>
                <a:latin typeface="Source Sans Pro"/>
                <a:ea typeface="Source Sans Pro"/>
                <a:cs typeface="Source Sans Pro"/>
                <a:sym typeface="Source Sans Pro"/>
              </a:rPr>
              <a:t>Distribute</a:t>
            </a:r>
          </a:p>
        </p:txBody>
      </p:sp>
      <p:sp>
        <p:nvSpPr>
          <p:cNvPr id="1218" name="Shape 1218"/>
          <p:cNvSpPr/>
          <p:nvPr/>
        </p:nvSpPr>
        <p:spPr>
          <a:xfrm>
            <a:off x="6936440" y="4394480"/>
            <a:ext cx="1295700" cy="935700"/>
          </a:xfrm>
          <a:custGeom>
            <a:pathLst>
              <a:path extrusionOk="0" h="120000" w="120000">
                <a:moveTo>
                  <a:pt x="10566" y="0"/>
                </a:moveTo>
                <a:cubicBezTo>
                  <a:pt x="5266" y="0"/>
                  <a:pt x="0" y="9957"/>
                  <a:pt x="0" y="19978"/>
                </a:cubicBezTo>
                <a:lnTo>
                  <a:pt x="0" y="99957"/>
                </a:lnTo>
                <a:cubicBezTo>
                  <a:pt x="0" y="109915"/>
                  <a:pt x="5266" y="119936"/>
                  <a:pt x="10566" y="119936"/>
                </a:cubicBezTo>
                <a:lnTo>
                  <a:pt x="109400" y="119936"/>
                </a:lnTo>
                <a:cubicBezTo>
                  <a:pt x="114666" y="119936"/>
                  <a:pt x="119966" y="109915"/>
                  <a:pt x="119966" y="99957"/>
                </a:cubicBezTo>
                <a:lnTo>
                  <a:pt x="119966" y="19978"/>
                </a:lnTo>
                <a:cubicBezTo>
                  <a:pt x="119966" y="9957"/>
                  <a:pt x="114666" y="0"/>
                  <a:pt x="109400" y="0"/>
                </a:cubicBezTo>
                <a:lnTo>
                  <a:pt x="10566" y="0"/>
                </a:lnTo>
              </a:path>
            </a:pathLst>
          </a:custGeom>
          <a:solidFill>
            <a:srgbClr val="E06666"/>
          </a:solidFill>
          <a:ln cap="flat" cmpd="sng" w="9525">
            <a:solidFill>
              <a:srgbClr val="000000"/>
            </a:solidFill>
            <a:prstDash val="solid"/>
            <a:round/>
            <a:headEnd len="med" w="med" type="none"/>
            <a:tailEnd len="med" w="med" type="none"/>
          </a:ln>
        </p:spPr>
        <p:txBody>
          <a:bodyPr anchorCtr="0" anchor="ctr" bIns="45000" lIns="90000" rIns="90000" tIns="45000">
            <a:noAutofit/>
          </a:bodyPr>
          <a:lstStyle/>
          <a:p>
            <a:pPr indent="0" lvl="0" marL="0" marR="0" rtl="0" algn="l">
              <a:spcBef>
                <a:spcPts val="0"/>
              </a:spcBef>
              <a:buNone/>
            </a:pPr>
            <a:r>
              <a:t/>
            </a:r>
            <a:endParaRPr sz="1800">
              <a:solidFill>
                <a:srgbClr val="FFFFFF"/>
              </a:solidFill>
            </a:endParaRPr>
          </a:p>
        </p:txBody>
      </p:sp>
      <p:sp>
        <p:nvSpPr>
          <p:cNvPr id="1219" name="Shape 1219"/>
          <p:cNvSpPr/>
          <p:nvPr/>
        </p:nvSpPr>
        <p:spPr>
          <a:xfrm>
            <a:off x="7134750" y="4506150"/>
            <a:ext cx="934800" cy="6852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20" name="Shape 1220"/>
          <p:cNvPicPr preferRelativeResize="0"/>
          <p:nvPr/>
        </p:nvPicPr>
        <p:blipFill>
          <a:blip r:embed="rId8">
            <a:alphaModFix/>
          </a:blip>
          <a:stretch>
            <a:fillRect/>
          </a:stretch>
        </p:blipFill>
        <p:spPr>
          <a:xfrm>
            <a:off x="7071147" y="4403289"/>
            <a:ext cx="1041600" cy="847168"/>
          </a:xfrm>
          <a:prstGeom prst="rect">
            <a:avLst/>
          </a:prstGeom>
          <a:noFill/>
          <a:ln>
            <a:noFill/>
          </a:ln>
        </p:spPr>
      </p:pic>
      <p:pic>
        <p:nvPicPr>
          <p:cNvPr descr="coin-tiny.png" id="1221" name="Shape 1221"/>
          <p:cNvPicPr preferRelativeResize="0"/>
          <p:nvPr/>
        </p:nvPicPr>
        <p:blipFill>
          <a:blip r:embed="rId9">
            <a:alphaModFix/>
          </a:blip>
          <a:stretch>
            <a:fillRect/>
          </a:stretch>
        </p:blipFill>
        <p:spPr>
          <a:xfrm>
            <a:off x="9028075" y="167347"/>
            <a:ext cx="598500" cy="583519"/>
          </a:xfrm>
          <a:prstGeom prst="rect">
            <a:avLst/>
          </a:prstGeom>
          <a:noFill/>
          <a:ln>
            <a:noFill/>
          </a:ln>
        </p:spPr>
      </p:pic>
      <p:sp>
        <p:nvSpPr>
          <p:cNvPr id="1222" name="Shape 1222"/>
          <p:cNvSpPr/>
          <p:nvPr/>
        </p:nvSpPr>
        <p:spPr>
          <a:xfrm>
            <a:off x="4987450" y="2206625"/>
            <a:ext cx="5125500" cy="5409900"/>
          </a:xfrm>
          <a:prstGeom prst="frame">
            <a:avLst>
              <a:gd fmla="val 3430"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6" name="Shape 1226"/>
        <p:cNvGrpSpPr/>
        <p:nvPr/>
      </p:nvGrpSpPr>
      <p:grpSpPr>
        <a:xfrm>
          <a:off x="0" y="0"/>
          <a:ext cx="0" cy="0"/>
          <a:chOff x="0" y="0"/>
          <a:chExt cx="0" cy="0"/>
        </a:xfrm>
      </p:grpSpPr>
      <p:sp>
        <p:nvSpPr>
          <p:cNvPr id="1227" name="Shape 1227"/>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Evaluation</a:t>
            </a:r>
          </a:p>
        </p:txBody>
      </p:sp>
      <p:sp>
        <p:nvSpPr>
          <p:cNvPr id="1228" name="Shape 1228"/>
          <p:cNvSpPr txBox="1"/>
          <p:nvPr>
            <p:ph idx="1" type="body"/>
          </p:nvPr>
        </p:nvSpPr>
        <p:spPr>
          <a:xfrm>
            <a:off x="866675" y="1854387"/>
            <a:ext cx="8347200" cy="5252400"/>
          </a:xfrm>
          <a:prstGeom prst="rect">
            <a:avLst/>
          </a:prstGeom>
        </p:spPr>
        <p:txBody>
          <a:bodyPr anchorCtr="0" anchor="t" bIns="100775" lIns="100775" rIns="100775" tIns="100775">
            <a:noAutofit/>
          </a:bodyPr>
          <a:lstStyle/>
          <a:p>
            <a:pPr indent="-228600" lvl="0" marL="457200" rtl="0">
              <a:spcBef>
                <a:spcPts val="0"/>
              </a:spcBef>
            </a:pPr>
            <a:r>
              <a:rPr lang="en-US"/>
              <a:t>Implementation requires SGX v2 instructions (spec: Fall 2014, coming soon)</a:t>
            </a:r>
          </a:p>
          <a:p>
            <a:pPr indent="-228600" lvl="1" marL="914400" rtl="0">
              <a:spcBef>
                <a:spcPts val="0"/>
              </a:spcBef>
            </a:pPr>
            <a:r>
              <a:rPr lang="en-US"/>
              <a:t>Dynamic memory allocation/protection</a:t>
            </a:r>
          </a:p>
          <a:p>
            <a:pPr indent="0" lvl="0" marL="0" rtl="0">
              <a:spcBef>
                <a:spcPts val="0"/>
              </a:spcBef>
              <a:buNone/>
            </a:pPr>
            <a:r>
              <a:t/>
            </a:r>
            <a:endParaRPr/>
          </a:p>
          <a:p>
            <a:pPr indent="-228600" lvl="0" marL="457200" rtl="0">
              <a:spcBef>
                <a:spcPts val="0"/>
              </a:spcBef>
            </a:pPr>
            <a:r>
              <a:rPr lang="en-US"/>
              <a:t>SGX performance model </a:t>
            </a:r>
          </a:p>
          <a:p>
            <a:pPr indent="-228600" lvl="1" marL="914400" rtl="0">
              <a:spcBef>
                <a:spcPts val="0"/>
              </a:spcBef>
            </a:pPr>
            <a:r>
              <a:rPr lang="en-US"/>
              <a:t>Measured SGX v1 latencies on our hardware</a:t>
            </a:r>
          </a:p>
          <a:p>
            <a:pPr indent="-228600" lvl="1" marL="914400" rtl="0">
              <a:spcBef>
                <a:spcPts val="0"/>
              </a:spcBef>
            </a:pPr>
            <a:r>
              <a:rPr lang="en-US"/>
              <a:t>Estimated SGX v2 latencies (sensitivity study in paper)</a:t>
            </a:r>
          </a:p>
          <a:p>
            <a:pPr indent="-228600" lvl="1" marL="914400" rtl="0">
              <a:spcBef>
                <a:spcPts val="0"/>
              </a:spcBef>
            </a:pPr>
            <a:r>
              <a:rPr lang="en-US"/>
              <a:t>Flush TLB on all system calls, page faults, and interrupts</a:t>
            </a:r>
          </a:p>
        </p:txBody>
      </p:sp>
      <p:sp>
        <p:nvSpPr>
          <p:cNvPr id="1229" name="Shape 122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33" name="Shape 1233"/>
        <p:cNvGrpSpPr/>
        <p:nvPr/>
      </p:nvGrpSpPr>
      <p:grpSpPr>
        <a:xfrm>
          <a:off x="0" y="0"/>
          <a:ext cx="0" cy="0"/>
          <a:chOff x="0" y="0"/>
          <a:chExt cx="0" cy="0"/>
        </a:xfrm>
      </p:grpSpPr>
      <p:sp>
        <p:nvSpPr>
          <p:cNvPr id="1234" name="Shape 1234"/>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pic>
        <p:nvPicPr>
          <p:cNvPr descr="app_overheads_slides.png" id="1235" name="Shape 1235"/>
          <p:cNvPicPr preferRelativeResize="0"/>
          <p:nvPr/>
        </p:nvPicPr>
        <p:blipFill>
          <a:blip r:embed="rId3">
            <a:alphaModFix/>
          </a:blip>
          <a:stretch>
            <a:fillRect/>
          </a:stretch>
        </p:blipFill>
        <p:spPr>
          <a:xfrm>
            <a:off x="0" y="5"/>
            <a:ext cx="10080625" cy="5880364"/>
          </a:xfrm>
          <a:prstGeom prst="rect">
            <a:avLst/>
          </a:prstGeom>
          <a:noFill/>
          <a:ln>
            <a:noFill/>
          </a:ln>
        </p:spPr>
      </p:pic>
      <p:graphicFrame>
        <p:nvGraphicFramePr>
          <p:cNvPr id="1236" name="Shape 1236"/>
          <p:cNvGraphicFramePr/>
          <p:nvPr/>
        </p:nvGraphicFramePr>
        <p:xfrm>
          <a:off x="955212" y="5609062"/>
          <a:ext cx="3000000" cy="3000000"/>
        </p:xfrm>
        <a:graphic>
          <a:graphicData uri="http://schemas.openxmlformats.org/drawingml/2006/table">
            <a:tbl>
              <a:tblPr>
                <a:noFill/>
                <a:tableStyleId>{50E7F7BC-26E7-4334-B3C5-E42398E68512}</a:tableStyleId>
              </a:tblPr>
              <a:tblGrid>
                <a:gridCol w="1936725"/>
                <a:gridCol w="6466550"/>
              </a:tblGrid>
              <a:tr h="381000">
                <a:tc>
                  <a:txBody>
                    <a:bodyPr>
                      <a:noAutofit/>
                    </a:bodyPr>
                    <a:lstStyle/>
                    <a:p>
                      <a:pPr lvl="0" rtl="0">
                        <a:spcBef>
                          <a:spcPts val="0"/>
                        </a:spcBef>
                        <a:buNone/>
                      </a:pPr>
                      <a:r>
                        <a:rPr lang="en-US" sz="2000">
                          <a:latin typeface="Source Sans Pro"/>
                          <a:ea typeface="Source Sans Pro"/>
                          <a:cs typeface="Source Sans Pro"/>
                          <a:sym typeface="Source Sans Pro"/>
                        </a:rPr>
                        <a:t>Health</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20,000 1.4KB Boolean vectors from different users</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Translation</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30 short paragraphs, sizes 25-300B, 4.1KB total</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Images</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12 images, sizes 17KB-613KB</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Email</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250 emails, 30% with 103KB-12MB attachment</a:t>
                      </a: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p:nvPr/>
        </p:nvSpPr>
        <p:spPr>
          <a:xfrm>
            <a:off x="5639450" y="191032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a:off x="558100" y="1907675"/>
            <a:ext cx="3328200" cy="2059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2" name="Shape 152"/>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pic>
        <p:nvPicPr>
          <p:cNvPr id="153" name="Shape 153"/>
          <p:cNvPicPr preferRelativeResize="0"/>
          <p:nvPr/>
        </p:nvPicPr>
        <p:blipFill rotWithShape="1">
          <a:blip r:embed="rId3">
            <a:alphaModFix/>
          </a:blip>
          <a:srcRect b="0" l="0" r="0" t="0"/>
          <a:stretch/>
        </p:blipFill>
        <p:spPr>
          <a:xfrm>
            <a:off x="3509777" y="5705685"/>
            <a:ext cx="1417200" cy="1854000"/>
          </a:xfrm>
          <a:prstGeom prst="rect">
            <a:avLst/>
          </a:prstGeom>
          <a:noFill/>
          <a:ln>
            <a:noFill/>
          </a:ln>
        </p:spPr>
      </p:pic>
      <p:pic>
        <p:nvPicPr>
          <p:cNvPr id="154" name="Shape 154"/>
          <p:cNvPicPr preferRelativeResize="0"/>
          <p:nvPr/>
        </p:nvPicPr>
        <p:blipFill>
          <a:blip r:embed="rId4">
            <a:alphaModFix/>
          </a:blip>
          <a:stretch>
            <a:fillRect/>
          </a:stretch>
        </p:blipFill>
        <p:spPr>
          <a:xfrm>
            <a:off x="1382715" y="2354871"/>
            <a:ext cx="1632299" cy="1115677"/>
          </a:xfrm>
          <a:prstGeom prst="rect">
            <a:avLst/>
          </a:prstGeom>
          <a:noFill/>
          <a:ln>
            <a:noFill/>
          </a:ln>
        </p:spPr>
      </p:pic>
      <p:sp>
        <p:nvSpPr>
          <p:cNvPr id="155" name="Shape 155"/>
          <p:cNvSpPr/>
          <p:nvPr/>
        </p:nvSpPr>
        <p:spPr>
          <a:xfrm>
            <a:off x="6400550" y="2232100"/>
            <a:ext cx="1847400" cy="1848000"/>
          </a:xfrm>
          <a:prstGeom prst="ellipse">
            <a:avLst/>
          </a:prstGeom>
          <a:noFill/>
          <a:ln>
            <a:noFill/>
          </a:ln>
        </p:spPr>
        <p:txBody>
          <a:bodyPr anchorCtr="0" anchor="ctr" bIns="91425" lIns="91425" rIns="91425" tIns="91425">
            <a:noAutofit/>
          </a:bodyPr>
          <a:lstStyle/>
          <a:p>
            <a:pPr lvl="0">
              <a:spcBef>
                <a:spcPts val="0"/>
              </a:spcBef>
              <a:buNone/>
            </a:pPr>
            <a:r>
              <a:t/>
            </a:r>
            <a:endParaRPr/>
          </a:p>
        </p:txBody>
      </p:sp>
      <p:pic>
        <p:nvPicPr>
          <p:cNvPr id="156" name="Shape 156"/>
          <p:cNvPicPr preferRelativeResize="0"/>
          <p:nvPr/>
        </p:nvPicPr>
        <p:blipFill rotWithShape="1">
          <a:blip r:embed="rId5">
            <a:alphaModFix/>
          </a:blip>
          <a:srcRect b="0" l="0" r="0" t="0"/>
          <a:stretch/>
        </p:blipFill>
        <p:spPr>
          <a:xfrm>
            <a:off x="6020764" y="2932215"/>
            <a:ext cx="2292900" cy="917400"/>
          </a:xfrm>
          <a:prstGeom prst="rect">
            <a:avLst/>
          </a:prstGeom>
          <a:noFill/>
          <a:ln>
            <a:noFill/>
          </a:ln>
        </p:spPr>
      </p:pic>
      <p:pic>
        <p:nvPicPr>
          <p:cNvPr id="157" name="Shape 157"/>
          <p:cNvPicPr preferRelativeResize="0"/>
          <p:nvPr/>
        </p:nvPicPr>
        <p:blipFill rotWithShape="1">
          <a:blip r:embed="rId6">
            <a:alphaModFix/>
          </a:blip>
          <a:srcRect b="0" l="0" r="0" t="0"/>
          <a:stretch/>
        </p:blipFill>
        <p:spPr>
          <a:xfrm>
            <a:off x="6680285" y="1981094"/>
            <a:ext cx="1443600" cy="1443600"/>
          </a:xfrm>
          <a:prstGeom prst="rect">
            <a:avLst/>
          </a:prstGeom>
          <a:noFill/>
          <a:ln>
            <a:noFill/>
          </a:ln>
        </p:spPr>
      </p:pic>
      <p:sp>
        <p:nvSpPr>
          <p:cNvPr id="158" name="Shape 15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cxnSp>
        <p:nvCxnSpPr>
          <p:cNvPr id="159" name="Shape 159"/>
          <p:cNvCxnSpPr>
            <a:endCxn id="151" idx="2"/>
          </p:cNvCxnSpPr>
          <p:nvPr/>
        </p:nvCxnSpPr>
        <p:spPr>
          <a:xfrm rot="10800000">
            <a:off x="2222200" y="3967475"/>
            <a:ext cx="1414500" cy="21615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160" name="Shape 160"/>
          <p:cNvPicPr preferRelativeResize="0"/>
          <p:nvPr/>
        </p:nvPicPr>
        <p:blipFill rotWithShape="1">
          <a:blip r:embed="rId7">
            <a:alphaModFix/>
          </a:blip>
          <a:srcRect b="25758" l="48432" r="0" t="26138"/>
          <a:stretch/>
        </p:blipFill>
        <p:spPr>
          <a:xfrm rot="3468240">
            <a:off x="2144669" y="4915476"/>
            <a:ext cx="1006733" cy="469548"/>
          </a:xfrm>
          <a:prstGeom prst="rect">
            <a:avLst/>
          </a:prstGeom>
          <a:noFill/>
          <a:ln>
            <a:noFill/>
          </a:ln>
        </p:spPr>
      </p:pic>
      <p:pic>
        <p:nvPicPr>
          <p:cNvPr descr="dna-304162_960_720.png" id="161" name="Shape 161"/>
          <p:cNvPicPr preferRelativeResize="0"/>
          <p:nvPr/>
        </p:nvPicPr>
        <p:blipFill rotWithShape="1">
          <a:blip r:embed="rId8">
            <a:alphaModFix/>
          </a:blip>
          <a:srcRect b="25758" l="48432" r="0" t="26138"/>
          <a:stretch/>
        </p:blipFill>
        <p:spPr>
          <a:xfrm rot="-8">
            <a:off x="4259506" y="2234751"/>
            <a:ext cx="1006732" cy="469549"/>
          </a:xfrm>
          <a:prstGeom prst="rect">
            <a:avLst/>
          </a:prstGeom>
          <a:noFill/>
          <a:ln>
            <a:noFill/>
          </a:ln>
        </p:spPr>
      </p:pic>
      <p:cxnSp>
        <p:nvCxnSpPr>
          <p:cNvPr id="162" name="Shape 162"/>
          <p:cNvCxnSpPr>
            <a:endCxn id="153" idx="0"/>
          </p:cNvCxnSpPr>
          <p:nvPr/>
        </p:nvCxnSpPr>
        <p:spPr>
          <a:xfrm>
            <a:off x="3160577" y="3998685"/>
            <a:ext cx="1057800" cy="1707000"/>
          </a:xfrm>
          <a:prstGeom prst="straightConnector1">
            <a:avLst/>
          </a:prstGeom>
          <a:noFill/>
          <a:ln cap="flat" cmpd="sng" w="28575">
            <a:solidFill>
              <a:srgbClr val="000000"/>
            </a:solidFill>
            <a:prstDash val="solid"/>
            <a:round/>
            <a:headEnd len="lg" w="lg" type="none"/>
            <a:tailEnd len="lg" w="lg" type="stealth"/>
          </a:ln>
        </p:spPr>
      </p:cxnSp>
      <p:cxnSp>
        <p:nvCxnSpPr>
          <p:cNvPr id="163" name="Shape 163"/>
          <p:cNvCxnSpPr/>
          <p:nvPr/>
        </p:nvCxnSpPr>
        <p:spPr>
          <a:xfrm>
            <a:off x="3871062" y="2665025"/>
            <a:ext cx="1767000" cy="0"/>
          </a:xfrm>
          <a:prstGeom prst="straightConnector1">
            <a:avLst/>
          </a:prstGeom>
          <a:noFill/>
          <a:ln cap="flat" cmpd="sng" w="28575">
            <a:solidFill>
              <a:srgbClr val="000000"/>
            </a:solidFill>
            <a:prstDash val="solid"/>
            <a:round/>
            <a:headEnd len="lg" w="lg" type="none"/>
            <a:tailEnd len="lg" w="lg" type="stealth"/>
          </a:ln>
        </p:spPr>
      </p:cxnSp>
      <p:cxnSp>
        <p:nvCxnSpPr>
          <p:cNvPr id="164" name="Shape 164"/>
          <p:cNvCxnSpPr/>
          <p:nvPr/>
        </p:nvCxnSpPr>
        <p:spPr>
          <a:xfrm rot="10800000">
            <a:off x="3843625" y="3186275"/>
            <a:ext cx="1794300" cy="0"/>
          </a:xfrm>
          <a:prstGeom prst="straightConnector1">
            <a:avLst/>
          </a:prstGeom>
          <a:noFill/>
          <a:ln cap="flat" cmpd="sng" w="28575">
            <a:solidFill>
              <a:srgbClr val="000000"/>
            </a:solidFill>
            <a:prstDash val="solid"/>
            <a:round/>
            <a:headEnd len="lg" w="lg" type="none"/>
            <a:tailEnd len="lg" w="lg" type="stealth"/>
          </a:ln>
        </p:spPr>
      </p:cxnSp>
      <p:sp>
        <p:nvSpPr>
          <p:cNvPr id="165" name="Shape 165"/>
          <p:cNvSpPr txBox="1"/>
          <p:nvPr/>
        </p:nvSpPr>
        <p:spPr>
          <a:xfrm rot="3523334">
            <a:off x="2923513" y="4589333"/>
            <a:ext cx="1905669" cy="335455"/>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sp>
        <p:nvSpPr>
          <p:cNvPr id="166" name="Shape 166"/>
          <p:cNvSpPr txBox="1"/>
          <p:nvPr/>
        </p:nvSpPr>
        <p:spPr>
          <a:xfrm>
            <a:off x="3831225" y="3183812"/>
            <a:ext cx="1863300" cy="668100"/>
          </a:xfrm>
          <a:prstGeom prst="rect">
            <a:avLst/>
          </a:prstGeom>
          <a:noFill/>
          <a:ln>
            <a:noFill/>
          </a:ln>
        </p:spPr>
        <p:txBody>
          <a:bodyPr anchorCtr="0" anchor="t"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Classification Result</a:t>
            </a:r>
          </a:p>
        </p:txBody>
      </p:sp>
      <p:pic>
        <p:nvPicPr>
          <p:cNvPr descr="devil3-UNHaIA-clipart.png" id="167" name="Shape 167"/>
          <p:cNvPicPr preferRelativeResize="0"/>
          <p:nvPr/>
        </p:nvPicPr>
        <p:blipFill>
          <a:blip r:embed="rId9">
            <a:alphaModFix/>
          </a:blip>
          <a:stretch>
            <a:fillRect/>
          </a:stretch>
        </p:blipFill>
        <p:spPr>
          <a:xfrm>
            <a:off x="2699739" y="2919642"/>
            <a:ext cx="1006750" cy="942569"/>
          </a:xfrm>
          <a:prstGeom prst="rect">
            <a:avLst/>
          </a:prstGeom>
          <a:noFill/>
          <a:ln>
            <a:noFill/>
          </a:ln>
        </p:spPr>
      </p:pic>
      <p:pic>
        <p:nvPicPr>
          <p:cNvPr descr="bug_PNG3992.png" id="168" name="Shape 168"/>
          <p:cNvPicPr preferRelativeResize="0"/>
          <p:nvPr/>
        </p:nvPicPr>
        <p:blipFill>
          <a:blip r:embed="rId10">
            <a:alphaModFix/>
          </a:blip>
          <a:stretch>
            <a:fillRect/>
          </a:stretch>
        </p:blipFill>
        <p:spPr>
          <a:xfrm>
            <a:off x="644022" y="2665018"/>
            <a:ext cx="1057798" cy="115710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40" name="Shape 1240"/>
        <p:cNvGrpSpPr/>
        <p:nvPr/>
      </p:nvGrpSpPr>
      <p:grpSpPr>
        <a:xfrm>
          <a:off x="0" y="0"/>
          <a:ext cx="0" cy="0"/>
          <a:chOff x="0" y="0"/>
          <a:chExt cx="0" cy="0"/>
        </a:xfrm>
      </p:grpSpPr>
      <p:sp>
        <p:nvSpPr>
          <p:cNvPr id="1241" name="Shape 1241"/>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pic>
        <p:nvPicPr>
          <p:cNvPr descr="app_overheads_slides.png" id="1242" name="Shape 1242"/>
          <p:cNvPicPr preferRelativeResize="0"/>
          <p:nvPr/>
        </p:nvPicPr>
        <p:blipFill>
          <a:blip r:embed="rId3">
            <a:alphaModFix/>
          </a:blip>
          <a:stretch>
            <a:fillRect/>
          </a:stretch>
        </p:blipFill>
        <p:spPr>
          <a:xfrm>
            <a:off x="0" y="5"/>
            <a:ext cx="10080625" cy="5880364"/>
          </a:xfrm>
          <a:prstGeom prst="rect">
            <a:avLst/>
          </a:prstGeom>
          <a:noFill/>
          <a:ln>
            <a:noFill/>
          </a:ln>
        </p:spPr>
      </p:pic>
      <p:graphicFrame>
        <p:nvGraphicFramePr>
          <p:cNvPr id="1243" name="Shape 1243"/>
          <p:cNvGraphicFramePr/>
          <p:nvPr/>
        </p:nvGraphicFramePr>
        <p:xfrm>
          <a:off x="955212" y="5609062"/>
          <a:ext cx="3000000" cy="3000000"/>
        </p:xfrm>
        <a:graphic>
          <a:graphicData uri="http://schemas.openxmlformats.org/drawingml/2006/table">
            <a:tbl>
              <a:tblPr>
                <a:noFill/>
                <a:tableStyleId>{50E7F7BC-26E7-4334-B3C5-E42398E68512}</a:tableStyleId>
              </a:tblPr>
              <a:tblGrid>
                <a:gridCol w="1936725"/>
                <a:gridCol w="6466550"/>
              </a:tblGrid>
              <a:tr h="381000">
                <a:tc>
                  <a:txBody>
                    <a:bodyPr>
                      <a:noAutofit/>
                    </a:bodyPr>
                    <a:lstStyle/>
                    <a:p>
                      <a:pPr lvl="0" rtl="0">
                        <a:spcBef>
                          <a:spcPts val="0"/>
                        </a:spcBef>
                        <a:buNone/>
                      </a:pPr>
                      <a:r>
                        <a:rPr lang="en-US" sz="2000">
                          <a:latin typeface="Source Sans Pro"/>
                          <a:ea typeface="Source Sans Pro"/>
                          <a:cs typeface="Source Sans Pro"/>
                          <a:sym typeface="Source Sans Pro"/>
                        </a:rPr>
                        <a:t>Health</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20,000 1.4KB Boolean vectors from different users</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Translation</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30 short paragraphs, sizes 25-300B, 4.1KB total</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Images</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12 images, sizes 17KB-613KB</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Email</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250 emails, 30% with 103KB-12MB attachment</a:t>
                      </a:r>
                    </a:p>
                  </a:txBody>
                  <a:tcPr marT="91425" marB="91425" marR="91425" marL="91425"/>
                </a:tc>
              </a:tr>
            </a:tbl>
          </a:graphicData>
        </a:graphic>
      </p:graphicFrame>
      <p:sp>
        <p:nvSpPr>
          <p:cNvPr id="1244" name="Shape 1244"/>
          <p:cNvSpPr/>
          <p:nvPr/>
        </p:nvSpPr>
        <p:spPr>
          <a:xfrm>
            <a:off x="3497000" y="2366000"/>
            <a:ext cx="925800" cy="1148400"/>
          </a:xfrm>
          <a:prstGeom prst="frame">
            <a:avLst>
              <a:gd fmla="val 12500"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48" name="Shape 1248"/>
        <p:cNvGrpSpPr/>
        <p:nvPr/>
      </p:nvGrpSpPr>
      <p:grpSpPr>
        <a:xfrm>
          <a:off x="0" y="0"/>
          <a:ext cx="0" cy="0"/>
          <a:chOff x="0" y="0"/>
          <a:chExt cx="0" cy="0"/>
        </a:xfrm>
      </p:grpSpPr>
      <p:sp>
        <p:nvSpPr>
          <p:cNvPr id="1249" name="Shape 124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pic>
        <p:nvPicPr>
          <p:cNvPr descr="app_overheads_slides.png" id="1250" name="Shape 1250"/>
          <p:cNvPicPr preferRelativeResize="0"/>
          <p:nvPr/>
        </p:nvPicPr>
        <p:blipFill>
          <a:blip r:embed="rId3">
            <a:alphaModFix/>
          </a:blip>
          <a:stretch>
            <a:fillRect/>
          </a:stretch>
        </p:blipFill>
        <p:spPr>
          <a:xfrm>
            <a:off x="0" y="5"/>
            <a:ext cx="10080625" cy="5880364"/>
          </a:xfrm>
          <a:prstGeom prst="rect">
            <a:avLst/>
          </a:prstGeom>
          <a:noFill/>
          <a:ln>
            <a:noFill/>
          </a:ln>
        </p:spPr>
      </p:pic>
      <p:graphicFrame>
        <p:nvGraphicFramePr>
          <p:cNvPr id="1251" name="Shape 1251"/>
          <p:cNvGraphicFramePr/>
          <p:nvPr/>
        </p:nvGraphicFramePr>
        <p:xfrm>
          <a:off x="955212" y="5609062"/>
          <a:ext cx="3000000" cy="3000000"/>
        </p:xfrm>
        <a:graphic>
          <a:graphicData uri="http://schemas.openxmlformats.org/drawingml/2006/table">
            <a:tbl>
              <a:tblPr>
                <a:noFill/>
                <a:tableStyleId>{50E7F7BC-26E7-4334-B3C5-E42398E68512}</a:tableStyleId>
              </a:tblPr>
              <a:tblGrid>
                <a:gridCol w="1936725"/>
                <a:gridCol w="6466550"/>
              </a:tblGrid>
              <a:tr h="381000">
                <a:tc>
                  <a:txBody>
                    <a:bodyPr>
                      <a:noAutofit/>
                    </a:bodyPr>
                    <a:lstStyle/>
                    <a:p>
                      <a:pPr lvl="0" rtl="0">
                        <a:spcBef>
                          <a:spcPts val="0"/>
                        </a:spcBef>
                        <a:buNone/>
                      </a:pPr>
                      <a:r>
                        <a:rPr lang="en-US" sz="2000">
                          <a:latin typeface="Source Sans Pro"/>
                          <a:ea typeface="Source Sans Pro"/>
                          <a:cs typeface="Source Sans Pro"/>
                          <a:sym typeface="Source Sans Pro"/>
                        </a:rPr>
                        <a:t>Health</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20,000 1.4KB Boolean vectors from different users</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Translation</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30 short paragraphs, sizes 25-300B, 4.1KB total</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Images</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12 images, sizes 17KB-613KB</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Email</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250 emails, 30% with 103KB-12MB attachment</a:t>
                      </a:r>
                    </a:p>
                  </a:txBody>
                  <a:tcPr marT="91425" marB="91425" marR="91425" marL="91425"/>
                </a:tc>
              </a:tr>
            </a:tbl>
          </a:graphicData>
        </a:graphic>
      </p:graphicFrame>
      <p:sp>
        <p:nvSpPr>
          <p:cNvPr id="1252" name="Shape 1252"/>
          <p:cNvSpPr/>
          <p:nvPr/>
        </p:nvSpPr>
        <p:spPr>
          <a:xfrm>
            <a:off x="3805550" y="2142775"/>
            <a:ext cx="1234200" cy="1371600"/>
          </a:xfrm>
          <a:prstGeom prst="frame">
            <a:avLst>
              <a:gd fmla="val 6943"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56" name="Shape 1256"/>
        <p:cNvGrpSpPr/>
        <p:nvPr/>
      </p:nvGrpSpPr>
      <p:grpSpPr>
        <a:xfrm>
          <a:off x="0" y="0"/>
          <a:ext cx="0" cy="0"/>
          <a:chOff x="0" y="0"/>
          <a:chExt cx="0" cy="0"/>
        </a:xfrm>
      </p:grpSpPr>
      <p:sp>
        <p:nvSpPr>
          <p:cNvPr id="1257" name="Shape 1257"/>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pic>
        <p:nvPicPr>
          <p:cNvPr descr="app_overheads_slides.png" id="1258" name="Shape 1258"/>
          <p:cNvPicPr preferRelativeResize="0"/>
          <p:nvPr/>
        </p:nvPicPr>
        <p:blipFill>
          <a:blip r:embed="rId3">
            <a:alphaModFix/>
          </a:blip>
          <a:stretch>
            <a:fillRect/>
          </a:stretch>
        </p:blipFill>
        <p:spPr>
          <a:xfrm>
            <a:off x="0" y="5"/>
            <a:ext cx="10080625" cy="5880364"/>
          </a:xfrm>
          <a:prstGeom prst="rect">
            <a:avLst/>
          </a:prstGeom>
          <a:noFill/>
          <a:ln>
            <a:noFill/>
          </a:ln>
        </p:spPr>
      </p:pic>
      <p:graphicFrame>
        <p:nvGraphicFramePr>
          <p:cNvPr id="1259" name="Shape 1259"/>
          <p:cNvGraphicFramePr/>
          <p:nvPr/>
        </p:nvGraphicFramePr>
        <p:xfrm>
          <a:off x="955212" y="5609062"/>
          <a:ext cx="3000000" cy="3000000"/>
        </p:xfrm>
        <a:graphic>
          <a:graphicData uri="http://schemas.openxmlformats.org/drawingml/2006/table">
            <a:tbl>
              <a:tblPr>
                <a:noFill/>
                <a:tableStyleId>{50E7F7BC-26E7-4334-B3C5-E42398E68512}</a:tableStyleId>
              </a:tblPr>
              <a:tblGrid>
                <a:gridCol w="1936725"/>
                <a:gridCol w="6466550"/>
              </a:tblGrid>
              <a:tr h="381000">
                <a:tc>
                  <a:txBody>
                    <a:bodyPr>
                      <a:noAutofit/>
                    </a:bodyPr>
                    <a:lstStyle/>
                    <a:p>
                      <a:pPr lvl="0" rtl="0">
                        <a:spcBef>
                          <a:spcPts val="0"/>
                        </a:spcBef>
                        <a:buNone/>
                      </a:pPr>
                      <a:r>
                        <a:rPr lang="en-US" sz="2000">
                          <a:latin typeface="Source Sans Pro"/>
                          <a:ea typeface="Source Sans Pro"/>
                          <a:cs typeface="Source Sans Pro"/>
                          <a:sym typeface="Source Sans Pro"/>
                        </a:rPr>
                        <a:t>Health</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20,000 1.4KB Boolean vectors from different users</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Translation</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30 short paragraphs, sizes 25-300B, 4.1KB total</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Images</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12 images, sizes 17KB-613KB</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Email</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250 emails, 30% with 103KB-12MB attachment</a:t>
                      </a:r>
                    </a:p>
                  </a:txBody>
                  <a:tcPr marT="91425" marB="91425" marR="91425" marL="91425"/>
                </a:tc>
              </a:tr>
            </a:tbl>
          </a:graphicData>
        </a:graphic>
      </p:graphicFrame>
      <p:sp>
        <p:nvSpPr>
          <p:cNvPr id="1260" name="Shape 1260"/>
          <p:cNvSpPr/>
          <p:nvPr/>
        </p:nvSpPr>
        <p:spPr>
          <a:xfrm>
            <a:off x="4405525" y="1714200"/>
            <a:ext cx="788700" cy="1766100"/>
          </a:xfrm>
          <a:prstGeom prst="frame">
            <a:avLst>
              <a:gd fmla="val 12500"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64" name="Shape 1264"/>
        <p:cNvGrpSpPr/>
        <p:nvPr/>
      </p:nvGrpSpPr>
      <p:grpSpPr>
        <a:xfrm>
          <a:off x="0" y="0"/>
          <a:ext cx="0" cy="0"/>
          <a:chOff x="0" y="0"/>
          <a:chExt cx="0" cy="0"/>
        </a:xfrm>
      </p:grpSpPr>
      <p:sp>
        <p:nvSpPr>
          <p:cNvPr id="1265" name="Shape 126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pic>
        <p:nvPicPr>
          <p:cNvPr descr="app_overheads_slides.png" id="1266" name="Shape 1266"/>
          <p:cNvPicPr preferRelativeResize="0"/>
          <p:nvPr/>
        </p:nvPicPr>
        <p:blipFill>
          <a:blip r:embed="rId3">
            <a:alphaModFix/>
          </a:blip>
          <a:stretch>
            <a:fillRect/>
          </a:stretch>
        </p:blipFill>
        <p:spPr>
          <a:xfrm>
            <a:off x="0" y="5"/>
            <a:ext cx="10080625" cy="5880364"/>
          </a:xfrm>
          <a:prstGeom prst="rect">
            <a:avLst/>
          </a:prstGeom>
          <a:noFill/>
          <a:ln>
            <a:noFill/>
          </a:ln>
        </p:spPr>
      </p:pic>
      <p:graphicFrame>
        <p:nvGraphicFramePr>
          <p:cNvPr id="1267" name="Shape 1267"/>
          <p:cNvGraphicFramePr/>
          <p:nvPr/>
        </p:nvGraphicFramePr>
        <p:xfrm>
          <a:off x="955212" y="5609062"/>
          <a:ext cx="3000000" cy="3000000"/>
        </p:xfrm>
        <a:graphic>
          <a:graphicData uri="http://schemas.openxmlformats.org/drawingml/2006/table">
            <a:tbl>
              <a:tblPr>
                <a:noFill/>
                <a:tableStyleId>{50E7F7BC-26E7-4334-B3C5-E42398E68512}</a:tableStyleId>
              </a:tblPr>
              <a:tblGrid>
                <a:gridCol w="1936725"/>
                <a:gridCol w="6466550"/>
              </a:tblGrid>
              <a:tr h="381000">
                <a:tc>
                  <a:txBody>
                    <a:bodyPr>
                      <a:noAutofit/>
                    </a:bodyPr>
                    <a:lstStyle/>
                    <a:p>
                      <a:pPr lvl="0" rtl="0">
                        <a:spcBef>
                          <a:spcPts val="0"/>
                        </a:spcBef>
                        <a:buNone/>
                      </a:pPr>
                      <a:r>
                        <a:rPr lang="en-US" sz="2000">
                          <a:latin typeface="Source Sans Pro"/>
                          <a:ea typeface="Source Sans Pro"/>
                          <a:cs typeface="Source Sans Pro"/>
                          <a:sym typeface="Source Sans Pro"/>
                        </a:rPr>
                        <a:t>Health</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20,000 1.4KB Boolean vectors from different users</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Translation</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30 short paragraphs, sizes 25-300B, 4.1KB total</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Images</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12 images, sizes 17KB-613KB</a:t>
                      </a:r>
                    </a:p>
                  </a:txBody>
                  <a:tcPr marT="91425" marB="91425" marR="91425" marL="91425"/>
                </a:tc>
              </a:tr>
              <a:tr h="381000">
                <a:tc>
                  <a:txBody>
                    <a:bodyPr>
                      <a:noAutofit/>
                    </a:bodyPr>
                    <a:lstStyle/>
                    <a:p>
                      <a:pPr lvl="0" rtl="0">
                        <a:spcBef>
                          <a:spcPts val="0"/>
                        </a:spcBef>
                        <a:buNone/>
                      </a:pPr>
                      <a:r>
                        <a:rPr lang="en-US" sz="2000">
                          <a:latin typeface="Source Sans Pro"/>
                          <a:ea typeface="Source Sans Pro"/>
                          <a:cs typeface="Source Sans Pro"/>
                          <a:sym typeface="Source Sans Pro"/>
                        </a:rPr>
                        <a:t>Email</a:t>
                      </a:r>
                    </a:p>
                  </a:txBody>
                  <a:tcPr marT="91425" marB="91425" marR="91425" marL="91425"/>
                </a:tc>
                <a:tc>
                  <a:txBody>
                    <a:bodyPr>
                      <a:noAutofit/>
                    </a:bodyPr>
                    <a:lstStyle/>
                    <a:p>
                      <a:pPr lvl="0" rtl="0">
                        <a:spcBef>
                          <a:spcPts val="0"/>
                        </a:spcBef>
                        <a:buNone/>
                      </a:pPr>
                      <a:r>
                        <a:rPr lang="en-US" sz="2000">
                          <a:latin typeface="Source Sans Pro"/>
                          <a:ea typeface="Source Sans Pro"/>
                          <a:cs typeface="Source Sans Pro"/>
                          <a:sym typeface="Source Sans Pro"/>
                        </a:rPr>
                        <a:t>250 emails, 30% with 103KB-12MB attachment</a:t>
                      </a:r>
                    </a:p>
                  </a:txBody>
                  <a:tcPr marT="91425" marB="91425" marR="91425" marL="91425"/>
                </a:tc>
              </a:tr>
            </a:tbl>
          </a:graphicData>
        </a:graphic>
      </p:graphicFrame>
      <p:sp>
        <p:nvSpPr>
          <p:cNvPr id="1268" name="Shape 1268"/>
          <p:cNvSpPr/>
          <p:nvPr/>
        </p:nvSpPr>
        <p:spPr>
          <a:xfrm>
            <a:off x="4645975" y="977100"/>
            <a:ext cx="908100" cy="2550600"/>
          </a:xfrm>
          <a:prstGeom prst="frame">
            <a:avLst>
              <a:gd fmla="val 12500" name="adj1"/>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2" name="Shape 1272"/>
        <p:cNvGrpSpPr/>
        <p:nvPr/>
      </p:nvGrpSpPr>
      <p:grpSpPr>
        <a:xfrm>
          <a:off x="0" y="0"/>
          <a:ext cx="0" cy="0"/>
          <a:chOff x="0" y="0"/>
          <a:chExt cx="0" cy="0"/>
        </a:xfrm>
      </p:grpSpPr>
      <p:sp>
        <p:nvSpPr>
          <p:cNvPr id="1273" name="Shape 1273"/>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Ryoan summary</a:t>
            </a:r>
          </a:p>
        </p:txBody>
      </p:sp>
      <p:sp>
        <p:nvSpPr>
          <p:cNvPr id="1274" name="Shape 1274"/>
          <p:cNvSpPr txBox="1"/>
          <p:nvPr>
            <p:ph idx="1" type="body"/>
          </p:nvPr>
        </p:nvSpPr>
        <p:spPr>
          <a:xfrm>
            <a:off x="866675" y="1854387"/>
            <a:ext cx="8347200" cy="5252400"/>
          </a:xfrm>
          <a:prstGeom prst="rect">
            <a:avLst/>
          </a:prstGeom>
        </p:spPr>
        <p:txBody>
          <a:bodyPr anchorCtr="0" anchor="t" bIns="100775" lIns="100775" rIns="100775" tIns="100775">
            <a:noAutofit/>
          </a:bodyPr>
          <a:lstStyle/>
          <a:p>
            <a:pPr indent="-228600" lvl="0" marL="457200" rtl="0">
              <a:spcBef>
                <a:spcPts val="0"/>
              </a:spcBef>
            </a:pPr>
            <a:r>
              <a:rPr lang="en-US"/>
              <a:t>Allows untrusted code to operate on secret data on untrusted platforms</a:t>
            </a:r>
          </a:p>
          <a:p>
            <a:pPr lvl="0" rtl="0">
              <a:spcBef>
                <a:spcPts val="0"/>
              </a:spcBef>
              <a:buNone/>
            </a:pPr>
            <a:r>
              <a:t/>
            </a:r>
            <a:endParaRPr/>
          </a:p>
          <a:p>
            <a:pPr indent="-228600" lvl="0" marL="457200" rtl="0">
              <a:spcBef>
                <a:spcPts val="0"/>
              </a:spcBef>
            </a:pPr>
            <a:r>
              <a:rPr lang="en-US"/>
              <a:t>Sandbox with SGX</a:t>
            </a:r>
          </a:p>
          <a:p>
            <a:pPr indent="-228600" lvl="1" marL="914400" rtl="0">
              <a:spcBef>
                <a:spcPts val="0"/>
              </a:spcBef>
            </a:pPr>
            <a:r>
              <a:rPr lang="en-US"/>
              <a:t>Eliminates explicit channels</a:t>
            </a:r>
          </a:p>
          <a:p>
            <a:pPr indent="-228600" lvl="0" marL="457200" rtl="0">
              <a:spcBef>
                <a:spcPts val="0"/>
              </a:spcBef>
            </a:pPr>
            <a:r>
              <a:rPr lang="en-US"/>
              <a:t>Module can’t call platform</a:t>
            </a:r>
          </a:p>
          <a:p>
            <a:pPr indent="-228600" lvl="1" marL="914400" rtl="0">
              <a:spcBef>
                <a:spcPts val="0"/>
              </a:spcBef>
            </a:pPr>
            <a:r>
              <a:rPr lang="en-US"/>
              <a:t>Eliminates covert channels</a:t>
            </a:r>
          </a:p>
          <a:p>
            <a:pPr indent="-228600" lvl="0" marL="457200" rtl="0">
              <a:spcBef>
                <a:spcPts val="0"/>
              </a:spcBef>
            </a:pPr>
            <a:r>
              <a:rPr lang="en-US"/>
              <a:t>Mostly backwards compatible</a:t>
            </a:r>
          </a:p>
          <a:p>
            <a:pPr indent="-228600" lvl="1" marL="914400" rtl="0">
              <a:spcBef>
                <a:spcPts val="0"/>
              </a:spcBef>
            </a:pPr>
            <a:r>
              <a:rPr lang="en-US"/>
              <a:t>Sandbox code implements system calls</a:t>
            </a:r>
          </a:p>
        </p:txBody>
      </p:sp>
      <p:sp>
        <p:nvSpPr>
          <p:cNvPr id="1275" name="Shape 127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9" name="Shape 1279"/>
        <p:cNvGrpSpPr/>
        <p:nvPr/>
      </p:nvGrpSpPr>
      <p:grpSpPr>
        <a:xfrm>
          <a:off x="0" y="0"/>
          <a:ext cx="0" cy="0"/>
          <a:chOff x="0" y="0"/>
          <a:chExt cx="0" cy="0"/>
        </a:xfrm>
      </p:grpSpPr>
      <p:sp>
        <p:nvSpPr>
          <p:cNvPr id="1280" name="Shape 1280"/>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4" name="Shape 1284"/>
        <p:cNvGrpSpPr/>
        <p:nvPr/>
      </p:nvGrpSpPr>
      <p:grpSpPr>
        <a:xfrm>
          <a:off x="0" y="0"/>
          <a:ext cx="0" cy="0"/>
          <a:chOff x="0" y="0"/>
          <a:chExt cx="0" cy="0"/>
        </a:xfrm>
      </p:grpSpPr>
      <p:sp>
        <p:nvSpPr>
          <p:cNvPr id="1285" name="Shape 128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1286" name="Shape 1286"/>
          <p:cNvSpPr txBox="1"/>
          <p:nvPr>
            <p:ph idx="1" type="body"/>
          </p:nvPr>
        </p:nvSpPr>
        <p:spPr>
          <a:xfrm>
            <a:off x="504031" y="5960352"/>
            <a:ext cx="9072600" cy="541800"/>
          </a:xfrm>
          <a:prstGeom prst="rect">
            <a:avLst/>
          </a:prstGeom>
        </p:spPr>
        <p:txBody>
          <a:bodyPr anchorCtr="0" anchor="t" bIns="100775" lIns="100775" rIns="100775" tIns="100775">
            <a:noAutofit/>
          </a:bodyPr>
          <a:lstStyle/>
          <a:p>
            <a:pPr lvl="0">
              <a:spcBef>
                <a:spcPts val="0"/>
              </a:spcBef>
              <a:buNone/>
            </a:pPr>
            <a:r>
              <a:rPr lang="en-US"/>
              <a:t>(Backup Slides Follow)</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0" name="Shape 1290"/>
        <p:cNvGrpSpPr/>
        <p:nvPr/>
      </p:nvGrpSpPr>
      <p:grpSpPr>
        <a:xfrm>
          <a:off x="0" y="0"/>
          <a:ext cx="0" cy="0"/>
          <a:chOff x="0" y="0"/>
          <a:chExt cx="0" cy="0"/>
        </a:xfrm>
      </p:grpSpPr>
      <p:sp>
        <p:nvSpPr>
          <p:cNvPr id="1291" name="Shape 1291"/>
          <p:cNvSpPr/>
          <p:nvPr/>
        </p:nvSpPr>
        <p:spPr>
          <a:xfrm>
            <a:off x="2173775" y="5967725"/>
            <a:ext cx="1045200" cy="3507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92" name="Shape 1292"/>
          <p:cNvSpPr txBox="1"/>
          <p:nvPr>
            <p:ph idx="1" type="body"/>
          </p:nvPr>
        </p:nvSpPr>
        <p:spPr>
          <a:xfrm>
            <a:off x="860375" y="1328417"/>
            <a:ext cx="8347200" cy="2134200"/>
          </a:xfrm>
          <a:prstGeom prst="rect">
            <a:avLst/>
          </a:prstGeom>
        </p:spPr>
        <p:txBody>
          <a:bodyPr anchorCtr="0" anchor="t" bIns="100775" lIns="100775" rIns="100775" tIns="100775">
            <a:noAutofit/>
          </a:bodyPr>
          <a:lstStyle/>
          <a:p>
            <a:pPr indent="-228600" lvl="0" marL="457200" rtl="0">
              <a:spcBef>
                <a:spcPts val="0"/>
              </a:spcBef>
            </a:pPr>
            <a:r>
              <a:rPr lang="en-US"/>
              <a:t>Output Size is a (configurable) fixed function of input size.</a:t>
            </a:r>
          </a:p>
          <a:p>
            <a:pPr indent="-228600" lvl="1" marL="914400" rtl="0">
              <a:spcBef>
                <a:spcPts val="0"/>
              </a:spcBef>
            </a:pPr>
            <a:r>
              <a:rPr lang="en-US"/>
              <a:t>Output is padded or truncated by Ryoan</a:t>
            </a:r>
          </a:p>
          <a:p>
            <a:pPr indent="-228600" lvl="1" marL="914400" rtl="0">
              <a:spcBef>
                <a:spcPts val="0"/>
              </a:spcBef>
            </a:pPr>
            <a:r>
              <a:rPr lang="en-US"/>
              <a:t>Always predefined in the specification</a:t>
            </a:r>
          </a:p>
          <a:p>
            <a:pPr indent="-228600" lvl="1" marL="914400" rtl="0">
              <a:spcBef>
                <a:spcPts val="0"/>
              </a:spcBef>
            </a:pPr>
            <a:r>
              <a:rPr lang="en-US"/>
              <a:t>Examples (n bytes of input)</a:t>
            </a:r>
          </a:p>
          <a:p>
            <a:pPr indent="-355600" lvl="2" marL="1371600" rtl="0">
              <a:spcBef>
                <a:spcPts val="0"/>
              </a:spcBef>
              <a:buSzPct val="100000"/>
            </a:pPr>
            <a:r>
              <a:rPr lang="en-US" sz="2000"/>
              <a:t>Virus Scanner output: n bytes + 1 bit</a:t>
            </a:r>
          </a:p>
          <a:p>
            <a:pPr indent="-355600" lvl="2" marL="1371600" rtl="0">
              <a:spcBef>
                <a:spcPts val="0"/>
              </a:spcBef>
              <a:buSzPct val="100000"/>
            </a:pPr>
            <a:r>
              <a:rPr lang="en-US" sz="2000"/>
              <a:t>Machine Translation  output: 2n bytes </a:t>
            </a:r>
          </a:p>
        </p:txBody>
      </p:sp>
      <p:sp>
        <p:nvSpPr>
          <p:cNvPr id="1293" name="Shape 1293"/>
          <p:cNvSpPr txBox="1"/>
          <p:nvPr>
            <p:ph type="title"/>
          </p:nvPr>
        </p:nvSpPr>
        <p:spPr>
          <a:xfrm>
            <a:off x="866675" y="452859"/>
            <a:ext cx="8347200" cy="1032900"/>
          </a:xfrm>
          <a:prstGeom prst="rect">
            <a:avLst/>
          </a:prstGeom>
        </p:spPr>
        <p:txBody>
          <a:bodyPr anchorCtr="0" anchor="b" bIns="100775" lIns="100775" rIns="100775" tIns="100775">
            <a:noAutofit/>
          </a:bodyPr>
          <a:lstStyle/>
          <a:p>
            <a:pPr lvl="0">
              <a:spcBef>
                <a:spcPts val="0"/>
              </a:spcBef>
              <a:buNone/>
            </a:pPr>
            <a:r>
              <a:rPr lang="en-US"/>
              <a:t>Output Size</a:t>
            </a:r>
          </a:p>
        </p:txBody>
      </p:sp>
      <p:sp>
        <p:nvSpPr>
          <p:cNvPr id="1294" name="Shape 1294"/>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a:spcBef>
                <a:spcPts val="0"/>
              </a:spcBef>
              <a:buNone/>
            </a:pPr>
            <a:fld id="{00000000-1234-1234-1234-123412341234}" type="slidenum">
              <a:rPr lang="en-US"/>
              <a:t>‹#›</a:t>
            </a:fld>
          </a:p>
        </p:txBody>
      </p:sp>
      <p:sp>
        <p:nvSpPr>
          <p:cNvPr id="1295" name="Shape 1295"/>
          <p:cNvSpPr/>
          <p:nvPr/>
        </p:nvSpPr>
        <p:spPr>
          <a:xfrm>
            <a:off x="3827075" y="4785475"/>
            <a:ext cx="2413800" cy="1743900"/>
          </a:xfrm>
          <a:custGeom>
            <a:pathLst>
              <a:path extrusionOk="0" h="120000" w="120000">
                <a:moveTo>
                  <a:pt x="19970" y="0"/>
                </a:moveTo>
                <a:cubicBezTo>
                  <a:pt x="9985" y="0"/>
                  <a:pt x="0" y="9180"/>
                  <a:pt x="0" y="18360"/>
                </a:cubicBezTo>
                <a:lnTo>
                  <a:pt x="0" y="101584"/>
                </a:lnTo>
                <a:cubicBezTo>
                  <a:pt x="0" y="110765"/>
                  <a:pt x="9985" y="119972"/>
                  <a:pt x="19970" y="119972"/>
                </a:cubicBezTo>
                <a:lnTo>
                  <a:pt x="99970" y="119972"/>
                </a:lnTo>
                <a:cubicBezTo>
                  <a:pt x="109955" y="119972"/>
                  <a:pt x="119970" y="110765"/>
                  <a:pt x="119970" y="101584"/>
                </a:cubicBezTo>
                <a:lnTo>
                  <a:pt x="119970" y="18360"/>
                </a:lnTo>
                <a:cubicBezTo>
                  <a:pt x="119970" y="9180"/>
                  <a:pt x="109955" y="0"/>
                  <a:pt x="99970" y="0"/>
                </a:cubicBezTo>
                <a:lnTo>
                  <a:pt x="19970" y="0"/>
                </a:lnTo>
              </a:path>
            </a:pathLst>
          </a:custGeom>
          <a:solidFill>
            <a:srgbClr val="CFE7F5"/>
          </a:solidFill>
          <a:ln cap="flat" cmpd="sng" w="9525">
            <a:solidFill>
              <a:srgbClr val="3465A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dna-304162_960_720.png" id="1296" name="Shape 1296"/>
          <p:cNvPicPr preferRelativeResize="0"/>
          <p:nvPr/>
        </p:nvPicPr>
        <p:blipFill rotWithShape="1">
          <a:blip r:embed="rId3">
            <a:alphaModFix/>
          </a:blip>
          <a:srcRect b="25758" l="48432" r="0" t="26138"/>
          <a:stretch/>
        </p:blipFill>
        <p:spPr>
          <a:xfrm>
            <a:off x="4018801" y="5908289"/>
            <a:ext cx="1006735" cy="469549"/>
          </a:xfrm>
          <a:prstGeom prst="rect">
            <a:avLst/>
          </a:prstGeom>
          <a:noFill/>
          <a:ln>
            <a:noFill/>
          </a:ln>
        </p:spPr>
      </p:pic>
      <p:cxnSp>
        <p:nvCxnSpPr>
          <p:cNvPr id="1297" name="Shape 1297"/>
          <p:cNvCxnSpPr>
            <a:stCxn id="1291" idx="3"/>
            <a:endCxn id="1296" idx="1"/>
          </p:cNvCxnSpPr>
          <p:nvPr/>
        </p:nvCxnSpPr>
        <p:spPr>
          <a:xfrm>
            <a:off x="3218975" y="6143075"/>
            <a:ext cx="799800" cy="600"/>
          </a:xfrm>
          <a:prstGeom prst="curvedConnector3">
            <a:avLst>
              <a:gd fmla="val 50002" name="adj1"/>
            </a:avLst>
          </a:prstGeom>
          <a:noFill/>
          <a:ln cap="flat" cmpd="sng" w="19050">
            <a:solidFill>
              <a:srgbClr val="000000"/>
            </a:solidFill>
            <a:prstDash val="solid"/>
            <a:round/>
            <a:headEnd len="lg" w="lg" type="none"/>
            <a:tailEnd len="lg" w="lg" type="stealth"/>
          </a:ln>
        </p:spPr>
      </p:cxnSp>
      <p:sp>
        <p:nvSpPr>
          <p:cNvPr id="1298" name="Shape 1298"/>
          <p:cNvSpPr/>
          <p:nvPr/>
        </p:nvSpPr>
        <p:spPr>
          <a:xfrm>
            <a:off x="6848975" y="5967725"/>
            <a:ext cx="1045200" cy="3507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299" name="Shape 1299"/>
          <p:cNvCxnSpPr>
            <a:stCxn id="1296" idx="0"/>
            <a:endCxn id="1300" idx="1"/>
          </p:cNvCxnSpPr>
          <p:nvPr/>
        </p:nvCxnSpPr>
        <p:spPr>
          <a:xfrm flipH="1" rot="5400000">
            <a:off x="4120018" y="5506139"/>
            <a:ext cx="713100" cy="91200"/>
          </a:xfrm>
          <a:prstGeom prst="curvedConnector4">
            <a:avLst>
              <a:gd fmla="val 23900" name="adj1"/>
              <a:gd fmla="val 361026" name="adj2"/>
            </a:avLst>
          </a:prstGeom>
          <a:noFill/>
          <a:ln cap="flat" cmpd="sng" w="19050">
            <a:solidFill>
              <a:srgbClr val="000000"/>
            </a:solidFill>
            <a:prstDash val="solid"/>
            <a:round/>
            <a:headEnd len="lg" w="lg" type="none"/>
            <a:tailEnd len="lg" w="lg" type="stealth"/>
          </a:ln>
        </p:spPr>
      </p:cxnSp>
      <p:sp>
        <p:nvSpPr>
          <p:cNvPr id="1300" name="Shape 1300"/>
          <p:cNvSpPr/>
          <p:nvPr/>
        </p:nvSpPr>
        <p:spPr>
          <a:xfrm>
            <a:off x="4431037" y="4822825"/>
            <a:ext cx="1379100" cy="744600"/>
          </a:xfrm>
          <a:prstGeom prst="roundRect">
            <a:avLst>
              <a:gd fmla="val 16667" name="adj"/>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000">
                <a:solidFill>
                  <a:srgbClr val="FFFFFF"/>
                </a:solidFill>
              </a:rPr>
              <a:t>Module</a:t>
            </a:r>
          </a:p>
        </p:txBody>
      </p:sp>
      <p:pic>
        <p:nvPicPr>
          <p:cNvPr descr="dna-304162_960_720.png" id="1301" name="Shape 1301"/>
          <p:cNvPicPr preferRelativeResize="0"/>
          <p:nvPr/>
        </p:nvPicPr>
        <p:blipFill rotWithShape="1">
          <a:blip r:embed="rId4">
            <a:alphaModFix/>
          </a:blip>
          <a:srcRect b="25758" l="48432" r="27739" t="26138"/>
          <a:stretch/>
        </p:blipFill>
        <p:spPr>
          <a:xfrm>
            <a:off x="5498162" y="5946276"/>
            <a:ext cx="465199" cy="393598"/>
          </a:xfrm>
          <a:prstGeom prst="rect">
            <a:avLst/>
          </a:prstGeom>
          <a:noFill/>
          <a:ln>
            <a:noFill/>
          </a:ln>
        </p:spPr>
      </p:pic>
      <p:cxnSp>
        <p:nvCxnSpPr>
          <p:cNvPr id="1302" name="Shape 1302"/>
          <p:cNvCxnSpPr>
            <a:stCxn id="1300" idx="3"/>
            <a:endCxn id="1301" idx="0"/>
          </p:cNvCxnSpPr>
          <p:nvPr/>
        </p:nvCxnSpPr>
        <p:spPr>
          <a:xfrm flipH="1">
            <a:off x="5730637" y="5195125"/>
            <a:ext cx="79500" cy="751200"/>
          </a:xfrm>
          <a:prstGeom prst="curvedConnector4">
            <a:avLst>
              <a:gd fmla="val -299528" name="adj1"/>
              <a:gd fmla="val 74777" name="adj2"/>
            </a:avLst>
          </a:prstGeom>
          <a:noFill/>
          <a:ln cap="flat" cmpd="sng" w="19050">
            <a:solidFill>
              <a:srgbClr val="000000"/>
            </a:solidFill>
            <a:prstDash val="solid"/>
            <a:round/>
            <a:headEnd len="lg" w="lg" type="none"/>
            <a:tailEnd len="lg" w="lg" type="stealth"/>
          </a:ln>
        </p:spPr>
      </p:cxnSp>
      <p:cxnSp>
        <p:nvCxnSpPr>
          <p:cNvPr id="1303" name="Shape 1303"/>
          <p:cNvCxnSpPr>
            <a:endCxn id="1298" idx="1"/>
          </p:cNvCxnSpPr>
          <p:nvPr/>
        </p:nvCxnSpPr>
        <p:spPr>
          <a:xfrm flipH="1" rot="10800000">
            <a:off x="5977775" y="6143075"/>
            <a:ext cx="871200" cy="3000"/>
          </a:xfrm>
          <a:prstGeom prst="curvedConnector3">
            <a:avLst>
              <a:gd fmla="val 50000" name="adj1"/>
            </a:avLst>
          </a:prstGeom>
          <a:noFill/>
          <a:ln cap="flat" cmpd="sng" w="19050">
            <a:solidFill>
              <a:srgbClr val="000000"/>
            </a:solidFill>
            <a:prstDash val="solid"/>
            <a:round/>
            <a:headEnd len="lg" w="lg" type="none"/>
            <a:tailEnd len="lg" w="lg" type="stealth"/>
          </a:ln>
        </p:spPr>
      </p:cxnSp>
      <p:grpSp>
        <p:nvGrpSpPr>
          <p:cNvPr id="1304" name="Shape 1304"/>
          <p:cNvGrpSpPr/>
          <p:nvPr/>
        </p:nvGrpSpPr>
        <p:grpSpPr>
          <a:xfrm>
            <a:off x="2180850" y="5548650"/>
            <a:ext cx="1038725" cy="350700"/>
            <a:chOff x="2094225" y="5600100"/>
            <a:chExt cx="1038725" cy="350700"/>
          </a:xfrm>
        </p:grpSpPr>
        <p:cxnSp>
          <p:nvCxnSpPr>
            <p:cNvPr id="1305" name="Shape 1305"/>
            <p:cNvCxnSpPr/>
            <p:nvPr/>
          </p:nvCxnSpPr>
          <p:spPr>
            <a:xfrm>
              <a:off x="2102750" y="5882575"/>
              <a:ext cx="1030200" cy="0"/>
            </a:xfrm>
            <a:prstGeom prst="straightConnector1">
              <a:avLst/>
            </a:prstGeom>
            <a:noFill/>
            <a:ln cap="flat" cmpd="sng" w="19050">
              <a:solidFill>
                <a:schemeClr val="dk2"/>
              </a:solidFill>
              <a:prstDash val="solid"/>
              <a:round/>
              <a:headEnd len="lg" w="lg" type="none"/>
              <a:tailEnd len="lg" w="lg" type="none"/>
            </a:ln>
          </p:spPr>
        </p:cxnSp>
        <p:cxnSp>
          <p:nvCxnSpPr>
            <p:cNvPr id="1306" name="Shape 1306"/>
            <p:cNvCxnSpPr/>
            <p:nvPr/>
          </p:nvCxnSpPr>
          <p:spPr>
            <a:xfrm>
              <a:off x="2094225" y="5823000"/>
              <a:ext cx="0" cy="127800"/>
            </a:xfrm>
            <a:prstGeom prst="straightConnector1">
              <a:avLst/>
            </a:prstGeom>
            <a:noFill/>
            <a:ln cap="flat" cmpd="sng" w="19050">
              <a:solidFill>
                <a:schemeClr val="dk2"/>
              </a:solidFill>
              <a:prstDash val="solid"/>
              <a:round/>
              <a:headEnd len="lg" w="lg" type="none"/>
              <a:tailEnd len="lg" w="lg" type="none"/>
            </a:ln>
          </p:spPr>
        </p:cxnSp>
        <p:cxnSp>
          <p:nvCxnSpPr>
            <p:cNvPr id="1307" name="Shape 1307"/>
            <p:cNvCxnSpPr/>
            <p:nvPr/>
          </p:nvCxnSpPr>
          <p:spPr>
            <a:xfrm>
              <a:off x="3132950" y="5818675"/>
              <a:ext cx="0" cy="127800"/>
            </a:xfrm>
            <a:prstGeom prst="straightConnector1">
              <a:avLst/>
            </a:prstGeom>
            <a:noFill/>
            <a:ln cap="flat" cmpd="sng" w="19050">
              <a:solidFill>
                <a:schemeClr val="dk2"/>
              </a:solidFill>
              <a:prstDash val="solid"/>
              <a:round/>
              <a:headEnd len="lg" w="lg" type="none"/>
              <a:tailEnd len="lg" w="lg" type="none"/>
            </a:ln>
          </p:spPr>
        </p:cxnSp>
        <p:sp>
          <p:nvSpPr>
            <p:cNvPr id="1308" name="Shape 1308"/>
            <p:cNvSpPr txBox="1"/>
            <p:nvPr/>
          </p:nvSpPr>
          <p:spPr>
            <a:xfrm>
              <a:off x="2209837" y="5600100"/>
              <a:ext cx="799800" cy="350700"/>
            </a:xfrm>
            <a:prstGeom prst="rect">
              <a:avLst/>
            </a:prstGeom>
            <a:noFill/>
            <a:ln>
              <a:noFill/>
            </a:ln>
          </p:spPr>
          <p:txBody>
            <a:bodyPr anchorCtr="0" anchor="t" bIns="91425" lIns="91425" rIns="91425" tIns="91425">
              <a:noAutofit/>
            </a:bodyPr>
            <a:lstStyle/>
            <a:p>
              <a:pPr lvl="0">
                <a:spcBef>
                  <a:spcPts val="0"/>
                </a:spcBef>
                <a:buNone/>
              </a:pPr>
              <a:r>
                <a:rPr lang="en-US"/>
                <a:t>n bytes</a:t>
              </a:r>
            </a:p>
          </p:txBody>
        </p:sp>
      </p:grpSp>
      <p:grpSp>
        <p:nvGrpSpPr>
          <p:cNvPr id="1309" name="Shape 1309"/>
          <p:cNvGrpSpPr/>
          <p:nvPr/>
        </p:nvGrpSpPr>
        <p:grpSpPr>
          <a:xfrm>
            <a:off x="6848375" y="5548650"/>
            <a:ext cx="1038725" cy="350700"/>
            <a:chOff x="2094225" y="5600100"/>
            <a:chExt cx="1038725" cy="350700"/>
          </a:xfrm>
        </p:grpSpPr>
        <p:cxnSp>
          <p:nvCxnSpPr>
            <p:cNvPr id="1310" name="Shape 1310"/>
            <p:cNvCxnSpPr/>
            <p:nvPr/>
          </p:nvCxnSpPr>
          <p:spPr>
            <a:xfrm>
              <a:off x="2102750" y="5882575"/>
              <a:ext cx="1030200" cy="0"/>
            </a:xfrm>
            <a:prstGeom prst="straightConnector1">
              <a:avLst/>
            </a:prstGeom>
            <a:noFill/>
            <a:ln cap="flat" cmpd="sng" w="19050">
              <a:solidFill>
                <a:schemeClr val="dk2"/>
              </a:solidFill>
              <a:prstDash val="solid"/>
              <a:round/>
              <a:headEnd len="lg" w="lg" type="none"/>
              <a:tailEnd len="lg" w="lg" type="none"/>
            </a:ln>
          </p:spPr>
        </p:cxnSp>
        <p:cxnSp>
          <p:nvCxnSpPr>
            <p:cNvPr id="1311" name="Shape 1311"/>
            <p:cNvCxnSpPr/>
            <p:nvPr/>
          </p:nvCxnSpPr>
          <p:spPr>
            <a:xfrm>
              <a:off x="2094225" y="5823000"/>
              <a:ext cx="0" cy="127800"/>
            </a:xfrm>
            <a:prstGeom prst="straightConnector1">
              <a:avLst/>
            </a:prstGeom>
            <a:noFill/>
            <a:ln cap="flat" cmpd="sng" w="19050">
              <a:solidFill>
                <a:schemeClr val="dk2"/>
              </a:solidFill>
              <a:prstDash val="solid"/>
              <a:round/>
              <a:headEnd len="lg" w="lg" type="none"/>
              <a:tailEnd len="lg" w="lg" type="none"/>
            </a:ln>
          </p:spPr>
        </p:cxnSp>
        <p:cxnSp>
          <p:nvCxnSpPr>
            <p:cNvPr id="1312" name="Shape 1312"/>
            <p:cNvCxnSpPr/>
            <p:nvPr/>
          </p:nvCxnSpPr>
          <p:spPr>
            <a:xfrm>
              <a:off x="3132950" y="5818675"/>
              <a:ext cx="0" cy="127800"/>
            </a:xfrm>
            <a:prstGeom prst="straightConnector1">
              <a:avLst/>
            </a:prstGeom>
            <a:noFill/>
            <a:ln cap="flat" cmpd="sng" w="19050">
              <a:solidFill>
                <a:schemeClr val="dk2"/>
              </a:solidFill>
              <a:prstDash val="solid"/>
              <a:round/>
              <a:headEnd len="lg" w="lg" type="none"/>
              <a:tailEnd len="lg" w="lg" type="none"/>
            </a:ln>
          </p:spPr>
        </p:cxnSp>
        <p:sp>
          <p:nvSpPr>
            <p:cNvPr id="1313" name="Shape 1313"/>
            <p:cNvSpPr txBox="1"/>
            <p:nvPr/>
          </p:nvSpPr>
          <p:spPr>
            <a:xfrm>
              <a:off x="2209837" y="5600100"/>
              <a:ext cx="799800" cy="350700"/>
            </a:xfrm>
            <a:prstGeom prst="rect">
              <a:avLst/>
            </a:prstGeom>
            <a:noFill/>
            <a:ln>
              <a:noFill/>
            </a:ln>
          </p:spPr>
          <p:txBody>
            <a:bodyPr anchorCtr="0" anchor="t" bIns="91425" lIns="91425" rIns="91425" tIns="91425">
              <a:noAutofit/>
            </a:bodyPr>
            <a:lstStyle/>
            <a:p>
              <a:pPr lvl="0" rtl="0">
                <a:spcBef>
                  <a:spcPts val="0"/>
                </a:spcBef>
                <a:buNone/>
              </a:pPr>
              <a:r>
                <a:rPr lang="en-US"/>
                <a:t>n bytes</a:t>
              </a:r>
            </a:p>
          </p:txBody>
        </p:sp>
      </p:grpSp>
      <p:grpSp>
        <p:nvGrpSpPr>
          <p:cNvPr id="1314" name="Shape 1314"/>
          <p:cNvGrpSpPr/>
          <p:nvPr/>
        </p:nvGrpSpPr>
        <p:grpSpPr>
          <a:xfrm>
            <a:off x="4002800" y="6342825"/>
            <a:ext cx="1038725" cy="717600"/>
            <a:chOff x="2094225" y="5818675"/>
            <a:chExt cx="1038725" cy="717600"/>
          </a:xfrm>
        </p:grpSpPr>
        <p:cxnSp>
          <p:nvCxnSpPr>
            <p:cNvPr id="1315" name="Shape 1315"/>
            <p:cNvCxnSpPr/>
            <p:nvPr/>
          </p:nvCxnSpPr>
          <p:spPr>
            <a:xfrm>
              <a:off x="2102750" y="5882575"/>
              <a:ext cx="1030200" cy="0"/>
            </a:xfrm>
            <a:prstGeom prst="straightConnector1">
              <a:avLst/>
            </a:prstGeom>
            <a:noFill/>
            <a:ln cap="flat" cmpd="sng" w="19050">
              <a:solidFill>
                <a:schemeClr val="dk2"/>
              </a:solidFill>
              <a:prstDash val="solid"/>
              <a:round/>
              <a:headEnd len="lg" w="lg" type="none"/>
              <a:tailEnd len="lg" w="lg" type="none"/>
            </a:ln>
          </p:spPr>
        </p:cxnSp>
        <p:cxnSp>
          <p:nvCxnSpPr>
            <p:cNvPr id="1316" name="Shape 1316"/>
            <p:cNvCxnSpPr/>
            <p:nvPr/>
          </p:nvCxnSpPr>
          <p:spPr>
            <a:xfrm>
              <a:off x="2094225" y="5823000"/>
              <a:ext cx="0" cy="127800"/>
            </a:xfrm>
            <a:prstGeom prst="straightConnector1">
              <a:avLst/>
            </a:prstGeom>
            <a:noFill/>
            <a:ln cap="flat" cmpd="sng" w="19050">
              <a:solidFill>
                <a:schemeClr val="dk2"/>
              </a:solidFill>
              <a:prstDash val="solid"/>
              <a:round/>
              <a:headEnd len="lg" w="lg" type="none"/>
              <a:tailEnd len="lg" w="lg" type="none"/>
            </a:ln>
          </p:spPr>
        </p:cxnSp>
        <p:cxnSp>
          <p:nvCxnSpPr>
            <p:cNvPr id="1317" name="Shape 1317"/>
            <p:cNvCxnSpPr/>
            <p:nvPr/>
          </p:nvCxnSpPr>
          <p:spPr>
            <a:xfrm>
              <a:off x="3132950" y="5818675"/>
              <a:ext cx="0" cy="127800"/>
            </a:xfrm>
            <a:prstGeom prst="straightConnector1">
              <a:avLst/>
            </a:prstGeom>
            <a:noFill/>
            <a:ln cap="flat" cmpd="sng" w="19050">
              <a:solidFill>
                <a:schemeClr val="dk2"/>
              </a:solidFill>
              <a:prstDash val="solid"/>
              <a:round/>
              <a:headEnd len="lg" w="lg" type="none"/>
              <a:tailEnd len="lg" w="lg" type="none"/>
            </a:ln>
          </p:spPr>
        </p:cxnSp>
        <p:sp>
          <p:nvSpPr>
            <p:cNvPr id="1318" name="Shape 1318"/>
            <p:cNvSpPr txBox="1"/>
            <p:nvPr/>
          </p:nvSpPr>
          <p:spPr>
            <a:xfrm>
              <a:off x="2213675" y="6185575"/>
              <a:ext cx="799800" cy="350700"/>
            </a:xfrm>
            <a:prstGeom prst="rect">
              <a:avLst/>
            </a:prstGeom>
            <a:noFill/>
            <a:ln>
              <a:noFill/>
            </a:ln>
          </p:spPr>
          <p:txBody>
            <a:bodyPr anchorCtr="0" anchor="t" bIns="91425" lIns="91425" rIns="91425" tIns="91425">
              <a:noAutofit/>
            </a:bodyPr>
            <a:lstStyle/>
            <a:p>
              <a:pPr lvl="0" rtl="0">
                <a:spcBef>
                  <a:spcPts val="0"/>
                </a:spcBef>
                <a:buNone/>
              </a:pPr>
              <a:r>
                <a:rPr lang="en-US"/>
                <a:t>n bytes</a:t>
              </a:r>
            </a:p>
          </p:txBody>
        </p:sp>
      </p:grpSp>
      <p:grpSp>
        <p:nvGrpSpPr>
          <p:cNvPr id="1319" name="Shape 1319"/>
          <p:cNvGrpSpPr/>
          <p:nvPr/>
        </p:nvGrpSpPr>
        <p:grpSpPr>
          <a:xfrm>
            <a:off x="5249325" y="6342825"/>
            <a:ext cx="1006800" cy="726600"/>
            <a:chOff x="1911000" y="5818675"/>
            <a:chExt cx="1006800" cy="726600"/>
          </a:xfrm>
        </p:grpSpPr>
        <p:cxnSp>
          <p:nvCxnSpPr>
            <p:cNvPr id="1320" name="Shape 1320"/>
            <p:cNvCxnSpPr/>
            <p:nvPr/>
          </p:nvCxnSpPr>
          <p:spPr>
            <a:xfrm>
              <a:off x="2158770" y="5882575"/>
              <a:ext cx="457500" cy="0"/>
            </a:xfrm>
            <a:prstGeom prst="straightConnector1">
              <a:avLst/>
            </a:prstGeom>
            <a:noFill/>
            <a:ln cap="flat" cmpd="sng" w="19050">
              <a:solidFill>
                <a:schemeClr val="dk2"/>
              </a:solidFill>
              <a:prstDash val="solid"/>
              <a:round/>
              <a:headEnd len="lg" w="lg" type="none"/>
              <a:tailEnd len="lg" w="lg" type="none"/>
            </a:ln>
          </p:spPr>
        </p:cxnSp>
        <p:cxnSp>
          <p:nvCxnSpPr>
            <p:cNvPr id="1321" name="Shape 1321"/>
            <p:cNvCxnSpPr/>
            <p:nvPr/>
          </p:nvCxnSpPr>
          <p:spPr>
            <a:xfrm>
              <a:off x="2151175" y="5823000"/>
              <a:ext cx="0" cy="127800"/>
            </a:xfrm>
            <a:prstGeom prst="straightConnector1">
              <a:avLst/>
            </a:prstGeom>
            <a:noFill/>
            <a:ln cap="flat" cmpd="sng" w="19050">
              <a:solidFill>
                <a:schemeClr val="dk2"/>
              </a:solidFill>
              <a:prstDash val="solid"/>
              <a:round/>
              <a:headEnd len="lg" w="lg" type="none"/>
              <a:tailEnd len="lg" w="lg" type="none"/>
            </a:ln>
          </p:spPr>
        </p:cxnSp>
        <p:cxnSp>
          <p:nvCxnSpPr>
            <p:cNvPr id="1322" name="Shape 1322"/>
            <p:cNvCxnSpPr/>
            <p:nvPr/>
          </p:nvCxnSpPr>
          <p:spPr>
            <a:xfrm>
              <a:off x="2625025" y="5818675"/>
              <a:ext cx="0" cy="127800"/>
            </a:xfrm>
            <a:prstGeom prst="straightConnector1">
              <a:avLst/>
            </a:prstGeom>
            <a:noFill/>
            <a:ln cap="flat" cmpd="sng" w="19050">
              <a:solidFill>
                <a:schemeClr val="dk2"/>
              </a:solidFill>
              <a:prstDash val="solid"/>
              <a:round/>
              <a:headEnd len="lg" w="lg" type="none"/>
              <a:tailEnd len="lg" w="lg" type="none"/>
            </a:ln>
          </p:spPr>
        </p:cxnSp>
        <p:sp>
          <p:nvSpPr>
            <p:cNvPr id="1323" name="Shape 1323"/>
            <p:cNvSpPr txBox="1"/>
            <p:nvPr/>
          </p:nvSpPr>
          <p:spPr>
            <a:xfrm>
              <a:off x="1911000" y="6194575"/>
              <a:ext cx="1006800" cy="350700"/>
            </a:xfrm>
            <a:prstGeom prst="rect">
              <a:avLst/>
            </a:prstGeom>
            <a:noFill/>
            <a:ln>
              <a:noFill/>
            </a:ln>
          </p:spPr>
          <p:txBody>
            <a:bodyPr anchorCtr="0" anchor="t" bIns="91425" lIns="91425" rIns="91425" tIns="91425">
              <a:noAutofit/>
            </a:bodyPr>
            <a:lstStyle/>
            <a:p>
              <a:pPr lvl="0" rtl="0">
                <a:spcBef>
                  <a:spcPts val="0"/>
                </a:spcBef>
                <a:buNone/>
              </a:pPr>
              <a:r>
                <a:rPr lang="en-US"/>
                <a:t>n/2 bytes</a:t>
              </a:r>
            </a:p>
          </p:txBody>
        </p:sp>
      </p:grpSp>
      <p:cxnSp>
        <p:nvCxnSpPr>
          <p:cNvPr id="1324" name="Shape 1324"/>
          <p:cNvCxnSpPr/>
          <p:nvPr/>
        </p:nvCxnSpPr>
        <p:spPr>
          <a:xfrm>
            <a:off x="4522156" y="6436588"/>
            <a:ext cx="0" cy="331800"/>
          </a:xfrm>
          <a:prstGeom prst="straightConnector1">
            <a:avLst/>
          </a:prstGeom>
          <a:noFill/>
          <a:ln cap="flat" cmpd="sng" w="9525">
            <a:solidFill>
              <a:schemeClr val="dk2"/>
            </a:solidFill>
            <a:prstDash val="solid"/>
            <a:round/>
            <a:headEnd len="lg" w="lg" type="none"/>
            <a:tailEnd len="lg" w="lg" type="none"/>
          </a:ln>
        </p:spPr>
      </p:cxnSp>
      <p:cxnSp>
        <p:nvCxnSpPr>
          <p:cNvPr id="1325" name="Shape 1325"/>
          <p:cNvCxnSpPr/>
          <p:nvPr/>
        </p:nvCxnSpPr>
        <p:spPr>
          <a:xfrm>
            <a:off x="5730756" y="6436588"/>
            <a:ext cx="0" cy="3318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sp>
        <p:nvSpPr>
          <p:cNvPr id="174" name="Shape 174"/>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
        <p:nvSpPr>
          <p:cNvPr id="175" name="Shape 175"/>
          <p:cNvSpPr/>
          <p:nvPr/>
        </p:nvSpPr>
        <p:spPr>
          <a:xfrm>
            <a:off x="5697947" y="3112299"/>
            <a:ext cx="3032100" cy="18765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1706625" y="3429926"/>
            <a:ext cx="2431800" cy="15051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77" name="Shape 177"/>
          <p:cNvPicPr preferRelativeResize="0"/>
          <p:nvPr/>
        </p:nvPicPr>
        <p:blipFill rotWithShape="1">
          <a:blip r:embed="rId3">
            <a:alphaModFix/>
          </a:blip>
          <a:srcRect b="0" l="0" r="0" t="0"/>
          <a:stretch/>
        </p:blipFill>
        <p:spPr>
          <a:xfrm>
            <a:off x="3863281" y="6205171"/>
            <a:ext cx="1035600" cy="1354500"/>
          </a:xfrm>
          <a:prstGeom prst="rect">
            <a:avLst/>
          </a:prstGeom>
          <a:noFill/>
          <a:ln>
            <a:noFill/>
          </a:ln>
        </p:spPr>
      </p:pic>
      <p:pic>
        <p:nvPicPr>
          <p:cNvPr id="178" name="Shape 178"/>
          <p:cNvPicPr preferRelativeResize="0"/>
          <p:nvPr/>
        </p:nvPicPr>
        <p:blipFill>
          <a:blip r:embed="rId4">
            <a:alphaModFix/>
          </a:blip>
          <a:stretch>
            <a:fillRect/>
          </a:stretch>
        </p:blipFill>
        <p:spPr>
          <a:xfrm>
            <a:off x="2309133" y="3756887"/>
            <a:ext cx="1192645" cy="815172"/>
          </a:xfrm>
          <a:prstGeom prst="rect">
            <a:avLst/>
          </a:prstGeom>
          <a:noFill/>
          <a:ln>
            <a:noFill/>
          </a:ln>
        </p:spPr>
      </p:pic>
      <p:sp>
        <p:nvSpPr>
          <p:cNvPr id="179" name="Shape 179"/>
          <p:cNvSpPr/>
          <p:nvPr/>
        </p:nvSpPr>
        <p:spPr>
          <a:xfrm>
            <a:off x="5975436" y="3667183"/>
            <a:ext cx="1349699" cy="1350300"/>
          </a:xfrm>
          <a:prstGeom prst="ellipse">
            <a:avLst/>
          </a:prstGeom>
          <a:noFill/>
          <a:ln>
            <a:noFill/>
          </a:ln>
        </p:spPr>
        <p:txBody>
          <a:bodyPr anchorCtr="0" anchor="ctr" bIns="91425" lIns="91425" rIns="91425" tIns="91425">
            <a:noAutofit/>
          </a:bodyPr>
          <a:lstStyle/>
          <a:p>
            <a:pPr lvl="0">
              <a:spcBef>
                <a:spcPts val="0"/>
              </a:spcBef>
              <a:buNone/>
            </a:pPr>
            <a:r>
              <a:t/>
            </a:r>
            <a:endParaRPr/>
          </a:p>
        </p:txBody>
      </p:sp>
      <p:pic>
        <p:nvPicPr>
          <p:cNvPr id="180" name="Shape 180"/>
          <p:cNvPicPr preferRelativeResize="0"/>
          <p:nvPr/>
        </p:nvPicPr>
        <p:blipFill rotWithShape="1">
          <a:blip r:embed="rId5">
            <a:alphaModFix/>
          </a:blip>
          <a:srcRect b="0" l="0" r="0" t="0"/>
          <a:stretch/>
        </p:blipFill>
        <p:spPr>
          <a:xfrm>
            <a:off x="6151589" y="3978767"/>
            <a:ext cx="2088599" cy="835500"/>
          </a:xfrm>
          <a:prstGeom prst="rect">
            <a:avLst/>
          </a:prstGeom>
          <a:noFill/>
          <a:ln>
            <a:noFill/>
          </a:ln>
        </p:spPr>
      </p:pic>
      <p:pic>
        <p:nvPicPr>
          <p:cNvPr id="181" name="Shape 181"/>
          <p:cNvPicPr preferRelativeResize="0"/>
          <p:nvPr/>
        </p:nvPicPr>
        <p:blipFill rotWithShape="1">
          <a:blip r:embed="rId6">
            <a:alphaModFix/>
          </a:blip>
          <a:srcRect b="0" l="0" r="0" t="0"/>
          <a:stretch/>
        </p:blipFill>
        <p:spPr>
          <a:xfrm>
            <a:off x="6752404" y="3112309"/>
            <a:ext cx="1315200" cy="1315200"/>
          </a:xfrm>
          <a:prstGeom prst="rect">
            <a:avLst/>
          </a:prstGeom>
          <a:noFill/>
          <a:ln>
            <a:noFill/>
          </a:ln>
        </p:spPr>
      </p:pic>
      <p:cxnSp>
        <p:nvCxnSpPr>
          <p:cNvPr id="182" name="Shape 182"/>
          <p:cNvCxnSpPr>
            <a:endCxn id="176" idx="2"/>
          </p:cNvCxnSpPr>
          <p:nvPr/>
        </p:nvCxnSpPr>
        <p:spPr>
          <a:xfrm rot="10800000">
            <a:off x="2922525" y="4935026"/>
            <a:ext cx="1033500" cy="15792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183" name="Shape 183"/>
          <p:cNvPicPr preferRelativeResize="0"/>
          <p:nvPr/>
        </p:nvPicPr>
        <p:blipFill rotWithShape="1">
          <a:blip r:embed="rId7">
            <a:alphaModFix/>
          </a:blip>
          <a:srcRect b="25758" l="48432" r="0" t="26138"/>
          <a:stretch/>
        </p:blipFill>
        <p:spPr>
          <a:xfrm rot="3468235">
            <a:off x="2865859" y="5627802"/>
            <a:ext cx="735573" cy="343077"/>
          </a:xfrm>
          <a:prstGeom prst="rect">
            <a:avLst/>
          </a:prstGeom>
          <a:noFill/>
          <a:ln>
            <a:noFill/>
          </a:ln>
        </p:spPr>
      </p:pic>
      <p:pic>
        <p:nvPicPr>
          <p:cNvPr descr="dna-304162_960_720.png" id="184" name="Shape 184"/>
          <p:cNvPicPr preferRelativeResize="0"/>
          <p:nvPr/>
        </p:nvPicPr>
        <p:blipFill rotWithShape="1">
          <a:blip r:embed="rId8">
            <a:alphaModFix/>
          </a:blip>
          <a:srcRect b="25758" l="48432" r="0" t="26138"/>
          <a:stretch/>
        </p:blipFill>
        <p:spPr>
          <a:xfrm rot="-11">
            <a:off x="4623986" y="3673983"/>
            <a:ext cx="735573" cy="343077"/>
          </a:xfrm>
          <a:prstGeom prst="rect">
            <a:avLst/>
          </a:prstGeom>
          <a:noFill/>
          <a:ln>
            <a:noFill/>
          </a:ln>
        </p:spPr>
      </p:pic>
      <p:cxnSp>
        <p:nvCxnSpPr>
          <p:cNvPr id="185" name="Shape 185"/>
          <p:cNvCxnSpPr>
            <a:endCxn id="177" idx="0"/>
          </p:cNvCxnSpPr>
          <p:nvPr/>
        </p:nvCxnSpPr>
        <p:spPr>
          <a:xfrm>
            <a:off x="3608281" y="4958071"/>
            <a:ext cx="772800" cy="1247100"/>
          </a:xfrm>
          <a:prstGeom prst="straightConnector1">
            <a:avLst/>
          </a:prstGeom>
          <a:noFill/>
          <a:ln cap="flat" cmpd="sng" w="28575">
            <a:solidFill>
              <a:srgbClr val="000000"/>
            </a:solidFill>
            <a:prstDash val="solid"/>
            <a:round/>
            <a:headEnd len="lg" w="lg" type="none"/>
            <a:tailEnd len="lg" w="lg" type="stealth"/>
          </a:ln>
        </p:spPr>
      </p:cxnSp>
      <p:cxnSp>
        <p:nvCxnSpPr>
          <p:cNvPr id="186" name="Shape 186"/>
          <p:cNvCxnSpPr/>
          <p:nvPr/>
        </p:nvCxnSpPr>
        <p:spPr>
          <a:xfrm rot="10800000">
            <a:off x="4078859" y="4342326"/>
            <a:ext cx="1615800" cy="0"/>
          </a:xfrm>
          <a:prstGeom prst="straightConnector1">
            <a:avLst/>
          </a:prstGeom>
          <a:noFill/>
          <a:ln cap="flat" cmpd="sng" w="28575">
            <a:solidFill>
              <a:srgbClr val="000000"/>
            </a:solidFill>
            <a:prstDash val="solid"/>
            <a:round/>
            <a:headEnd len="lg" w="lg" type="none"/>
            <a:tailEnd len="lg" w="lg" type="stealth"/>
          </a:ln>
        </p:spPr>
      </p:cxnSp>
      <p:sp>
        <p:nvSpPr>
          <p:cNvPr id="187" name="Shape 187"/>
          <p:cNvSpPr txBox="1"/>
          <p:nvPr/>
        </p:nvSpPr>
        <p:spPr>
          <a:xfrm rot="3523070">
            <a:off x="3441359" y="5489268"/>
            <a:ext cx="1879430" cy="245262"/>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pic>
        <p:nvPicPr>
          <p:cNvPr descr="devil3-UNHaIA-clipart.png" id="188" name="Shape 188"/>
          <p:cNvPicPr preferRelativeResize="0"/>
          <p:nvPr/>
        </p:nvPicPr>
        <p:blipFill>
          <a:blip r:embed="rId9">
            <a:alphaModFix/>
          </a:blip>
          <a:stretch>
            <a:fillRect/>
          </a:stretch>
        </p:blipFill>
        <p:spPr>
          <a:xfrm>
            <a:off x="3271423" y="4169539"/>
            <a:ext cx="735585" cy="688692"/>
          </a:xfrm>
          <a:prstGeom prst="rect">
            <a:avLst/>
          </a:prstGeom>
          <a:noFill/>
          <a:ln>
            <a:noFill/>
          </a:ln>
        </p:spPr>
      </p:pic>
      <p:pic>
        <p:nvPicPr>
          <p:cNvPr id="189" name="Shape 189"/>
          <p:cNvPicPr preferRelativeResize="0"/>
          <p:nvPr/>
        </p:nvPicPr>
        <p:blipFill rotWithShape="1">
          <a:blip r:embed="rId10">
            <a:alphaModFix/>
          </a:blip>
          <a:srcRect b="0" l="0" r="0" t="0"/>
          <a:stretch/>
        </p:blipFill>
        <p:spPr>
          <a:xfrm>
            <a:off x="5697946" y="1708727"/>
            <a:ext cx="1290600" cy="1290600"/>
          </a:xfrm>
          <a:prstGeom prst="rect">
            <a:avLst/>
          </a:prstGeom>
          <a:noFill/>
          <a:ln>
            <a:noFill/>
          </a:ln>
        </p:spPr>
      </p:pic>
      <p:pic>
        <p:nvPicPr>
          <p:cNvPr descr="dna-304162_960_720.png" id="190" name="Shape 190"/>
          <p:cNvPicPr preferRelativeResize="0"/>
          <p:nvPr/>
        </p:nvPicPr>
        <p:blipFill rotWithShape="1">
          <a:blip r:embed="rId11">
            <a:alphaModFix/>
          </a:blip>
          <a:srcRect b="9804" l="0" r="48836" t="0"/>
          <a:stretch/>
        </p:blipFill>
        <p:spPr>
          <a:xfrm rot="-1498445">
            <a:off x="4141806" y="2191616"/>
            <a:ext cx="1285384" cy="532690"/>
          </a:xfrm>
          <a:prstGeom prst="rect">
            <a:avLst/>
          </a:prstGeom>
          <a:noFill/>
          <a:ln>
            <a:noFill/>
          </a:ln>
        </p:spPr>
      </p:pic>
      <p:cxnSp>
        <p:nvCxnSpPr>
          <p:cNvPr id="191" name="Shape 191"/>
          <p:cNvCxnSpPr>
            <a:stCxn id="178" idx="0"/>
            <a:endCxn id="189" idx="1"/>
          </p:cNvCxnSpPr>
          <p:nvPr/>
        </p:nvCxnSpPr>
        <p:spPr>
          <a:xfrm flipH="1" rot="10800000">
            <a:off x="2905456" y="2354087"/>
            <a:ext cx="2792400" cy="1402800"/>
          </a:xfrm>
          <a:prstGeom prst="straightConnector1">
            <a:avLst/>
          </a:prstGeom>
          <a:noFill/>
          <a:ln cap="flat" cmpd="sng" w="28575">
            <a:solidFill>
              <a:srgbClr val="000000"/>
            </a:solidFill>
            <a:prstDash val="solid"/>
            <a:round/>
            <a:headEnd len="lg" w="lg" type="none"/>
            <a:tailEnd len="lg" w="lg" type="stealth"/>
          </a:ln>
        </p:spPr>
      </p:cxnSp>
      <p:sp>
        <p:nvSpPr>
          <p:cNvPr id="192" name="Shape 192"/>
          <p:cNvSpPr txBox="1"/>
          <p:nvPr/>
        </p:nvSpPr>
        <p:spPr>
          <a:xfrm>
            <a:off x="4098150" y="4362550"/>
            <a:ext cx="1675200" cy="488100"/>
          </a:xfrm>
          <a:prstGeom prst="rect">
            <a:avLst/>
          </a:prstGeom>
          <a:noFill/>
          <a:ln>
            <a:noFill/>
          </a:ln>
        </p:spPr>
        <p:txBody>
          <a:bodyPr anchorCtr="0" anchor="t"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Classification Result</a:t>
            </a:r>
          </a:p>
        </p:txBody>
      </p:sp>
      <p:cxnSp>
        <p:nvCxnSpPr>
          <p:cNvPr id="193" name="Shape 193"/>
          <p:cNvCxnSpPr/>
          <p:nvPr/>
        </p:nvCxnSpPr>
        <p:spPr>
          <a:xfrm rot="10800000">
            <a:off x="4091957" y="4052963"/>
            <a:ext cx="1615800" cy="0"/>
          </a:xfrm>
          <a:prstGeom prst="straightConnector1">
            <a:avLst/>
          </a:prstGeom>
          <a:noFill/>
          <a:ln cap="flat" cmpd="sng" w="28575">
            <a:solidFill>
              <a:srgbClr val="000000"/>
            </a:solidFill>
            <a:prstDash val="solid"/>
            <a:round/>
            <a:headEnd len="lg" w="lg" type="stealth"/>
            <a:tailEnd len="lg" w="lg" type="none"/>
          </a:ln>
        </p:spPr>
      </p:cxnSp>
      <p:pic>
        <p:nvPicPr>
          <p:cNvPr descr="bug_PNG3992.png" id="194" name="Shape 194"/>
          <p:cNvPicPr preferRelativeResize="0"/>
          <p:nvPr/>
        </p:nvPicPr>
        <p:blipFill>
          <a:blip r:embed="rId12">
            <a:alphaModFix/>
          </a:blip>
          <a:stretch>
            <a:fillRect/>
          </a:stretch>
        </p:blipFill>
        <p:spPr>
          <a:xfrm>
            <a:off x="1837749" y="3973851"/>
            <a:ext cx="772798" cy="8453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p:nvPr/>
        </p:nvSpPr>
        <p:spPr>
          <a:xfrm>
            <a:off x="1537600" y="1988600"/>
            <a:ext cx="2748000" cy="3184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5697947" y="3112299"/>
            <a:ext cx="3032100" cy="18765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a:off x="1706625" y="3429926"/>
            <a:ext cx="2431800" cy="15051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2" name="Shape 202"/>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Clr>
                <a:srgbClr val="000000"/>
              </a:buClr>
              <a:buSzPct val="36666"/>
              <a:buFont typeface="Arial"/>
              <a:buNone/>
            </a:pPr>
            <a:r>
              <a:rPr lang="en-US"/>
              <a:t>Disease risk assessment: Trust issues</a:t>
            </a:r>
          </a:p>
        </p:txBody>
      </p:sp>
      <p:pic>
        <p:nvPicPr>
          <p:cNvPr id="203" name="Shape 203"/>
          <p:cNvPicPr preferRelativeResize="0"/>
          <p:nvPr/>
        </p:nvPicPr>
        <p:blipFill rotWithShape="1">
          <a:blip r:embed="rId3">
            <a:alphaModFix/>
          </a:blip>
          <a:srcRect b="0" l="0" r="0" t="0"/>
          <a:stretch/>
        </p:blipFill>
        <p:spPr>
          <a:xfrm>
            <a:off x="3863281" y="6205171"/>
            <a:ext cx="1035600" cy="1354500"/>
          </a:xfrm>
          <a:prstGeom prst="rect">
            <a:avLst/>
          </a:prstGeom>
          <a:noFill/>
          <a:ln>
            <a:noFill/>
          </a:ln>
        </p:spPr>
      </p:pic>
      <p:pic>
        <p:nvPicPr>
          <p:cNvPr id="204" name="Shape 204"/>
          <p:cNvPicPr preferRelativeResize="0"/>
          <p:nvPr/>
        </p:nvPicPr>
        <p:blipFill>
          <a:blip r:embed="rId4">
            <a:alphaModFix/>
          </a:blip>
          <a:stretch>
            <a:fillRect/>
          </a:stretch>
        </p:blipFill>
        <p:spPr>
          <a:xfrm>
            <a:off x="2309133" y="3756887"/>
            <a:ext cx="1192645" cy="815172"/>
          </a:xfrm>
          <a:prstGeom prst="rect">
            <a:avLst/>
          </a:prstGeom>
          <a:noFill/>
          <a:ln>
            <a:noFill/>
          </a:ln>
        </p:spPr>
      </p:pic>
      <p:sp>
        <p:nvSpPr>
          <p:cNvPr id="205" name="Shape 205"/>
          <p:cNvSpPr/>
          <p:nvPr/>
        </p:nvSpPr>
        <p:spPr>
          <a:xfrm>
            <a:off x="5975436" y="3667183"/>
            <a:ext cx="1349699" cy="1350300"/>
          </a:xfrm>
          <a:prstGeom prst="ellipse">
            <a:avLst/>
          </a:prstGeom>
          <a:noFill/>
          <a:ln>
            <a:noFill/>
          </a:ln>
        </p:spPr>
        <p:txBody>
          <a:bodyPr anchorCtr="0" anchor="ctr" bIns="91425" lIns="91425" rIns="91425" tIns="91425">
            <a:noAutofit/>
          </a:bodyPr>
          <a:lstStyle/>
          <a:p>
            <a:pPr lvl="0">
              <a:spcBef>
                <a:spcPts val="0"/>
              </a:spcBef>
              <a:buNone/>
            </a:pPr>
            <a:r>
              <a:t/>
            </a:r>
            <a:endParaRPr/>
          </a:p>
        </p:txBody>
      </p:sp>
      <p:pic>
        <p:nvPicPr>
          <p:cNvPr id="206" name="Shape 206"/>
          <p:cNvPicPr preferRelativeResize="0"/>
          <p:nvPr/>
        </p:nvPicPr>
        <p:blipFill rotWithShape="1">
          <a:blip r:embed="rId5">
            <a:alphaModFix/>
          </a:blip>
          <a:srcRect b="0" l="0" r="0" t="0"/>
          <a:stretch/>
        </p:blipFill>
        <p:spPr>
          <a:xfrm>
            <a:off x="6151589" y="3978767"/>
            <a:ext cx="2088599" cy="835500"/>
          </a:xfrm>
          <a:prstGeom prst="rect">
            <a:avLst/>
          </a:prstGeom>
          <a:noFill/>
          <a:ln>
            <a:noFill/>
          </a:ln>
        </p:spPr>
      </p:pic>
      <p:pic>
        <p:nvPicPr>
          <p:cNvPr id="207" name="Shape 207"/>
          <p:cNvPicPr preferRelativeResize="0"/>
          <p:nvPr/>
        </p:nvPicPr>
        <p:blipFill rotWithShape="1">
          <a:blip r:embed="rId6">
            <a:alphaModFix/>
          </a:blip>
          <a:srcRect b="0" l="0" r="0" t="0"/>
          <a:stretch/>
        </p:blipFill>
        <p:spPr>
          <a:xfrm>
            <a:off x="6752404" y="3112309"/>
            <a:ext cx="1315200" cy="1315200"/>
          </a:xfrm>
          <a:prstGeom prst="rect">
            <a:avLst/>
          </a:prstGeom>
          <a:noFill/>
          <a:ln>
            <a:noFill/>
          </a:ln>
        </p:spPr>
      </p:pic>
      <p:sp>
        <p:nvSpPr>
          <p:cNvPr id="208" name="Shape 208"/>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cxnSp>
        <p:nvCxnSpPr>
          <p:cNvPr id="209" name="Shape 209"/>
          <p:cNvCxnSpPr>
            <a:endCxn id="201" idx="2"/>
          </p:cNvCxnSpPr>
          <p:nvPr/>
        </p:nvCxnSpPr>
        <p:spPr>
          <a:xfrm rot="10800000">
            <a:off x="2922525" y="4935026"/>
            <a:ext cx="1033500" cy="15792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210" name="Shape 210"/>
          <p:cNvPicPr preferRelativeResize="0"/>
          <p:nvPr/>
        </p:nvPicPr>
        <p:blipFill rotWithShape="1">
          <a:blip r:embed="rId7">
            <a:alphaModFix/>
          </a:blip>
          <a:srcRect b="25758" l="48432" r="0" t="26138"/>
          <a:stretch/>
        </p:blipFill>
        <p:spPr>
          <a:xfrm rot="3468235">
            <a:off x="2865859" y="5627802"/>
            <a:ext cx="735573" cy="343077"/>
          </a:xfrm>
          <a:prstGeom prst="rect">
            <a:avLst/>
          </a:prstGeom>
          <a:noFill/>
          <a:ln>
            <a:noFill/>
          </a:ln>
        </p:spPr>
      </p:pic>
      <p:pic>
        <p:nvPicPr>
          <p:cNvPr descr="dna-304162_960_720.png" id="211" name="Shape 211"/>
          <p:cNvPicPr preferRelativeResize="0"/>
          <p:nvPr/>
        </p:nvPicPr>
        <p:blipFill rotWithShape="1">
          <a:blip r:embed="rId8">
            <a:alphaModFix/>
          </a:blip>
          <a:srcRect b="25758" l="48432" r="0" t="26138"/>
          <a:stretch/>
        </p:blipFill>
        <p:spPr>
          <a:xfrm rot="-11">
            <a:off x="4623986" y="3673983"/>
            <a:ext cx="735573" cy="343077"/>
          </a:xfrm>
          <a:prstGeom prst="rect">
            <a:avLst/>
          </a:prstGeom>
          <a:noFill/>
          <a:ln>
            <a:noFill/>
          </a:ln>
        </p:spPr>
      </p:pic>
      <p:cxnSp>
        <p:nvCxnSpPr>
          <p:cNvPr id="212" name="Shape 212"/>
          <p:cNvCxnSpPr>
            <a:endCxn id="203" idx="0"/>
          </p:cNvCxnSpPr>
          <p:nvPr/>
        </p:nvCxnSpPr>
        <p:spPr>
          <a:xfrm>
            <a:off x="3608281" y="4958071"/>
            <a:ext cx="772800" cy="1247100"/>
          </a:xfrm>
          <a:prstGeom prst="straightConnector1">
            <a:avLst/>
          </a:prstGeom>
          <a:noFill/>
          <a:ln cap="flat" cmpd="sng" w="28575">
            <a:solidFill>
              <a:srgbClr val="000000"/>
            </a:solidFill>
            <a:prstDash val="solid"/>
            <a:round/>
            <a:headEnd len="lg" w="lg" type="none"/>
            <a:tailEnd len="lg" w="lg" type="stealth"/>
          </a:ln>
        </p:spPr>
      </p:cxnSp>
      <p:cxnSp>
        <p:nvCxnSpPr>
          <p:cNvPr id="213" name="Shape 213"/>
          <p:cNvCxnSpPr/>
          <p:nvPr/>
        </p:nvCxnSpPr>
        <p:spPr>
          <a:xfrm rot="10800000">
            <a:off x="4078859" y="4342326"/>
            <a:ext cx="1615800" cy="0"/>
          </a:xfrm>
          <a:prstGeom prst="straightConnector1">
            <a:avLst/>
          </a:prstGeom>
          <a:noFill/>
          <a:ln cap="flat" cmpd="sng" w="28575">
            <a:solidFill>
              <a:srgbClr val="000000"/>
            </a:solidFill>
            <a:prstDash val="solid"/>
            <a:round/>
            <a:headEnd len="lg" w="lg" type="none"/>
            <a:tailEnd len="lg" w="lg" type="stealth"/>
          </a:ln>
        </p:spPr>
      </p:cxnSp>
      <p:sp>
        <p:nvSpPr>
          <p:cNvPr id="214" name="Shape 214"/>
          <p:cNvSpPr txBox="1"/>
          <p:nvPr/>
        </p:nvSpPr>
        <p:spPr>
          <a:xfrm rot="3523070">
            <a:off x="3441359" y="5489268"/>
            <a:ext cx="1879430" cy="245262"/>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Disease Risk</a:t>
            </a:r>
          </a:p>
        </p:txBody>
      </p:sp>
      <p:pic>
        <p:nvPicPr>
          <p:cNvPr descr="devil3-UNHaIA-clipart.png" id="215" name="Shape 215"/>
          <p:cNvPicPr preferRelativeResize="0"/>
          <p:nvPr/>
        </p:nvPicPr>
        <p:blipFill>
          <a:blip r:embed="rId9">
            <a:alphaModFix/>
          </a:blip>
          <a:stretch>
            <a:fillRect/>
          </a:stretch>
        </p:blipFill>
        <p:spPr>
          <a:xfrm>
            <a:off x="3271423" y="4169539"/>
            <a:ext cx="735585" cy="688692"/>
          </a:xfrm>
          <a:prstGeom prst="rect">
            <a:avLst/>
          </a:prstGeom>
          <a:noFill/>
          <a:ln>
            <a:noFill/>
          </a:ln>
        </p:spPr>
      </p:pic>
      <p:pic>
        <p:nvPicPr>
          <p:cNvPr id="216" name="Shape 216"/>
          <p:cNvPicPr preferRelativeResize="0"/>
          <p:nvPr/>
        </p:nvPicPr>
        <p:blipFill rotWithShape="1">
          <a:blip r:embed="rId10">
            <a:alphaModFix/>
          </a:blip>
          <a:srcRect b="0" l="0" r="0" t="0"/>
          <a:stretch/>
        </p:blipFill>
        <p:spPr>
          <a:xfrm>
            <a:off x="5697946" y="1708727"/>
            <a:ext cx="1290600" cy="1290600"/>
          </a:xfrm>
          <a:prstGeom prst="rect">
            <a:avLst/>
          </a:prstGeom>
          <a:noFill/>
          <a:ln>
            <a:noFill/>
          </a:ln>
        </p:spPr>
      </p:pic>
      <p:pic>
        <p:nvPicPr>
          <p:cNvPr descr="dna-304162_960_720.png" id="217" name="Shape 217"/>
          <p:cNvPicPr preferRelativeResize="0"/>
          <p:nvPr/>
        </p:nvPicPr>
        <p:blipFill rotWithShape="1">
          <a:blip r:embed="rId11">
            <a:alphaModFix/>
          </a:blip>
          <a:srcRect b="9804" l="0" r="48836" t="0"/>
          <a:stretch/>
        </p:blipFill>
        <p:spPr>
          <a:xfrm rot="-1498445">
            <a:off x="4141806" y="2191616"/>
            <a:ext cx="1285384" cy="532690"/>
          </a:xfrm>
          <a:prstGeom prst="rect">
            <a:avLst/>
          </a:prstGeom>
          <a:noFill/>
          <a:ln>
            <a:noFill/>
          </a:ln>
        </p:spPr>
      </p:pic>
      <p:cxnSp>
        <p:nvCxnSpPr>
          <p:cNvPr id="218" name="Shape 218"/>
          <p:cNvCxnSpPr>
            <a:stCxn id="204" idx="0"/>
            <a:endCxn id="216" idx="1"/>
          </p:cNvCxnSpPr>
          <p:nvPr/>
        </p:nvCxnSpPr>
        <p:spPr>
          <a:xfrm flipH="1" rot="10800000">
            <a:off x="2905456" y="2354087"/>
            <a:ext cx="2792400" cy="1402800"/>
          </a:xfrm>
          <a:prstGeom prst="straightConnector1">
            <a:avLst/>
          </a:prstGeom>
          <a:noFill/>
          <a:ln cap="flat" cmpd="sng" w="28575">
            <a:solidFill>
              <a:srgbClr val="000000"/>
            </a:solidFill>
            <a:prstDash val="solid"/>
            <a:round/>
            <a:headEnd len="lg" w="lg" type="none"/>
            <a:tailEnd len="lg" w="lg" type="stealth"/>
          </a:ln>
        </p:spPr>
      </p:cxnSp>
      <p:sp>
        <p:nvSpPr>
          <p:cNvPr id="219" name="Shape 219"/>
          <p:cNvSpPr txBox="1"/>
          <p:nvPr/>
        </p:nvSpPr>
        <p:spPr>
          <a:xfrm>
            <a:off x="4098150" y="4362550"/>
            <a:ext cx="1675200" cy="488100"/>
          </a:xfrm>
          <a:prstGeom prst="rect">
            <a:avLst/>
          </a:prstGeom>
          <a:noFill/>
          <a:ln>
            <a:noFill/>
          </a:ln>
        </p:spPr>
        <p:txBody>
          <a:bodyPr anchorCtr="0" anchor="t" bIns="91425" lIns="91425" rIns="91425" tIns="91425">
            <a:noAutofit/>
          </a:bodyPr>
          <a:lstStyle/>
          <a:p>
            <a:pPr lvl="0" rtl="0" algn="ctr">
              <a:spcBef>
                <a:spcPts val="0"/>
              </a:spcBef>
              <a:buNone/>
            </a:pPr>
            <a:r>
              <a:rPr lang="en-US" sz="2000">
                <a:latin typeface="Source Sans Pro"/>
                <a:ea typeface="Source Sans Pro"/>
                <a:cs typeface="Source Sans Pro"/>
                <a:sym typeface="Source Sans Pro"/>
              </a:rPr>
              <a:t>Classification Result</a:t>
            </a:r>
          </a:p>
        </p:txBody>
      </p:sp>
      <p:cxnSp>
        <p:nvCxnSpPr>
          <p:cNvPr id="220" name="Shape 220"/>
          <p:cNvCxnSpPr/>
          <p:nvPr/>
        </p:nvCxnSpPr>
        <p:spPr>
          <a:xfrm rot="10800000">
            <a:off x="4091957" y="4052963"/>
            <a:ext cx="1615800" cy="0"/>
          </a:xfrm>
          <a:prstGeom prst="straightConnector1">
            <a:avLst/>
          </a:prstGeom>
          <a:noFill/>
          <a:ln cap="flat" cmpd="sng" w="28575">
            <a:solidFill>
              <a:srgbClr val="000000"/>
            </a:solidFill>
            <a:prstDash val="solid"/>
            <a:round/>
            <a:headEnd len="lg" w="lg" type="stealth"/>
            <a:tailEnd len="lg" w="lg" type="none"/>
          </a:ln>
        </p:spPr>
      </p:cxnSp>
      <p:pic>
        <p:nvPicPr>
          <p:cNvPr descr="bug_PNG3992.png" id="221" name="Shape 221"/>
          <p:cNvPicPr preferRelativeResize="0"/>
          <p:nvPr/>
        </p:nvPicPr>
        <p:blipFill>
          <a:blip r:embed="rId12">
            <a:alphaModFix/>
          </a:blip>
          <a:stretch>
            <a:fillRect/>
          </a:stretch>
        </p:blipFill>
        <p:spPr>
          <a:xfrm>
            <a:off x="1837749" y="3973851"/>
            <a:ext cx="772798" cy="845345"/>
          </a:xfrm>
          <a:prstGeom prst="rect">
            <a:avLst/>
          </a:prstGeom>
          <a:noFill/>
          <a:ln>
            <a:noFill/>
          </a:ln>
        </p:spPr>
      </p:pic>
      <p:pic>
        <p:nvPicPr>
          <p:cNvPr descr="stock-illustration-27758800-a-skull-and-crossbones-black-and-white-pirate-flag.jpg" id="222" name="Shape 222"/>
          <p:cNvPicPr preferRelativeResize="0"/>
          <p:nvPr/>
        </p:nvPicPr>
        <p:blipFill>
          <a:blip r:embed="rId13">
            <a:alphaModFix/>
          </a:blip>
          <a:stretch>
            <a:fillRect/>
          </a:stretch>
        </p:blipFill>
        <p:spPr>
          <a:xfrm>
            <a:off x="2097550" y="1999074"/>
            <a:ext cx="1615800" cy="124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a:t>Talk outline</a:t>
            </a:r>
          </a:p>
        </p:txBody>
      </p:sp>
      <p:sp>
        <p:nvSpPr>
          <p:cNvPr id="228" name="Shape 228"/>
          <p:cNvSpPr txBox="1"/>
          <p:nvPr>
            <p:ph idx="1" type="body"/>
          </p:nvPr>
        </p:nvSpPr>
        <p:spPr>
          <a:xfrm>
            <a:off x="866675" y="1854387"/>
            <a:ext cx="8347200" cy="5252400"/>
          </a:xfrm>
          <a:prstGeom prst="rect">
            <a:avLst/>
          </a:prstGeom>
        </p:spPr>
        <p:txBody>
          <a:bodyPr anchorCtr="0" anchor="t" bIns="100775" lIns="100775" rIns="100775" tIns="100775">
            <a:noAutofit/>
          </a:bodyPr>
          <a:lstStyle/>
          <a:p>
            <a:pPr lvl="0" rtl="0">
              <a:spcBef>
                <a:spcPts val="0"/>
              </a:spcBef>
              <a:buNone/>
            </a:pPr>
            <a:r>
              <a:rPr lang="en-US">
                <a:solidFill>
                  <a:srgbClr val="000000"/>
                </a:solidFill>
              </a:rPr>
              <a:t>Introduction</a:t>
            </a:r>
          </a:p>
          <a:p>
            <a:pPr lvl="0" rtl="0">
              <a:spcBef>
                <a:spcPts val="0"/>
              </a:spcBef>
              <a:buClr>
                <a:schemeClr val="dk1"/>
              </a:buClr>
              <a:buSzPct val="33333"/>
              <a:buFont typeface="Arial"/>
              <a:buNone/>
            </a:pPr>
            <a:r>
              <a:rPr lang="en-US">
                <a:solidFill>
                  <a:srgbClr val="CCCCCC"/>
                </a:solidFill>
              </a:rPr>
              <a:t>Controlling untrusted modules</a:t>
            </a:r>
          </a:p>
          <a:p>
            <a:pPr lvl="0" rtl="0">
              <a:spcBef>
                <a:spcPts val="0"/>
              </a:spcBef>
              <a:buNone/>
            </a:pPr>
            <a:r>
              <a:rPr lang="en-US">
                <a:solidFill>
                  <a:srgbClr val="CCCCCC"/>
                </a:solidFill>
              </a:rPr>
              <a:t>Covert and side channels</a:t>
            </a:r>
          </a:p>
          <a:p>
            <a:pPr lvl="0" rtl="0">
              <a:spcBef>
                <a:spcPts val="0"/>
              </a:spcBef>
              <a:buNone/>
            </a:pPr>
            <a:r>
              <a:rPr lang="en-US">
                <a:solidFill>
                  <a:srgbClr val="CCCCCC"/>
                </a:solidFill>
              </a:rPr>
              <a:t>Evaluation</a:t>
            </a:r>
          </a:p>
        </p:txBody>
      </p:sp>
      <p:sp>
        <p:nvSpPr>
          <p:cNvPr id="229" name="Shape 229"/>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866675" y="452859"/>
            <a:ext cx="8347200" cy="1032900"/>
          </a:xfrm>
          <a:prstGeom prst="rect">
            <a:avLst/>
          </a:prstGeom>
        </p:spPr>
        <p:txBody>
          <a:bodyPr anchorCtr="0" anchor="b" bIns="100775" lIns="100775" rIns="100775" tIns="100775">
            <a:noAutofit/>
          </a:bodyPr>
          <a:lstStyle/>
          <a:p>
            <a:pPr lvl="0" rtl="0">
              <a:spcBef>
                <a:spcPts val="0"/>
              </a:spcBef>
              <a:buNone/>
            </a:pPr>
            <a:r>
              <a:rPr lang="en-US" sz="3000"/>
              <a:t>Ryoan’s </a:t>
            </a:r>
            <a:r>
              <a:rPr lang="en-US"/>
              <a:t>g</a:t>
            </a:r>
            <a:r>
              <a:rPr lang="en-US" sz="3000"/>
              <a:t>oals</a:t>
            </a:r>
          </a:p>
        </p:txBody>
      </p:sp>
      <p:sp>
        <p:nvSpPr>
          <p:cNvPr id="235" name="Shape 235"/>
          <p:cNvSpPr txBox="1"/>
          <p:nvPr>
            <p:ph idx="12" type="sldNum"/>
          </p:nvPr>
        </p:nvSpPr>
        <p:spPr>
          <a:xfrm>
            <a:off x="9433259" y="6981107"/>
            <a:ext cx="604800" cy="578700"/>
          </a:xfrm>
          <a:prstGeom prst="rect">
            <a:avLst/>
          </a:prstGeom>
        </p:spPr>
        <p:txBody>
          <a:bodyPr anchorCtr="0" anchor="ctr" bIns="100775" lIns="100775" rIns="100775" tIns="100775">
            <a:noAutofit/>
          </a:bodyPr>
          <a:lstStyle/>
          <a:p>
            <a:pPr lvl="0" rtl="0">
              <a:spcBef>
                <a:spcPts val="0"/>
              </a:spcBef>
              <a:buNone/>
            </a:pPr>
            <a:fld id="{00000000-1234-1234-1234-123412341234}" type="slidenum">
              <a:rPr lang="en-US"/>
              <a:t>‹#›</a:t>
            </a:fld>
          </a:p>
        </p:txBody>
      </p:sp>
      <p:grpSp>
        <p:nvGrpSpPr>
          <p:cNvPr id="236" name="Shape 236"/>
          <p:cNvGrpSpPr/>
          <p:nvPr/>
        </p:nvGrpSpPr>
        <p:grpSpPr>
          <a:xfrm>
            <a:off x="5228452" y="5913765"/>
            <a:ext cx="1241871" cy="1534567"/>
            <a:chOff x="6374077" y="5301549"/>
            <a:chExt cx="543988" cy="732560"/>
          </a:xfrm>
        </p:grpSpPr>
        <p:pic>
          <p:nvPicPr>
            <p:cNvPr descr="Tux.png" id="237" name="Shape 237"/>
            <p:cNvPicPr preferRelativeResize="0"/>
            <p:nvPr/>
          </p:nvPicPr>
          <p:blipFill>
            <a:blip r:embed="rId3">
              <a:alphaModFix/>
            </a:blip>
            <a:stretch>
              <a:fillRect/>
            </a:stretch>
          </p:blipFill>
          <p:spPr>
            <a:xfrm>
              <a:off x="6374077" y="5389527"/>
              <a:ext cx="543988" cy="644583"/>
            </a:xfrm>
            <a:prstGeom prst="rect">
              <a:avLst/>
            </a:prstGeom>
            <a:noFill/>
            <a:ln>
              <a:noFill/>
            </a:ln>
          </p:spPr>
        </p:pic>
        <p:pic>
          <p:nvPicPr>
            <p:cNvPr descr="devil-horns-png-good-galleries-PdI9A5-clipart.png" id="238" name="Shape 238"/>
            <p:cNvPicPr preferRelativeResize="0"/>
            <p:nvPr/>
          </p:nvPicPr>
          <p:blipFill>
            <a:blip r:embed="rId4">
              <a:alphaModFix/>
            </a:blip>
            <a:stretch>
              <a:fillRect/>
            </a:stretch>
          </p:blipFill>
          <p:spPr>
            <a:xfrm>
              <a:off x="6496862" y="5301549"/>
              <a:ext cx="298424" cy="298424"/>
            </a:xfrm>
            <a:prstGeom prst="rect">
              <a:avLst/>
            </a:prstGeom>
            <a:noFill/>
            <a:ln>
              <a:noFill/>
            </a:ln>
          </p:spPr>
        </p:pic>
      </p:grpSp>
      <p:sp>
        <p:nvSpPr>
          <p:cNvPr id="239" name="Shape 239"/>
          <p:cNvSpPr txBox="1"/>
          <p:nvPr>
            <p:ph idx="1" type="body"/>
          </p:nvPr>
        </p:nvSpPr>
        <p:spPr>
          <a:xfrm>
            <a:off x="866675" y="1854400"/>
            <a:ext cx="8347200" cy="1882500"/>
          </a:xfrm>
          <a:prstGeom prst="rect">
            <a:avLst/>
          </a:prstGeom>
        </p:spPr>
        <p:txBody>
          <a:bodyPr anchorCtr="0" anchor="t" bIns="100775" lIns="100775" rIns="100775" tIns="100775">
            <a:noAutofit/>
          </a:bodyPr>
          <a:lstStyle/>
          <a:p>
            <a:pPr indent="-393700" lvl="0" marL="457200" rtl="0">
              <a:spcBef>
                <a:spcPts val="600"/>
              </a:spcBef>
              <a:buClr>
                <a:srgbClr val="CFD8DC"/>
              </a:buClr>
              <a:buSzPct val="100000"/>
            </a:pPr>
            <a:r>
              <a:rPr lang="en-US" sz="2600">
                <a:solidFill>
                  <a:srgbClr val="000000"/>
                </a:solidFill>
              </a:rPr>
              <a:t>Provide user data secrecy</a:t>
            </a:r>
          </a:p>
          <a:p>
            <a:pPr indent="-381000" lvl="1" marL="914400" marR="0" rtl="0" algn="l">
              <a:lnSpc>
                <a:spcPct val="100000"/>
              </a:lnSpc>
              <a:spcBef>
                <a:spcPts val="0"/>
              </a:spcBef>
              <a:spcAft>
                <a:spcPts val="0"/>
              </a:spcAft>
              <a:buClr>
                <a:srgbClr val="CFD8DC"/>
              </a:buClr>
              <a:buSzPct val="100000"/>
            </a:pPr>
            <a:r>
              <a:rPr lang="en-US" sz="2400">
                <a:solidFill>
                  <a:srgbClr val="000000"/>
                </a:solidFill>
              </a:rPr>
              <a:t>Without trusting the application</a:t>
            </a:r>
          </a:p>
          <a:p>
            <a:pPr indent="-381000" lvl="1" marL="914400" marR="0" rtl="0" algn="l">
              <a:lnSpc>
                <a:spcPct val="100000"/>
              </a:lnSpc>
              <a:spcBef>
                <a:spcPts val="0"/>
              </a:spcBef>
              <a:spcAft>
                <a:spcPts val="0"/>
              </a:spcAft>
              <a:buClr>
                <a:srgbClr val="CFD8DC"/>
              </a:buClr>
              <a:buSzPct val="100000"/>
            </a:pPr>
            <a:r>
              <a:rPr lang="en-US" sz="2400">
                <a:solidFill>
                  <a:srgbClr val="000000"/>
                </a:solidFill>
              </a:rPr>
              <a:t>Without trusting the platform (OS, Hypervisor)</a:t>
            </a:r>
          </a:p>
          <a:p>
            <a:pPr indent="-393700" lvl="0" marL="457200" rtl="0">
              <a:spcBef>
                <a:spcPts val="600"/>
              </a:spcBef>
              <a:buClr>
                <a:srgbClr val="CFD8DC"/>
              </a:buClr>
              <a:buSzPct val="100000"/>
            </a:pPr>
            <a:r>
              <a:rPr lang="en-US" sz="2600">
                <a:solidFill>
                  <a:srgbClr val="000000"/>
                </a:solidFill>
              </a:rPr>
              <a:t>Support cooperation between service providers</a:t>
            </a:r>
          </a:p>
        </p:txBody>
      </p:sp>
      <p:sp>
        <p:nvSpPr>
          <p:cNvPr id="240" name="Shape 240"/>
          <p:cNvSpPr/>
          <p:nvPr/>
        </p:nvSpPr>
        <p:spPr>
          <a:xfrm>
            <a:off x="5313112" y="4667125"/>
            <a:ext cx="2040000" cy="12855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41" name="Shape 241"/>
          <p:cNvPicPr preferRelativeResize="0"/>
          <p:nvPr/>
        </p:nvPicPr>
        <p:blipFill rotWithShape="1">
          <a:blip r:embed="rId5">
            <a:alphaModFix/>
          </a:blip>
          <a:srcRect b="0" l="0" r="0" t="0"/>
          <a:stretch/>
        </p:blipFill>
        <p:spPr>
          <a:xfrm>
            <a:off x="5513027" y="4748634"/>
            <a:ext cx="1632300" cy="1115700"/>
          </a:xfrm>
          <a:prstGeom prst="rect">
            <a:avLst/>
          </a:prstGeom>
          <a:noFill/>
          <a:ln>
            <a:noFill/>
          </a:ln>
        </p:spPr>
      </p:pic>
      <p:pic>
        <p:nvPicPr>
          <p:cNvPr descr="dna-304162_960_720.png" id="242" name="Shape 242"/>
          <p:cNvPicPr preferRelativeResize="0"/>
          <p:nvPr/>
        </p:nvPicPr>
        <p:blipFill rotWithShape="1">
          <a:blip r:embed="rId6">
            <a:alphaModFix/>
          </a:blip>
          <a:srcRect b="9804" l="0" r="48836" t="0"/>
          <a:stretch/>
        </p:blipFill>
        <p:spPr>
          <a:xfrm rot="4070">
            <a:off x="1661775" y="4749825"/>
            <a:ext cx="2027401" cy="840300"/>
          </a:xfrm>
          <a:prstGeom prst="rect">
            <a:avLst/>
          </a:prstGeom>
          <a:noFill/>
          <a:ln>
            <a:noFill/>
          </a:ln>
        </p:spPr>
      </p:pic>
      <p:cxnSp>
        <p:nvCxnSpPr>
          <p:cNvPr id="243" name="Shape 243"/>
          <p:cNvCxnSpPr/>
          <p:nvPr/>
        </p:nvCxnSpPr>
        <p:spPr>
          <a:xfrm>
            <a:off x="1802516" y="5492805"/>
            <a:ext cx="3510600" cy="0"/>
          </a:xfrm>
          <a:prstGeom prst="straightConnector1">
            <a:avLst/>
          </a:prstGeom>
          <a:noFill/>
          <a:ln cap="flat" cmpd="sng" w="28575">
            <a:solidFill>
              <a:srgbClr val="000000"/>
            </a:solidFill>
            <a:prstDash val="solid"/>
            <a:round/>
            <a:headEnd len="lg" w="lg" type="none"/>
            <a:tailEnd len="lg" w="lg" type="stealth"/>
          </a:ln>
        </p:spPr>
      </p:cxnSp>
      <p:cxnSp>
        <p:nvCxnSpPr>
          <p:cNvPr id="244" name="Shape 244"/>
          <p:cNvCxnSpPr/>
          <p:nvPr/>
        </p:nvCxnSpPr>
        <p:spPr>
          <a:xfrm>
            <a:off x="3359850" y="6034025"/>
            <a:ext cx="4559700" cy="0"/>
          </a:xfrm>
          <a:prstGeom prst="straightConnector1">
            <a:avLst/>
          </a:prstGeom>
          <a:noFill/>
          <a:ln cap="flat" cmpd="sng" w="9525">
            <a:solidFill>
              <a:schemeClr val="dk2"/>
            </a:solidFill>
            <a:prstDash val="solid"/>
            <a:round/>
            <a:headEnd len="lg" w="lg" type="none"/>
            <a:tailEnd len="lg" w="lg" type="none"/>
          </a:ln>
        </p:spPr>
      </p:cxnSp>
      <p:sp>
        <p:nvSpPr>
          <p:cNvPr id="245" name="Shape 245"/>
          <p:cNvSpPr txBox="1"/>
          <p:nvPr/>
        </p:nvSpPr>
        <p:spPr>
          <a:xfrm>
            <a:off x="3359850" y="5553725"/>
            <a:ext cx="1632300" cy="342900"/>
          </a:xfrm>
          <a:prstGeom prst="rect">
            <a:avLst/>
          </a:prstGeom>
          <a:noFill/>
          <a:ln>
            <a:noFill/>
          </a:ln>
        </p:spPr>
        <p:txBody>
          <a:bodyPr anchorCtr="0" anchor="t" bIns="91425" lIns="91425" rIns="91425" tIns="91425">
            <a:noAutofit/>
          </a:bodyPr>
          <a:lstStyle/>
          <a:p>
            <a:pPr lvl="0">
              <a:spcBef>
                <a:spcPts val="0"/>
              </a:spcBef>
              <a:buNone/>
            </a:pPr>
            <a:r>
              <a:rPr lang="en-US" sz="2000">
                <a:latin typeface="Source Sans Pro"/>
                <a:ea typeface="Source Sans Pro"/>
                <a:cs typeface="Source Sans Pro"/>
                <a:sym typeface="Source Sans Pro"/>
              </a:rPr>
              <a:t>Userspace</a:t>
            </a:r>
          </a:p>
        </p:txBody>
      </p:sp>
      <p:cxnSp>
        <p:nvCxnSpPr>
          <p:cNvPr id="246" name="Shape 246"/>
          <p:cNvCxnSpPr/>
          <p:nvPr/>
        </p:nvCxnSpPr>
        <p:spPr>
          <a:xfrm>
            <a:off x="6891993" y="5913767"/>
            <a:ext cx="0" cy="480000"/>
          </a:xfrm>
          <a:prstGeom prst="straightConnector1">
            <a:avLst/>
          </a:prstGeom>
          <a:noFill/>
          <a:ln cap="flat" cmpd="sng" w="28575">
            <a:solidFill>
              <a:srgbClr val="000000"/>
            </a:solidFill>
            <a:prstDash val="solid"/>
            <a:round/>
            <a:headEnd len="lg" w="lg" type="none"/>
            <a:tailEnd len="lg" w="lg" type="stealth"/>
          </a:ln>
        </p:spPr>
      </p:cxnSp>
      <p:pic>
        <p:nvPicPr>
          <p:cNvPr descr="dna-304162_960_720.png" id="247" name="Shape 247"/>
          <p:cNvPicPr preferRelativeResize="0"/>
          <p:nvPr/>
        </p:nvPicPr>
        <p:blipFill rotWithShape="1">
          <a:blip r:embed="rId6">
            <a:alphaModFix/>
          </a:blip>
          <a:srcRect b="9804" l="0" r="48836" t="0"/>
          <a:stretch/>
        </p:blipFill>
        <p:spPr>
          <a:xfrm flipH="1" rot="10795930">
            <a:off x="6547343" y="6133767"/>
            <a:ext cx="2027401" cy="840300"/>
          </a:xfrm>
          <a:prstGeom prst="rect">
            <a:avLst/>
          </a:prstGeom>
          <a:noFill/>
          <a:ln>
            <a:noFill/>
          </a:ln>
        </p:spPr>
      </p:pic>
      <p:sp>
        <p:nvSpPr>
          <p:cNvPr id="248" name="Shape 248"/>
          <p:cNvSpPr txBox="1"/>
          <p:nvPr/>
        </p:nvSpPr>
        <p:spPr>
          <a:xfrm>
            <a:off x="3359850" y="6000706"/>
            <a:ext cx="2040000" cy="342900"/>
          </a:xfrm>
          <a:prstGeom prst="rect">
            <a:avLst/>
          </a:prstGeom>
          <a:noFill/>
          <a:ln>
            <a:noFill/>
          </a:ln>
        </p:spPr>
        <p:txBody>
          <a:bodyPr anchorCtr="0" anchor="t" bIns="91425" lIns="91425" rIns="91425" tIns="91425">
            <a:noAutofit/>
          </a:bodyPr>
          <a:lstStyle/>
          <a:p>
            <a:pPr lvl="0" rtl="0">
              <a:spcBef>
                <a:spcPts val="0"/>
              </a:spcBef>
              <a:buNone/>
            </a:pPr>
            <a:r>
              <a:rPr lang="en-US" sz="2000">
                <a:latin typeface="Source Sans Pro"/>
                <a:ea typeface="Source Sans Pro"/>
                <a:cs typeface="Source Sans Pro"/>
                <a:sym typeface="Source Sans Pro"/>
              </a:rPr>
              <a:t>Platform (             )</a:t>
            </a:r>
          </a:p>
        </p:txBody>
      </p:sp>
      <p:pic>
        <p:nvPicPr>
          <p:cNvPr id="249" name="Shape 249"/>
          <p:cNvPicPr preferRelativeResize="0"/>
          <p:nvPr/>
        </p:nvPicPr>
        <p:blipFill rotWithShape="1">
          <a:blip r:embed="rId5">
            <a:alphaModFix/>
          </a:blip>
          <a:srcRect b="0" l="0" r="0" t="0"/>
          <a:stretch/>
        </p:blipFill>
        <p:spPr>
          <a:xfrm>
            <a:off x="4535099" y="6034024"/>
            <a:ext cx="604800" cy="41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