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413" r:id="rId7"/>
    <p:sldId id="261" r:id="rId8"/>
    <p:sldId id="412" r:id="rId9"/>
    <p:sldId id="390" r:id="rId10"/>
    <p:sldId id="275" r:id="rId11"/>
    <p:sldId id="391" r:id="rId12"/>
    <p:sldId id="392" r:id="rId13"/>
    <p:sldId id="344" r:id="rId14"/>
    <p:sldId id="393" r:id="rId15"/>
    <p:sldId id="400" r:id="rId16"/>
    <p:sldId id="405" r:id="rId17"/>
    <p:sldId id="409" r:id="rId18"/>
    <p:sldId id="410" r:id="rId19"/>
    <p:sldId id="415" r:id="rId20"/>
    <p:sldId id="394" r:id="rId21"/>
    <p:sldId id="327" r:id="rId22"/>
    <p:sldId id="395" r:id="rId23"/>
    <p:sldId id="396" r:id="rId24"/>
    <p:sldId id="385" r:id="rId25"/>
    <p:sldId id="383" r:id="rId26"/>
    <p:sldId id="388" r:id="rId27"/>
    <p:sldId id="397" r:id="rId28"/>
    <p:sldId id="399" r:id="rId29"/>
    <p:sldId id="398" r:id="rId30"/>
    <p:sldId id="382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700"/>
    <a:srgbClr val="8497B0"/>
    <a:srgbClr val="E8D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/>
    <p:restoredTop sz="82704"/>
  </p:normalViewPr>
  <p:slideViewPr>
    <p:cSldViewPr snapToGrid="0">
      <p:cViewPr varScale="1">
        <p:scale>
          <a:sx n="90" d="100"/>
          <a:sy n="9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26927701dbc49fa/Documents/HotOS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>
                <a:solidFill>
                  <a:schemeClr val="tx1"/>
                </a:solidFill>
              </a:rPr>
              <a:t>Classification Accuracy</a:t>
            </a:r>
            <a:endParaRPr lang="en-US" sz="20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GPU Kernel timing classifier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78</c:v>
                </c:pt>
                <c:pt idx="1">
                  <c:v>55</c:v>
                </c:pt>
                <c:pt idx="2">
                  <c:v>42</c:v>
                </c:pt>
                <c:pt idx="3">
                  <c:v>32</c:v>
                </c:pt>
                <c:pt idx="4">
                  <c:v>27</c:v>
                </c:pt>
                <c:pt idx="5">
                  <c:v>24.2</c:v>
                </c:pt>
                <c:pt idx="6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59-4407-BA31-27DC5E803A6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Random Guess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50</c:v>
                </c:pt>
                <c:pt idx="1">
                  <c:v>33.333333333333329</c:v>
                </c:pt>
                <c:pt idx="2">
                  <c:v>25</c:v>
                </c:pt>
                <c:pt idx="3">
                  <c:v>20</c:v>
                </c:pt>
                <c:pt idx="4">
                  <c:v>16.666666666666664</c:v>
                </c:pt>
                <c:pt idx="5">
                  <c:v>14.285714285714285</c:v>
                </c:pt>
                <c:pt idx="6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59-4407-BA31-27DC5E803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98639"/>
        <c:axId val="112300319"/>
      </c:lineChart>
      <c:catAx>
        <c:axId val="112298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Number of Classes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00319"/>
        <c:crosses val="autoZero"/>
        <c:auto val="1"/>
        <c:lblAlgn val="ctr"/>
        <c:lblOffset val="100"/>
        <c:noMultiLvlLbl val="0"/>
      </c:catAx>
      <c:valAx>
        <c:axId val="11230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Accuracy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9863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Sheet1!$B$17:$D$17</c:f>
              <c:strCache>
                <c:ptCount val="3"/>
                <c:pt idx="0">
                  <c:v>ResNet50</c:v>
                </c:pt>
                <c:pt idx="1">
                  <c:v>InceptionV3</c:v>
                </c:pt>
                <c:pt idx="2">
                  <c:v>DenseNet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0-4074-9001-BCB37AC915D2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Add API Remoting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Sheet1!$B$17:$D$17</c:f>
              <c:strCache>
                <c:ptCount val="3"/>
                <c:pt idx="0">
                  <c:v>ResNet50</c:v>
                </c:pt>
                <c:pt idx="1">
                  <c:v>InceptionV3</c:v>
                </c:pt>
                <c:pt idx="2">
                  <c:v>DenseNet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1.096821210438645</c:v>
                </c:pt>
                <c:pt idx="1">
                  <c:v>1.0577726218097447</c:v>
                </c:pt>
                <c:pt idx="2">
                  <c:v>1.1339610329076164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0-4074-9001-BCB37AC915D2}"/>
            </c:ext>
          </c:extLst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Add Encryption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Sheet1!$B$17:$D$17</c:f>
              <c:strCache>
                <c:ptCount val="3"/>
                <c:pt idx="0">
                  <c:v>ResNet50</c:v>
                </c:pt>
                <c:pt idx="1">
                  <c:v>InceptionV3</c:v>
                </c:pt>
                <c:pt idx="2">
                  <c:v>DenseNet</c:v>
                </c:pt>
              </c:strCache>
            </c:strRef>
          </c:cat>
          <c:val>
            <c:numRef>
              <c:f>Sheet1!$B$20:$D$20</c:f>
              <c:numCache>
                <c:formatCode>General</c:formatCode>
                <c:ptCount val="3"/>
                <c:pt idx="0">
                  <c:v>1.1476397966594045</c:v>
                </c:pt>
                <c:pt idx="1">
                  <c:v>1.0661833489242283</c:v>
                </c:pt>
                <c:pt idx="2">
                  <c:v>1.1596911049671084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0-4074-9001-BCB37AC915D2}"/>
            </c:ext>
          </c:extLst>
        </c:ser>
        <c:ser>
          <c:idx val="3"/>
          <c:order val="3"/>
          <c:tx>
            <c:strRef>
              <c:f>Sheet1!$A$21</c:f>
              <c:strCache>
                <c:ptCount val="1"/>
                <c:pt idx="0">
                  <c:v>Telekine</c:v>
                </c:pt>
              </c:strCache>
            </c:strRef>
          </c:tx>
          <c:spPr>
            <a:pattFill prst="wdDnDiag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Sheet1!$B$17:$D$17</c:f>
              <c:strCache>
                <c:ptCount val="3"/>
                <c:pt idx="0">
                  <c:v>ResNet50</c:v>
                </c:pt>
                <c:pt idx="1">
                  <c:v>InceptionV3</c:v>
                </c:pt>
                <c:pt idx="2">
                  <c:v>DenseNet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>
                  <c:v>1.1871243990384615</c:v>
                </c:pt>
                <c:pt idx="1">
                  <c:v>1.0982895687786076</c:v>
                </c:pt>
                <c:pt idx="2">
                  <c:v>1.2221440771626646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0-4074-9001-BCB37AC915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860640"/>
        <c:axId val="906124336"/>
      </c:barChart>
      <c:catAx>
        <c:axId val="8328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124336"/>
        <c:crosses val="autoZero"/>
        <c:auto val="1"/>
        <c:lblAlgn val="ctr"/>
        <c:lblOffset val="100"/>
        <c:noMultiLvlLbl val="0"/>
      </c:catAx>
      <c:valAx>
        <c:axId val="90612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\X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860640"/>
        <c:crosses val="autoZero"/>
        <c:crossBetween val="between"/>
        <c:majorUnit val="0.4"/>
        <c:min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8419269992694"/>
          <c:y val="4.369357071839388E-2"/>
          <c:w val="0.83268268468392914"/>
          <c:h val="0.7117927677725666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Telekine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  <a:round/>
              </a:ln>
              <a:effectLst/>
            </c:spPr>
          </c:marker>
          <c:xVal>
            <c:numRef>
              <c:f>Sheet1!$A$2:$A$9</c:f>
              <c:numCache>
                <c:formatCode>0.00</c:formatCode>
                <c:ptCount val="8"/>
                <c:pt idx="0">
                  <c:v>0.136549</c:v>
                </c:pt>
                <c:pt idx="1">
                  <c:v>0.27316499999999999</c:v>
                </c:pt>
                <c:pt idx="2">
                  <c:v>0.54582200000000003</c:v>
                </c:pt>
                <c:pt idx="3">
                  <c:v>1.088104</c:v>
                </c:pt>
                <c:pt idx="4">
                  <c:v>2.1836259999999998</c:v>
                </c:pt>
                <c:pt idx="5">
                  <c:v>4.3684919999999998</c:v>
                </c:pt>
                <c:pt idx="6">
                  <c:v>8.7373449999999995</c:v>
                </c:pt>
                <c:pt idx="7">
                  <c:v>17.397572</c:v>
                </c:pt>
              </c:numCache>
            </c:numRef>
          </c:xVal>
          <c:yVal>
            <c:numRef>
              <c:f>Sheet1!$B$2:$B$9</c:f>
              <c:numCache>
                <c:formatCode>0.00</c:formatCode>
                <c:ptCount val="8"/>
                <c:pt idx="0">
                  <c:v>7.1060428848999999</c:v>
                </c:pt>
                <c:pt idx="1">
                  <c:v>3.7058952920000001</c:v>
                </c:pt>
                <c:pt idx="2">
                  <c:v>1.861477572559</c:v>
                </c:pt>
                <c:pt idx="3">
                  <c:v>0.92323943660999996</c:v>
                </c:pt>
                <c:pt idx="4">
                  <c:v>0.45302547770000001</c:v>
                </c:pt>
                <c:pt idx="5">
                  <c:v>0.222419928825</c:v>
                </c:pt>
                <c:pt idx="6">
                  <c:v>9.6153846153846201E-2</c:v>
                </c:pt>
                <c:pt idx="7">
                  <c:v>3.6363636363629999E-2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88-406B-8598-84C2E8D09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697632"/>
        <c:axId val="677579408"/>
      </c:scatterChart>
      <c:valAx>
        <c:axId val="691697632"/>
        <c:scaling>
          <c:logBase val="2"/>
          <c:orientation val="minMax"/>
          <c:max val="25.6"/>
          <c:min val="0.1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GPU Computation</a:t>
                </a:r>
                <a:r>
                  <a:rPr lang="en-US" sz="1800" baseline="0" dirty="0"/>
                  <a:t> (in seconds, logscale)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20069213771240255"/>
              <c:y val="0.82903126177969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579408"/>
        <c:crosses val="autoZero"/>
        <c:crossBetween val="midCat"/>
      </c:valAx>
      <c:valAx>
        <c:axId val="67757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Slowdown</a:t>
                </a:r>
              </a:p>
            </c:rich>
          </c:tx>
          <c:layout>
            <c:manualLayout>
              <c:xMode val="edge"/>
              <c:yMode val="edge"/>
              <c:x val="1.0104355721303273E-2"/>
              <c:y val="0.24414487499264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\X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697632"/>
        <c:crossesAt val="0.1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038690596237011"/>
          <c:y val="0.87749555296290271"/>
          <c:w val="0.30885332207973143"/>
          <c:h val="9.7215183195358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3593-51B5-034E-9D90-34AE32CD8F1E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6E754-9B5B-A747-BD8C-E38CADBD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C4AD7-0689-4097-874A-E9D62EC7A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neural network inference is an important workload</a:t>
            </a:r>
          </a:p>
          <a:p>
            <a:r>
              <a:rPr lang="en-US" dirty="0"/>
              <a:t>&lt;&lt;Talk about the different networks&gt;&gt;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95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5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have been documented cases of administrators abusing their permissions</a:t>
            </a:r>
          </a:p>
          <a:p>
            <a:r>
              <a:rPr lang="en-US" dirty="0"/>
              <a:t>&lt;&lt;&lt;transition&gt;&gt; It should be clear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7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legend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more specific about Graviton and </a:t>
            </a:r>
            <a:r>
              <a:rPr lang="en-US" dirty="0" err="1"/>
              <a:t>HIx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“speculative execution”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say that this is a challenge that Telekine must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4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something about API Proxy</a:t>
            </a:r>
          </a:p>
          <a:p>
            <a:r>
              <a:rPr lang="en-US" dirty="0"/>
              <a:t>&lt;&lt;make the fact that it runs on the </a:t>
            </a:r>
            <a:r>
              <a:rPr lang="en-US" dirty="0" err="1"/>
              <a:t>cpu</a:t>
            </a:r>
            <a:r>
              <a:rPr lang="en-US" dirty="0"/>
              <a:t> explicit&gt;&gt;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Careful about the ”All TEEs” don’t reveal it until you’re ready to talk about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is not in the TEE security model full stop.</a:t>
            </a:r>
          </a:p>
          <a:p>
            <a:r>
              <a:rPr lang="en-US" dirty="0"/>
              <a:t>&lt;&lt;Make explicit that processor is generic&gt;&gt;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6E754-9B5B-A747-BD8C-E38CADBDC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01F3-04F2-0841-90B1-7492119E9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B3ADF-7373-9940-AB76-D81A4ADD3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891D9-C095-2340-A222-AB3BDD56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86D28-BCF9-8741-9879-C6E29970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ADA6F-3A4C-0942-861D-C748908B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E7EA-13B4-744F-811C-D81691B1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2265C-324E-A842-B382-F8269F87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1F52-A313-FA4D-A193-D8A3F89C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664E-7F14-E44B-9005-E80DA02A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D15C-3874-424D-BFC5-B4E5873E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D23BC-9782-0E43-9EBB-272A4674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3FE5A-9284-594A-97F3-341F9146C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00AD-4BDC-F547-9BDC-1A6FB110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A25F3-FD8F-6B49-8498-D65E6298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0D0D-2B7E-6348-A166-FE18F03B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3BC6-A109-6D40-8E96-A051C80B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0040-6A28-9643-9739-159BA735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10515600" cy="42671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6B59-11F5-0D4D-BAD8-C7017F2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EA85D-B5E3-0B41-971E-0DAF08CA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43F70-F91A-0C46-9C12-BD1D7D6F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BCAB-4AE0-BE46-A267-65A23D6C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4D75C-EC25-704B-AD03-6EE309D7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84606-F6DC-5540-B98F-C9BDB5AB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5F8B-CD13-E445-9427-62C4F712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C9D0-224C-A944-87C1-C08BAAC4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A876-EB9D-544E-87C4-5C8E3E73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35F3-7812-7245-9C63-D8D08944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68524-017D-2B48-988C-1D7936A5A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06B13-76DE-0C49-845E-CCC5CFE1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AA6A5-92B2-524B-8DBF-7B064DE0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DC081-FB9C-7B49-A80E-AFFB35D7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838E-222E-FA48-B724-0C40E6D6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F13F-918B-E741-9AF6-1710B6D7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209A5-19A7-F94C-B094-FB3A159E5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D4AB-9032-3041-8704-58B3AACD8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75914-B3AF-B94E-931B-EC02AEDCA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FC112-1770-C94A-BCA4-AC11D2E7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E5CDD-639E-E24D-B3F4-149A8A2F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A70CB-ECDD-C14D-AC0F-1D614738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555A-F643-E444-B4E2-DE39CF94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CE38D-E361-B340-B21E-BA8BE506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D39AA-9D0C-9D47-933E-3CFB0617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F506E-8763-8C4E-8980-88F187F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1AE38-C1F0-DE45-957D-0C0132A7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665A7-3D48-6E4F-90BB-80437309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8AA1-369C-9740-A48E-6E3196B8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EBA8-6C37-2E45-9FD7-965ECE41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3CB2-7CB1-8B43-8505-6D18EBCA6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10546-39AF-CB40-926A-20AAF14F2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0E0EF-52AF-134F-ADCC-C9D266C7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C0A7C-790D-7F4C-9713-B6802CBB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CA3DA-7151-D847-AFE5-90B0DEC7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7DB-A471-E64B-B86F-2614C734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EABD2-A7FF-AF48-8590-05EA06891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C4A0E-D37D-9246-9472-C3E6E137D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050AC-B1D5-6640-ABA8-57382FC6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910CB-F0FF-6B42-8E85-40025DA4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NSDI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68F2-8584-5A47-A04A-6D34B689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0EBD6-9D1B-E944-8B0B-87905C46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52DD0-C05F-D548-90BC-E18E9613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75C79-3CEE-484A-9777-3B2B6422E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2/27/20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F672-A5BB-934F-B562-D34CC450D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NSDI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70ADF-BF3D-954D-83E8-08E0638A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A5E3-3016-0E49-801B-2D608B9F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*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9.jpg"/><Relationship Id="rId4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sv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sv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sv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sv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2.sv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70D4-0C40-C144-B612-11ED04F86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343" y="2052074"/>
            <a:ext cx="10403306" cy="2387600"/>
          </a:xfrm>
        </p:spPr>
        <p:txBody>
          <a:bodyPr anchor="ctr">
            <a:normAutofit/>
          </a:bodyPr>
          <a:lstStyle/>
          <a:p>
            <a:r>
              <a:rPr lang="en-US" dirty="0"/>
              <a:t>Telekine: Secure Computing with Cloud GPUs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85425-8704-ED4D-8A8A-FFBBBC7FC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54" y="4178415"/>
            <a:ext cx="10700085" cy="1655762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1"/>
                </a:solidFill>
              </a:rPr>
              <a:t>Tyler Hunt</a:t>
            </a:r>
            <a:r>
              <a:rPr lang="en-US" sz="3200" dirty="0"/>
              <a:t>,  Zhipeng Jia,  Vance Miller,  Ariel Szekely,  Yige Hu, Christopher J. Rossbach,  Emmett Witchel</a:t>
            </a:r>
          </a:p>
        </p:txBody>
      </p:sp>
      <p:pic>
        <p:nvPicPr>
          <p:cNvPr id="5" name="Picture 2" descr="Image result for vmware research logo">
            <a:extLst>
              <a:ext uri="{FF2B5EF4-FFF2-40B4-BE49-F238E27FC236}">
                <a16:creationId xmlns:a16="http://schemas.microsoft.com/office/drawing/2014/main" id="{10157059-2EA8-431B-B8A9-D93829A0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365" y="5421627"/>
            <a:ext cx="1213339" cy="6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4BD8AD-C28C-E642-975A-A73BF01F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601" y="0"/>
            <a:ext cx="6185243" cy="3004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74A93-4D98-BE4A-B43B-F0B2C132CC85}"/>
              </a:ext>
            </a:extLst>
          </p:cNvPr>
          <p:cNvSpPr txBox="1"/>
          <p:nvPr/>
        </p:nvSpPr>
        <p:spPr>
          <a:xfrm>
            <a:off x="4163359" y="4083403"/>
            <a:ext cx="36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NSDI 2020</a:t>
            </a:r>
          </a:p>
        </p:txBody>
      </p:sp>
    </p:spTree>
    <p:extLst>
      <p:ext uri="{BB962C8B-B14F-4D97-AF65-F5344CB8AC3E}">
        <p14:creationId xmlns:p14="http://schemas.microsoft.com/office/powerpoint/2010/main" val="386044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2BC0-647D-654F-9242-4091632A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the talk we will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F050-3A02-034F-B273-DCBD20F9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10515600" cy="4258205"/>
          </a:xfrm>
        </p:spPr>
        <p:txBody>
          <a:bodyPr/>
          <a:lstStyle/>
          <a:p>
            <a:r>
              <a:rPr lang="en-US" dirty="0"/>
              <a:t>Can information be extracted from GPU communication patterns?</a:t>
            </a:r>
          </a:p>
          <a:p>
            <a:endParaRPr lang="en-US" dirty="0"/>
          </a:p>
          <a:p>
            <a:r>
              <a:rPr lang="en-US" dirty="0"/>
              <a:t>How does Telekine remove that information?</a:t>
            </a:r>
          </a:p>
          <a:p>
            <a:endParaRPr lang="en-US" dirty="0"/>
          </a:p>
          <a:p>
            <a:r>
              <a:rPr lang="en-US" dirty="0"/>
              <a:t>What are Telekine’s overheads?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30E71-EED0-4948-AD74-1FF6589FB968}"/>
              </a:ext>
            </a:extLst>
          </p:cNvPr>
          <p:cNvSpPr txBox="1"/>
          <p:nvPr/>
        </p:nvSpPr>
        <p:spPr>
          <a:xfrm>
            <a:off x="1048265" y="4797310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Overheads are reasonable: ~20% for neural network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803D4-C54E-D343-8504-199E649D5C1A}"/>
              </a:ext>
            </a:extLst>
          </p:cNvPr>
          <p:cNvSpPr txBox="1"/>
          <p:nvPr/>
        </p:nvSpPr>
        <p:spPr>
          <a:xfrm>
            <a:off x="1006273" y="3655358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Replace GPU streams with new data-oblivious streams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59065-0D49-9B41-A295-8E35C293EAE1}"/>
              </a:ext>
            </a:extLst>
          </p:cNvPr>
          <p:cNvSpPr txBox="1"/>
          <p:nvPr/>
        </p:nvSpPr>
        <p:spPr>
          <a:xfrm>
            <a:off x="1048265" y="2514850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Yes, we demonstrate a communication timing attack</a:t>
            </a:r>
          </a:p>
        </p:txBody>
      </p:sp>
    </p:spTree>
    <p:extLst>
      <p:ext uri="{BB962C8B-B14F-4D97-AF65-F5344CB8AC3E}">
        <p14:creationId xmlns:p14="http://schemas.microsoft.com/office/powerpoint/2010/main" val="40289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990" cy="1325563"/>
          </a:xfrm>
        </p:spPr>
        <p:txBody>
          <a:bodyPr/>
          <a:lstStyle/>
          <a:p>
            <a:r>
              <a:rPr lang="en-US" dirty="0"/>
              <a:t>Expanded image recognition</a:t>
            </a:r>
          </a:p>
        </p:txBody>
      </p:sp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0765" y="1536309"/>
            <a:ext cx="3059442" cy="3059442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6095999" y="1792962"/>
            <a:ext cx="5840627" cy="276446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0DF6BD29-3C23-4BA0-982C-8601BD537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7580831" y="2061471"/>
            <a:ext cx="3230123" cy="2401527"/>
          </a:xfrm>
          <a:prstGeom prst="rect">
            <a:avLst/>
          </a:prstGeom>
        </p:spPr>
      </p:pic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1437" y="2158119"/>
            <a:ext cx="1552107" cy="1552107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BBB7AC-CFD0-4CF2-B8B0-10DC19FF4FA8}"/>
              </a:ext>
            </a:extLst>
          </p:cNvPr>
          <p:cNvCxnSpPr>
            <a:cxnSpLocks/>
            <a:stCxn id="50" idx="2"/>
            <a:endCxn id="23" idx="0"/>
          </p:cNvCxnSpPr>
          <p:nvPr/>
        </p:nvCxnSpPr>
        <p:spPr>
          <a:xfrm flipH="1">
            <a:off x="3041387" y="2410333"/>
            <a:ext cx="1" cy="294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1810243" y="2705040"/>
            <a:ext cx="2462287" cy="7512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Tensorflow/MXNet</a:t>
            </a: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2343474" y="3727866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Recognition</a:t>
            </a:r>
          </a:p>
          <a:p>
            <a:pPr algn="ctr"/>
            <a:r>
              <a:rPr lang="en-US" sz="1600" dirty="0"/>
              <a:t>Results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161BE-F696-4E24-BD5D-EE14A645719B}"/>
              </a:ext>
            </a:extLst>
          </p:cNvPr>
          <p:cNvSpPr/>
          <p:nvPr/>
        </p:nvSpPr>
        <p:spPr>
          <a:xfrm>
            <a:off x="8129887" y="2709914"/>
            <a:ext cx="2462287" cy="7512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Computation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3F64D-6415-402A-9948-EEE58B4906A2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4272530" y="3080674"/>
            <a:ext cx="2594798" cy="487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2B0390A2-3E0D-4D9C-A9C3-5B925BCBD2C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4384" y="1605164"/>
            <a:ext cx="1014008" cy="805169"/>
          </a:xfrm>
          <a:prstGeom prst="rect">
            <a:avLst/>
          </a:prstGeom>
        </p:spPr>
      </p:pic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10291886" y="2675257"/>
            <a:ext cx="1334975" cy="781545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GPU TEE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8D5D23-BBE6-4756-AD61-95B374DD600B}"/>
              </a:ext>
            </a:extLst>
          </p:cNvPr>
          <p:cNvCxnSpPr>
            <a:cxnSpLocks/>
            <a:stCxn id="23" idx="2"/>
            <a:endCxn id="1025" idx="0"/>
          </p:cNvCxnSpPr>
          <p:nvPr/>
        </p:nvCxnSpPr>
        <p:spPr>
          <a:xfrm flipH="1">
            <a:off x="3041386" y="3456308"/>
            <a:ext cx="1" cy="271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22AFF-1B13-48AF-80D8-DDF3BF27A6E4}"/>
              </a:ext>
            </a:extLst>
          </p:cNvPr>
          <p:cNvSpPr/>
          <p:nvPr/>
        </p:nvSpPr>
        <p:spPr>
          <a:xfrm>
            <a:off x="6867328" y="2429443"/>
            <a:ext cx="906857" cy="1312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Proxy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A973E0-B3DE-4ACC-9E52-66F2ECFBE3BE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7774185" y="3085548"/>
            <a:ext cx="35570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BF3189-93C7-3144-A74B-692414A43795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C08CEF8-BEAE-A04B-98F1-F97859FC527C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19F32D-2EA8-504B-B968-60FFF842C01D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2922060-A134-594B-997B-457A0EE5BEC4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FD8232-C6CA-D84F-9493-FD5B713B3301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D1B3F01-B23E-1D40-8109-A0AC636CE7EB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100625-5DE5-1643-B81F-A75E09AB4992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90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4557" y="2409037"/>
            <a:ext cx="3059442" cy="30594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1810243" y="1521165"/>
            <a:ext cx="2462287" cy="45367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Tensorflow/MXNet</a:t>
            </a: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6550423C-725E-41D1-B625-AF5E8E2D1470}"/>
              </a:ext>
            </a:extLst>
          </p:cNvPr>
          <p:cNvSpPr/>
          <p:nvPr/>
        </p:nvSpPr>
        <p:spPr>
          <a:xfrm>
            <a:off x="1869692" y="1895637"/>
            <a:ext cx="2280483" cy="398531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990" cy="1325563"/>
          </a:xfrm>
        </p:spPr>
        <p:txBody>
          <a:bodyPr/>
          <a:lstStyle/>
          <a:p>
            <a:r>
              <a:rPr lang="en-US" dirty="0"/>
              <a:t>Expanded image recognition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5852114" y="673184"/>
            <a:ext cx="8843248" cy="56575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115" y="3002189"/>
            <a:ext cx="1552107" cy="1552107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233309" y="4410284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Recognition</a:t>
            </a:r>
          </a:p>
          <a:p>
            <a:pPr algn="ctr"/>
            <a:r>
              <a:rPr lang="en-US" sz="1600" dirty="0"/>
              <a:t>Results</a:t>
            </a:r>
            <a:endParaRPr lang="en-US" dirty="0"/>
          </a:p>
        </p:txBody>
      </p:sp>
      <p:pic>
        <p:nvPicPr>
          <p:cNvPr id="50" name="Picture 4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2B0390A2-3E0D-4D9C-A9C3-5B925BCBD2C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803" y="2102614"/>
            <a:ext cx="834735" cy="662818"/>
          </a:xfrm>
          <a:prstGeom prst="rect">
            <a:avLst/>
          </a:prstGeom>
        </p:spPr>
      </p:pic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8254886" y="1460666"/>
            <a:ext cx="3098914" cy="3871355"/>
          </a:xfrm>
          <a:prstGeom prst="bevel">
            <a:avLst>
              <a:gd name="adj" fmla="val 647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GPU TEE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161BE-F696-4E24-BD5D-EE14A645719B}"/>
              </a:ext>
            </a:extLst>
          </p:cNvPr>
          <p:cNvSpPr/>
          <p:nvPr/>
        </p:nvSpPr>
        <p:spPr>
          <a:xfrm>
            <a:off x="8518715" y="2819511"/>
            <a:ext cx="2526192" cy="1527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State/Code</a:t>
            </a:r>
          </a:p>
        </p:txBody>
      </p:sp>
      <p:pic>
        <p:nvPicPr>
          <p:cNvPr id="40" name="Picture 3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CE16E429-3E61-4459-90A7-AD403C56A1A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94920" y="2102615"/>
            <a:ext cx="834732" cy="66281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E9266E-24D5-4C5B-B395-30B0210C4B4A}"/>
              </a:ext>
            </a:extLst>
          </p:cNvPr>
          <p:cNvCxnSpPr>
            <a:cxnSpLocks/>
            <a:stCxn id="50" idx="3"/>
            <a:endCxn id="40" idx="1"/>
          </p:cNvCxnSpPr>
          <p:nvPr/>
        </p:nvCxnSpPr>
        <p:spPr>
          <a:xfrm>
            <a:off x="1354538" y="2434023"/>
            <a:ext cx="79403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1D25F23-BFFD-4776-882A-0E73E3F5B9BD}"/>
              </a:ext>
            </a:extLst>
          </p:cNvPr>
          <p:cNvSpPr txBox="1"/>
          <p:nvPr/>
        </p:nvSpPr>
        <p:spPr>
          <a:xfrm>
            <a:off x="2386177" y="2114051"/>
            <a:ext cx="130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FD7E1C-9E1B-42D8-B6F7-CFC402CAB0F5}"/>
              </a:ext>
            </a:extLst>
          </p:cNvPr>
          <p:cNvSpPr txBox="1"/>
          <p:nvPr/>
        </p:nvSpPr>
        <p:spPr>
          <a:xfrm>
            <a:off x="1881108" y="2897142"/>
            <a:ext cx="246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88E858-D832-4C01-84C2-C14607CD57C5}"/>
              </a:ext>
            </a:extLst>
          </p:cNvPr>
          <p:cNvSpPr txBox="1"/>
          <p:nvPr/>
        </p:nvSpPr>
        <p:spPr>
          <a:xfrm>
            <a:off x="2386177" y="4346547"/>
            <a:ext cx="130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22E0C1-9C6A-4915-B512-392A62CA8475}"/>
              </a:ext>
            </a:extLst>
          </p:cNvPr>
          <p:cNvCxnSpPr>
            <a:cxnSpLocks/>
            <a:stCxn id="55" idx="1"/>
            <a:endCxn id="1025" idx="3"/>
          </p:cNvCxnSpPr>
          <p:nvPr/>
        </p:nvCxnSpPr>
        <p:spPr>
          <a:xfrm flipH="1">
            <a:off x="1629133" y="4677114"/>
            <a:ext cx="738230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5E9E34F-C676-4E23-BA42-3B3B5B000B85}"/>
              </a:ext>
            </a:extLst>
          </p:cNvPr>
          <p:cNvSpPr/>
          <p:nvPr/>
        </p:nvSpPr>
        <p:spPr>
          <a:xfrm>
            <a:off x="9011440" y="4410284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Recognition</a:t>
            </a:r>
          </a:p>
          <a:p>
            <a:pPr algn="ctr"/>
            <a:r>
              <a:rPr lang="en-US" sz="1600" dirty="0"/>
              <a:t>Results</a:t>
            </a:r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27E9A8-D4C8-4488-B327-E5ECA5200DC7}"/>
              </a:ext>
            </a:extLst>
          </p:cNvPr>
          <p:cNvCxnSpPr>
            <a:cxnSpLocks/>
          </p:cNvCxnSpPr>
          <p:nvPr/>
        </p:nvCxnSpPr>
        <p:spPr>
          <a:xfrm flipH="1" flipV="1">
            <a:off x="7774382" y="3187791"/>
            <a:ext cx="77152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03F407-0CED-409C-8CD9-66DB6340B573}"/>
              </a:ext>
            </a:extLst>
          </p:cNvPr>
          <p:cNvCxnSpPr>
            <a:cxnSpLocks/>
          </p:cNvCxnSpPr>
          <p:nvPr/>
        </p:nvCxnSpPr>
        <p:spPr>
          <a:xfrm flipV="1">
            <a:off x="4168239" y="3898634"/>
            <a:ext cx="435047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B4EFD4-39DE-3A48-93EE-EF34839795EB}"/>
              </a:ext>
            </a:extLst>
          </p:cNvPr>
          <p:cNvGrpSpPr/>
          <p:nvPr/>
        </p:nvGrpSpPr>
        <p:grpSpPr>
          <a:xfrm>
            <a:off x="4168239" y="2791520"/>
            <a:ext cx="4350476" cy="369332"/>
            <a:chOff x="4168239" y="2791520"/>
            <a:chExt cx="4350476" cy="369332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11B4FE3-EB90-454B-AADF-63235CA84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8239" y="3087584"/>
              <a:ext cx="4350476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944A3F-B798-4A00-870E-16B2C2C04BE0}"/>
                </a:ext>
              </a:extLst>
            </p:cNvPr>
            <p:cNvSpPr txBox="1"/>
            <p:nvPr/>
          </p:nvSpPr>
          <p:spPr>
            <a:xfrm>
              <a:off x="4287396" y="2791520"/>
              <a:ext cx="71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3FCEC06B-3551-4EB2-B66E-F8435903066F}"/>
              </a:ext>
            </a:extLst>
          </p:cNvPr>
          <p:cNvSpPr txBox="1"/>
          <p:nvPr/>
        </p:nvSpPr>
        <p:spPr>
          <a:xfrm>
            <a:off x="4287395" y="3597312"/>
            <a:ext cx="71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DEA95A-7266-4796-91CF-CDA54C92D960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9712286" y="2765431"/>
            <a:ext cx="0" cy="322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BE47F91-A2B8-4EE5-8AEB-BF88E3D6ABB5}"/>
              </a:ext>
            </a:extLst>
          </p:cNvPr>
          <p:cNvCxnSpPr>
            <a:cxnSpLocks/>
          </p:cNvCxnSpPr>
          <p:nvPr/>
        </p:nvCxnSpPr>
        <p:spPr>
          <a:xfrm>
            <a:off x="9712286" y="4120880"/>
            <a:ext cx="0" cy="322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24D0CA-F08F-439D-AA10-27E6B356E00C}"/>
              </a:ext>
            </a:extLst>
          </p:cNvPr>
          <p:cNvGrpSpPr/>
          <p:nvPr/>
        </p:nvGrpSpPr>
        <p:grpSpPr>
          <a:xfrm rot="19800000" flipH="1">
            <a:off x="7965035" y="2339215"/>
            <a:ext cx="924550" cy="797000"/>
            <a:chOff x="8907413" y="3120647"/>
            <a:chExt cx="1093417" cy="942569"/>
          </a:xfrm>
        </p:grpSpPr>
        <p:pic>
          <p:nvPicPr>
            <p:cNvPr id="80" name="Shape 167" descr="devil3-UNHaIA-clipart.png">
              <a:extLst>
                <a:ext uri="{FF2B5EF4-FFF2-40B4-BE49-F238E27FC236}">
                  <a16:creationId xmlns:a16="http://schemas.microsoft.com/office/drawing/2014/main" id="{380123AB-80FD-4E60-8B45-3AAC2E25340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37660" flipH="1">
              <a:off x="8907413" y="3120647"/>
              <a:ext cx="1006750" cy="9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9943D5E-65F3-42E7-89FF-F0682114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734">
              <a:off x="9187807" y="3145848"/>
              <a:ext cx="813023" cy="588123"/>
            </a:xfrm>
            <a:prstGeom prst="rect">
              <a:avLst/>
            </a:prstGeom>
          </p:spPr>
        </p:pic>
      </p:grpSp>
      <p:sp>
        <p:nvSpPr>
          <p:cNvPr id="77" name="Thought Bubble: Cloud 76">
            <a:extLst>
              <a:ext uri="{FF2B5EF4-FFF2-40B4-BE49-F238E27FC236}">
                <a16:creationId xmlns:a16="http://schemas.microsoft.com/office/drawing/2014/main" id="{A0CFB69B-16F8-4DD4-A7EA-55AFA85667DE}"/>
              </a:ext>
            </a:extLst>
          </p:cNvPr>
          <p:cNvSpPr/>
          <p:nvPr/>
        </p:nvSpPr>
        <p:spPr>
          <a:xfrm>
            <a:off x="8412910" y="890881"/>
            <a:ext cx="3691154" cy="1564439"/>
          </a:xfrm>
          <a:prstGeom prst="cloudCallout">
            <a:avLst>
              <a:gd name="adj1" fmla="val -43998"/>
              <a:gd name="adj2" fmla="val 511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Kernel execution times!</a:t>
            </a:r>
          </a:p>
        </p:txBody>
      </p:sp>
      <p:pic>
        <p:nvPicPr>
          <p:cNvPr id="45" name="Picture 2" descr="Image result for static">
            <a:extLst>
              <a:ext uri="{FF2B5EF4-FFF2-40B4-BE49-F238E27FC236}">
                <a16:creationId xmlns:a16="http://schemas.microsoft.com/office/drawing/2014/main" id="{7CB0896E-0EA1-FF42-9107-636A17EB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1" y="2102613"/>
            <a:ext cx="898305" cy="6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AAAD9DB-1C8A-044F-9AD9-A695C4BBF991}"/>
              </a:ext>
            </a:extLst>
          </p:cNvPr>
          <p:cNvSpPr/>
          <p:nvPr/>
        </p:nvSpPr>
        <p:spPr>
          <a:xfrm>
            <a:off x="4878071" y="4423977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[Encrypted Result]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544028-9E1E-154C-BCF8-8F14CEEB0D47}"/>
              </a:ext>
            </a:extLst>
          </p:cNvPr>
          <p:cNvGrpSpPr/>
          <p:nvPr/>
        </p:nvGrpSpPr>
        <p:grpSpPr>
          <a:xfrm>
            <a:off x="4126180" y="3233222"/>
            <a:ext cx="2741346" cy="369332"/>
            <a:chOff x="4126180" y="3131331"/>
            <a:chExt cx="2741346" cy="369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AB100A-58DA-4723-86BD-375AB010C7F8}"/>
                </a:ext>
              </a:extLst>
            </p:cNvPr>
            <p:cNvSpPr txBox="1"/>
            <p:nvPr/>
          </p:nvSpPr>
          <p:spPr>
            <a:xfrm>
              <a:off x="4249619" y="3131331"/>
              <a:ext cx="71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0709B6C-EB55-014F-BD19-3FF2AC86A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6180" y="3187791"/>
              <a:ext cx="274134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289E4A-165C-2F4C-A3C5-CCBBF44EF097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427BB8F-B2AF-E44E-B8D2-858D7EAA8ABE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BE8812C-6396-A24B-8109-6441BF502E92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D61D13-4CA7-DA43-B489-6AA82AA8A856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EFA14F-534E-5646-99AD-B0A99EDE4358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DD3FF2C-8B18-CF42-8F09-AF56579A57EF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031053C-7EBC-914E-AFF6-8C08EC3DE6CF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DDE8A04-9D75-F54C-96AE-434035B82B47}"/>
              </a:ext>
            </a:extLst>
          </p:cNvPr>
          <p:cNvCxnSpPr>
            <a:cxnSpLocks/>
          </p:cNvCxnSpPr>
          <p:nvPr/>
        </p:nvCxnSpPr>
        <p:spPr>
          <a:xfrm flipH="1" flipV="1">
            <a:off x="7785113" y="4009899"/>
            <a:ext cx="77152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7EA9BE7-C738-134B-9DD0-8DF425636DC5}"/>
              </a:ext>
            </a:extLst>
          </p:cNvPr>
          <p:cNvGrpSpPr/>
          <p:nvPr/>
        </p:nvGrpSpPr>
        <p:grpSpPr>
          <a:xfrm>
            <a:off x="4136911" y="4027462"/>
            <a:ext cx="2741346" cy="369332"/>
            <a:chOff x="4126180" y="3131331"/>
            <a:chExt cx="2741346" cy="3693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E4B73C9-7894-014A-9F99-CC5E0D95F7B0}"/>
                </a:ext>
              </a:extLst>
            </p:cNvPr>
            <p:cNvSpPr txBox="1"/>
            <p:nvPr/>
          </p:nvSpPr>
          <p:spPr>
            <a:xfrm>
              <a:off x="4249619" y="3131331"/>
              <a:ext cx="71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Done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F3F8929-452C-B64B-88B5-6FE367085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6180" y="3187791"/>
              <a:ext cx="274134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22AFF-1B13-48AF-80D8-DDF3BF27A6E4}"/>
              </a:ext>
            </a:extLst>
          </p:cNvPr>
          <p:cNvSpPr/>
          <p:nvPr/>
        </p:nvSpPr>
        <p:spPr>
          <a:xfrm>
            <a:off x="6867525" y="2167849"/>
            <a:ext cx="906857" cy="293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83" name="Callout: Line 82">
            <a:extLst>
              <a:ext uri="{FF2B5EF4-FFF2-40B4-BE49-F238E27FC236}">
                <a16:creationId xmlns:a16="http://schemas.microsoft.com/office/drawing/2014/main" id="{066C2399-15BF-4E66-A56E-E74F4028A6A3}"/>
              </a:ext>
            </a:extLst>
          </p:cNvPr>
          <p:cNvSpPr/>
          <p:nvPr/>
        </p:nvSpPr>
        <p:spPr>
          <a:xfrm>
            <a:off x="5355060" y="4312074"/>
            <a:ext cx="3077721" cy="1251506"/>
          </a:xfrm>
          <a:prstGeom prst="borderCallout1">
            <a:avLst>
              <a:gd name="adj1" fmla="val -383"/>
              <a:gd name="adj2" fmla="val 52799"/>
              <a:gd name="adj3" fmla="val -85119"/>
              <a:gd name="adj4" fmla="val 89665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GPU raises interrupt on kernel completion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DD43-AC0B-3E44-9374-A516ACFD9215}"/>
              </a:ext>
            </a:extLst>
          </p:cNvPr>
          <p:cNvSpPr txBox="1"/>
          <p:nvPr/>
        </p:nvSpPr>
        <p:spPr>
          <a:xfrm>
            <a:off x="2246562" y="4951909"/>
            <a:ext cx="15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371343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1" grpId="0"/>
      <p:bldP spid="52" grpId="0"/>
      <p:bldP spid="53" grpId="0"/>
      <p:bldP spid="55" grpId="0" animBg="1"/>
      <p:bldP spid="73" grpId="0"/>
      <p:bldP spid="77" grpId="0" animBg="1"/>
      <p:bldP spid="46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C136759-3043-4179-95E8-0F35C2BE1913}"/>
              </a:ext>
            </a:extLst>
          </p:cNvPr>
          <p:cNvSpPr/>
          <p:nvPr/>
        </p:nvSpPr>
        <p:spPr>
          <a:xfrm>
            <a:off x="-1" y="3991729"/>
            <a:ext cx="4605867" cy="1353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>
                <a:solidFill>
                  <a:schemeClr val="tx1"/>
                </a:solidFill>
              </a:rPr>
              <a:t>Attack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9BCBF8-76EB-4577-8981-2AEB0FAA1B61}"/>
              </a:ext>
            </a:extLst>
          </p:cNvPr>
          <p:cNvSpPr/>
          <p:nvPr/>
        </p:nvSpPr>
        <p:spPr>
          <a:xfrm>
            <a:off x="0" y="1998133"/>
            <a:ext cx="4605867" cy="1732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DB9A5-97D1-46CC-9150-23E9C25C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1840" cy="1325563"/>
          </a:xfrm>
        </p:spPr>
        <p:txBody>
          <a:bodyPr/>
          <a:lstStyle/>
          <a:p>
            <a:r>
              <a:rPr lang="en-US" dirty="0"/>
              <a:t>Information gained from kernel execution time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9CE38E9-3A37-5449-AE79-FCCE3E71C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084849"/>
              </p:ext>
            </p:extLst>
          </p:nvPr>
        </p:nvGraphicFramePr>
        <p:xfrm>
          <a:off x="5897332" y="1776026"/>
          <a:ext cx="6202766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69F1AB8-0A05-4100-96BE-40CFDF0D30B9}"/>
              </a:ext>
            </a:extLst>
          </p:cNvPr>
          <p:cNvSpPr/>
          <p:nvPr/>
        </p:nvSpPr>
        <p:spPr>
          <a:xfrm>
            <a:off x="118423" y="4151376"/>
            <a:ext cx="1714499" cy="894261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96C50C-EF45-4071-9964-B194CA672CE6}"/>
              </a:ext>
            </a:extLst>
          </p:cNvPr>
          <p:cNvSpPr/>
          <p:nvPr/>
        </p:nvSpPr>
        <p:spPr>
          <a:xfrm>
            <a:off x="2534431" y="4151374"/>
            <a:ext cx="1804143" cy="89426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Kernel timing classifier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0C49080-59BE-4419-81C6-89182EDFBE54}"/>
              </a:ext>
            </a:extLst>
          </p:cNvPr>
          <p:cNvSpPr/>
          <p:nvPr/>
        </p:nvSpPr>
        <p:spPr>
          <a:xfrm>
            <a:off x="4753478" y="3283142"/>
            <a:ext cx="1219200" cy="894261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Image class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79E921-BE3D-4DE2-8BAA-EE4D0DA59274}"/>
              </a:ext>
            </a:extLst>
          </p:cNvPr>
          <p:cNvCxnSpPr>
            <a:cxnSpLocks/>
            <a:stCxn id="33" idx="3"/>
            <a:endCxn id="57" idx="1"/>
          </p:cNvCxnSpPr>
          <p:nvPr/>
        </p:nvCxnSpPr>
        <p:spPr>
          <a:xfrm flipV="1">
            <a:off x="4338574" y="3730273"/>
            <a:ext cx="414904" cy="8682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AF5CB62-4E5F-464C-8085-AACD8338B496}"/>
              </a:ext>
            </a:extLst>
          </p:cNvPr>
          <p:cNvSpPr/>
          <p:nvPr/>
        </p:nvSpPr>
        <p:spPr>
          <a:xfrm>
            <a:off x="2565217" y="2534739"/>
            <a:ext cx="1804143" cy="89426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A318FB-C8C0-4955-A681-9BB9D5B69233}"/>
              </a:ext>
            </a:extLst>
          </p:cNvPr>
          <p:cNvCxnSpPr>
            <a:cxnSpLocks/>
            <a:stCxn id="40" idx="2"/>
            <a:endCxn id="32" idx="0"/>
          </p:cNvCxnSpPr>
          <p:nvPr/>
        </p:nvCxnSpPr>
        <p:spPr>
          <a:xfrm flipH="1">
            <a:off x="975673" y="3429000"/>
            <a:ext cx="2491616" cy="722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206300-0818-4CC9-859F-65DBE938920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832922" y="2981870"/>
            <a:ext cx="7322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53E2FA-F253-4291-8F3E-55DA1DCA464D}"/>
              </a:ext>
            </a:extLst>
          </p:cNvPr>
          <p:cNvCxnSpPr>
            <a:cxnSpLocks/>
            <a:stCxn id="40" idx="3"/>
            <a:endCxn id="57" idx="1"/>
          </p:cNvCxnSpPr>
          <p:nvPr/>
        </p:nvCxnSpPr>
        <p:spPr>
          <a:xfrm>
            <a:off x="4369360" y="2981870"/>
            <a:ext cx="384118" cy="748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ED8319-1766-42D6-A7BF-5622DF703D75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 flipV="1">
            <a:off x="1832922" y="4598505"/>
            <a:ext cx="701509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2EDC44-AD20-4892-BDC0-B63492B828C4}"/>
              </a:ext>
            </a:extLst>
          </p:cNvPr>
          <p:cNvCxnSpPr>
            <a:cxnSpLocks/>
          </p:cNvCxnSpPr>
          <p:nvPr/>
        </p:nvCxnSpPr>
        <p:spPr>
          <a:xfrm>
            <a:off x="11602720" y="4344504"/>
            <a:ext cx="0" cy="254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932B62-B2D2-4DD9-8851-E211993ED86C}"/>
              </a:ext>
            </a:extLst>
          </p:cNvPr>
          <p:cNvCxnSpPr>
            <a:cxnSpLocks/>
          </p:cNvCxnSpPr>
          <p:nvPr/>
        </p:nvCxnSpPr>
        <p:spPr>
          <a:xfrm>
            <a:off x="7161152" y="2755557"/>
            <a:ext cx="0" cy="69133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E6AEBE-66D8-420D-9754-02273894B181}"/>
              </a:ext>
            </a:extLst>
          </p:cNvPr>
          <p:cNvSpPr txBox="1"/>
          <p:nvPr/>
        </p:nvSpPr>
        <p:spPr>
          <a:xfrm>
            <a:off x="11602720" y="4286838"/>
            <a:ext cx="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1.6X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24538F-5A38-4836-A4F4-58511F7EB501}"/>
              </a:ext>
            </a:extLst>
          </p:cNvPr>
          <p:cNvSpPr txBox="1"/>
          <p:nvPr/>
        </p:nvSpPr>
        <p:spPr>
          <a:xfrm>
            <a:off x="7116532" y="3023511"/>
            <a:ext cx="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1.6X</a:t>
            </a:r>
          </a:p>
        </p:txBody>
      </p:sp>
      <p:pic>
        <p:nvPicPr>
          <p:cNvPr id="26" name="Picture 25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4C547E3D-48C6-3446-B12E-4DCB45E77F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324" y="2406403"/>
            <a:ext cx="1486725" cy="1180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4466EF-5B41-0B43-9297-BF2A0F2DF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03" y="2534739"/>
            <a:ext cx="1571659" cy="8510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91B750-5619-E34E-8910-09679B4AAA7B}"/>
              </a:ext>
            </a:extLst>
          </p:cNvPr>
          <p:cNvGrpSpPr/>
          <p:nvPr/>
        </p:nvGrpSpPr>
        <p:grpSpPr>
          <a:xfrm>
            <a:off x="406924" y="4248517"/>
            <a:ext cx="1195524" cy="722022"/>
            <a:chOff x="4126180" y="2778641"/>
            <a:chExt cx="1195524" cy="72202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C0BAA0-209F-0F42-8BEF-CB5717BAD890}"/>
                </a:ext>
              </a:extLst>
            </p:cNvPr>
            <p:cNvGrpSpPr/>
            <p:nvPr/>
          </p:nvGrpSpPr>
          <p:grpSpPr>
            <a:xfrm>
              <a:off x="4168239" y="2778641"/>
              <a:ext cx="1153465" cy="369332"/>
              <a:chOff x="4168239" y="2778641"/>
              <a:chExt cx="1153465" cy="369332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3BE7137-E1A0-FE46-A488-5AD1782D6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8239" y="3087586"/>
                <a:ext cx="1153465" cy="599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2DABC4-97CD-9B41-AD34-17B63A497139}"/>
                  </a:ext>
                </a:extLst>
              </p:cNvPr>
              <p:cNvSpPr txBox="1"/>
              <p:nvPr/>
            </p:nvSpPr>
            <p:spPr>
              <a:xfrm>
                <a:off x="4287396" y="2778641"/>
                <a:ext cx="715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Start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272469A-9285-2C41-A4EA-BD8928F8DD88}"/>
                </a:ext>
              </a:extLst>
            </p:cNvPr>
            <p:cNvGrpSpPr/>
            <p:nvPr/>
          </p:nvGrpSpPr>
          <p:grpSpPr>
            <a:xfrm>
              <a:off x="4126180" y="3131331"/>
              <a:ext cx="1195524" cy="369332"/>
              <a:chOff x="4126180" y="3131331"/>
              <a:chExt cx="1195524" cy="36933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10F04D-1E0B-F843-AD91-6C1A4CC81AC0}"/>
                  </a:ext>
                </a:extLst>
              </p:cNvPr>
              <p:cNvSpPr txBox="1"/>
              <p:nvPr/>
            </p:nvSpPr>
            <p:spPr>
              <a:xfrm>
                <a:off x="4249619" y="3131331"/>
                <a:ext cx="715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Done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E63759B-9213-8F4E-AF62-AC5FAB8014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6180" y="3187791"/>
                <a:ext cx="1195524" cy="494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Frame 37">
            <a:extLst>
              <a:ext uri="{FF2B5EF4-FFF2-40B4-BE49-F238E27FC236}">
                <a16:creationId xmlns:a16="http://schemas.microsoft.com/office/drawing/2014/main" id="{8E2D407D-66FF-A947-8667-38169A7B332C}"/>
              </a:ext>
            </a:extLst>
          </p:cNvPr>
          <p:cNvSpPr/>
          <p:nvPr/>
        </p:nvSpPr>
        <p:spPr>
          <a:xfrm>
            <a:off x="-99513" y="1690688"/>
            <a:ext cx="6457246" cy="2835421"/>
          </a:xfrm>
          <a:prstGeom prst="frame">
            <a:avLst>
              <a:gd name="adj1" fmla="val 65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32DEB7AF-C3A7-554A-8E85-76A155D9FA84}"/>
              </a:ext>
            </a:extLst>
          </p:cNvPr>
          <p:cNvSpPr/>
          <p:nvPr/>
        </p:nvSpPr>
        <p:spPr>
          <a:xfrm>
            <a:off x="-99515" y="2830806"/>
            <a:ext cx="6457247" cy="2835421"/>
          </a:xfrm>
          <a:prstGeom prst="frame">
            <a:avLst>
              <a:gd name="adj1" fmla="val 65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 animBg="0"/>
        </p:bldSub>
      </p:bldGraphic>
      <p:bldP spid="14" grpId="0"/>
      <p:bldP spid="35" grpId="0"/>
      <p:bldP spid="38" grpId="0" animBg="1"/>
      <p:bldP spid="38" grpId="1" animBg="1"/>
      <p:bldP spid="39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2BC0-647D-654F-9242-4091632A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the talk we will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F050-3A02-034F-B273-DCBD20F9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10515600" cy="425820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Can information be extracted from GPU communication patterns?</a:t>
            </a:r>
          </a:p>
          <a:p>
            <a:endParaRPr lang="en-US" dirty="0"/>
          </a:p>
          <a:p>
            <a:r>
              <a:rPr lang="en-US" dirty="0"/>
              <a:t>How does Telekine remove that information?</a:t>
            </a:r>
          </a:p>
          <a:p>
            <a:endParaRPr lang="en-US" dirty="0"/>
          </a:p>
          <a:p>
            <a:r>
              <a:rPr lang="en-US" dirty="0"/>
              <a:t>What are Telekine’s overheads?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30E71-EED0-4948-AD74-1FF6589FB968}"/>
              </a:ext>
            </a:extLst>
          </p:cNvPr>
          <p:cNvSpPr txBox="1"/>
          <p:nvPr/>
        </p:nvSpPr>
        <p:spPr>
          <a:xfrm>
            <a:off x="1048265" y="4797310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Overheads are reasonable: ~20% for neural network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803D4-C54E-D343-8504-199E649D5C1A}"/>
              </a:ext>
            </a:extLst>
          </p:cNvPr>
          <p:cNvSpPr txBox="1"/>
          <p:nvPr/>
        </p:nvSpPr>
        <p:spPr>
          <a:xfrm>
            <a:off x="1006273" y="3655358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Replace GPU streams with new data-oblivious streams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59065-0D49-9B41-A295-8E35C293EAE1}"/>
              </a:ext>
            </a:extLst>
          </p:cNvPr>
          <p:cNvSpPr txBox="1"/>
          <p:nvPr/>
        </p:nvSpPr>
        <p:spPr>
          <a:xfrm>
            <a:off x="1048265" y="2514850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Yes, we demonstrate a communication timing attack</a:t>
            </a:r>
          </a:p>
        </p:txBody>
      </p:sp>
    </p:spTree>
    <p:extLst>
      <p:ext uri="{BB962C8B-B14F-4D97-AF65-F5344CB8AC3E}">
        <p14:creationId xmlns:p14="http://schemas.microsoft.com/office/powerpoint/2010/main" val="8355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4557" y="2409037"/>
            <a:ext cx="3059442" cy="30594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1810243" y="1521165"/>
            <a:ext cx="2462287" cy="45367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Tensorflow/MXNet</a:t>
            </a: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6550423C-725E-41D1-B625-AF5E8E2D1470}"/>
              </a:ext>
            </a:extLst>
          </p:cNvPr>
          <p:cNvSpPr/>
          <p:nvPr/>
        </p:nvSpPr>
        <p:spPr>
          <a:xfrm>
            <a:off x="1869692" y="1895637"/>
            <a:ext cx="2280483" cy="398531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990" cy="1325563"/>
          </a:xfrm>
        </p:spPr>
        <p:txBody>
          <a:bodyPr/>
          <a:lstStyle/>
          <a:p>
            <a:r>
              <a:rPr lang="en-US" dirty="0"/>
              <a:t>Timing information is abundant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5852114" y="673184"/>
            <a:ext cx="8843248" cy="56575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115" y="3002189"/>
            <a:ext cx="1552107" cy="1552107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233309" y="4410284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Recognition</a:t>
            </a:r>
          </a:p>
          <a:p>
            <a:pPr algn="ctr"/>
            <a:r>
              <a:rPr lang="en-US" sz="1600" dirty="0"/>
              <a:t>Results</a:t>
            </a:r>
            <a:endParaRPr lang="en-US" dirty="0"/>
          </a:p>
        </p:txBody>
      </p:sp>
      <p:pic>
        <p:nvPicPr>
          <p:cNvPr id="50" name="Picture 4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2B0390A2-3E0D-4D9C-A9C3-5B925BCBD2C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803" y="2102614"/>
            <a:ext cx="834735" cy="662818"/>
          </a:xfrm>
          <a:prstGeom prst="rect">
            <a:avLst/>
          </a:prstGeom>
        </p:spPr>
      </p:pic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8254886" y="1460666"/>
            <a:ext cx="3098914" cy="3871355"/>
          </a:xfrm>
          <a:prstGeom prst="bevel">
            <a:avLst>
              <a:gd name="adj" fmla="val 647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GPU TEE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161BE-F696-4E24-BD5D-EE14A645719B}"/>
              </a:ext>
            </a:extLst>
          </p:cNvPr>
          <p:cNvSpPr/>
          <p:nvPr/>
        </p:nvSpPr>
        <p:spPr>
          <a:xfrm>
            <a:off x="8518715" y="2819511"/>
            <a:ext cx="2526192" cy="1527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State/Code</a:t>
            </a:r>
          </a:p>
        </p:txBody>
      </p:sp>
      <p:pic>
        <p:nvPicPr>
          <p:cNvPr id="40" name="Picture 3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CE16E429-3E61-4459-90A7-AD403C56A1A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94920" y="2102615"/>
            <a:ext cx="834732" cy="66281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E9266E-24D5-4C5B-B395-30B0210C4B4A}"/>
              </a:ext>
            </a:extLst>
          </p:cNvPr>
          <p:cNvCxnSpPr>
            <a:cxnSpLocks/>
            <a:stCxn id="50" idx="3"/>
            <a:endCxn id="40" idx="1"/>
          </p:cNvCxnSpPr>
          <p:nvPr/>
        </p:nvCxnSpPr>
        <p:spPr>
          <a:xfrm>
            <a:off x="1354538" y="2434023"/>
            <a:ext cx="79403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1D25F23-BFFD-4776-882A-0E73E3F5B9BD}"/>
              </a:ext>
            </a:extLst>
          </p:cNvPr>
          <p:cNvSpPr txBox="1"/>
          <p:nvPr/>
        </p:nvSpPr>
        <p:spPr>
          <a:xfrm>
            <a:off x="2386177" y="2178446"/>
            <a:ext cx="130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FD7E1C-9E1B-42D8-B6F7-CFC402CAB0F5}"/>
              </a:ext>
            </a:extLst>
          </p:cNvPr>
          <p:cNvSpPr txBox="1"/>
          <p:nvPr/>
        </p:nvSpPr>
        <p:spPr>
          <a:xfrm>
            <a:off x="1881108" y="2897142"/>
            <a:ext cx="246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88E858-D832-4C01-84C2-C14607CD57C5}"/>
              </a:ext>
            </a:extLst>
          </p:cNvPr>
          <p:cNvSpPr txBox="1"/>
          <p:nvPr/>
        </p:nvSpPr>
        <p:spPr>
          <a:xfrm>
            <a:off x="2386177" y="4346547"/>
            <a:ext cx="130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22E0C1-9C6A-4915-B512-392A62CA8475}"/>
              </a:ext>
            </a:extLst>
          </p:cNvPr>
          <p:cNvCxnSpPr>
            <a:cxnSpLocks/>
            <a:stCxn id="55" idx="1"/>
            <a:endCxn id="1025" idx="3"/>
          </p:cNvCxnSpPr>
          <p:nvPr/>
        </p:nvCxnSpPr>
        <p:spPr>
          <a:xfrm flipH="1">
            <a:off x="1629133" y="4677114"/>
            <a:ext cx="738230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5E9E34F-C676-4E23-BA42-3B3B5B000B85}"/>
              </a:ext>
            </a:extLst>
          </p:cNvPr>
          <p:cNvSpPr/>
          <p:nvPr/>
        </p:nvSpPr>
        <p:spPr>
          <a:xfrm>
            <a:off x="9011440" y="4410284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Recognition</a:t>
            </a:r>
          </a:p>
          <a:p>
            <a:pPr algn="ctr"/>
            <a:r>
              <a:rPr lang="en-US" sz="1600" dirty="0"/>
              <a:t>Results</a:t>
            </a:r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03F407-0CED-409C-8CD9-66DB6340B573}"/>
              </a:ext>
            </a:extLst>
          </p:cNvPr>
          <p:cNvCxnSpPr>
            <a:cxnSpLocks/>
          </p:cNvCxnSpPr>
          <p:nvPr/>
        </p:nvCxnSpPr>
        <p:spPr>
          <a:xfrm flipV="1">
            <a:off x="4168239" y="3898634"/>
            <a:ext cx="435047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166995D-F15F-4D28-9A25-AB15339C1BAB}"/>
              </a:ext>
            </a:extLst>
          </p:cNvPr>
          <p:cNvCxnSpPr>
            <a:cxnSpLocks/>
          </p:cNvCxnSpPr>
          <p:nvPr/>
        </p:nvCxnSpPr>
        <p:spPr>
          <a:xfrm flipH="1">
            <a:off x="4126181" y="4061792"/>
            <a:ext cx="274134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B44BE33-FF7F-4AEF-A641-5EEBEB3DC7C4}"/>
              </a:ext>
            </a:extLst>
          </p:cNvPr>
          <p:cNvSpPr txBox="1"/>
          <p:nvPr/>
        </p:nvSpPr>
        <p:spPr>
          <a:xfrm>
            <a:off x="4282606" y="3980135"/>
            <a:ext cx="71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CEC06B-3551-4EB2-B66E-F8435903066F}"/>
              </a:ext>
            </a:extLst>
          </p:cNvPr>
          <p:cNvSpPr txBox="1"/>
          <p:nvPr/>
        </p:nvSpPr>
        <p:spPr>
          <a:xfrm>
            <a:off x="4287395" y="3597312"/>
            <a:ext cx="71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11B4FE3-EB90-454B-AADF-63235CA84A8A}"/>
              </a:ext>
            </a:extLst>
          </p:cNvPr>
          <p:cNvCxnSpPr>
            <a:cxnSpLocks/>
          </p:cNvCxnSpPr>
          <p:nvPr/>
        </p:nvCxnSpPr>
        <p:spPr>
          <a:xfrm flipV="1">
            <a:off x="4168239" y="3087584"/>
            <a:ext cx="435047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27E9A8-D4C8-4488-B327-E5ECA5200DC7}"/>
              </a:ext>
            </a:extLst>
          </p:cNvPr>
          <p:cNvCxnSpPr>
            <a:cxnSpLocks/>
          </p:cNvCxnSpPr>
          <p:nvPr/>
        </p:nvCxnSpPr>
        <p:spPr>
          <a:xfrm flipH="1">
            <a:off x="4168240" y="3268601"/>
            <a:ext cx="269928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2944A3F-B798-4A00-870E-16B2C2C04BE0}"/>
              </a:ext>
            </a:extLst>
          </p:cNvPr>
          <p:cNvSpPr txBox="1"/>
          <p:nvPr/>
        </p:nvSpPr>
        <p:spPr>
          <a:xfrm>
            <a:off x="4287396" y="2791520"/>
            <a:ext cx="71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AB100A-58DA-4723-86BD-375AB010C7F8}"/>
              </a:ext>
            </a:extLst>
          </p:cNvPr>
          <p:cNvSpPr txBox="1"/>
          <p:nvPr/>
        </p:nvSpPr>
        <p:spPr>
          <a:xfrm>
            <a:off x="4301350" y="3229617"/>
            <a:ext cx="71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DEA95A-7266-4796-91CF-CDA54C92D960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9712286" y="2765431"/>
            <a:ext cx="0" cy="322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BE47F91-A2B8-4EE5-8AEB-BF88E3D6ABB5}"/>
              </a:ext>
            </a:extLst>
          </p:cNvPr>
          <p:cNvCxnSpPr>
            <a:cxnSpLocks/>
          </p:cNvCxnSpPr>
          <p:nvPr/>
        </p:nvCxnSpPr>
        <p:spPr>
          <a:xfrm>
            <a:off x="9712286" y="4136138"/>
            <a:ext cx="0" cy="322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22AFF-1B13-48AF-80D8-DDF3BF27A6E4}"/>
              </a:ext>
            </a:extLst>
          </p:cNvPr>
          <p:cNvSpPr/>
          <p:nvPr/>
        </p:nvSpPr>
        <p:spPr>
          <a:xfrm>
            <a:off x="6867525" y="2167849"/>
            <a:ext cx="906857" cy="293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Proxy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EF1341-4E80-2E46-A354-8ABC7E57AE9C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FC93E5B-A821-3048-B5FC-95C20A5780A5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E61DB26-C80B-D345-A0F6-0D37FE8E2F1E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70238B6-7632-5A49-9B0E-F5F12EB46E24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A928F80-8E16-E849-AF97-125566EEB017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BC40B51-92AD-7647-B4B1-052EAAD822CA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5D4B13-7949-EE49-96C1-4C3D8CCBB7DB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6A580CC-AAE9-A149-8D8B-558E87E04919}"/>
              </a:ext>
            </a:extLst>
          </p:cNvPr>
          <p:cNvSpPr txBox="1"/>
          <p:nvPr/>
        </p:nvSpPr>
        <p:spPr>
          <a:xfrm>
            <a:off x="2246562" y="4951909"/>
            <a:ext cx="15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Stream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FD3D686-FA4E-1E42-A829-C1B25F44846D}"/>
              </a:ext>
            </a:extLst>
          </p:cNvPr>
          <p:cNvCxnSpPr>
            <a:cxnSpLocks/>
          </p:cNvCxnSpPr>
          <p:nvPr/>
        </p:nvCxnSpPr>
        <p:spPr>
          <a:xfrm flipH="1">
            <a:off x="7785103" y="4002723"/>
            <a:ext cx="7336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88A6155-796D-1141-A552-859A68D9173A}"/>
              </a:ext>
            </a:extLst>
          </p:cNvPr>
          <p:cNvCxnSpPr>
            <a:cxnSpLocks/>
          </p:cNvCxnSpPr>
          <p:nvPr/>
        </p:nvCxnSpPr>
        <p:spPr>
          <a:xfrm flipH="1">
            <a:off x="7774382" y="3198349"/>
            <a:ext cx="7336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5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loud 99">
            <a:extLst>
              <a:ext uri="{FF2B5EF4-FFF2-40B4-BE49-F238E27FC236}">
                <a16:creationId xmlns:a16="http://schemas.microsoft.com/office/drawing/2014/main" id="{16248372-4781-C043-A803-AF0710DD9D36}"/>
              </a:ext>
            </a:extLst>
          </p:cNvPr>
          <p:cNvSpPr/>
          <p:nvPr/>
        </p:nvSpPr>
        <p:spPr>
          <a:xfrm>
            <a:off x="5879939" y="810430"/>
            <a:ext cx="8447156" cy="604756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CEB9D6-818E-F34F-A432-375DF423C36B}"/>
              </a:ext>
            </a:extLst>
          </p:cNvPr>
          <p:cNvSpPr/>
          <p:nvPr/>
        </p:nvSpPr>
        <p:spPr>
          <a:xfrm>
            <a:off x="7299494" y="1800412"/>
            <a:ext cx="1811257" cy="4144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 API Proxy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407755" y="1425941"/>
            <a:ext cx="2462287" cy="49272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6550423C-725E-41D1-B625-AF5E8E2D1470}"/>
              </a:ext>
            </a:extLst>
          </p:cNvPr>
          <p:cNvSpPr/>
          <p:nvPr/>
        </p:nvSpPr>
        <p:spPr>
          <a:xfrm>
            <a:off x="467204" y="1800413"/>
            <a:ext cx="2280483" cy="432837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990" cy="1325563"/>
          </a:xfrm>
        </p:spPr>
        <p:txBody>
          <a:bodyPr/>
          <a:lstStyle/>
          <a:p>
            <a:r>
              <a:rPr lang="en-US" dirty="0"/>
              <a:t>Timing information is abundant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E9266E-24D5-4C5B-B395-30B0210C4B4A}"/>
              </a:ext>
            </a:extLst>
          </p:cNvPr>
          <p:cNvCxnSpPr>
            <a:cxnSpLocks/>
          </p:cNvCxnSpPr>
          <p:nvPr/>
        </p:nvCxnSpPr>
        <p:spPr>
          <a:xfrm>
            <a:off x="2888510" y="2587296"/>
            <a:ext cx="67528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2FD7E1C-9E1B-42D8-B6F7-CFC402CAB0F5}"/>
              </a:ext>
            </a:extLst>
          </p:cNvPr>
          <p:cNvSpPr txBox="1"/>
          <p:nvPr/>
        </p:nvSpPr>
        <p:spPr>
          <a:xfrm>
            <a:off x="426224" y="2359958"/>
            <a:ext cx="246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22E0C1-9C6A-4915-B512-392A62CA8475}"/>
              </a:ext>
            </a:extLst>
          </p:cNvPr>
          <p:cNvCxnSpPr>
            <a:cxnSpLocks/>
          </p:cNvCxnSpPr>
          <p:nvPr/>
        </p:nvCxnSpPr>
        <p:spPr>
          <a:xfrm flipH="1">
            <a:off x="2888510" y="4237273"/>
            <a:ext cx="67528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92D855-BA82-534A-B0BE-72D5218BEFC1}"/>
              </a:ext>
            </a:extLst>
          </p:cNvPr>
          <p:cNvGrpSpPr/>
          <p:nvPr/>
        </p:nvGrpSpPr>
        <p:grpSpPr>
          <a:xfrm>
            <a:off x="2888510" y="3064830"/>
            <a:ext cx="6752864" cy="369332"/>
            <a:chOff x="2888510" y="3134271"/>
            <a:chExt cx="6752864" cy="369332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11B4FE3-EB90-454B-AADF-63235CA84A8A}"/>
                </a:ext>
              </a:extLst>
            </p:cNvPr>
            <p:cNvCxnSpPr>
              <a:cxnSpLocks/>
            </p:cNvCxnSpPr>
            <p:nvPr/>
          </p:nvCxnSpPr>
          <p:spPr>
            <a:xfrm>
              <a:off x="2888510" y="3448083"/>
              <a:ext cx="675286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944A3F-B798-4A00-870E-16B2C2C04BE0}"/>
                </a:ext>
              </a:extLst>
            </p:cNvPr>
            <p:cNvSpPr txBox="1"/>
            <p:nvPr/>
          </p:nvSpPr>
          <p:spPr>
            <a:xfrm>
              <a:off x="3043524" y="3134271"/>
              <a:ext cx="71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8B7F26F-7988-1A40-B58B-61BB89BC1610}"/>
              </a:ext>
            </a:extLst>
          </p:cNvPr>
          <p:cNvGrpSpPr/>
          <p:nvPr/>
        </p:nvGrpSpPr>
        <p:grpSpPr>
          <a:xfrm>
            <a:off x="2870043" y="3498615"/>
            <a:ext cx="4429451" cy="369332"/>
            <a:chOff x="2870043" y="3573679"/>
            <a:chExt cx="4429451" cy="369332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027E9A8-D4C8-4488-B327-E5ECA5200D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0043" y="3613686"/>
              <a:ext cx="4429451" cy="1514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AB100A-58DA-4723-86BD-375AB010C7F8}"/>
                </a:ext>
              </a:extLst>
            </p:cNvPr>
            <p:cNvSpPr txBox="1"/>
            <p:nvPr/>
          </p:nvSpPr>
          <p:spPr>
            <a:xfrm>
              <a:off x="3043061" y="3573679"/>
              <a:ext cx="71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Done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BC1D1D79-0D9A-5C4C-AB5E-9C4086403E11}"/>
              </a:ext>
            </a:extLst>
          </p:cNvPr>
          <p:cNvSpPr txBox="1"/>
          <p:nvPr/>
        </p:nvSpPr>
        <p:spPr>
          <a:xfrm>
            <a:off x="446196" y="3226346"/>
            <a:ext cx="246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002E45-8D6D-FE48-9F63-E087DE12954E}"/>
              </a:ext>
            </a:extLst>
          </p:cNvPr>
          <p:cNvSpPr txBox="1"/>
          <p:nvPr/>
        </p:nvSpPr>
        <p:spPr>
          <a:xfrm>
            <a:off x="446196" y="4020952"/>
            <a:ext cx="246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1" name="Rectangle: Beveled 28">
            <a:extLst>
              <a:ext uri="{FF2B5EF4-FFF2-40B4-BE49-F238E27FC236}">
                <a16:creationId xmlns:a16="http://schemas.microsoft.com/office/drawing/2014/main" id="{6C600E3F-EE0A-5546-B32E-017FA2B4C119}"/>
              </a:ext>
            </a:extLst>
          </p:cNvPr>
          <p:cNvSpPr/>
          <p:nvPr/>
        </p:nvSpPr>
        <p:spPr>
          <a:xfrm>
            <a:off x="9641374" y="1425941"/>
            <a:ext cx="1712425" cy="4518764"/>
          </a:xfrm>
          <a:prstGeom prst="bevel">
            <a:avLst>
              <a:gd name="adj" fmla="val 11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GPU TEE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A83EC62-7728-E84A-8D40-87003F3425EC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0C44B1C-34EC-2549-B8D6-F2466D017668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2A40CA3-559A-394F-9085-9C5E42C72D8C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F4E6AD7-BBE5-054B-B916-E40ECB6F2743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530591C-EFD5-6842-A78F-7B10C30242C1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67999BA-7F39-2043-9286-B43F8F7D16D6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8E57745-CBB2-384E-B86C-4004AE79DA2D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FBA087A4-C34A-6A46-A8A6-C1449D91D98D}"/>
              </a:ext>
            </a:extLst>
          </p:cNvPr>
          <p:cNvSpPr txBox="1"/>
          <p:nvPr/>
        </p:nvSpPr>
        <p:spPr>
          <a:xfrm>
            <a:off x="812152" y="5127934"/>
            <a:ext cx="15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111" name="Callout: Line 82">
            <a:extLst>
              <a:ext uri="{FF2B5EF4-FFF2-40B4-BE49-F238E27FC236}">
                <a16:creationId xmlns:a16="http://schemas.microsoft.com/office/drawing/2014/main" id="{BF9DDA41-C55C-BA47-A659-3AC3F091FE15}"/>
              </a:ext>
            </a:extLst>
          </p:cNvPr>
          <p:cNvSpPr/>
          <p:nvPr/>
        </p:nvSpPr>
        <p:spPr>
          <a:xfrm>
            <a:off x="2479709" y="5014368"/>
            <a:ext cx="3691535" cy="1251506"/>
          </a:xfrm>
          <a:prstGeom prst="borderCallout1">
            <a:avLst>
              <a:gd name="adj1" fmla="val -383"/>
              <a:gd name="adj2" fmla="val 52799"/>
              <a:gd name="adj3" fmla="val -59119"/>
              <a:gd name="adj4" fmla="val 150072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Operations are distinguishable because of the hardware they use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B68B411-0B65-D349-8B57-BC48F4189EA3}"/>
              </a:ext>
            </a:extLst>
          </p:cNvPr>
          <p:cNvCxnSpPr>
            <a:cxnSpLocks/>
          </p:cNvCxnSpPr>
          <p:nvPr/>
        </p:nvCxnSpPr>
        <p:spPr>
          <a:xfrm flipH="1">
            <a:off x="9041670" y="3489508"/>
            <a:ext cx="599705" cy="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B702A5-A833-DC45-B066-9E0BDE57A553}"/>
              </a:ext>
            </a:extLst>
          </p:cNvPr>
          <p:cNvSpPr/>
          <p:nvPr/>
        </p:nvSpPr>
        <p:spPr>
          <a:xfrm>
            <a:off x="7553432" y="3132505"/>
            <a:ext cx="1301995" cy="59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MMIO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1DB6B4E-551C-A84A-9EF9-8448996ED4A7}"/>
              </a:ext>
            </a:extLst>
          </p:cNvPr>
          <p:cNvSpPr/>
          <p:nvPr/>
        </p:nvSpPr>
        <p:spPr>
          <a:xfrm>
            <a:off x="7553433" y="2295222"/>
            <a:ext cx="1301995" cy="59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DMA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8C75316-2D24-F947-9B92-BAFCFEF112F7}"/>
              </a:ext>
            </a:extLst>
          </p:cNvPr>
          <p:cNvSpPr/>
          <p:nvPr/>
        </p:nvSpPr>
        <p:spPr>
          <a:xfrm>
            <a:off x="7553431" y="3838227"/>
            <a:ext cx="1301995" cy="59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DMA</a:t>
            </a:r>
          </a:p>
        </p:txBody>
      </p:sp>
      <p:sp>
        <p:nvSpPr>
          <p:cNvPr id="92" name="Callout: Line 82">
            <a:extLst>
              <a:ext uri="{FF2B5EF4-FFF2-40B4-BE49-F238E27FC236}">
                <a16:creationId xmlns:a16="http://schemas.microsoft.com/office/drawing/2014/main" id="{1EFD185A-8439-C94F-8637-9342CE90D153}"/>
              </a:ext>
            </a:extLst>
          </p:cNvPr>
          <p:cNvSpPr/>
          <p:nvPr/>
        </p:nvSpPr>
        <p:spPr>
          <a:xfrm>
            <a:off x="6821980" y="4993353"/>
            <a:ext cx="3077721" cy="1251506"/>
          </a:xfrm>
          <a:prstGeom prst="borderCallout1">
            <a:avLst>
              <a:gd name="adj1" fmla="val -383"/>
              <a:gd name="adj2" fmla="val 52799"/>
              <a:gd name="adj3" fmla="val -119677"/>
              <a:gd name="adj4" fmla="val 84389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GPU raises interrupt on kernel completion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6BF6FA-EEC9-B442-AE7F-32787DAB17F2}"/>
              </a:ext>
            </a:extLst>
          </p:cNvPr>
          <p:cNvSpPr/>
          <p:nvPr/>
        </p:nvSpPr>
        <p:spPr>
          <a:xfrm>
            <a:off x="4308065" y="2277803"/>
            <a:ext cx="849710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C6F8C6-7E5B-B844-A2F2-316F3CE2F3C9}"/>
              </a:ext>
            </a:extLst>
          </p:cNvPr>
          <p:cNvSpPr/>
          <p:nvPr/>
        </p:nvSpPr>
        <p:spPr>
          <a:xfrm flipH="1">
            <a:off x="4197434" y="3904977"/>
            <a:ext cx="225380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D7924B-5127-0146-983A-CE4B54B9EDEF}"/>
              </a:ext>
            </a:extLst>
          </p:cNvPr>
          <p:cNvSpPr/>
          <p:nvPr/>
        </p:nvSpPr>
        <p:spPr>
          <a:xfrm>
            <a:off x="4690382" y="3135619"/>
            <a:ext cx="151224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B7D0CFF-A5EB-5F46-8ECA-8134A7CD273A}"/>
              </a:ext>
            </a:extLst>
          </p:cNvPr>
          <p:cNvSpPr/>
          <p:nvPr/>
        </p:nvSpPr>
        <p:spPr>
          <a:xfrm>
            <a:off x="2479709" y="2525412"/>
            <a:ext cx="7419992" cy="15304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>
            <a:outerShdw blurRad="50800" dist="1270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Other potential timing channel 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Commands may be different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Application’s API use pattern may depend on secret data</a:t>
            </a:r>
          </a:p>
        </p:txBody>
      </p:sp>
    </p:spTree>
    <p:extLst>
      <p:ext uri="{BB962C8B-B14F-4D97-AF65-F5344CB8AC3E}">
        <p14:creationId xmlns:p14="http://schemas.microsoft.com/office/powerpoint/2010/main" val="4246228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6" grpId="0"/>
      <p:bldP spid="77" grpId="0"/>
      <p:bldP spid="111" grpId="0" animBg="1"/>
      <p:bldP spid="116" grpId="0" animBg="1"/>
      <p:bldP spid="117" grpId="0" animBg="1"/>
      <p:bldP spid="118" grpId="0" animBg="1"/>
      <p:bldP spid="92" grpId="0" animBg="1"/>
      <p:bldP spid="38" grpId="0" animBg="1"/>
      <p:bldP spid="41" grpId="0" animBg="1"/>
      <p:bldP spid="43" grpId="0" animBg="1"/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407755" y="1425941"/>
            <a:ext cx="2462287" cy="49272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6550423C-725E-41D1-B625-AF5E8E2D1470}"/>
              </a:ext>
            </a:extLst>
          </p:cNvPr>
          <p:cNvSpPr/>
          <p:nvPr/>
        </p:nvSpPr>
        <p:spPr>
          <a:xfrm>
            <a:off x="467204" y="1800413"/>
            <a:ext cx="2280483" cy="432837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dirty="0"/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1E729A6F-1C11-E842-AB3C-A6D1DD3D900F}"/>
              </a:ext>
            </a:extLst>
          </p:cNvPr>
          <p:cNvSpPr/>
          <p:nvPr/>
        </p:nvSpPr>
        <p:spPr>
          <a:xfrm>
            <a:off x="5879939" y="810430"/>
            <a:ext cx="8447156" cy="604756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CDC455-CDB6-2847-9456-8E6E952AA8EF}"/>
              </a:ext>
            </a:extLst>
          </p:cNvPr>
          <p:cNvSpPr/>
          <p:nvPr/>
        </p:nvSpPr>
        <p:spPr>
          <a:xfrm>
            <a:off x="7299494" y="1800412"/>
            <a:ext cx="1811257" cy="4144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 API Proxy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990" cy="1325563"/>
          </a:xfrm>
        </p:spPr>
        <p:txBody>
          <a:bodyPr/>
          <a:lstStyle/>
          <a:p>
            <a:r>
              <a:rPr lang="en-US" dirty="0"/>
              <a:t>Data-oblivious streams</a:t>
            </a:r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9641374" y="1425941"/>
            <a:ext cx="1712425" cy="4518764"/>
          </a:xfrm>
          <a:prstGeom prst="bevel">
            <a:avLst>
              <a:gd name="adj" fmla="val 11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GPU TEE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FD7E1C-9E1B-42D8-B6F7-CFC402CAB0F5}"/>
              </a:ext>
            </a:extLst>
          </p:cNvPr>
          <p:cNvSpPr txBox="1"/>
          <p:nvPr/>
        </p:nvSpPr>
        <p:spPr>
          <a:xfrm>
            <a:off x="945009" y="2382172"/>
            <a:ext cx="139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1D1D79-0D9A-5C4C-AB5E-9C4086403E11}"/>
              </a:ext>
            </a:extLst>
          </p:cNvPr>
          <p:cNvSpPr txBox="1"/>
          <p:nvPr/>
        </p:nvSpPr>
        <p:spPr>
          <a:xfrm>
            <a:off x="613230" y="3255680"/>
            <a:ext cx="210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002E45-8D6D-FE48-9F63-E087DE12954E}"/>
              </a:ext>
            </a:extLst>
          </p:cNvPr>
          <p:cNvSpPr txBox="1"/>
          <p:nvPr/>
        </p:nvSpPr>
        <p:spPr>
          <a:xfrm>
            <a:off x="953097" y="4030764"/>
            <a:ext cx="14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B6340F-EBB0-7947-A1CA-4149E9F29A5C}"/>
              </a:ext>
            </a:extLst>
          </p:cNvPr>
          <p:cNvSpPr/>
          <p:nvPr/>
        </p:nvSpPr>
        <p:spPr>
          <a:xfrm>
            <a:off x="3300488" y="1425941"/>
            <a:ext cx="2514638" cy="49272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LibTelekine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E9266E-24D5-4C5B-B395-30B0210C4B4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126918" y="2401694"/>
            <a:ext cx="1384781" cy="1909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B87FD0-20DD-6E44-A32B-86DF55948C39}"/>
              </a:ext>
            </a:extLst>
          </p:cNvPr>
          <p:cNvSpPr/>
          <p:nvPr/>
        </p:nvSpPr>
        <p:spPr>
          <a:xfrm>
            <a:off x="3511699" y="2137699"/>
            <a:ext cx="2068203" cy="52799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memcpy</a:t>
            </a:r>
            <a:r>
              <a:rPr lang="en-US" dirty="0"/>
              <a:t> queue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3B0695-9C24-114E-93E2-84BCA239CEF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200505" y="2401694"/>
            <a:ext cx="1311194" cy="1812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3B4CD07-C78A-4047-811C-9605A4725FED}"/>
              </a:ext>
            </a:extLst>
          </p:cNvPr>
          <p:cNvSpPr/>
          <p:nvPr/>
        </p:nvSpPr>
        <p:spPr>
          <a:xfrm>
            <a:off x="3511699" y="4190889"/>
            <a:ext cx="2068203" cy="52799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launchKernel</a:t>
            </a:r>
            <a:r>
              <a:rPr lang="en-US" dirty="0"/>
              <a:t> queue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3DEAA4-F5E2-7144-82DA-868F18E52E8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563542" y="3440346"/>
            <a:ext cx="948157" cy="1014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row: Down 81">
            <a:extLst>
              <a:ext uri="{FF2B5EF4-FFF2-40B4-BE49-F238E27FC236}">
                <a16:creationId xmlns:a16="http://schemas.microsoft.com/office/drawing/2014/main" id="{FDE044D2-E682-E04D-9216-780D33CB1D36}"/>
              </a:ext>
            </a:extLst>
          </p:cNvPr>
          <p:cNvSpPr/>
          <p:nvPr/>
        </p:nvSpPr>
        <p:spPr>
          <a:xfrm>
            <a:off x="3417565" y="2777062"/>
            <a:ext cx="2280483" cy="103935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US" dirty="0"/>
              <a:t>GPU stream</a:t>
            </a:r>
          </a:p>
        </p:txBody>
      </p:sp>
      <p:sp>
        <p:nvSpPr>
          <p:cNvPr id="57" name="Arrow: Down 81">
            <a:extLst>
              <a:ext uri="{FF2B5EF4-FFF2-40B4-BE49-F238E27FC236}">
                <a16:creationId xmlns:a16="http://schemas.microsoft.com/office/drawing/2014/main" id="{7E7A0F3E-D43A-864E-96DE-5A958559E209}"/>
              </a:ext>
            </a:extLst>
          </p:cNvPr>
          <p:cNvSpPr/>
          <p:nvPr/>
        </p:nvSpPr>
        <p:spPr>
          <a:xfrm>
            <a:off x="3431887" y="4905351"/>
            <a:ext cx="2280483" cy="103935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US" dirty="0"/>
              <a:t>GPU stream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2169A1-006C-5247-9EF8-2B8504DCABCE}"/>
              </a:ext>
            </a:extLst>
          </p:cNvPr>
          <p:cNvCxnSpPr>
            <a:cxnSpLocks/>
          </p:cNvCxnSpPr>
          <p:nvPr/>
        </p:nvCxnSpPr>
        <p:spPr>
          <a:xfrm>
            <a:off x="5311365" y="3110994"/>
            <a:ext cx="43300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D8E23F-3E2A-7748-BDC2-92AA2CCCA587}"/>
              </a:ext>
            </a:extLst>
          </p:cNvPr>
          <p:cNvCxnSpPr>
            <a:cxnSpLocks/>
          </p:cNvCxnSpPr>
          <p:nvPr/>
        </p:nvCxnSpPr>
        <p:spPr>
          <a:xfrm>
            <a:off x="5311364" y="5282188"/>
            <a:ext cx="43300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54A7C-9C52-EA48-A5B9-47ABA0B200F1}"/>
              </a:ext>
            </a:extLst>
          </p:cNvPr>
          <p:cNvSpPr/>
          <p:nvPr/>
        </p:nvSpPr>
        <p:spPr>
          <a:xfrm>
            <a:off x="7554124" y="4985693"/>
            <a:ext cx="1301995" cy="59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MMIO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AA8C99-DE06-044F-9F75-DDD76024CA33}"/>
              </a:ext>
            </a:extLst>
          </p:cNvPr>
          <p:cNvSpPr/>
          <p:nvPr/>
        </p:nvSpPr>
        <p:spPr>
          <a:xfrm>
            <a:off x="7555508" y="2847357"/>
            <a:ext cx="1301995" cy="59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DMA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808888-E7C0-D749-8BC9-6DA53E957955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3AB2797-C4C5-2245-84E8-67CA46DAA46A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5914E91-6933-F947-A6A7-D68356292221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C13DFB-F8B3-C649-8E25-6B469EF36AEA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FEC522-B684-2E4D-BE7B-52AAE5102EFE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86B9524-ED9D-7445-A76B-F688926CEF71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55C7BE6-F977-AF47-9DA0-F6991C34A6F8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8F86EF1-A812-AC49-8081-5D23603A0DC2}"/>
              </a:ext>
            </a:extLst>
          </p:cNvPr>
          <p:cNvSpPr txBox="1"/>
          <p:nvPr/>
        </p:nvSpPr>
        <p:spPr>
          <a:xfrm>
            <a:off x="812152" y="5127934"/>
            <a:ext cx="15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059037-B980-9C42-B0D0-E72369608FBF}"/>
              </a:ext>
            </a:extLst>
          </p:cNvPr>
          <p:cNvSpPr txBox="1"/>
          <p:nvPr/>
        </p:nvSpPr>
        <p:spPr>
          <a:xfrm>
            <a:off x="812152" y="5124774"/>
            <a:ext cx="15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Data-oblivious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0E3F54-BBBC-4F4C-A151-432AEB7535F5}"/>
              </a:ext>
            </a:extLst>
          </p:cNvPr>
          <p:cNvSpPr/>
          <p:nvPr/>
        </p:nvSpPr>
        <p:spPr>
          <a:xfrm>
            <a:off x="5757584" y="2803292"/>
            <a:ext cx="849710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FE4DE0-A910-6845-ADF7-880C7294E5F3}"/>
              </a:ext>
            </a:extLst>
          </p:cNvPr>
          <p:cNvSpPr/>
          <p:nvPr/>
        </p:nvSpPr>
        <p:spPr>
          <a:xfrm>
            <a:off x="7234681" y="2810353"/>
            <a:ext cx="225380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9A4E4E-4BAA-FF4E-8786-9ACD6A63BFFD}"/>
              </a:ext>
            </a:extLst>
          </p:cNvPr>
          <p:cNvSpPr/>
          <p:nvPr/>
        </p:nvSpPr>
        <p:spPr>
          <a:xfrm>
            <a:off x="5858674" y="4967959"/>
            <a:ext cx="151224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BD4DE66-F178-2E46-A7F7-D06D9408E0B8}"/>
              </a:ext>
            </a:extLst>
          </p:cNvPr>
          <p:cNvSpPr/>
          <p:nvPr/>
        </p:nvSpPr>
        <p:spPr>
          <a:xfrm>
            <a:off x="6047503" y="4967959"/>
            <a:ext cx="151224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EFE6B47-E461-EC45-AE7F-9CE4220FA2AD}"/>
              </a:ext>
            </a:extLst>
          </p:cNvPr>
          <p:cNvSpPr/>
          <p:nvPr/>
        </p:nvSpPr>
        <p:spPr>
          <a:xfrm>
            <a:off x="6377745" y="4967543"/>
            <a:ext cx="151224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65BED07-F99C-9C41-BF0D-AE94A0C26E37}"/>
              </a:ext>
            </a:extLst>
          </p:cNvPr>
          <p:cNvSpPr/>
          <p:nvPr/>
        </p:nvSpPr>
        <p:spPr>
          <a:xfrm>
            <a:off x="6877782" y="4967959"/>
            <a:ext cx="151224" cy="6012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40BF97E-B217-4643-B96C-BBE34928C9EE}"/>
              </a:ext>
            </a:extLst>
          </p:cNvPr>
          <p:cNvSpPr/>
          <p:nvPr/>
        </p:nvSpPr>
        <p:spPr>
          <a:xfrm>
            <a:off x="467204" y="4718879"/>
            <a:ext cx="2250456" cy="140990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  <p:bldP spid="38" grpId="0" animBg="1"/>
      <p:bldP spid="53" grpId="0" animBg="1"/>
      <p:bldP spid="57" grpId="0" animBg="1"/>
      <p:bldP spid="30" grpId="0" animBg="1"/>
      <p:bldP spid="31" grpId="0" animBg="1"/>
      <p:bldP spid="72" grpId="0"/>
      <p:bldP spid="73" grpId="0"/>
      <p:bldP spid="46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Data-oblivious streams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E76397-15CA-A946-8FC1-76BD01DE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2997"/>
            <a:ext cx="10829081" cy="2516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Divide commands by type so they can be scheduled independently</a:t>
            </a:r>
          </a:p>
          <a:p>
            <a:pPr lvl="1"/>
            <a:r>
              <a:rPr lang="en-US" dirty="0"/>
              <a:t>Adversary sees two independent streams of operations</a:t>
            </a:r>
          </a:p>
          <a:p>
            <a:pPr lvl="1"/>
            <a:r>
              <a:rPr lang="en-US" dirty="0"/>
              <a:t>Telekine manages data dependencies between types</a:t>
            </a:r>
          </a:p>
          <a:p>
            <a:r>
              <a:rPr lang="en-US" dirty="0"/>
              <a:t>Split and pad commands as necessary; enforce a uniform size</a:t>
            </a:r>
          </a:p>
          <a:p>
            <a:r>
              <a:rPr lang="en-US" dirty="0"/>
              <a:t>Queue commands and send them (or no-ops) out deterministically</a:t>
            </a:r>
          </a:p>
          <a:p>
            <a:pPr lvl="1"/>
            <a:r>
              <a:rPr lang="en-US" dirty="0"/>
              <a:t>E.g., launch 32 kernels every 15ms, </a:t>
            </a:r>
            <a:r>
              <a:rPr lang="en-US" dirty="0" err="1"/>
              <a:t>memcpy</a:t>
            </a:r>
            <a:r>
              <a:rPr lang="en-US" dirty="0"/>
              <a:t> 1MB both directions every 30ms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1E729A6F-1C11-E842-AB3C-A6D1DD3D900F}"/>
              </a:ext>
            </a:extLst>
          </p:cNvPr>
          <p:cNvSpPr/>
          <p:nvPr/>
        </p:nvSpPr>
        <p:spPr>
          <a:xfrm>
            <a:off x="5364912" y="3780753"/>
            <a:ext cx="4839134" cy="34644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CDC455-CDB6-2847-9456-8E6E952AA8EF}"/>
              </a:ext>
            </a:extLst>
          </p:cNvPr>
          <p:cNvSpPr/>
          <p:nvPr/>
        </p:nvSpPr>
        <p:spPr>
          <a:xfrm>
            <a:off x="6178134" y="4347885"/>
            <a:ext cx="1037617" cy="2374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GPU API Proxy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2230054" y="4133362"/>
            <a:ext cx="1410574" cy="2822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6550423C-725E-41D1-B625-AF5E8E2D1470}"/>
              </a:ext>
            </a:extLst>
          </p:cNvPr>
          <p:cNvSpPr/>
          <p:nvPr/>
        </p:nvSpPr>
        <p:spPr>
          <a:xfrm>
            <a:off x="2264111" y="4347886"/>
            <a:ext cx="1306424" cy="24796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sz="1100" dirty="0"/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7519730" y="4133362"/>
            <a:ext cx="980999" cy="2588670"/>
          </a:xfrm>
          <a:prstGeom prst="bevel">
            <a:avLst>
              <a:gd name="adj" fmla="val 11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GPU TEE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FD7E1C-9E1B-42D8-B6F7-CFC402CAB0F5}"/>
              </a:ext>
            </a:extLst>
          </p:cNvPr>
          <p:cNvSpPr txBox="1"/>
          <p:nvPr/>
        </p:nvSpPr>
        <p:spPr>
          <a:xfrm>
            <a:off x="2537831" y="4681159"/>
            <a:ext cx="797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1D1D79-0D9A-5C4C-AB5E-9C4086403E11}"/>
              </a:ext>
            </a:extLst>
          </p:cNvPr>
          <p:cNvSpPr txBox="1"/>
          <p:nvPr/>
        </p:nvSpPr>
        <p:spPr>
          <a:xfrm>
            <a:off x="2399023" y="5203505"/>
            <a:ext cx="1205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002E45-8D6D-FE48-9F63-E087DE12954E}"/>
              </a:ext>
            </a:extLst>
          </p:cNvPr>
          <p:cNvSpPr txBox="1"/>
          <p:nvPr/>
        </p:nvSpPr>
        <p:spPr>
          <a:xfrm>
            <a:off x="2542465" y="5625590"/>
            <a:ext cx="804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B6340F-EBB0-7947-A1CA-4149E9F29A5C}"/>
              </a:ext>
            </a:extLst>
          </p:cNvPr>
          <p:cNvSpPr/>
          <p:nvPr/>
        </p:nvSpPr>
        <p:spPr>
          <a:xfrm>
            <a:off x="3887218" y="4133362"/>
            <a:ext cx="1440564" cy="2822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LibTelekine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E9266E-24D5-4C5B-B395-30B0210C4B4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214913" y="4692343"/>
            <a:ext cx="793301" cy="1093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B87FD0-20DD-6E44-A32B-86DF55948C39}"/>
              </a:ext>
            </a:extLst>
          </p:cNvPr>
          <p:cNvSpPr/>
          <p:nvPr/>
        </p:nvSpPr>
        <p:spPr>
          <a:xfrm>
            <a:off x="4008215" y="4541107"/>
            <a:ext cx="1184814" cy="3024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memcpy</a:t>
            </a:r>
            <a:r>
              <a:rPr lang="en-US" sz="1000" dirty="0"/>
              <a:t> queue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3B0695-9C24-114E-93E2-84BCA239CEF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257069" y="4692343"/>
            <a:ext cx="751146" cy="1038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3B4CD07-C78A-4047-811C-9605A4725FED}"/>
              </a:ext>
            </a:extLst>
          </p:cNvPr>
          <p:cNvSpPr/>
          <p:nvPr/>
        </p:nvSpPr>
        <p:spPr>
          <a:xfrm>
            <a:off x="4008215" y="5717321"/>
            <a:ext cx="1184814" cy="3024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launchKernel</a:t>
            </a:r>
            <a:r>
              <a:rPr lang="en-US" sz="900" dirty="0"/>
              <a:t> queue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3DEAA4-F5E2-7144-82DA-868F18E52E8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527656" y="5298509"/>
            <a:ext cx="480558" cy="57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row: Down 81">
            <a:extLst>
              <a:ext uri="{FF2B5EF4-FFF2-40B4-BE49-F238E27FC236}">
                <a16:creationId xmlns:a16="http://schemas.microsoft.com/office/drawing/2014/main" id="{FDE044D2-E682-E04D-9216-780D33CB1D36}"/>
              </a:ext>
            </a:extLst>
          </p:cNvPr>
          <p:cNvSpPr/>
          <p:nvPr/>
        </p:nvSpPr>
        <p:spPr>
          <a:xfrm>
            <a:off x="3954288" y="4907380"/>
            <a:ext cx="1306424" cy="59541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US" sz="1000" dirty="0"/>
              <a:t>GPU stream</a:t>
            </a:r>
          </a:p>
        </p:txBody>
      </p:sp>
      <p:sp>
        <p:nvSpPr>
          <p:cNvPr id="57" name="Arrow: Down 81">
            <a:extLst>
              <a:ext uri="{FF2B5EF4-FFF2-40B4-BE49-F238E27FC236}">
                <a16:creationId xmlns:a16="http://schemas.microsoft.com/office/drawing/2014/main" id="{7E7A0F3E-D43A-864E-96DE-5A958559E209}"/>
              </a:ext>
            </a:extLst>
          </p:cNvPr>
          <p:cNvSpPr/>
          <p:nvPr/>
        </p:nvSpPr>
        <p:spPr>
          <a:xfrm>
            <a:off x="3962493" y="6126616"/>
            <a:ext cx="1306424" cy="59541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US" sz="1000" dirty="0"/>
              <a:t>GPU stream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2169A1-006C-5247-9EF8-2B8504DCABCE}"/>
              </a:ext>
            </a:extLst>
          </p:cNvPr>
          <p:cNvCxnSpPr>
            <a:cxnSpLocks/>
          </p:cNvCxnSpPr>
          <p:nvPr/>
        </p:nvCxnSpPr>
        <p:spPr>
          <a:xfrm>
            <a:off x="5039192" y="5098680"/>
            <a:ext cx="24805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D8E23F-3E2A-7748-BDC2-92AA2CCCA587}"/>
              </a:ext>
            </a:extLst>
          </p:cNvPr>
          <p:cNvCxnSpPr>
            <a:cxnSpLocks/>
          </p:cNvCxnSpPr>
          <p:nvPr/>
        </p:nvCxnSpPr>
        <p:spPr>
          <a:xfrm>
            <a:off x="5039191" y="6342495"/>
            <a:ext cx="24805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54A7C-9C52-EA48-A5B9-47ABA0B200F1}"/>
              </a:ext>
            </a:extLst>
          </p:cNvPr>
          <p:cNvSpPr/>
          <p:nvPr/>
        </p:nvSpPr>
        <p:spPr>
          <a:xfrm>
            <a:off x="6324005" y="6172642"/>
            <a:ext cx="745876" cy="339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MMIO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AA8C99-DE06-044F-9F75-DDD76024CA33}"/>
              </a:ext>
            </a:extLst>
          </p:cNvPr>
          <p:cNvSpPr/>
          <p:nvPr/>
        </p:nvSpPr>
        <p:spPr>
          <a:xfrm>
            <a:off x="6324797" y="4947650"/>
            <a:ext cx="745876" cy="339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DMA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A1BE4-5601-8947-8314-36B1E26A9D56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16D341-0019-4749-AC4E-EB3AAA8505F2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4A5032-F28F-5D48-976C-46549426999F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DB1852-9E95-644F-BFCD-777AA2E7EAF4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A6A1ED-967C-E44D-AE14-96093DB0D45C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AC4C5BF-D5FB-704A-921F-B04E34016C90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7BA06E-5BCE-254B-954A-C620A3B619EA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CA07D57-E70D-D443-B46C-AF30FBBBC765}"/>
              </a:ext>
            </a:extLst>
          </p:cNvPr>
          <p:cNvSpPr/>
          <p:nvPr/>
        </p:nvSpPr>
        <p:spPr>
          <a:xfrm>
            <a:off x="5443125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3B47D0-2A39-714E-9964-B311D5719E57}"/>
              </a:ext>
            </a:extLst>
          </p:cNvPr>
          <p:cNvSpPr/>
          <p:nvPr/>
        </p:nvSpPr>
        <p:spPr>
          <a:xfrm>
            <a:off x="5555449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C4E1EC-7CE4-8240-93B2-77FBA15E0E97}"/>
              </a:ext>
            </a:extLst>
          </p:cNvPr>
          <p:cNvSpPr/>
          <p:nvPr/>
        </p:nvSpPr>
        <p:spPr>
          <a:xfrm>
            <a:off x="5732407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2E7C0E-C455-0C4E-A199-256BF81B2F71}"/>
              </a:ext>
            </a:extLst>
          </p:cNvPr>
          <p:cNvSpPr/>
          <p:nvPr/>
        </p:nvSpPr>
        <p:spPr>
          <a:xfrm>
            <a:off x="6016380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A9D9D-7FDD-C041-B1E6-8BCB4B319031}"/>
              </a:ext>
            </a:extLst>
          </p:cNvPr>
          <p:cNvSpPr/>
          <p:nvPr/>
        </p:nvSpPr>
        <p:spPr>
          <a:xfrm>
            <a:off x="5296481" y="4907380"/>
            <a:ext cx="488593" cy="3451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50A475-36A9-D846-BB2B-7A789167EF87}"/>
              </a:ext>
            </a:extLst>
          </p:cNvPr>
          <p:cNvSpPr/>
          <p:nvPr/>
        </p:nvSpPr>
        <p:spPr>
          <a:xfrm>
            <a:off x="6141003" y="4911433"/>
            <a:ext cx="132663" cy="3451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DFCD5C-571E-3C4A-B741-BBEC09028711}"/>
              </a:ext>
            </a:extLst>
          </p:cNvPr>
          <p:cNvSpPr txBox="1"/>
          <p:nvPr/>
        </p:nvSpPr>
        <p:spPr>
          <a:xfrm>
            <a:off x="2136686" y="6233989"/>
            <a:ext cx="159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Data-oblivious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627598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Data-oblivious streams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E76397-15CA-A946-8FC1-76BD01DE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2997"/>
            <a:ext cx="10829081" cy="2516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Divide commands by type so they can be scheduled independently</a:t>
            </a:r>
          </a:p>
          <a:p>
            <a:pPr lvl="1"/>
            <a:r>
              <a:rPr lang="en-US" dirty="0"/>
              <a:t>Adversary sees two independent streams of operations</a:t>
            </a:r>
          </a:p>
          <a:p>
            <a:pPr lvl="1"/>
            <a:r>
              <a:rPr lang="en-US" dirty="0"/>
              <a:t>Telekine manages data dependencies between types</a:t>
            </a:r>
          </a:p>
          <a:p>
            <a:r>
              <a:rPr lang="en-US" dirty="0"/>
              <a:t>Split and pad commands as necessary; enforce a uniform size</a:t>
            </a:r>
          </a:p>
          <a:p>
            <a:r>
              <a:rPr lang="en-US" dirty="0"/>
              <a:t>Queue commands and send them (or no-ops) out deterministically</a:t>
            </a:r>
          </a:p>
          <a:p>
            <a:pPr lvl="1"/>
            <a:r>
              <a:rPr lang="en-US" dirty="0"/>
              <a:t>E.g., launch 32 kernels every 15ms, </a:t>
            </a:r>
            <a:r>
              <a:rPr lang="en-US" dirty="0" err="1"/>
              <a:t>memcpy</a:t>
            </a:r>
            <a:r>
              <a:rPr lang="en-US" dirty="0"/>
              <a:t> 1MB both directions every 30ms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1E729A6F-1C11-E842-AB3C-A6D1DD3D900F}"/>
              </a:ext>
            </a:extLst>
          </p:cNvPr>
          <p:cNvSpPr/>
          <p:nvPr/>
        </p:nvSpPr>
        <p:spPr>
          <a:xfrm>
            <a:off x="5364912" y="3780753"/>
            <a:ext cx="4839134" cy="34644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CDC455-CDB6-2847-9456-8E6E952AA8EF}"/>
              </a:ext>
            </a:extLst>
          </p:cNvPr>
          <p:cNvSpPr/>
          <p:nvPr/>
        </p:nvSpPr>
        <p:spPr>
          <a:xfrm>
            <a:off x="6178134" y="4347885"/>
            <a:ext cx="1037617" cy="2374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GPU API Proxy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2230054" y="4133362"/>
            <a:ext cx="1410574" cy="2822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6550423C-725E-41D1-B625-AF5E8E2D1470}"/>
              </a:ext>
            </a:extLst>
          </p:cNvPr>
          <p:cNvSpPr/>
          <p:nvPr/>
        </p:nvSpPr>
        <p:spPr>
          <a:xfrm>
            <a:off x="2264111" y="4347886"/>
            <a:ext cx="1306424" cy="24796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sz="1100" dirty="0"/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7519730" y="4133362"/>
            <a:ext cx="980999" cy="2588670"/>
          </a:xfrm>
          <a:prstGeom prst="bevel">
            <a:avLst>
              <a:gd name="adj" fmla="val 11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GPU TEE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FD7E1C-9E1B-42D8-B6F7-CFC402CAB0F5}"/>
              </a:ext>
            </a:extLst>
          </p:cNvPr>
          <p:cNvSpPr txBox="1"/>
          <p:nvPr/>
        </p:nvSpPr>
        <p:spPr>
          <a:xfrm>
            <a:off x="2537831" y="4681159"/>
            <a:ext cx="797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1D1D79-0D9A-5C4C-AB5E-9C4086403E11}"/>
              </a:ext>
            </a:extLst>
          </p:cNvPr>
          <p:cNvSpPr txBox="1"/>
          <p:nvPr/>
        </p:nvSpPr>
        <p:spPr>
          <a:xfrm>
            <a:off x="2399023" y="5203505"/>
            <a:ext cx="1205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launchKernel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002E45-8D6D-FE48-9F63-E087DE12954E}"/>
              </a:ext>
            </a:extLst>
          </p:cNvPr>
          <p:cNvSpPr txBox="1"/>
          <p:nvPr/>
        </p:nvSpPr>
        <p:spPr>
          <a:xfrm>
            <a:off x="2542465" y="5625590"/>
            <a:ext cx="804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B6340F-EBB0-7947-A1CA-4149E9F29A5C}"/>
              </a:ext>
            </a:extLst>
          </p:cNvPr>
          <p:cNvSpPr/>
          <p:nvPr/>
        </p:nvSpPr>
        <p:spPr>
          <a:xfrm>
            <a:off x="3887218" y="4133362"/>
            <a:ext cx="1440564" cy="2822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dirty="0" err="1">
                <a:solidFill>
                  <a:schemeClr val="bg1"/>
                </a:solidFill>
              </a:rPr>
              <a:t>LibTelekine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E9266E-24D5-4C5B-B395-30B0210C4B4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214913" y="4692343"/>
            <a:ext cx="793301" cy="1093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B87FD0-20DD-6E44-A32B-86DF55948C39}"/>
              </a:ext>
            </a:extLst>
          </p:cNvPr>
          <p:cNvSpPr/>
          <p:nvPr/>
        </p:nvSpPr>
        <p:spPr>
          <a:xfrm>
            <a:off x="4008215" y="4541107"/>
            <a:ext cx="1184814" cy="3024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memcpy</a:t>
            </a:r>
            <a:r>
              <a:rPr lang="en-US" sz="1000" dirty="0"/>
              <a:t> queue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3B0695-9C24-114E-93E2-84BCA239CEF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257069" y="4692343"/>
            <a:ext cx="751146" cy="1038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3B4CD07-C78A-4047-811C-9605A4725FED}"/>
              </a:ext>
            </a:extLst>
          </p:cNvPr>
          <p:cNvSpPr/>
          <p:nvPr/>
        </p:nvSpPr>
        <p:spPr>
          <a:xfrm>
            <a:off x="4008215" y="5717321"/>
            <a:ext cx="1184814" cy="3024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launchKernel</a:t>
            </a:r>
            <a:r>
              <a:rPr lang="en-US" sz="900" dirty="0"/>
              <a:t> queue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3DEAA4-F5E2-7144-82DA-868F18E52E8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527656" y="5298509"/>
            <a:ext cx="480558" cy="57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row: Down 81">
            <a:extLst>
              <a:ext uri="{FF2B5EF4-FFF2-40B4-BE49-F238E27FC236}">
                <a16:creationId xmlns:a16="http://schemas.microsoft.com/office/drawing/2014/main" id="{FDE044D2-E682-E04D-9216-780D33CB1D36}"/>
              </a:ext>
            </a:extLst>
          </p:cNvPr>
          <p:cNvSpPr/>
          <p:nvPr/>
        </p:nvSpPr>
        <p:spPr>
          <a:xfrm>
            <a:off x="3954288" y="4907380"/>
            <a:ext cx="1306424" cy="59541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US" sz="1000" dirty="0"/>
              <a:t>GPU stream</a:t>
            </a:r>
          </a:p>
        </p:txBody>
      </p:sp>
      <p:sp>
        <p:nvSpPr>
          <p:cNvPr id="57" name="Arrow: Down 81">
            <a:extLst>
              <a:ext uri="{FF2B5EF4-FFF2-40B4-BE49-F238E27FC236}">
                <a16:creationId xmlns:a16="http://schemas.microsoft.com/office/drawing/2014/main" id="{7E7A0F3E-D43A-864E-96DE-5A958559E209}"/>
              </a:ext>
            </a:extLst>
          </p:cNvPr>
          <p:cNvSpPr/>
          <p:nvPr/>
        </p:nvSpPr>
        <p:spPr>
          <a:xfrm>
            <a:off x="3962493" y="6126616"/>
            <a:ext cx="1306424" cy="59541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US" sz="1000" dirty="0"/>
              <a:t>GPU stream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2169A1-006C-5247-9EF8-2B8504DCABCE}"/>
              </a:ext>
            </a:extLst>
          </p:cNvPr>
          <p:cNvCxnSpPr>
            <a:cxnSpLocks/>
          </p:cNvCxnSpPr>
          <p:nvPr/>
        </p:nvCxnSpPr>
        <p:spPr>
          <a:xfrm>
            <a:off x="5039192" y="5098680"/>
            <a:ext cx="24805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D8E23F-3E2A-7748-BDC2-92AA2CCCA587}"/>
              </a:ext>
            </a:extLst>
          </p:cNvPr>
          <p:cNvCxnSpPr>
            <a:cxnSpLocks/>
          </p:cNvCxnSpPr>
          <p:nvPr/>
        </p:nvCxnSpPr>
        <p:spPr>
          <a:xfrm>
            <a:off x="5039191" y="6342495"/>
            <a:ext cx="24805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54A7C-9C52-EA48-A5B9-47ABA0B200F1}"/>
              </a:ext>
            </a:extLst>
          </p:cNvPr>
          <p:cNvSpPr/>
          <p:nvPr/>
        </p:nvSpPr>
        <p:spPr>
          <a:xfrm>
            <a:off x="6324005" y="6172642"/>
            <a:ext cx="745876" cy="339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MMIO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AA8C99-DE06-044F-9F75-DDD76024CA33}"/>
              </a:ext>
            </a:extLst>
          </p:cNvPr>
          <p:cNvSpPr/>
          <p:nvPr/>
        </p:nvSpPr>
        <p:spPr>
          <a:xfrm>
            <a:off x="6324797" y="4947650"/>
            <a:ext cx="745876" cy="339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DMA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A1BE4-5601-8947-8314-36B1E26A9D56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16D341-0019-4749-AC4E-EB3AAA8505F2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4A5032-F28F-5D48-976C-46549426999F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DB1852-9E95-644F-BFCD-777AA2E7EAF4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A6A1ED-967C-E44D-AE14-96093DB0D45C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AC4C5BF-D5FB-704A-921F-B04E34016C90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7BA06E-5BCE-254B-954A-C620A3B619EA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CA07D57-E70D-D443-B46C-AF30FBBBC765}"/>
              </a:ext>
            </a:extLst>
          </p:cNvPr>
          <p:cNvSpPr/>
          <p:nvPr/>
        </p:nvSpPr>
        <p:spPr>
          <a:xfrm>
            <a:off x="5443125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3B47D0-2A39-714E-9964-B311D5719E57}"/>
              </a:ext>
            </a:extLst>
          </p:cNvPr>
          <p:cNvSpPr/>
          <p:nvPr/>
        </p:nvSpPr>
        <p:spPr>
          <a:xfrm>
            <a:off x="5633827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C4E1EC-7CE4-8240-93B2-77FBA15E0E97}"/>
              </a:ext>
            </a:extLst>
          </p:cNvPr>
          <p:cNvSpPr/>
          <p:nvPr/>
        </p:nvSpPr>
        <p:spPr>
          <a:xfrm>
            <a:off x="5823848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2E7C0E-C455-0C4E-A199-256BF81B2F71}"/>
              </a:ext>
            </a:extLst>
          </p:cNvPr>
          <p:cNvSpPr/>
          <p:nvPr/>
        </p:nvSpPr>
        <p:spPr>
          <a:xfrm>
            <a:off x="6016380" y="6160002"/>
            <a:ext cx="87014" cy="3459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A9D9D-7FDD-C041-B1E6-8BCB4B319031}"/>
              </a:ext>
            </a:extLst>
          </p:cNvPr>
          <p:cNvSpPr/>
          <p:nvPr/>
        </p:nvSpPr>
        <p:spPr>
          <a:xfrm>
            <a:off x="5296482" y="4907380"/>
            <a:ext cx="258726" cy="3451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7BD92C-1313-8948-AB6A-A89B8C80DE88}"/>
              </a:ext>
            </a:extLst>
          </p:cNvPr>
          <p:cNvSpPr/>
          <p:nvPr/>
        </p:nvSpPr>
        <p:spPr>
          <a:xfrm>
            <a:off x="5648503" y="4907380"/>
            <a:ext cx="258726" cy="3451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50A475-36A9-D846-BB2B-7A789167EF87}"/>
              </a:ext>
            </a:extLst>
          </p:cNvPr>
          <p:cNvSpPr/>
          <p:nvPr/>
        </p:nvSpPr>
        <p:spPr>
          <a:xfrm>
            <a:off x="6014941" y="4911433"/>
            <a:ext cx="258726" cy="3451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DFCD5C-571E-3C4A-B741-BBEC09028711}"/>
              </a:ext>
            </a:extLst>
          </p:cNvPr>
          <p:cNvSpPr txBox="1"/>
          <p:nvPr/>
        </p:nvSpPr>
        <p:spPr>
          <a:xfrm>
            <a:off x="2136686" y="6233989"/>
            <a:ext cx="159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Data-oblivious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4093078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or: Elbow 13">
            <a:extLst>
              <a:ext uri="{FF2B5EF4-FFF2-40B4-BE49-F238E27FC236}">
                <a16:creationId xmlns:a16="http://schemas.microsoft.com/office/drawing/2014/main" id="{B2CAFC22-762D-9047-995A-CC96B54F60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6372" y="3571234"/>
            <a:ext cx="5180429" cy="364697"/>
          </a:xfrm>
          <a:prstGeom prst="bentConnector3">
            <a:avLst>
              <a:gd name="adj1" fmla="val 38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Trusting the cloud provider is difficult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6629372" y="1382939"/>
            <a:ext cx="4831136" cy="339665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0DF6BD29-3C23-4BA0-982C-8601BD537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74685">
            <a:off x="7503437" y="2741800"/>
            <a:ext cx="2813764" cy="2091973"/>
          </a:xfrm>
          <a:prstGeom prst="rect">
            <a:avLst/>
          </a:prstGeom>
        </p:spPr>
      </p:pic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343ACD5C-B891-4E20-9AE9-ED158B89E9B3}"/>
              </a:ext>
            </a:extLst>
          </p:cNvPr>
          <p:cNvSpPr txBox="1">
            <a:spLocks/>
          </p:cNvSpPr>
          <p:nvPr/>
        </p:nvSpPr>
        <p:spPr>
          <a:xfrm>
            <a:off x="909320" y="4583634"/>
            <a:ext cx="10746232" cy="1572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*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Attackers can exploit system bugs to steal data</a:t>
            </a:r>
          </a:p>
          <a:p>
            <a:r>
              <a:rPr lang="en-US" dirty="0"/>
              <a:t>The cloud provider has their own interests (e.g., monetizing user data)</a:t>
            </a:r>
          </a:p>
          <a:p>
            <a:r>
              <a:rPr lang="en-US" dirty="0"/>
              <a:t>Many administrators; some may be malicious</a:t>
            </a:r>
          </a:p>
        </p:txBody>
      </p: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FABBA3-AEDB-4F28-9715-4A7BAFDC1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1677061"/>
            <a:ext cx="3281680" cy="1623361"/>
          </a:xfrm>
          <a:prstGeom prst="rect">
            <a:avLst/>
          </a:prstGeom>
        </p:spPr>
      </p:pic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437" y="2629468"/>
            <a:ext cx="1676325" cy="1676325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BBB7AC-CFD0-4CF2-B8B0-10DC19FF4FA8}"/>
              </a:ext>
            </a:extLst>
          </p:cNvPr>
          <p:cNvCxnSpPr>
            <a:cxnSpLocks/>
          </p:cNvCxnSpPr>
          <p:nvPr/>
        </p:nvCxnSpPr>
        <p:spPr>
          <a:xfrm>
            <a:off x="2191762" y="2971992"/>
            <a:ext cx="44376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oogle Shape;167;p18" descr="devil3-UNHaIA-clipart.png">
            <a:extLst>
              <a:ext uri="{FF2B5EF4-FFF2-40B4-BE49-F238E27FC236}">
                <a16:creationId xmlns:a16="http://schemas.microsoft.com/office/drawing/2014/main" id="{3F2FEECB-45F8-428A-997F-37FB7BB1458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72702" y="2679716"/>
            <a:ext cx="913305" cy="85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68;p18" descr="bug_PNG3992.png">
            <a:extLst>
              <a:ext uri="{FF2B5EF4-FFF2-40B4-BE49-F238E27FC236}">
                <a16:creationId xmlns:a16="http://schemas.microsoft.com/office/drawing/2014/main" id="{D3BC3AEB-F078-4C1D-978E-24348C18948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46133" y="2679128"/>
            <a:ext cx="959616" cy="104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6FAC86A2-3643-4F7E-A67F-919B0660347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3603" y="2488741"/>
            <a:ext cx="1095161" cy="869609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3755990" y="3624347"/>
            <a:ext cx="1507535" cy="576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Recognition</a:t>
            </a:r>
          </a:p>
          <a:p>
            <a:pPr algn="ctr"/>
            <a:r>
              <a:rPr lang="en-US" dirty="0"/>
              <a:t>Results</a:t>
            </a:r>
          </a:p>
        </p:txBody>
      </p:sp>
      <p:pic>
        <p:nvPicPr>
          <p:cNvPr id="23" name="Picture 22" descr="A picture containing food&#10;&#10;Description automatically generated">
            <a:extLst>
              <a:ext uri="{FF2B5EF4-FFF2-40B4-BE49-F238E27FC236}">
                <a16:creationId xmlns:a16="http://schemas.microsoft.com/office/drawing/2014/main" id="{B73AF162-5434-DA4F-B2C6-A370578E41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759" b="6352"/>
          <a:stretch/>
        </p:blipFill>
        <p:spPr>
          <a:xfrm>
            <a:off x="9598485" y="1606744"/>
            <a:ext cx="1445475" cy="12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2BC0-647D-654F-9242-4091632A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the talk we will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F050-3A02-034F-B273-DCBD20F9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10515600" cy="425820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Can information be extracted from GPU communication patterns?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How does Telekine remove that information?</a:t>
            </a:r>
          </a:p>
          <a:p>
            <a:endParaRPr lang="en-US" dirty="0"/>
          </a:p>
          <a:p>
            <a:r>
              <a:rPr lang="en-US" dirty="0"/>
              <a:t>What are Telekine’s overheads?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30E71-EED0-4948-AD74-1FF6589FB968}"/>
              </a:ext>
            </a:extLst>
          </p:cNvPr>
          <p:cNvSpPr txBox="1"/>
          <p:nvPr/>
        </p:nvSpPr>
        <p:spPr>
          <a:xfrm>
            <a:off x="1048265" y="4797310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Overheads are reasonable: ~20% for neural network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803D4-C54E-D343-8504-199E649D5C1A}"/>
              </a:ext>
            </a:extLst>
          </p:cNvPr>
          <p:cNvSpPr txBox="1"/>
          <p:nvPr/>
        </p:nvSpPr>
        <p:spPr>
          <a:xfrm>
            <a:off x="1006273" y="3655358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Replace GPU streams with new data-oblivious streams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59065-0D49-9B41-A295-8E35C293EAE1}"/>
              </a:ext>
            </a:extLst>
          </p:cNvPr>
          <p:cNvSpPr txBox="1"/>
          <p:nvPr/>
        </p:nvSpPr>
        <p:spPr>
          <a:xfrm>
            <a:off x="1048265" y="2514850"/>
            <a:ext cx="1125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Yes, we demonstrate a communication timing attack</a:t>
            </a:r>
          </a:p>
        </p:txBody>
      </p:sp>
    </p:spTree>
    <p:extLst>
      <p:ext uri="{BB962C8B-B14F-4D97-AF65-F5344CB8AC3E}">
        <p14:creationId xmlns:p14="http://schemas.microsoft.com/office/powerpoint/2010/main" val="4121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08C35E0A-DE7C-489B-9833-D2ED94A9BC32}"/>
              </a:ext>
            </a:extLst>
          </p:cNvPr>
          <p:cNvSpPr/>
          <p:nvPr/>
        </p:nvSpPr>
        <p:spPr>
          <a:xfrm>
            <a:off x="1951607" y="1045338"/>
            <a:ext cx="7609643" cy="305274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8F21FC-C499-4384-A6C5-D006503C1FA8}"/>
              </a:ext>
            </a:extLst>
          </p:cNvPr>
          <p:cNvSpPr/>
          <p:nvPr/>
        </p:nvSpPr>
        <p:spPr>
          <a:xfrm>
            <a:off x="2956264" y="1731146"/>
            <a:ext cx="8975324" cy="4651899"/>
          </a:xfrm>
          <a:custGeom>
            <a:avLst/>
            <a:gdLst>
              <a:gd name="connsiteX0" fmla="*/ 8975324 w 8975324"/>
              <a:gd name="connsiteY0" fmla="*/ 4651899 h 4651899"/>
              <a:gd name="connsiteX1" fmla="*/ 3488924 w 8975324"/>
              <a:gd name="connsiteY1" fmla="*/ 4651899 h 4651899"/>
              <a:gd name="connsiteX2" fmla="*/ 3488924 w 8975324"/>
              <a:gd name="connsiteY2" fmla="*/ 2414726 h 4651899"/>
              <a:gd name="connsiteX3" fmla="*/ 0 w 8975324"/>
              <a:gd name="connsiteY3" fmla="*/ 1526959 h 4651899"/>
              <a:gd name="connsiteX4" fmla="*/ 0 w 8975324"/>
              <a:gd name="connsiteY4" fmla="*/ 0 h 4651899"/>
              <a:gd name="connsiteX5" fmla="*/ 5912528 w 8975324"/>
              <a:gd name="connsiteY5" fmla="*/ 0 h 4651899"/>
              <a:gd name="connsiteX6" fmla="*/ 8975324 w 8975324"/>
              <a:gd name="connsiteY6" fmla="*/ 0 h 4651899"/>
              <a:gd name="connsiteX7" fmla="*/ 8975324 w 8975324"/>
              <a:gd name="connsiteY7" fmla="*/ 4651899 h 465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5324" h="4651899">
                <a:moveTo>
                  <a:pt x="8975324" y="4651899"/>
                </a:moveTo>
                <a:lnTo>
                  <a:pt x="3488924" y="4651899"/>
                </a:lnTo>
                <a:lnTo>
                  <a:pt x="3488924" y="2414726"/>
                </a:lnTo>
                <a:lnTo>
                  <a:pt x="0" y="1526959"/>
                </a:lnTo>
                <a:lnTo>
                  <a:pt x="0" y="0"/>
                </a:lnTo>
                <a:lnTo>
                  <a:pt x="5912528" y="0"/>
                </a:lnTo>
                <a:lnTo>
                  <a:pt x="8975324" y="0"/>
                </a:lnTo>
                <a:lnTo>
                  <a:pt x="8975324" y="4651899"/>
                </a:lnTo>
                <a:close/>
              </a:path>
            </a:pathLst>
          </a:custGeom>
          <a:noFill/>
          <a:ln w="76200">
            <a:solidFill>
              <a:schemeClr val="accent6">
                <a:alpha val="63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Computer">
            <a:extLst>
              <a:ext uri="{FF2B5EF4-FFF2-40B4-BE49-F238E27FC236}">
                <a16:creationId xmlns:a16="http://schemas.microsoft.com/office/drawing/2014/main" id="{13363842-93C5-4263-99FA-C4414075A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4573" y="3949822"/>
            <a:ext cx="2908177" cy="2908177"/>
          </a:xfrm>
          <a:prstGeom prst="rect">
            <a:avLst/>
          </a:prstGeom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12EDFE06-8ABC-49E1-8C0B-4580E7C57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096" y="3949823"/>
            <a:ext cx="2908177" cy="2908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F1326-7122-403E-9AAB-EC301576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25EFE-BC29-4844-82E5-D1FECBAF9015}"/>
              </a:ext>
            </a:extLst>
          </p:cNvPr>
          <p:cNvSpPr/>
          <p:nvPr/>
        </p:nvSpPr>
        <p:spPr>
          <a:xfrm>
            <a:off x="2906328" y="169575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cloud machine (Austin, Texas):</a:t>
            </a:r>
          </a:p>
          <a:p>
            <a:r>
              <a:rPr lang="en-US" sz="2400" dirty="0"/>
              <a:t>Intel i9-9900K, 8 cores @3.60GHz</a:t>
            </a:r>
          </a:p>
          <a:p>
            <a:r>
              <a:rPr lang="en-US" sz="2400" dirty="0"/>
              <a:t>32GB of RAM </a:t>
            </a:r>
          </a:p>
          <a:p>
            <a:r>
              <a:rPr lang="en-US" sz="2400" dirty="0"/>
              <a:t>Radeon RX VEGA 64 GPU with 8GB of 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B1734-9B19-458C-8F5E-9CA82490CC66}"/>
              </a:ext>
            </a:extLst>
          </p:cNvPr>
          <p:cNvSpPr/>
          <p:nvPr/>
        </p:nvSpPr>
        <p:spPr>
          <a:xfrm>
            <a:off x="6513621" y="4756645"/>
            <a:ext cx="5348057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dirty="0"/>
              <a:t>Client (Austin, Texas):</a:t>
            </a:r>
          </a:p>
          <a:p>
            <a:r>
              <a:rPr lang="en-US" sz="2400" dirty="0"/>
              <a:t>Intel Xeon E3-1270 v6, 4 cores @3.8GHz</a:t>
            </a:r>
          </a:p>
          <a:p>
            <a:r>
              <a:rPr lang="en-US" sz="2400" dirty="0"/>
              <a:t>32GB of 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81925-2DA4-4D48-B30C-56CBD9FCFFEA}"/>
              </a:ext>
            </a:extLst>
          </p:cNvPr>
          <p:cNvSpPr/>
          <p:nvPr/>
        </p:nvSpPr>
        <p:spPr>
          <a:xfrm>
            <a:off x="454981" y="4756645"/>
            <a:ext cx="4970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Geo-distributed client (Dallas, Texas):</a:t>
            </a:r>
          </a:p>
          <a:p>
            <a:r>
              <a:rPr lang="en-US" sz="2400" dirty="0" err="1"/>
              <a:t>Vultr</a:t>
            </a:r>
            <a:r>
              <a:rPr lang="en-US" sz="2400" dirty="0"/>
              <a:t> cloud VM, 8 </a:t>
            </a:r>
            <a:r>
              <a:rPr lang="en-US" sz="2400" dirty="0" err="1"/>
              <a:t>vCPUS</a:t>
            </a:r>
            <a:endParaRPr lang="en-US" sz="2400" dirty="0"/>
          </a:p>
          <a:p>
            <a:r>
              <a:rPr lang="en-US" sz="2400" dirty="0"/>
              <a:t>32GB of RAM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6F913A-20CE-4F27-8A38-0785A82CAC83}"/>
              </a:ext>
            </a:extLst>
          </p:cNvPr>
          <p:cNvCxnSpPr>
            <a:endCxn id="9" idx="2"/>
          </p:cNvCxnSpPr>
          <p:nvPr/>
        </p:nvCxnSpPr>
        <p:spPr>
          <a:xfrm flipV="1">
            <a:off x="2743200" y="3265416"/>
            <a:ext cx="3211128" cy="151287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2BB37B-5123-4BEE-B25B-B0BE5AB8DD3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5954328" y="3265416"/>
            <a:ext cx="3233322" cy="1491229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BA0CF6-CB7E-45B1-87DB-B0BF5985DA56}"/>
              </a:ext>
            </a:extLst>
          </p:cNvPr>
          <p:cNvSpPr txBox="1"/>
          <p:nvPr/>
        </p:nvSpPr>
        <p:spPr>
          <a:xfrm>
            <a:off x="2972357" y="4045110"/>
            <a:ext cx="209716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877Mbps, 12ms RTT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D627EE-CE8B-48F8-ACCD-4AFA0D878412}"/>
              </a:ext>
            </a:extLst>
          </p:cNvPr>
          <p:cNvSpPr txBox="1"/>
          <p:nvPr/>
        </p:nvSpPr>
        <p:spPr>
          <a:xfrm>
            <a:off x="6757851" y="4021657"/>
            <a:ext cx="209716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1Gbps, various RTTs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A07596-E059-4457-B0FA-9423E03B6245}"/>
              </a:ext>
            </a:extLst>
          </p:cNvPr>
          <p:cNvSpPr/>
          <p:nvPr/>
        </p:nvSpPr>
        <p:spPr>
          <a:xfrm flipH="1">
            <a:off x="152769" y="1731146"/>
            <a:ext cx="8975324" cy="4651899"/>
          </a:xfrm>
          <a:custGeom>
            <a:avLst/>
            <a:gdLst>
              <a:gd name="connsiteX0" fmla="*/ 8975324 w 8975324"/>
              <a:gd name="connsiteY0" fmla="*/ 4651899 h 4651899"/>
              <a:gd name="connsiteX1" fmla="*/ 3488924 w 8975324"/>
              <a:gd name="connsiteY1" fmla="*/ 4651899 h 4651899"/>
              <a:gd name="connsiteX2" fmla="*/ 3488924 w 8975324"/>
              <a:gd name="connsiteY2" fmla="*/ 2414726 h 4651899"/>
              <a:gd name="connsiteX3" fmla="*/ 0 w 8975324"/>
              <a:gd name="connsiteY3" fmla="*/ 1526959 h 4651899"/>
              <a:gd name="connsiteX4" fmla="*/ 0 w 8975324"/>
              <a:gd name="connsiteY4" fmla="*/ 0 h 4651899"/>
              <a:gd name="connsiteX5" fmla="*/ 5912528 w 8975324"/>
              <a:gd name="connsiteY5" fmla="*/ 0 h 4651899"/>
              <a:gd name="connsiteX6" fmla="*/ 8975324 w 8975324"/>
              <a:gd name="connsiteY6" fmla="*/ 0 h 4651899"/>
              <a:gd name="connsiteX7" fmla="*/ 8975324 w 8975324"/>
              <a:gd name="connsiteY7" fmla="*/ 4651899 h 465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5324" h="4651899">
                <a:moveTo>
                  <a:pt x="8975324" y="4651899"/>
                </a:moveTo>
                <a:lnTo>
                  <a:pt x="3488924" y="4651899"/>
                </a:lnTo>
                <a:lnTo>
                  <a:pt x="3488924" y="2414726"/>
                </a:lnTo>
                <a:lnTo>
                  <a:pt x="0" y="1526959"/>
                </a:lnTo>
                <a:lnTo>
                  <a:pt x="0" y="0"/>
                </a:lnTo>
                <a:lnTo>
                  <a:pt x="5912528" y="0"/>
                </a:lnTo>
                <a:lnTo>
                  <a:pt x="8975324" y="0"/>
                </a:lnTo>
                <a:lnTo>
                  <a:pt x="8975324" y="4651899"/>
                </a:lnTo>
                <a:close/>
              </a:path>
            </a:pathLst>
          </a:custGeom>
          <a:noFill/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5228FE-F17B-41E7-84A7-E10C1C1BD8F8}"/>
              </a:ext>
            </a:extLst>
          </p:cNvPr>
          <p:cNvSpPr txBox="1"/>
          <p:nvPr/>
        </p:nvSpPr>
        <p:spPr>
          <a:xfrm>
            <a:off x="296481" y="3637097"/>
            <a:ext cx="2207392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Real WAN testbed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238FA-EA6C-4F19-AD59-51DB00D2C3E5}"/>
              </a:ext>
            </a:extLst>
          </p:cNvPr>
          <p:cNvSpPr txBox="1"/>
          <p:nvPr/>
        </p:nvSpPr>
        <p:spPr>
          <a:xfrm>
            <a:off x="9341157" y="3634306"/>
            <a:ext cx="2441726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Simulated WAN testbed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3DE5F-D5EF-904E-B4F6-C883E6211CDA}"/>
              </a:ext>
            </a:extLst>
          </p:cNvPr>
          <p:cNvSpPr txBox="1"/>
          <p:nvPr/>
        </p:nvSpPr>
        <p:spPr>
          <a:xfrm>
            <a:off x="8188411" y="516474"/>
            <a:ext cx="342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(RTT is “Roundtrip Time”)</a:t>
            </a:r>
          </a:p>
        </p:txBody>
      </p:sp>
    </p:spTree>
    <p:extLst>
      <p:ext uri="{BB962C8B-B14F-4D97-AF65-F5344CB8AC3E}">
        <p14:creationId xmlns:p14="http://schemas.microsoft.com/office/powerpoint/2010/main" val="37388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A3F7-C844-A243-9CCC-D4F9CFD7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compare Telekine to an insecure baseline:</a:t>
            </a:r>
            <a:br>
              <a:rPr lang="en-US" dirty="0"/>
            </a:br>
            <a:r>
              <a:rPr lang="en-US" dirty="0"/>
              <a:t>running on the GPU server without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1A77-CC55-9742-AC17-239A6083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898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Workloads:</a:t>
            </a:r>
          </a:p>
          <a:p>
            <a:r>
              <a:rPr lang="en-US" dirty="0"/>
              <a:t>Data movement vs. GPU work microbenchmark</a:t>
            </a:r>
          </a:p>
          <a:p>
            <a:r>
              <a:rPr lang="en-US" dirty="0"/>
              <a:t>Neural net inference on MXNet:</a:t>
            </a:r>
          </a:p>
          <a:p>
            <a:pPr lvl="1"/>
            <a:r>
              <a:rPr lang="en-US" dirty="0"/>
              <a:t>ResNet50</a:t>
            </a:r>
            <a:r>
              <a:rPr lang="en-US" sz="1800" dirty="0"/>
              <a:t>[He et. al 2016]</a:t>
            </a:r>
            <a:r>
              <a:rPr lang="en-US" dirty="0"/>
              <a:t>, InceptionV3</a:t>
            </a:r>
            <a:r>
              <a:rPr lang="en-US" sz="1600" dirty="0"/>
              <a:t>[</a:t>
            </a:r>
            <a:r>
              <a:rPr lang="en-US" sz="1600" dirty="0" err="1"/>
              <a:t>Szegedy</a:t>
            </a:r>
            <a:r>
              <a:rPr lang="en-US" sz="1600" dirty="0"/>
              <a:t> et. al 2016]</a:t>
            </a:r>
            <a:r>
              <a:rPr lang="en-US" dirty="0"/>
              <a:t>, </a:t>
            </a:r>
            <a:r>
              <a:rPr lang="en-US" dirty="0" err="1"/>
              <a:t>DenseNet</a:t>
            </a:r>
            <a:r>
              <a:rPr lang="en-US" dirty="0"/>
              <a:t> </a:t>
            </a:r>
            <a:r>
              <a:rPr lang="en-US" sz="1600" dirty="0"/>
              <a:t>[Huang et. al 2017]</a:t>
            </a:r>
            <a:endParaRPr lang="en-US" dirty="0"/>
          </a:p>
          <a:p>
            <a:r>
              <a:rPr lang="en-US" dirty="0"/>
              <a:t>Neural net training on MXNet:</a:t>
            </a:r>
          </a:p>
          <a:p>
            <a:pPr lvl="1"/>
            <a:r>
              <a:rPr lang="en-US" dirty="0"/>
              <a:t>(Same networks as above)</a:t>
            </a:r>
          </a:p>
          <a:p>
            <a:r>
              <a:rPr lang="en-US" dirty="0"/>
              <a:t>Graph analytics on Galois:</a:t>
            </a:r>
          </a:p>
          <a:p>
            <a:pPr lvl="1"/>
            <a:r>
              <a:rPr lang="en-US" dirty="0"/>
              <a:t>BFS, PageRank, SSSP (across 1 and 2 GPUs)</a:t>
            </a:r>
          </a:p>
        </p:txBody>
      </p:sp>
    </p:spTree>
    <p:extLst>
      <p:ext uri="{BB962C8B-B14F-4D97-AF65-F5344CB8AC3E}">
        <p14:creationId xmlns:p14="http://schemas.microsoft.com/office/powerpoint/2010/main" val="18197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5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996A-64B7-D548-9FF0-1EEA6950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MXNet neural net inference </a:t>
            </a:r>
            <a:r>
              <a:rPr lang="en-US" dirty="0">
                <a:solidFill>
                  <a:schemeClr val="accent1"/>
                </a:solidFill>
              </a:rPr>
              <a:t>(Real WAN)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94A84C-DAF8-40CD-A7E0-C413CD53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6921247" cy="2954598"/>
          </a:xfrm>
        </p:spPr>
        <p:txBody>
          <a:bodyPr>
            <a:normAutofit/>
          </a:bodyPr>
          <a:lstStyle/>
          <a:p>
            <a:r>
              <a:rPr lang="en-US" dirty="0"/>
              <a:t>User sends a batch of images to be classified</a:t>
            </a:r>
          </a:p>
          <a:p>
            <a:r>
              <a:rPr lang="en-US" dirty="0"/>
              <a:t>Baseline: user sends batch to remote MXNet </a:t>
            </a:r>
          </a:p>
          <a:p>
            <a:r>
              <a:rPr lang="en-US" dirty="0"/>
              <a:t>Telekine: user sends batch to local MXNet</a:t>
            </a:r>
          </a:p>
          <a:p>
            <a:pPr lvl="1"/>
            <a:r>
              <a:rPr lang="en-US" dirty="0"/>
              <a:t>Telekine remotes computation to the GPU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23C7B64-7EDD-4C7C-9702-892E8A23E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10004"/>
              </p:ext>
            </p:extLst>
          </p:nvPr>
        </p:nvGraphicFramePr>
        <p:xfrm>
          <a:off x="979867" y="3950212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005899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11796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9059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3198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Batch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/>
                        <a:t>DenseNet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9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1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7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7361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D7020C-751E-344C-B715-1E4CCD19E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46322"/>
              </p:ext>
            </p:extLst>
          </p:nvPr>
        </p:nvGraphicFramePr>
        <p:xfrm>
          <a:off x="3011867" y="3950212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411796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9059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3198909"/>
                    </a:ext>
                  </a:extLst>
                </a:gridCol>
              </a:tblGrid>
              <a:tr h="360908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/>
                        <a:t>DenseNet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45163"/>
                  </a:ext>
                </a:extLst>
              </a:tr>
              <a:tr h="360908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10.0X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6.6X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7.7X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14447"/>
                  </a:ext>
                </a:extLst>
              </a:tr>
              <a:tr h="360908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71820"/>
                  </a:ext>
                </a:extLst>
              </a:tr>
              <a:tr h="360908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7361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4852CF-C7BE-5146-80F6-E4AC530C5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23212"/>
              </p:ext>
            </p:extLst>
          </p:nvPr>
        </p:nvGraphicFramePr>
        <p:xfrm>
          <a:off x="3011867" y="3948122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411796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9059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3198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/>
                        <a:t>DenseNet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8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10.0X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6.6X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7.7X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1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7182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3D2FA05-8D3A-924E-86C1-0EB0C1DE1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79138"/>
              </p:ext>
            </p:extLst>
          </p:nvPr>
        </p:nvGraphicFramePr>
        <p:xfrm>
          <a:off x="3011867" y="5324206"/>
          <a:ext cx="6096000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411796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9059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3198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73618"/>
                  </a:ext>
                </a:extLst>
              </a:tr>
            </a:tbl>
          </a:graphicData>
        </a:graphic>
      </p:graphicFrame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5B61316F-DBA7-014A-8C25-551A76E1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6874" y="1951185"/>
            <a:ext cx="1075710" cy="1075710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0102ECF1-3EEF-FC42-BCA6-4C17DA913659}"/>
              </a:ext>
            </a:extLst>
          </p:cNvPr>
          <p:cNvSpPr/>
          <p:nvPr/>
        </p:nvSpPr>
        <p:spPr>
          <a:xfrm>
            <a:off x="9476876" y="2050046"/>
            <a:ext cx="3118908" cy="75985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0017C-5C9D-E34A-9F39-888504951888}"/>
              </a:ext>
            </a:extLst>
          </p:cNvPr>
          <p:cNvSpPr/>
          <p:nvPr/>
        </p:nvSpPr>
        <p:spPr>
          <a:xfrm>
            <a:off x="9827899" y="2202207"/>
            <a:ext cx="1075710" cy="455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MXNet</a:t>
            </a:r>
          </a:p>
        </p:txBody>
      </p:sp>
      <p:pic>
        <p:nvPicPr>
          <p:cNvPr id="16" name="Picture 15" descr="A close up of electronics&#10;&#10;Description automatically generated">
            <a:extLst>
              <a:ext uri="{FF2B5EF4-FFF2-40B4-BE49-F238E27FC236}">
                <a16:creationId xmlns:a16="http://schemas.microsoft.com/office/drawing/2014/main" id="{073E597B-FD41-F047-8DD0-FBE552EAD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10901068" y="1949138"/>
            <a:ext cx="1293470" cy="961667"/>
          </a:xfrm>
          <a:prstGeom prst="rect">
            <a:avLst/>
          </a:prstGeom>
        </p:spPr>
      </p:pic>
      <p:pic>
        <p:nvPicPr>
          <p:cNvPr id="17" name="Picture 16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13360FEF-9D5B-034D-8B5B-648875EBD3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13510" y="2199728"/>
            <a:ext cx="579923" cy="46048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066817-2F08-3046-86D0-FFF8CCF5E9C9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8793433" y="2429971"/>
            <a:ext cx="1034466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807BA0-7A8B-2845-8953-CDEC7F3BC3E7}"/>
              </a:ext>
            </a:extLst>
          </p:cNvPr>
          <p:cNvCxnSpPr>
            <a:cxnSpLocks/>
          </p:cNvCxnSpPr>
          <p:nvPr/>
        </p:nvCxnSpPr>
        <p:spPr>
          <a:xfrm flipV="1">
            <a:off x="10903609" y="2429971"/>
            <a:ext cx="236862" cy="106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Computer">
            <a:extLst>
              <a:ext uri="{FF2B5EF4-FFF2-40B4-BE49-F238E27FC236}">
                <a16:creationId xmlns:a16="http://schemas.microsoft.com/office/drawing/2014/main" id="{660BAF33-6F7E-1B48-9DA2-FB1C6FBC5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35" y="2793716"/>
            <a:ext cx="1075710" cy="1075710"/>
          </a:xfrm>
          <a:prstGeom prst="rect">
            <a:avLst/>
          </a:prstGeom>
        </p:spPr>
      </p:pic>
      <p:sp>
        <p:nvSpPr>
          <p:cNvPr id="32" name="Cloud 31">
            <a:extLst>
              <a:ext uri="{FF2B5EF4-FFF2-40B4-BE49-F238E27FC236}">
                <a16:creationId xmlns:a16="http://schemas.microsoft.com/office/drawing/2014/main" id="{6A3ABA0E-9B14-0443-B909-DD490AD85BD3}"/>
              </a:ext>
            </a:extLst>
          </p:cNvPr>
          <p:cNvSpPr/>
          <p:nvPr/>
        </p:nvSpPr>
        <p:spPr>
          <a:xfrm>
            <a:off x="10325564" y="2874217"/>
            <a:ext cx="2089672" cy="75985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80FFA1-5491-A149-B9C6-28B36632F9AC}"/>
              </a:ext>
            </a:extLst>
          </p:cNvPr>
          <p:cNvSpPr/>
          <p:nvPr/>
        </p:nvSpPr>
        <p:spPr>
          <a:xfrm>
            <a:off x="8337060" y="3001854"/>
            <a:ext cx="1075710" cy="455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MXNet</a:t>
            </a:r>
          </a:p>
        </p:txBody>
      </p:sp>
      <p:pic>
        <p:nvPicPr>
          <p:cNvPr id="34" name="Picture 33" descr="A close up of electronics&#10;&#10;Description automatically generated">
            <a:extLst>
              <a:ext uri="{FF2B5EF4-FFF2-40B4-BE49-F238E27FC236}">
                <a16:creationId xmlns:a16="http://schemas.microsoft.com/office/drawing/2014/main" id="{BC7994F3-2368-5F46-A9AA-B257FFE48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10720520" y="2773309"/>
            <a:ext cx="1293470" cy="961667"/>
          </a:xfrm>
          <a:prstGeom prst="rect">
            <a:avLst/>
          </a:prstGeom>
        </p:spPr>
      </p:pic>
      <p:pic>
        <p:nvPicPr>
          <p:cNvPr id="35" name="Picture 34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31B04061-38ED-454B-B48E-C1637F2CC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00250" y="3001854"/>
            <a:ext cx="579923" cy="460486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859AC-6785-A34A-9065-D137A20CEFCA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8180173" y="3229620"/>
            <a:ext cx="156887" cy="2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71F635-0B2A-2C4F-A120-CE447ED3AC2C}"/>
              </a:ext>
            </a:extLst>
          </p:cNvPr>
          <p:cNvCxnSpPr>
            <a:cxnSpLocks/>
            <a:stCxn id="33" idx="3"/>
            <a:endCxn id="42" idx="5"/>
          </p:cNvCxnSpPr>
          <p:nvPr/>
        </p:nvCxnSpPr>
        <p:spPr>
          <a:xfrm flipV="1">
            <a:off x="9412770" y="3216742"/>
            <a:ext cx="1592929" cy="12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Beveled 28">
            <a:extLst>
              <a:ext uri="{FF2B5EF4-FFF2-40B4-BE49-F238E27FC236}">
                <a16:creationId xmlns:a16="http://schemas.microsoft.com/office/drawing/2014/main" id="{BB5684A8-5047-8E42-89F1-5EDE276FCBE2}"/>
              </a:ext>
            </a:extLst>
          </p:cNvPr>
          <p:cNvSpPr/>
          <p:nvPr/>
        </p:nvSpPr>
        <p:spPr>
          <a:xfrm>
            <a:off x="10960662" y="3027224"/>
            <a:ext cx="633670" cy="379035"/>
          </a:xfrm>
          <a:prstGeom prst="bevel">
            <a:avLst>
              <a:gd name="adj" fmla="val 11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GPU TEE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B75515-2449-2142-81E5-72EA390749ED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98D3573-23C3-8C4C-887A-2AD020C6204E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6295170-4A94-FD41-9003-ED32C39AE0B6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C6DCF3D-E932-0941-A487-CDE68FFA6DE5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C570B9-43F0-6649-9CE7-A3B132770B37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8925BD2-0E86-4747-B84D-BD078062BE39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3E0263-FCE8-C747-B41B-D5B2C6BA8567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2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13027A-8EF8-1D44-9771-EF115A456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89563"/>
              </p:ext>
            </p:extLst>
          </p:nvPr>
        </p:nvGraphicFramePr>
        <p:xfrm>
          <a:off x="838200" y="4703735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129286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45341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056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DenseNet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71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1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729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CF0DB6-06B1-4740-8873-1719AD739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61166"/>
              </p:ext>
            </p:extLst>
          </p:nvPr>
        </p:nvGraphicFramePr>
        <p:xfrm>
          <a:off x="838199" y="4703735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129286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45341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056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DenseNet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71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1.23X</a:t>
                      </a:r>
                    </a:p>
                  </a:txBody>
                  <a:tcPr>
                    <a:solidFill>
                      <a:srgbClr val="E8D1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729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3D33AC-F822-4744-8FB0-2082DC90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MXNet neural net training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2739-0DD1-214D-97F3-CF1C1EB5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29"/>
            <a:ext cx="11014276" cy="3701573"/>
          </a:xfrm>
        </p:spPr>
        <p:txBody>
          <a:bodyPr/>
          <a:lstStyle/>
          <a:p>
            <a:r>
              <a:rPr lang="en-US" dirty="0"/>
              <a:t>Large dataset of images, processed in batches of size 64</a:t>
            </a:r>
          </a:p>
          <a:p>
            <a:r>
              <a:rPr lang="en-US" dirty="0"/>
              <a:t>Baseline: data set is on </a:t>
            </a:r>
            <a:r>
              <a:rPr lang="en-US" b="1" dirty="0"/>
              <a:t>the cloud machine</a:t>
            </a:r>
            <a:r>
              <a:rPr lang="en-US" dirty="0"/>
              <a:t>, passed to MXNet</a:t>
            </a:r>
          </a:p>
          <a:p>
            <a:r>
              <a:rPr lang="en-US" dirty="0"/>
              <a:t>Telekine: data set is on </a:t>
            </a:r>
            <a:r>
              <a:rPr lang="en-US" b="1" dirty="0"/>
              <a:t>a client</a:t>
            </a:r>
            <a:r>
              <a:rPr lang="en-US" dirty="0"/>
              <a:t>, passed to MXNet instance</a:t>
            </a:r>
          </a:p>
          <a:p>
            <a:pPr lvl="1"/>
            <a:r>
              <a:rPr lang="en-US" dirty="0"/>
              <a:t>Telekine connects that instance to the remote GPU</a:t>
            </a:r>
          </a:p>
          <a:p>
            <a:pPr lvl="1"/>
            <a:r>
              <a:rPr lang="en-US" dirty="0"/>
              <a:t>As a result Telekine uses a consistent 533 Mb/s network bandwidth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B8E8E-1A87-4F45-A8AC-EA3BA974E2A4}"/>
              </a:ext>
            </a:extLst>
          </p:cNvPr>
          <p:cNvSpPr txBox="1"/>
          <p:nvPr/>
        </p:nvSpPr>
        <p:spPr>
          <a:xfrm>
            <a:off x="7010400" y="643185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(Real WAN)</a:t>
            </a:r>
            <a:endParaRPr lang="en-US" sz="4400" dirty="0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196B0E43-80E1-8848-8A24-A9D6A49E9D3B}"/>
              </a:ext>
            </a:extLst>
          </p:cNvPr>
          <p:cNvSpPr/>
          <p:nvPr/>
        </p:nvSpPr>
        <p:spPr>
          <a:xfrm>
            <a:off x="10293022" y="2342932"/>
            <a:ext cx="3118908" cy="75985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7A31C-E269-6D44-B1B4-1BBDA9877788}"/>
              </a:ext>
            </a:extLst>
          </p:cNvPr>
          <p:cNvSpPr/>
          <p:nvPr/>
        </p:nvSpPr>
        <p:spPr>
          <a:xfrm>
            <a:off x="10644045" y="2495093"/>
            <a:ext cx="1075710" cy="455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MXNet</a:t>
            </a:r>
          </a:p>
        </p:txBody>
      </p:sp>
      <p:pic>
        <p:nvPicPr>
          <p:cNvPr id="21" name="Picture 20" descr="A close up of electronics&#10;&#10;Description automatically generated">
            <a:extLst>
              <a:ext uri="{FF2B5EF4-FFF2-40B4-BE49-F238E27FC236}">
                <a16:creationId xmlns:a16="http://schemas.microsoft.com/office/drawing/2014/main" id="{39F709A8-79A5-AA47-98B4-7D6434E0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11717214" y="2242024"/>
            <a:ext cx="1293470" cy="96166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33E598-0F73-5348-9449-0B667083F8E2}"/>
              </a:ext>
            </a:extLst>
          </p:cNvPr>
          <p:cNvCxnSpPr>
            <a:cxnSpLocks/>
          </p:cNvCxnSpPr>
          <p:nvPr/>
        </p:nvCxnSpPr>
        <p:spPr>
          <a:xfrm flipV="1">
            <a:off x="11719755" y="2722857"/>
            <a:ext cx="236862" cy="106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omputer">
            <a:extLst>
              <a:ext uri="{FF2B5EF4-FFF2-40B4-BE49-F238E27FC236}">
                <a16:creationId xmlns:a16="http://schemas.microsoft.com/office/drawing/2014/main" id="{9C7B4F7F-70C2-EC41-8966-E6D771EE7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932" y="3150339"/>
            <a:ext cx="1075710" cy="1075710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E28B1B05-4CAE-4B47-B4A3-CD5DEFB6B1AB}"/>
              </a:ext>
            </a:extLst>
          </p:cNvPr>
          <p:cNvSpPr/>
          <p:nvPr/>
        </p:nvSpPr>
        <p:spPr>
          <a:xfrm>
            <a:off x="11107157" y="3195954"/>
            <a:ext cx="2089672" cy="75985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4B24A4-FF43-6241-B3CA-E9D65C9815D1}"/>
              </a:ext>
            </a:extLst>
          </p:cNvPr>
          <p:cNvSpPr/>
          <p:nvPr/>
        </p:nvSpPr>
        <p:spPr>
          <a:xfrm>
            <a:off x="9754628" y="3345599"/>
            <a:ext cx="1075710" cy="455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MXNet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8E4C5E-F03C-B94B-92F9-D1BEF9746C5A}"/>
              </a:ext>
            </a:extLst>
          </p:cNvPr>
          <p:cNvCxnSpPr>
            <a:cxnSpLocks/>
            <a:stCxn id="25" idx="3"/>
            <a:endCxn id="29" idx="5"/>
          </p:cNvCxnSpPr>
          <p:nvPr/>
        </p:nvCxnSpPr>
        <p:spPr>
          <a:xfrm>
            <a:off x="10830338" y="3573365"/>
            <a:ext cx="679648" cy="3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B39B4F48-6B25-6341-A6A4-EA03FC981A45}"/>
              </a:ext>
            </a:extLst>
          </p:cNvPr>
          <p:cNvSpPr/>
          <p:nvPr/>
        </p:nvSpPr>
        <p:spPr>
          <a:xfrm>
            <a:off x="11464949" y="3386879"/>
            <a:ext cx="633670" cy="379035"/>
          </a:xfrm>
          <a:prstGeom prst="bevel">
            <a:avLst>
              <a:gd name="adj" fmla="val 11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GPU TEE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B293F-8635-F241-96FB-70F94B074B9C}"/>
              </a:ext>
            </a:extLst>
          </p:cNvPr>
          <p:cNvSpPr/>
          <p:nvPr/>
        </p:nvSpPr>
        <p:spPr>
          <a:xfrm>
            <a:off x="467740" y="2580427"/>
            <a:ext cx="11263365" cy="11739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Overheads are low because GPUs overlap the extra work with computation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E.g., CUs can keep processing while the DMA engine performs transfers</a:t>
            </a:r>
          </a:p>
        </p:txBody>
      </p:sp>
    </p:spTree>
    <p:extLst>
      <p:ext uri="{BB962C8B-B14F-4D97-AF65-F5344CB8AC3E}">
        <p14:creationId xmlns:p14="http://schemas.microsoft.com/office/powerpoint/2010/main" val="2476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984D-65BB-410C-ABC7-559976BD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8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MXNet neural net training breakdown </a:t>
            </a:r>
            <a:r>
              <a:rPr lang="en-US" sz="3600" dirty="0">
                <a:solidFill>
                  <a:schemeClr val="accent6"/>
                </a:solidFill>
              </a:rPr>
              <a:t>(Simulated WAN)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5B170-C6DF-BB40-AA2D-7F73CB00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00857"/>
              </p:ext>
            </p:extLst>
          </p:nvPr>
        </p:nvGraphicFramePr>
        <p:xfrm>
          <a:off x="838200" y="5673199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129286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45341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056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InceptionV3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DenseNet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71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1.23X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7296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8A7C3CE-A6F0-4856-862F-A11743197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637606"/>
              </p:ext>
            </p:extLst>
          </p:nvPr>
        </p:nvGraphicFramePr>
        <p:xfrm>
          <a:off x="838200" y="1462715"/>
          <a:ext cx="9238592" cy="39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58A652-B675-43FA-8753-508C00F9FBF3}"/>
              </a:ext>
            </a:extLst>
          </p:cNvPr>
          <p:cNvSpPr txBox="1"/>
          <p:nvPr/>
        </p:nvSpPr>
        <p:spPr>
          <a:xfrm>
            <a:off x="609600" y="510289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(Real WAN)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BEFCF1-0DC9-42B6-A9DE-B8091E73A70F}"/>
              </a:ext>
            </a:extLst>
          </p:cNvPr>
          <p:cNvSpPr/>
          <p:nvPr/>
        </p:nvSpPr>
        <p:spPr>
          <a:xfrm>
            <a:off x="9958726" y="1161803"/>
            <a:ext cx="165068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dirty="0"/>
              <a:t>10ms RTT</a:t>
            </a:r>
          </a:p>
        </p:txBody>
      </p:sp>
    </p:spTree>
    <p:extLst>
      <p:ext uri="{BB962C8B-B14F-4D97-AF65-F5344CB8AC3E}">
        <p14:creationId xmlns:p14="http://schemas.microsoft.com/office/powerpoint/2010/main" val="84779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 animBg="0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85F0-69D1-4990-A547-94A18945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6564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Telekine: Secure Computing with Cloud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B98F-4E28-4E00-80C4-607A712BE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communication timing channels with data-oblivious streams</a:t>
            </a:r>
          </a:p>
          <a:p>
            <a:endParaRPr lang="en-US" dirty="0"/>
          </a:p>
          <a:p>
            <a:r>
              <a:rPr lang="en-US" dirty="0"/>
              <a:t>Transparent to applications because it maintains GPU API semantics </a:t>
            </a:r>
          </a:p>
          <a:p>
            <a:endParaRPr lang="en-US" dirty="0"/>
          </a:p>
          <a:p>
            <a:r>
              <a:rPr lang="en-US" dirty="0"/>
              <a:t>Has modest performance overheads for level of security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144AD-258F-5A4F-AC1D-FBC0653A97BE}"/>
              </a:ext>
            </a:extLst>
          </p:cNvPr>
          <p:cNvSpPr txBox="1"/>
          <p:nvPr/>
        </p:nvSpPr>
        <p:spPr>
          <a:xfrm>
            <a:off x="1974476" y="5270182"/>
            <a:ext cx="824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9247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2FEA2D-7FDE-2F47-8DEA-10B9F460D367}"/>
              </a:ext>
            </a:extLst>
          </p:cNvPr>
          <p:cNvSpPr txBox="1"/>
          <p:nvPr/>
        </p:nvSpPr>
        <p:spPr>
          <a:xfrm>
            <a:off x="3937321" y="5987018"/>
            <a:ext cx="431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Backup slides follow</a:t>
            </a:r>
          </a:p>
        </p:txBody>
      </p:sp>
    </p:spTree>
    <p:extLst>
      <p:ext uri="{BB962C8B-B14F-4D97-AF65-F5344CB8AC3E}">
        <p14:creationId xmlns:p14="http://schemas.microsoft.com/office/powerpoint/2010/main" val="2227345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961E-5F32-4B60-90EF-7040A68F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45389" cy="1325563"/>
          </a:xfrm>
        </p:spPr>
        <p:txBody>
          <a:bodyPr/>
          <a:lstStyle/>
          <a:p>
            <a:r>
              <a:rPr lang="en-US" dirty="0"/>
              <a:t>MXNet training RTT sensitivity </a:t>
            </a:r>
            <a:r>
              <a:rPr lang="en-US" dirty="0">
                <a:solidFill>
                  <a:schemeClr val="accent6"/>
                </a:solidFill>
              </a:rPr>
              <a:t>(Simulated WAN)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BE88E7-0F4A-F144-BCD7-749FB88C9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10515600" cy="2355957"/>
          </a:xfrm>
        </p:spPr>
        <p:txBody>
          <a:bodyPr/>
          <a:lstStyle/>
          <a:p>
            <a:r>
              <a:rPr lang="en-US" dirty="0"/>
              <a:t>RTT to cloud provider can vary</a:t>
            </a:r>
          </a:p>
          <a:p>
            <a:r>
              <a:rPr lang="en-US" dirty="0"/>
              <a:t>The effect in performance depends on the workload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2298B355-9A66-9643-A301-2BDCF815E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257258"/>
              </p:ext>
            </p:extLst>
          </p:nvPr>
        </p:nvGraphicFramePr>
        <p:xfrm>
          <a:off x="2685147" y="3210092"/>
          <a:ext cx="6821705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9166">
                  <a:extLst>
                    <a:ext uri="{9D8B030D-6E8A-4147-A177-3AD203B41FA5}">
                      <a16:colId xmlns:a16="http://schemas.microsoft.com/office/drawing/2014/main" val="1981413169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4071527017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3283695376"/>
                    </a:ext>
                  </a:extLst>
                </a:gridCol>
                <a:gridCol w="1596562">
                  <a:extLst>
                    <a:ext uri="{9D8B030D-6E8A-4147-A177-3AD203B41FA5}">
                      <a16:colId xmlns:a16="http://schemas.microsoft.com/office/drawing/2014/main" val="1179806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RTT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ResNet50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InceptionV3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/>
                        <a:t>Densenet</a:t>
                      </a:r>
                      <a:endParaRPr lang="en-US" sz="2400" dirty="0"/>
                    </a:p>
                  </a:txBody>
                  <a:tcPr marL="103045" marR="103045"/>
                </a:tc>
                <a:extLst>
                  <a:ext uri="{0D108BD9-81ED-4DB2-BD59-A6C34878D82A}">
                    <a16:rowId xmlns:a16="http://schemas.microsoft.com/office/drawing/2014/main" val="319205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10ms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1.19X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1.10X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1.22X</a:t>
                      </a:r>
                    </a:p>
                  </a:txBody>
                  <a:tcPr marL="103045" marR="103045"/>
                </a:tc>
                <a:extLst>
                  <a:ext uri="{0D108BD9-81ED-4DB2-BD59-A6C34878D82A}">
                    <a16:rowId xmlns:a16="http://schemas.microsoft.com/office/drawing/2014/main" val="299941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20ms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1.29X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1.13X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1.37X</a:t>
                      </a:r>
                    </a:p>
                  </a:txBody>
                  <a:tcPr marL="103045" marR="103045"/>
                </a:tc>
                <a:extLst>
                  <a:ext uri="{0D108BD9-81ED-4DB2-BD59-A6C34878D82A}">
                    <a16:rowId xmlns:a16="http://schemas.microsoft.com/office/drawing/2014/main" val="327432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30ms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1.44X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1.16X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1.49X</a:t>
                      </a:r>
                    </a:p>
                  </a:txBody>
                  <a:tcPr marL="103045" marR="103045"/>
                </a:tc>
                <a:extLst>
                  <a:ext uri="{0D108BD9-81ED-4DB2-BD59-A6C34878D82A}">
                    <a16:rowId xmlns:a16="http://schemas.microsoft.com/office/drawing/2014/main" val="115119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40ms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1.53X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1.18X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1.66X</a:t>
                      </a:r>
                    </a:p>
                  </a:txBody>
                  <a:tcPr marL="103045" marR="103045"/>
                </a:tc>
                <a:extLst>
                  <a:ext uri="{0D108BD9-81ED-4DB2-BD59-A6C34878D82A}">
                    <a16:rowId xmlns:a16="http://schemas.microsoft.com/office/drawing/2014/main" val="3957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50ms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1.62X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1.30X</a:t>
                      </a:r>
                    </a:p>
                  </a:txBody>
                  <a:tcPr marL="103045" marR="10304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2.09X</a:t>
                      </a:r>
                    </a:p>
                  </a:txBody>
                  <a:tcPr marL="103045" marR="103045"/>
                </a:tc>
                <a:extLst>
                  <a:ext uri="{0D108BD9-81ED-4DB2-BD59-A6C34878D82A}">
                    <a16:rowId xmlns:a16="http://schemas.microsoft.com/office/drawing/2014/main" val="141146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4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907B-350E-B04D-A862-5E96C071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accuracy for batched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8C71-9966-D044-A774-9716FEBF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30"/>
            <a:ext cx="7086600" cy="4908600"/>
          </a:xfrm>
        </p:spPr>
        <p:txBody>
          <a:bodyPr>
            <a:normAutofit/>
          </a:bodyPr>
          <a:lstStyle/>
          <a:p>
            <a:r>
              <a:rPr lang="en-US" dirty="0"/>
              <a:t>GPU kernels operate on an entire batch</a:t>
            </a:r>
          </a:p>
          <a:p>
            <a:pPr lvl="1"/>
            <a:r>
              <a:rPr lang="en-US" dirty="0"/>
              <a:t>Cannot measure kernel execution time for individual images</a:t>
            </a:r>
          </a:p>
          <a:p>
            <a:r>
              <a:rPr lang="en-US" dirty="0"/>
              <a:t>Task: correctly identify the class with the most images</a:t>
            </a:r>
          </a:p>
          <a:p>
            <a:pPr lvl="1"/>
            <a:r>
              <a:rPr lang="en-US" dirty="0"/>
              <a:t>Accuracy varies with how many more images there are (purity)</a:t>
            </a:r>
          </a:p>
          <a:p>
            <a:pPr lvl="1"/>
            <a:r>
              <a:rPr lang="en-US" dirty="0"/>
              <a:t>Batches of 32, four classes</a:t>
            </a:r>
          </a:p>
          <a:p>
            <a:pPr lvl="1"/>
            <a:r>
              <a:rPr lang="en-US" dirty="0"/>
              <a:t>Images selected from target class up to “Purity”</a:t>
            </a:r>
          </a:p>
          <a:p>
            <a:pPr lvl="1"/>
            <a:r>
              <a:rPr lang="en-US" dirty="0"/>
              <a:t>Batch filled out with images from other three classes</a:t>
            </a:r>
          </a:p>
          <a:p>
            <a:pPr lvl="1"/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93C1773-6610-4505-8988-06C8AB373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45701"/>
              </p:ext>
            </p:extLst>
          </p:nvPr>
        </p:nvGraphicFramePr>
        <p:xfrm>
          <a:off x="7924800" y="2801449"/>
          <a:ext cx="4114800" cy="18965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4486939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7219328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61145680"/>
                    </a:ext>
                  </a:extLst>
                </a:gridCol>
              </a:tblGrid>
              <a:tr h="4132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7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24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6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2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13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04" y="1957894"/>
            <a:ext cx="3304296" cy="3304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Avoiding trust in the cloud provider is difficult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6629371" y="1382939"/>
            <a:ext cx="5047191" cy="468535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0DF6BD29-3C23-4BA0-982C-8601BD537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7246039" y="3359903"/>
            <a:ext cx="3488636" cy="2593726"/>
          </a:xfrm>
          <a:prstGeom prst="rect">
            <a:avLst/>
          </a:prstGeom>
        </p:spPr>
      </p:pic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437" y="2629468"/>
            <a:ext cx="1676325" cy="1676325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BBB7AC-CFD0-4CF2-B8B0-10DC19FF4FA8}"/>
              </a:ext>
            </a:extLst>
          </p:cNvPr>
          <p:cNvCxnSpPr>
            <a:cxnSpLocks/>
          </p:cNvCxnSpPr>
          <p:nvPr/>
        </p:nvCxnSpPr>
        <p:spPr>
          <a:xfrm flipV="1">
            <a:off x="3583490" y="2967058"/>
            <a:ext cx="4198890" cy="2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7782380" y="2708225"/>
            <a:ext cx="2659350" cy="8113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Tensorflow/MXNet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97640B7-79A3-433E-9CF3-81C45CCC8350}"/>
              </a:ext>
            </a:extLst>
          </p:cNvPr>
          <p:cNvCxnSpPr/>
          <p:nvPr/>
        </p:nvCxnSpPr>
        <p:spPr>
          <a:xfrm rot="10800000" flipV="1">
            <a:off x="3581400" y="3326558"/>
            <a:ext cx="4200980" cy="610348"/>
          </a:xfrm>
          <a:prstGeom prst="bentConnector3">
            <a:avLst>
              <a:gd name="adj1" fmla="val 2173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4588465" y="3648722"/>
            <a:ext cx="1507535" cy="576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Recognition</a:t>
            </a:r>
          </a:p>
          <a:p>
            <a:pPr algn="ctr"/>
            <a:r>
              <a:rPr lang="en-US" dirty="0"/>
              <a:t>Results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161BE-F696-4E24-BD5D-EE14A645719B}"/>
              </a:ext>
            </a:extLst>
          </p:cNvPr>
          <p:cNvSpPr/>
          <p:nvPr/>
        </p:nvSpPr>
        <p:spPr>
          <a:xfrm>
            <a:off x="7782380" y="4104455"/>
            <a:ext cx="2659350" cy="8113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Computation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3F64D-6415-402A-9948-EEE58B4906A2}"/>
              </a:ext>
            </a:extLst>
          </p:cNvPr>
          <p:cNvCxnSpPr>
            <a:cxnSpLocks/>
            <a:stCxn id="23" idx="2"/>
            <a:endCxn id="30" idx="0"/>
          </p:cNvCxnSpPr>
          <p:nvPr/>
        </p:nvCxnSpPr>
        <p:spPr>
          <a:xfrm>
            <a:off x="9112055" y="3519619"/>
            <a:ext cx="0" cy="5848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Shape 167" descr="devil3-UNHaIA-clipart.png">
            <a:extLst>
              <a:ext uri="{FF2B5EF4-FFF2-40B4-BE49-F238E27FC236}">
                <a16:creationId xmlns:a16="http://schemas.microsoft.com/office/drawing/2014/main" id="{D425F055-A459-4708-B759-0018BAD6751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860927">
            <a:off x="7235032" y="4410180"/>
            <a:ext cx="561327" cy="52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167" descr="devil3-UNHaIA-clipart.png">
            <a:extLst>
              <a:ext uri="{FF2B5EF4-FFF2-40B4-BE49-F238E27FC236}">
                <a16:creationId xmlns:a16="http://schemas.microsoft.com/office/drawing/2014/main" id="{30828880-0D68-419B-9A90-D2864126656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0463528" y="2994077"/>
            <a:ext cx="561327" cy="52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167" descr="devil3-UNHaIA-clipart.png">
            <a:extLst>
              <a:ext uri="{FF2B5EF4-FFF2-40B4-BE49-F238E27FC236}">
                <a16:creationId xmlns:a16="http://schemas.microsoft.com/office/drawing/2014/main" id="{AC72CAED-F376-4AC6-8EC3-7C90B84EB2E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627809">
            <a:off x="7097340" y="3244997"/>
            <a:ext cx="561327" cy="52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167" descr="devil3-UNHaIA-clipart.png">
            <a:extLst>
              <a:ext uri="{FF2B5EF4-FFF2-40B4-BE49-F238E27FC236}">
                <a16:creationId xmlns:a16="http://schemas.microsoft.com/office/drawing/2014/main" id="{FDB9FA81-4B5C-452C-8F26-6407FC5AE4A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9193348" y="3599935"/>
            <a:ext cx="561327" cy="52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2B0390A2-3E0D-4D9C-A9C3-5B925BCBD2C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4651" y="2560042"/>
            <a:ext cx="1095161" cy="86960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4B9404F-4306-DB4B-BD40-50DAFCAAB85B}"/>
              </a:ext>
            </a:extLst>
          </p:cNvPr>
          <p:cNvSpPr/>
          <p:nvPr/>
        </p:nvSpPr>
        <p:spPr>
          <a:xfrm>
            <a:off x="6095880" y="5372731"/>
            <a:ext cx="5788954" cy="9814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>
            <a:outerShdw blurRad="50800" dist="1270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0000"/>
                </a:solidFill>
              </a:rPr>
              <a:t>OS/Hypervisor allows provider to see user’s secret data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2438C2-FD7B-7C49-9B55-9650C17E4D2E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93B9FBA-B758-4840-A264-C983E4B8A4C4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202DBBD-9486-486A-A668-4EB0177ADCAD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5432F6-46CE-42C8-971A-A3CFBE015C75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5E7939-7A63-4F6D-8AF2-B507BA6F96FF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20425D2-AFC9-4155-A5E8-22CF4FE93C56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8C07E1-3984-084E-BF2F-1C69A545D2B2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98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CC85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CC85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984D-65BB-410C-ABC7-559976BD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7344" cy="1325563"/>
          </a:xfrm>
        </p:spPr>
        <p:txBody>
          <a:bodyPr/>
          <a:lstStyle/>
          <a:p>
            <a:r>
              <a:rPr lang="en-US" dirty="0"/>
              <a:t>Communication vs GPU work </a:t>
            </a:r>
            <a:r>
              <a:rPr lang="en-US" dirty="0">
                <a:solidFill>
                  <a:schemeClr val="accent6"/>
                </a:solidFill>
              </a:rPr>
              <a:t>(Simulated WAN)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55DB64-D7BA-5145-93D2-8F4D8BB8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040" y="1295430"/>
            <a:ext cx="4605759" cy="4267140"/>
          </a:xfrm>
        </p:spPr>
        <p:txBody>
          <a:bodyPr/>
          <a:lstStyle/>
          <a:p>
            <a:r>
              <a:rPr lang="en-US" dirty="0"/>
              <a:t>Copy16MB to the GPU</a:t>
            </a:r>
          </a:p>
          <a:p>
            <a:r>
              <a:rPr lang="en-US" dirty="0"/>
              <a:t>Compute for x-axis seconds</a:t>
            </a:r>
          </a:p>
          <a:p>
            <a:r>
              <a:rPr lang="en-US" dirty="0"/>
              <a:t>Copy16MB from the GPU</a:t>
            </a:r>
          </a:p>
          <a:p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7F339E8-451B-40FB-8E31-0A1700E5C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192607"/>
              </p:ext>
            </p:extLst>
          </p:nvPr>
        </p:nvGraphicFramePr>
        <p:xfrm>
          <a:off x="530089" y="1334467"/>
          <a:ext cx="6322124" cy="502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B7F9BDA-593E-49CC-8688-F0CD9B0267DC}"/>
              </a:ext>
            </a:extLst>
          </p:cNvPr>
          <p:cNvSpPr/>
          <p:nvPr/>
        </p:nvSpPr>
        <p:spPr>
          <a:xfrm>
            <a:off x="9439045" y="1229023"/>
            <a:ext cx="165068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dirty="0"/>
              <a:t>10ms RTT</a:t>
            </a:r>
          </a:p>
        </p:txBody>
      </p:sp>
    </p:spTree>
    <p:extLst>
      <p:ext uri="{BB962C8B-B14F-4D97-AF65-F5344CB8AC3E}">
        <p14:creationId xmlns:p14="http://schemas.microsoft.com/office/powerpoint/2010/main" val="403094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Introduce TEEs to isolate computation</a:t>
            </a:r>
          </a:p>
        </p:txBody>
      </p:sp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837" y="4678977"/>
            <a:ext cx="1938881" cy="1938881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6466194" y="4341607"/>
            <a:ext cx="3357428" cy="27492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0DF6BD29-3C23-4BA0-982C-8601BD537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6828039" y="5501642"/>
            <a:ext cx="2047047" cy="1521936"/>
          </a:xfrm>
          <a:prstGeom prst="rect">
            <a:avLst/>
          </a:prstGeom>
        </p:spPr>
      </p:pic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8685" y="5073040"/>
            <a:ext cx="983627" cy="983627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BBB7AC-CFD0-4CF2-B8B0-10DC19FF4FA8}"/>
              </a:ext>
            </a:extLst>
          </p:cNvPr>
          <p:cNvCxnSpPr>
            <a:cxnSpLocks/>
          </p:cNvCxnSpPr>
          <p:nvPr/>
        </p:nvCxnSpPr>
        <p:spPr>
          <a:xfrm flipV="1">
            <a:off x="4678944" y="5271130"/>
            <a:ext cx="2463807" cy="1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7142751" y="5119253"/>
            <a:ext cx="1560442" cy="4761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Tensorflow/MXNet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97640B7-79A3-433E-9CF3-81C45CCC8350}"/>
              </a:ext>
            </a:extLst>
          </p:cNvPr>
          <p:cNvCxnSpPr/>
          <p:nvPr/>
        </p:nvCxnSpPr>
        <p:spPr>
          <a:xfrm rot="10800000" flipV="1">
            <a:off x="4677718" y="5482076"/>
            <a:ext cx="2465033" cy="358137"/>
          </a:xfrm>
          <a:prstGeom prst="bentConnector3">
            <a:avLst>
              <a:gd name="adj1" fmla="val 2173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5268639" y="5671114"/>
            <a:ext cx="884585" cy="3381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Recognition</a:t>
            </a:r>
          </a:p>
          <a:p>
            <a:pPr algn="ctr"/>
            <a:r>
              <a:rPr lang="en-US" sz="1100" dirty="0"/>
              <a:t>Results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DDEBD8-7193-4959-9E48-F6149B1F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117"/>
            <a:ext cx="10515600" cy="3646909"/>
          </a:xfrm>
        </p:spPr>
        <p:txBody>
          <a:bodyPr/>
          <a:lstStyle/>
          <a:p>
            <a:r>
              <a:rPr lang="en-US" dirty="0"/>
              <a:t>TEEs cannot be bypassed by software</a:t>
            </a:r>
          </a:p>
          <a:p>
            <a:pPr lvl="1"/>
            <a:r>
              <a:rPr lang="en-US" dirty="0"/>
              <a:t>Hardware root of trust (e.g., SGX on Intel, </a:t>
            </a:r>
            <a:r>
              <a:rPr lang="en-US" dirty="0" err="1"/>
              <a:t>TrustZone</a:t>
            </a:r>
            <a:r>
              <a:rPr lang="en-US" dirty="0"/>
              <a:t> on ARM)</a:t>
            </a:r>
          </a:p>
          <a:p>
            <a:r>
              <a:rPr lang="en-US" dirty="0"/>
              <a:t>Protect communication from the provider with cryptography</a:t>
            </a:r>
          </a:p>
          <a:p>
            <a:r>
              <a:rPr lang="en-US" dirty="0"/>
              <a:t>Research proposals exist for GPU TEEs</a:t>
            </a:r>
          </a:p>
          <a:p>
            <a:pPr lvl="1"/>
            <a:r>
              <a:rPr lang="en-US" dirty="0"/>
              <a:t>Graviton </a:t>
            </a:r>
            <a:r>
              <a:rPr lang="en-US" sz="1400" dirty="0"/>
              <a:t>[OSDI`18]</a:t>
            </a:r>
            <a:r>
              <a:rPr lang="en-US" dirty="0"/>
              <a:t>,</a:t>
            </a:r>
            <a:r>
              <a:rPr lang="en-US" sz="1000" dirty="0"/>
              <a:t> </a:t>
            </a:r>
            <a:r>
              <a:rPr lang="en-US" dirty="0"/>
              <a:t>HIX </a:t>
            </a:r>
            <a:r>
              <a:rPr lang="en-US" sz="1400" dirty="0"/>
              <a:t>[ASPLOS`19]</a:t>
            </a:r>
            <a:endParaRPr lang="en-US" sz="2800" dirty="0"/>
          </a:p>
          <a:p>
            <a:pPr lvl="1"/>
            <a:r>
              <a:rPr lang="en-US" dirty="0"/>
              <a:t>Performance critical hardware unchanged</a:t>
            </a:r>
            <a:endParaRPr lang="en-US" sz="1600" dirty="0"/>
          </a:p>
        </p:txBody>
      </p:sp>
      <p:pic>
        <p:nvPicPr>
          <p:cNvPr id="22" name="Picture 21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C531365B-0778-4649-BCE9-878E892017E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8827" y="5045956"/>
            <a:ext cx="600588" cy="4768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96EA60-F6FF-40D1-ABDE-BEF1C9A20C71}"/>
              </a:ext>
            </a:extLst>
          </p:cNvPr>
          <p:cNvSpPr txBox="1"/>
          <p:nvPr/>
        </p:nvSpPr>
        <p:spPr>
          <a:xfrm>
            <a:off x="838199" y="1303804"/>
            <a:ext cx="517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(TEE is Trusted Execution Environment)</a:t>
            </a:r>
          </a:p>
        </p:txBody>
      </p:sp>
      <p:sp>
        <p:nvSpPr>
          <p:cNvPr id="45" name="Rectangle: Beveled 44">
            <a:extLst>
              <a:ext uri="{FF2B5EF4-FFF2-40B4-BE49-F238E27FC236}">
                <a16:creationId xmlns:a16="http://schemas.microsoft.com/office/drawing/2014/main" id="{F19B8F85-D0CE-4885-82CB-C27C1C7DB32F}"/>
              </a:ext>
            </a:extLst>
          </p:cNvPr>
          <p:cNvSpPr/>
          <p:nvPr/>
        </p:nvSpPr>
        <p:spPr>
          <a:xfrm>
            <a:off x="8565302" y="5113105"/>
            <a:ext cx="834250" cy="488402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F17E9-3347-4047-9D21-9300786D2F4C}"/>
              </a:ext>
            </a:extLst>
          </p:cNvPr>
          <p:cNvSpPr/>
          <p:nvPr/>
        </p:nvSpPr>
        <p:spPr>
          <a:xfrm>
            <a:off x="7142751" y="5942396"/>
            <a:ext cx="1560442" cy="4125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Computation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7085F2-C75C-1E4B-BFE1-2B012F253F41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7922972" y="5595359"/>
            <a:ext cx="0" cy="34703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: Beveled 45">
            <a:extLst>
              <a:ext uri="{FF2B5EF4-FFF2-40B4-BE49-F238E27FC236}">
                <a16:creationId xmlns:a16="http://schemas.microsoft.com/office/drawing/2014/main" id="{98B40E93-51E8-4903-8105-4242FDCC8633}"/>
              </a:ext>
            </a:extLst>
          </p:cNvPr>
          <p:cNvSpPr/>
          <p:nvPr/>
        </p:nvSpPr>
        <p:spPr>
          <a:xfrm>
            <a:off x="8398971" y="5905868"/>
            <a:ext cx="834250" cy="488402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908274-4062-3E43-8B1D-83E1C2AFBA70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04B9601-8125-AA45-9A7F-9B36858AD9EF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D927E0-A58F-C44D-B4E3-4CF43882EA6E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2561C3-A0CB-1840-8B0D-F0697C03DA7D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A8081D2-304C-484A-90EF-90620906597B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05C0E22-1A42-824A-A66B-175F99DBDCB7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B0281DE-024C-5F40-9CD6-AC14915A690D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57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CBF"/>
                                      </p:to>
                                    </p:animClr>
                                    <p:set>
                                      <p:cBhvr>
                                        <p:cTn id="1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04" y="1460184"/>
            <a:ext cx="3304296" cy="3304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TEEs have limitations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6629371" y="885229"/>
            <a:ext cx="5900380" cy="46853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0DF6BD29-3C23-4BA0-982C-8601BD537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7246039" y="2862193"/>
            <a:ext cx="3488636" cy="2593726"/>
          </a:xfrm>
          <a:prstGeom prst="rect">
            <a:avLst/>
          </a:prstGeom>
        </p:spPr>
      </p:pic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437" y="2131758"/>
            <a:ext cx="1676325" cy="1676325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BBB7AC-CFD0-4CF2-B8B0-10DC19FF4FA8}"/>
              </a:ext>
            </a:extLst>
          </p:cNvPr>
          <p:cNvCxnSpPr>
            <a:cxnSpLocks/>
          </p:cNvCxnSpPr>
          <p:nvPr/>
        </p:nvCxnSpPr>
        <p:spPr>
          <a:xfrm flipV="1">
            <a:off x="3583490" y="2469348"/>
            <a:ext cx="4198890" cy="2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7782380" y="2210515"/>
            <a:ext cx="2659350" cy="8113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Tensorflow/MXNet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97640B7-79A3-433E-9CF3-81C45CCC8350}"/>
              </a:ext>
            </a:extLst>
          </p:cNvPr>
          <p:cNvCxnSpPr/>
          <p:nvPr/>
        </p:nvCxnSpPr>
        <p:spPr>
          <a:xfrm rot="10800000" flipV="1">
            <a:off x="3581400" y="2828848"/>
            <a:ext cx="4200980" cy="610348"/>
          </a:xfrm>
          <a:prstGeom prst="bentConnector3">
            <a:avLst>
              <a:gd name="adj1" fmla="val 2173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4588465" y="3151012"/>
            <a:ext cx="1507535" cy="576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Recognition</a:t>
            </a:r>
          </a:p>
          <a:p>
            <a:pPr algn="ctr"/>
            <a:r>
              <a:rPr lang="en-US" dirty="0"/>
              <a:t>Results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161BE-F696-4E24-BD5D-EE14A645719B}"/>
              </a:ext>
            </a:extLst>
          </p:cNvPr>
          <p:cNvSpPr/>
          <p:nvPr/>
        </p:nvSpPr>
        <p:spPr>
          <a:xfrm>
            <a:off x="7777896" y="3606745"/>
            <a:ext cx="2659347" cy="8113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Computation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3F64D-6415-402A-9948-EEE58B4906A2}"/>
              </a:ext>
            </a:extLst>
          </p:cNvPr>
          <p:cNvCxnSpPr>
            <a:cxnSpLocks/>
            <a:stCxn id="23" idx="2"/>
            <a:endCxn id="30" idx="0"/>
          </p:cNvCxnSpPr>
          <p:nvPr/>
        </p:nvCxnSpPr>
        <p:spPr>
          <a:xfrm flipH="1">
            <a:off x="9107570" y="3021909"/>
            <a:ext cx="4485" cy="5848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2B0390A2-3E0D-4D9C-A9C3-5B925BCBD2C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4651" y="2062332"/>
            <a:ext cx="1095161" cy="869609"/>
          </a:xfrm>
          <a:prstGeom prst="rect">
            <a:avLst/>
          </a:prstGeom>
        </p:spPr>
      </p:pic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94A3DF12-4EB0-4C34-9339-358EF2C03D13}"/>
              </a:ext>
            </a:extLst>
          </p:cNvPr>
          <p:cNvSpPr/>
          <p:nvPr/>
        </p:nvSpPr>
        <p:spPr>
          <a:xfrm>
            <a:off x="10380964" y="2315079"/>
            <a:ext cx="1154046" cy="675623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10380964" y="3670428"/>
            <a:ext cx="1154045" cy="675622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31" name="Callout: Line 30">
            <a:extLst>
              <a:ext uri="{FF2B5EF4-FFF2-40B4-BE49-F238E27FC236}">
                <a16:creationId xmlns:a16="http://schemas.microsoft.com/office/drawing/2014/main" id="{2F7788F2-F001-44B8-AEA4-9D97E8F751A7}"/>
              </a:ext>
            </a:extLst>
          </p:cNvPr>
          <p:cNvSpPr/>
          <p:nvPr/>
        </p:nvSpPr>
        <p:spPr>
          <a:xfrm>
            <a:off x="8348353" y="909685"/>
            <a:ext cx="3691837" cy="1103800"/>
          </a:xfrm>
          <a:prstGeom prst="borderCallout1">
            <a:avLst>
              <a:gd name="adj1" fmla="val 99909"/>
              <a:gd name="adj2" fmla="val 50120"/>
              <a:gd name="adj3" fmla="val 160364"/>
              <a:gd name="adj4" fmla="val 57878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CPU TEES: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Cache Side Channels, Spectre attacks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EA8911-0EE2-B047-B0DF-EF6973E293CD}"/>
              </a:ext>
            </a:extLst>
          </p:cNvPr>
          <p:cNvSpPr txBox="1"/>
          <p:nvPr/>
        </p:nvSpPr>
        <p:spPr>
          <a:xfrm>
            <a:off x="213412" y="5675145"/>
            <a:ext cx="1176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Mitigations require heroic effort, especially for complex software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F94CE3-B4CD-A34E-BEDF-0C907923322B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E29D557-7F97-ED48-B6BD-732244F83A71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5DE10C4-6C23-5F41-BE36-CF8BBCC57000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A73E7C-4F95-9743-8F3B-EAC078FB90F5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C2CAD8-865C-284C-A9E9-00683B62E376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0D69430-1D4A-BF4C-8968-6AE67B9C0F66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7EE81D-58B8-1141-B325-E3D7416A372F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579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Telekine addresses TEE limitations</a:t>
            </a:r>
          </a:p>
        </p:txBody>
      </p:sp>
      <p:pic>
        <p:nvPicPr>
          <p:cNvPr id="38" name="Graphic 37" descr="Computer">
            <a:extLst>
              <a:ext uri="{FF2B5EF4-FFF2-40B4-BE49-F238E27FC236}">
                <a16:creationId xmlns:a16="http://schemas.microsoft.com/office/drawing/2014/main" id="{CB1A6819-AE2D-5A4C-95A9-0F0437414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765" y="1582609"/>
            <a:ext cx="3059442" cy="3059442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038FCD9F-A593-8741-A44B-27B65A6215BC}"/>
              </a:ext>
            </a:extLst>
          </p:cNvPr>
          <p:cNvSpPr/>
          <p:nvPr/>
        </p:nvSpPr>
        <p:spPr>
          <a:xfrm>
            <a:off x="6095999" y="1792962"/>
            <a:ext cx="5840627" cy="276446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 descr="A close up of electronics&#10;&#10;Description automatically generated">
            <a:extLst>
              <a:ext uri="{FF2B5EF4-FFF2-40B4-BE49-F238E27FC236}">
                <a16:creationId xmlns:a16="http://schemas.microsoft.com/office/drawing/2014/main" id="{F2FA3E83-D6A6-5841-AE6E-0C576578D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7580831" y="2061471"/>
            <a:ext cx="3230123" cy="2401527"/>
          </a:xfrm>
          <a:prstGeom prst="rect">
            <a:avLst/>
          </a:prstGeom>
        </p:spPr>
      </p:pic>
      <p:pic>
        <p:nvPicPr>
          <p:cNvPr id="45" name="Graphic 44" descr="Doctor">
            <a:extLst>
              <a:ext uri="{FF2B5EF4-FFF2-40B4-BE49-F238E27FC236}">
                <a16:creationId xmlns:a16="http://schemas.microsoft.com/office/drawing/2014/main" id="{D1FED634-51DD-A245-BFC8-710E162DB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1437" y="2181269"/>
            <a:ext cx="1552107" cy="1552107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90D0FF-C254-9546-AC11-9C20790FC0B2}"/>
              </a:ext>
            </a:extLst>
          </p:cNvPr>
          <p:cNvCxnSpPr>
            <a:cxnSpLocks/>
            <a:stCxn id="57" idx="2"/>
            <a:endCxn id="52" idx="0"/>
          </p:cNvCxnSpPr>
          <p:nvPr/>
        </p:nvCxnSpPr>
        <p:spPr>
          <a:xfrm flipH="1">
            <a:off x="3041387" y="2433483"/>
            <a:ext cx="1" cy="294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5CE2E6A-9D51-5949-A54C-038DEE80CB0C}"/>
              </a:ext>
            </a:extLst>
          </p:cNvPr>
          <p:cNvSpPr/>
          <p:nvPr/>
        </p:nvSpPr>
        <p:spPr>
          <a:xfrm>
            <a:off x="1810243" y="2728190"/>
            <a:ext cx="2462287" cy="7512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Tensorflow/MXNet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874D3F-4379-A14E-9D2F-F67CCCAC465C}"/>
              </a:ext>
            </a:extLst>
          </p:cNvPr>
          <p:cNvSpPr/>
          <p:nvPr/>
        </p:nvSpPr>
        <p:spPr>
          <a:xfrm>
            <a:off x="2343474" y="3751016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Recognition</a:t>
            </a:r>
          </a:p>
          <a:p>
            <a:pPr algn="ctr"/>
            <a:r>
              <a:rPr lang="en-US" dirty="0"/>
              <a:t>Results</a:t>
            </a:r>
            <a:endParaRPr lang="en-US" sz="2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8F3F81-B901-4946-9CB8-E9B1480BFC80}"/>
              </a:ext>
            </a:extLst>
          </p:cNvPr>
          <p:cNvSpPr/>
          <p:nvPr/>
        </p:nvSpPr>
        <p:spPr>
          <a:xfrm>
            <a:off x="8113594" y="2738347"/>
            <a:ext cx="2462287" cy="7512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Computation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47C557A-BB78-184F-BF0E-A9BABBF36B79}"/>
              </a:ext>
            </a:extLst>
          </p:cNvPr>
          <p:cNvCxnSpPr>
            <a:cxnSpLocks/>
            <a:stCxn id="52" idx="3"/>
            <a:endCxn id="60" idx="1"/>
          </p:cNvCxnSpPr>
          <p:nvPr/>
        </p:nvCxnSpPr>
        <p:spPr>
          <a:xfrm>
            <a:off x="4272530" y="3103824"/>
            <a:ext cx="2583300" cy="101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C9BD7790-BD7D-C74E-94A2-59730AB8599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4384" y="1628314"/>
            <a:ext cx="1014008" cy="805169"/>
          </a:xfrm>
          <a:prstGeom prst="rect">
            <a:avLst/>
          </a:prstGeom>
        </p:spPr>
      </p:pic>
      <p:sp>
        <p:nvSpPr>
          <p:cNvPr id="58" name="Rectangle: Beveled 28">
            <a:extLst>
              <a:ext uri="{FF2B5EF4-FFF2-40B4-BE49-F238E27FC236}">
                <a16:creationId xmlns:a16="http://schemas.microsoft.com/office/drawing/2014/main" id="{F52DFA85-14B5-EA45-B446-E63008ECD518}"/>
              </a:ext>
            </a:extLst>
          </p:cNvPr>
          <p:cNvSpPr/>
          <p:nvPr/>
        </p:nvSpPr>
        <p:spPr>
          <a:xfrm>
            <a:off x="10312252" y="2721557"/>
            <a:ext cx="1334975" cy="781545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FC758F-8F38-AF45-9513-39FB56848DC5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 flipH="1">
            <a:off x="3041386" y="3479458"/>
            <a:ext cx="1" cy="271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A05BA5A-3442-5543-A890-3065BFFF8779}"/>
              </a:ext>
            </a:extLst>
          </p:cNvPr>
          <p:cNvSpPr/>
          <p:nvPr/>
        </p:nvSpPr>
        <p:spPr>
          <a:xfrm>
            <a:off x="6855830" y="2457876"/>
            <a:ext cx="906857" cy="1312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Proxy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3407D7-76FB-A443-813E-5F4804F7A516}"/>
              </a:ext>
            </a:extLst>
          </p:cNvPr>
          <p:cNvCxnSpPr>
            <a:cxnSpLocks/>
            <a:stCxn id="60" idx="3"/>
            <a:endCxn id="55" idx="1"/>
          </p:cNvCxnSpPr>
          <p:nvPr/>
        </p:nvCxnSpPr>
        <p:spPr>
          <a:xfrm>
            <a:off x="7762687" y="3113981"/>
            <a:ext cx="35090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4F594C1-EA81-BF41-A177-F64A652353A3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F86C8A8-421A-2D4C-94CD-142AA3967821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1FE3F9-AB8D-F647-8C9A-EE0C9BE4558E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C37C6F9-8570-0E40-9312-F08B1EE9E9A0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BBFB37-8E3D-9B4A-AEEB-5EC13B9FC92E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B6D57E-D27E-A44F-82A5-AD49CC5D4FA3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5297E12-6348-3047-92BD-5C34058E62AC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23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990" cy="1325563"/>
          </a:xfrm>
        </p:spPr>
        <p:txBody>
          <a:bodyPr/>
          <a:lstStyle/>
          <a:p>
            <a:r>
              <a:rPr lang="en-US" dirty="0"/>
              <a:t>Telekine uses API-remoting instead of CPU TEEs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38E25C90-6D51-479D-AC42-E41F24972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3862"/>
            <a:ext cx="10728359" cy="2940782"/>
          </a:xfrm>
        </p:spPr>
        <p:txBody>
          <a:bodyPr>
            <a:normAutofit/>
          </a:bodyPr>
          <a:lstStyle/>
          <a:p>
            <a:r>
              <a:rPr lang="en-US" dirty="0"/>
              <a:t>Interpose on GPU API calls</a:t>
            </a:r>
          </a:p>
          <a:p>
            <a:r>
              <a:rPr lang="en-US" dirty="0"/>
              <a:t>Application does not have to be modified, user does not need GPU</a:t>
            </a:r>
          </a:p>
          <a:p>
            <a:r>
              <a:rPr lang="en-US" dirty="0"/>
              <a:t>Turn every API call into an RPC, executed by the remote machine</a:t>
            </a:r>
          </a:p>
          <a:p>
            <a:r>
              <a:rPr lang="en-US" dirty="0"/>
              <a:t>Traffic is encrypted/authenticated; the proxy does not need protection</a:t>
            </a:r>
          </a:p>
        </p:txBody>
      </p:sp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5A14A6E6-C4E8-4ECB-9C2E-CEEE5862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0273" y="4290081"/>
            <a:ext cx="2570904" cy="2570904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9FA7FCE2-AE65-4AE3-A78B-3389CB87EDB6}"/>
              </a:ext>
            </a:extLst>
          </p:cNvPr>
          <p:cNvSpPr/>
          <p:nvPr/>
        </p:nvSpPr>
        <p:spPr>
          <a:xfrm>
            <a:off x="6096000" y="4482601"/>
            <a:ext cx="4621778" cy="232302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0DF6BD29-3C23-4BA0-982C-8601BD537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7258363" y="4708234"/>
            <a:ext cx="2714330" cy="2018046"/>
          </a:xfrm>
          <a:prstGeom prst="rect">
            <a:avLst/>
          </a:prstGeom>
        </p:spPr>
      </p:pic>
      <p:pic>
        <p:nvPicPr>
          <p:cNvPr id="47" name="Graphic 46" descr="Doctor">
            <a:extLst>
              <a:ext uri="{FF2B5EF4-FFF2-40B4-BE49-F238E27FC236}">
                <a16:creationId xmlns:a16="http://schemas.microsoft.com/office/drawing/2014/main" id="{4E56E41C-4A08-490A-8678-8D3C7A071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708" y="4812599"/>
            <a:ext cx="1304263" cy="1304263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BBB7AC-CFD0-4CF2-B8B0-10DC19FF4FA8}"/>
              </a:ext>
            </a:extLst>
          </p:cNvPr>
          <p:cNvCxnSpPr>
            <a:cxnSpLocks/>
            <a:stCxn id="50" idx="2"/>
            <a:endCxn id="23" idx="0"/>
          </p:cNvCxnSpPr>
          <p:nvPr/>
        </p:nvCxnSpPr>
        <p:spPr>
          <a:xfrm flipH="1">
            <a:off x="3443787" y="5024539"/>
            <a:ext cx="1" cy="237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C8F941-CB2C-4CA9-9936-D4C393ED7F69}"/>
              </a:ext>
            </a:extLst>
          </p:cNvPr>
          <p:cNvSpPr/>
          <p:nvPr/>
        </p:nvSpPr>
        <p:spPr>
          <a:xfrm>
            <a:off x="2409235" y="5262460"/>
            <a:ext cx="2069104" cy="6313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Tensorflow/MXNet</a:t>
            </a: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C9D33FE-9F2F-4C1F-9ED2-E1409BCD62D5}"/>
              </a:ext>
            </a:extLst>
          </p:cNvPr>
          <p:cNvSpPr/>
          <p:nvPr/>
        </p:nvSpPr>
        <p:spPr>
          <a:xfrm>
            <a:off x="2857318" y="6131686"/>
            <a:ext cx="1172936" cy="4484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Recognition</a:t>
            </a:r>
          </a:p>
          <a:p>
            <a:pPr algn="ctr"/>
            <a:r>
              <a:rPr lang="en-US" sz="1600" dirty="0"/>
              <a:t>Results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161BE-F696-4E24-BD5D-EE14A645719B}"/>
              </a:ext>
            </a:extLst>
          </p:cNvPr>
          <p:cNvSpPr/>
          <p:nvPr/>
        </p:nvSpPr>
        <p:spPr>
          <a:xfrm>
            <a:off x="7719745" y="5253132"/>
            <a:ext cx="2069104" cy="6313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Computation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3F64D-6415-402A-9948-EEE58B4906A2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4478339" y="5576466"/>
            <a:ext cx="2170793" cy="16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2B0390A2-3E0D-4D9C-A9C3-5B925BCBD2C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17743" y="4347941"/>
            <a:ext cx="852089" cy="676598"/>
          </a:xfrm>
          <a:prstGeom prst="rect">
            <a:avLst/>
          </a:prstGeom>
        </p:spPr>
      </p:pic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2AC7E6F9-091A-4EA7-A87C-824603C557CC}"/>
              </a:ext>
            </a:extLst>
          </p:cNvPr>
          <p:cNvSpPr/>
          <p:nvPr/>
        </p:nvSpPr>
        <p:spPr>
          <a:xfrm>
            <a:off x="9511309" y="5313633"/>
            <a:ext cx="897903" cy="525667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8D5D23-BBE6-4756-AD61-95B374DD600B}"/>
              </a:ext>
            </a:extLst>
          </p:cNvPr>
          <p:cNvCxnSpPr>
            <a:cxnSpLocks/>
            <a:stCxn id="23" idx="2"/>
            <a:endCxn id="1025" idx="0"/>
          </p:cNvCxnSpPr>
          <p:nvPr/>
        </p:nvCxnSpPr>
        <p:spPr>
          <a:xfrm flipH="1">
            <a:off x="3443786" y="5893764"/>
            <a:ext cx="1" cy="2379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22AFF-1B13-48AF-80D8-DDF3BF27A6E4}"/>
              </a:ext>
            </a:extLst>
          </p:cNvPr>
          <p:cNvSpPr/>
          <p:nvPr/>
        </p:nvSpPr>
        <p:spPr>
          <a:xfrm>
            <a:off x="6649132" y="5025129"/>
            <a:ext cx="762048" cy="11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Proxy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A973E0-B3DE-4ACC-9E52-66F2ECFBE3BE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 flipV="1">
            <a:off x="7411180" y="5568784"/>
            <a:ext cx="308565" cy="76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5C4726-BC04-CB47-A765-956DB040768B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3D48139-B466-2144-8DB6-0D3F1FC77022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A55A6C-25E3-2E43-843D-82F37A4633A1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658FEFC-0E3B-7C44-8F24-2764D22ECB94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EDC1B7-DB9C-654D-BD21-1638A0275146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7B43D6B-B429-694D-810C-B41650C14E6A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693D20-11ED-A44E-A52E-BA5C1659BBE5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5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51D7-4FC8-49C0-BA87-0913A32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TEEs still have limitations</a:t>
            </a:r>
          </a:p>
        </p:txBody>
      </p:sp>
      <p:pic>
        <p:nvPicPr>
          <p:cNvPr id="38" name="Graphic 37" descr="Computer">
            <a:extLst>
              <a:ext uri="{FF2B5EF4-FFF2-40B4-BE49-F238E27FC236}">
                <a16:creationId xmlns:a16="http://schemas.microsoft.com/office/drawing/2014/main" id="{CB1A6819-AE2D-5A4C-95A9-0F0437414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765" y="1536309"/>
            <a:ext cx="3059442" cy="3059442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038FCD9F-A593-8741-A44B-27B65A6215BC}"/>
              </a:ext>
            </a:extLst>
          </p:cNvPr>
          <p:cNvSpPr/>
          <p:nvPr/>
        </p:nvSpPr>
        <p:spPr>
          <a:xfrm>
            <a:off x="6095999" y="1792962"/>
            <a:ext cx="5840627" cy="276446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 descr="A close up of electronics&#10;&#10;Description automatically generated">
            <a:extLst>
              <a:ext uri="{FF2B5EF4-FFF2-40B4-BE49-F238E27FC236}">
                <a16:creationId xmlns:a16="http://schemas.microsoft.com/office/drawing/2014/main" id="{F2FA3E83-D6A6-5841-AE6E-0C576578D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003">
            <a:off x="7580831" y="2061471"/>
            <a:ext cx="3230123" cy="2401527"/>
          </a:xfrm>
          <a:prstGeom prst="rect">
            <a:avLst/>
          </a:prstGeom>
        </p:spPr>
      </p:pic>
      <p:pic>
        <p:nvPicPr>
          <p:cNvPr id="45" name="Graphic 44" descr="Doctor">
            <a:extLst>
              <a:ext uri="{FF2B5EF4-FFF2-40B4-BE49-F238E27FC236}">
                <a16:creationId xmlns:a16="http://schemas.microsoft.com/office/drawing/2014/main" id="{D1FED634-51DD-A245-BFC8-710E162DB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1437" y="2158119"/>
            <a:ext cx="1552107" cy="1552107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90D0FF-C254-9546-AC11-9C20790FC0B2}"/>
              </a:ext>
            </a:extLst>
          </p:cNvPr>
          <p:cNvCxnSpPr>
            <a:cxnSpLocks/>
            <a:stCxn id="57" idx="2"/>
            <a:endCxn id="52" idx="0"/>
          </p:cNvCxnSpPr>
          <p:nvPr/>
        </p:nvCxnSpPr>
        <p:spPr>
          <a:xfrm flipH="1">
            <a:off x="3041387" y="2410333"/>
            <a:ext cx="1" cy="294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5CE2E6A-9D51-5949-A54C-038DEE80CB0C}"/>
              </a:ext>
            </a:extLst>
          </p:cNvPr>
          <p:cNvSpPr/>
          <p:nvPr/>
        </p:nvSpPr>
        <p:spPr>
          <a:xfrm>
            <a:off x="1810243" y="2705040"/>
            <a:ext cx="2462287" cy="7512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Tensorflow/MXNet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874D3F-4379-A14E-9D2F-F67CCCAC465C}"/>
              </a:ext>
            </a:extLst>
          </p:cNvPr>
          <p:cNvSpPr/>
          <p:nvPr/>
        </p:nvSpPr>
        <p:spPr>
          <a:xfrm>
            <a:off x="2343474" y="3727866"/>
            <a:ext cx="1395824" cy="5336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Recognition</a:t>
            </a:r>
          </a:p>
          <a:p>
            <a:pPr algn="ctr"/>
            <a:r>
              <a:rPr lang="en-US" dirty="0"/>
              <a:t>Results</a:t>
            </a:r>
            <a:endParaRPr lang="en-US" sz="2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8F3F81-B901-4946-9CB8-E9B1480BFC80}"/>
              </a:ext>
            </a:extLst>
          </p:cNvPr>
          <p:cNvSpPr/>
          <p:nvPr/>
        </p:nvSpPr>
        <p:spPr>
          <a:xfrm>
            <a:off x="8129887" y="2709914"/>
            <a:ext cx="2462287" cy="7512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Neural Net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Computation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47C557A-BB78-184F-BF0E-A9BABBF36B79}"/>
              </a:ext>
            </a:extLst>
          </p:cNvPr>
          <p:cNvCxnSpPr>
            <a:cxnSpLocks/>
            <a:stCxn id="52" idx="3"/>
            <a:endCxn id="60" idx="1"/>
          </p:cNvCxnSpPr>
          <p:nvPr/>
        </p:nvCxnSpPr>
        <p:spPr>
          <a:xfrm>
            <a:off x="4272530" y="3080674"/>
            <a:ext cx="2583300" cy="487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 descr="A person wearing a neck tie and a white shirt&#10;&#10;Description automatically generated">
            <a:extLst>
              <a:ext uri="{FF2B5EF4-FFF2-40B4-BE49-F238E27FC236}">
                <a16:creationId xmlns:a16="http://schemas.microsoft.com/office/drawing/2014/main" id="{C9BD7790-BD7D-C74E-94A2-59730AB8599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4384" y="1605164"/>
            <a:ext cx="1014008" cy="805169"/>
          </a:xfrm>
          <a:prstGeom prst="rect">
            <a:avLst/>
          </a:prstGeom>
        </p:spPr>
      </p:pic>
      <p:sp>
        <p:nvSpPr>
          <p:cNvPr id="58" name="Rectangle: Beveled 28">
            <a:extLst>
              <a:ext uri="{FF2B5EF4-FFF2-40B4-BE49-F238E27FC236}">
                <a16:creationId xmlns:a16="http://schemas.microsoft.com/office/drawing/2014/main" id="{F52DFA85-14B5-EA45-B446-E63008ECD518}"/>
              </a:ext>
            </a:extLst>
          </p:cNvPr>
          <p:cNvSpPr/>
          <p:nvPr/>
        </p:nvSpPr>
        <p:spPr>
          <a:xfrm>
            <a:off x="10291886" y="2675257"/>
            <a:ext cx="1334975" cy="781545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FC758F-8F38-AF45-9513-39FB56848DC5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 flipH="1">
            <a:off x="3041386" y="3456308"/>
            <a:ext cx="1" cy="271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A05BA5A-3442-5543-A890-3065BFFF8779}"/>
              </a:ext>
            </a:extLst>
          </p:cNvPr>
          <p:cNvSpPr/>
          <p:nvPr/>
        </p:nvSpPr>
        <p:spPr>
          <a:xfrm>
            <a:off x="6855830" y="2429443"/>
            <a:ext cx="906857" cy="1312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GPU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Proxy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3407D7-76FB-A443-813E-5F4804F7A516}"/>
              </a:ext>
            </a:extLst>
          </p:cNvPr>
          <p:cNvCxnSpPr>
            <a:cxnSpLocks/>
            <a:stCxn id="60" idx="3"/>
            <a:endCxn id="55" idx="1"/>
          </p:cNvCxnSpPr>
          <p:nvPr/>
        </p:nvCxnSpPr>
        <p:spPr>
          <a:xfrm>
            <a:off x="7762687" y="3085548"/>
            <a:ext cx="367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llout: Line 42">
            <a:extLst>
              <a:ext uri="{FF2B5EF4-FFF2-40B4-BE49-F238E27FC236}">
                <a16:creationId xmlns:a16="http://schemas.microsoft.com/office/drawing/2014/main" id="{CBD42D74-9BCA-48E7-B633-08F32FB456FE}"/>
              </a:ext>
            </a:extLst>
          </p:cNvPr>
          <p:cNvSpPr/>
          <p:nvPr/>
        </p:nvSpPr>
        <p:spPr>
          <a:xfrm>
            <a:off x="6730949" y="4871705"/>
            <a:ext cx="3077721" cy="1251506"/>
          </a:xfrm>
          <a:prstGeom prst="borderCallout1">
            <a:avLst>
              <a:gd name="adj1" fmla="val -383"/>
              <a:gd name="adj2" fmla="val 52799"/>
              <a:gd name="adj3" fmla="val -121189"/>
              <a:gd name="adj4" fmla="val 127273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All TEES: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Communication timing attacks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DF847-032B-452A-A3EC-AF17C148C506}"/>
              </a:ext>
            </a:extLst>
          </p:cNvPr>
          <p:cNvGrpSpPr/>
          <p:nvPr/>
        </p:nvGrpSpPr>
        <p:grpSpPr>
          <a:xfrm rot="915541" flipH="1">
            <a:off x="8925533" y="5661627"/>
            <a:ext cx="653252" cy="563130"/>
            <a:chOff x="8907413" y="3120647"/>
            <a:chExt cx="1093417" cy="942569"/>
          </a:xfrm>
        </p:grpSpPr>
        <p:pic>
          <p:nvPicPr>
            <p:cNvPr id="51" name="Shape 167" descr="devil3-UNHaIA-clipart.png">
              <a:extLst>
                <a:ext uri="{FF2B5EF4-FFF2-40B4-BE49-F238E27FC236}">
                  <a16:creationId xmlns:a16="http://schemas.microsoft.com/office/drawing/2014/main" id="{769DCC3B-98E1-4DBB-A6BD-F70FB8C1FB7C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37660" flipH="1">
              <a:off x="8907413" y="3120647"/>
              <a:ext cx="1006750" cy="9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B8B83485-60FF-47A0-B8F3-77CF0BC3E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734">
              <a:off x="9187807" y="3145848"/>
              <a:ext cx="813023" cy="58812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5E5B48-1DEA-F248-A4D0-EAB0594C1C27}"/>
              </a:ext>
            </a:extLst>
          </p:cNvPr>
          <p:cNvGrpSpPr/>
          <p:nvPr/>
        </p:nvGrpSpPr>
        <p:grpSpPr>
          <a:xfrm rot="6429504" flipH="1">
            <a:off x="6253528" y="3166763"/>
            <a:ext cx="653252" cy="563130"/>
            <a:chOff x="8907413" y="3120647"/>
            <a:chExt cx="1093417" cy="942569"/>
          </a:xfrm>
        </p:grpSpPr>
        <p:pic>
          <p:nvPicPr>
            <p:cNvPr id="64" name="Shape 167" descr="devil3-UNHaIA-clipart.png">
              <a:extLst>
                <a:ext uri="{FF2B5EF4-FFF2-40B4-BE49-F238E27FC236}">
                  <a16:creationId xmlns:a16="http://schemas.microsoft.com/office/drawing/2014/main" id="{3A558FD1-18E5-2842-8B10-C51146A86D6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37660" flipH="1">
              <a:off x="8907413" y="3120647"/>
              <a:ext cx="1006750" cy="9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E7C9CAB-F0B0-4D42-AD88-2DDA2EF63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734">
              <a:off x="9187807" y="3145848"/>
              <a:ext cx="813023" cy="588123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F37BF3-14C4-DD41-A94C-7BD10ACCBD78}"/>
              </a:ext>
            </a:extLst>
          </p:cNvPr>
          <p:cNvGrpSpPr/>
          <p:nvPr/>
        </p:nvGrpSpPr>
        <p:grpSpPr>
          <a:xfrm rot="17917276" flipH="1">
            <a:off x="7671404" y="2417968"/>
            <a:ext cx="653252" cy="563130"/>
            <a:chOff x="8907413" y="3120647"/>
            <a:chExt cx="1093417" cy="942569"/>
          </a:xfrm>
        </p:grpSpPr>
        <p:pic>
          <p:nvPicPr>
            <p:cNvPr id="67" name="Shape 167" descr="devil3-UNHaIA-clipart.png">
              <a:extLst>
                <a:ext uri="{FF2B5EF4-FFF2-40B4-BE49-F238E27FC236}">
                  <a16:creationId xmlns:a16="http://schemas.microsoft.com/office/drawing/2014/main" id="{173727D0-5586-7546-8209-1A7D98B2E197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37660" flipH="1">
              <a:off x="8907413" y="3120647"/>
              <a:ext cx="1006750" cy="9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6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245D08B9-035E-4F42-8EE2-7932AD43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734">
              <a:off x="9187807" y="3145848"/>
              <a:ext cx="813023" cy="588123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0466D2C-AEAC-9F4A-95B2-4C0E403A17BE}"/>
              </a:ext>
            </a:extLst>
          </p:cNvPr>
          <p:cNvGrpSpPr/>
          <p:nvPr/>
        </p:nvGrpSpPr>
        <p:grpSpPr>
          <a:xfrm>
            <a:off x="7607074" y="137345"/>
            <a:ext cx="4433116" cy="610294"/>
            <a:chOff x="7607074" y="137345"/>
            <a:chExt cx="4433116" cy="61029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5A3C208-CCCE-D741-ADD7-63232DA155F7}"/>
                </a:ext>
              </a:extLst>
            </p:cNvPr>
            <p:cNvGrpSpPr/>
            <p:nvPr/>
          </p:nvGrpSpPr>
          <p:grpSpPr>
            <a:xfrm>
              <a:off x="7607074" y="137345"/>
              <a:ext cx="4433116" cy="372931"/>
              <a:chOff x="7607074" y="137345"/>
              <a:chExt cx="4433116" cy="53489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EF8A708-43A6-7A44-84BF-E9E880973FC3}"/>
                  </a:ext>
                </a:extLst>
              </p:cNvPr>
              <p:cNvSpPr/>
              <p:nvPr/>
            </p:nvSpPr>
            <p:spPr>
              <a:xfrm>
                <a:off x="8441966" y="137346"/>
                <a:ext cx="1199408" cy="4418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Trusted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E00F5BA-0F14-1B48-A5DD-A1AF458165FA}"/>
                  </a:ext>
                </a:extLst>
              </p:cNvPr>
              <p:cNvSpPr/>
              <p:nvPr/>
            </p:nvSpPr>
            <p:spPr>
              <a:xfrm>
                <a:off x="9641374" y="137346"/>
                <a:ext cx="1199408" cy="4418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Untrusted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3B2BFD8-BA17-6041-BA84-03CECAAEF59D}"/>
                  </a:ext>
                </a:extLst>
              </p:cNvPr>
              <p:cNvSpPr txBox="1"/>
              <p:nvPr/>
            </p:nvSpPr>
            <p:spPr>
              <a:xfrm>
                <a:off x="7607074" y="302905"/>
                <a:ext cx="150753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Legend: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DF5AAB9-C073-DE48-A405-48303E927144}"/>
                  </a:ext>
                </a:extLst>
              </p:cNvPr>
              <p:cNvSpPr/>
              <p:nvPr/>
            </p:nvSpPr>
            <p:spPr>
              <a:xfrm>
                <a:off x="10840782" y="137345"/>
                <a:ext cx="1199408" cy="441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</a:t>
                </a:r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67CFFB-BAD8-6A4A-B544-ACF146DFB845}"/>
                </a:ext>
              </a:extLst>
            </p:cNvPr>
            <p:cNvSpPr/>
            <p:nvPr/>
          </p:nvSpPr>
          <p:spPr>
            <a:xfrm>
              <a:off x="8441966" y="445405"/>
              <a:ext cx="1199408" cy="3022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00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0CF2-88FC-4242-BEA3-81BF1861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6463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Telekine addresses communication timing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6ABB-70A6-4EBA-957D-1E80465F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082"/>
            <a:ext cx="10515600" cy="3801948"/>
          </a:xfrm>
        </p:spPr>
        <p:txBody>
          <a:bodyPr>
            <a:normAutofit/>
          </a:bodyPr>
          <a:lstStyle/>
          <a:p>
            <a:r>
              <a:rPr lang="en-US" dirty="0"/>
              <a:t>TEEs do not consider communication side channels</a:t>
            </a:r>
          </a:p>
          <a:p>
            <a:pPr lvl="1"/>
            <a:r>
              <a:rPr lang="en-US" dirty="0"/>
              <a:t>Securing the processor (CPU/GPU) does not secure communication</a:t>
            </a:r>
          </a:p>
          <a:p>
            <a:r>
              <a:rPr lang="en-US" dirty="0"/>
              <a:t>GPU programing paradigm features frequent communication</a:t>
            </a:r>
          </a:p>
          <a:p>
            <a:pPr lvl="1"/>
            <a:r>
              <a:rPr lang="en-US" dirty="0"/>
              <a:t>CPU-to-CPU communication is also vulnerable</a:t>
            </a:r>
          </a:p>
          <a:p>
            <a:r>
              <a:rPr lang="en-US" dirty="0"/>
              <a:t>Communication patterns tend to leak timing information</a:t>
            </a:r>
          </a:p>
          <a:p>
            <a:pPr lvl="1"/>
            <a:r>
              <a:rPr lang="en-US" dirty="0"/>
              <a:t>E.g., GPU kernel execution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AC23FD-0C9D-4344-97BF-8AB8BA10D6E9}"/>
              </a:ext>
            </a:extLst>
          </p:cNvPr>
          <p:cNvGrpSpPr/>
          <p:nvPr/>
        </p:nvGrpSpPr>
        <p:grpSpPr>
          <a:xfrm rot="19800000" flipH="1">
            <a:off x="9706701" y="3247612"/>
            <a:ext cx="2503695" cy="2158288"/>
            <a:chOff x="8907413" y="3120647"/>
            <a:chExt cx="1093417" cy="942569"/>
          </a:xfrm>
        </p:grpSpPr>
        <p:pic>
          <p:nvPicPr>
            <p:cNvPr id="9" name="Shape 167" descr="devil3-UNHaIA-clipart.png">
              <a:extLst>
                <a:ext uri="{FF2B5EF4-FFF2-40B4-BE49-F238E27FC236}">
                  <a16:creationId xmlns:a16="http://schemas.microsoft.com/office/drawing/2014/main" id="{C2724316-FC67-4840-B372-639FB73B8E8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37660" flipH="1">
              <a:off x="8907413" y="3120647"/>
              <a:ext cx="1006750" cy="9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542DAB2F-BF6F-4308-A3C8-1380A553E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734">
              <a:off x="9187807" y="3145848"/>
              <a:ext cx="813023" cy="58812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4DE23E-C846-4E7A-8B08-18FF685531CF}"/>
              </a:ext>
            </a:extLst>
          </p:cNvPr>
          <p:cNvGrpSpPr/>
          <p:nvPr/>
        </p:nvGrpSpPr>
        <p:grpSpPr>
          <a:xfrm>
            <a:off x="8202376" y="5703135"/>
            <a:ext cx="3291055" cy="1073643"/>
            <a:chOff x="8202376" y="5703135"/>
            <a:chExt cx="3291055" cy="107364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" name="Rectangle: Beveled 10">
              <a:extLst>
                <a:ext uri="{FF2B5EF4-FFF2-40B4-BE49-F238E27FC236}">
                  <a16:creationId xmlns:a16="http://schemas.microsoft.com/office/drawing/2014/main" id="{A0458808-87D3-447C-9C5D-FF285955F89B}"/>
                </a:ext>
              </a:extLst>
            </p:cNvPr>
            <p:cNvSpPr/>
            <p:nvPr/>
          </p:nvSpPr>
          <p:spPr>
            <a:xfrm>
              <a:off x="9982200" y="6195808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12" name="Rectangle: Beveled 11">
              <a:extLst>
                <a:ext uri="{FF2B5EF4-FFF2-40B4-BE49-F238E27FC236}">
                  <a16:creationId xmlns:a16="http://schemas.microsoft.com/office/drawing/2014/main" id="{A4724829-6C21-4712-9D23-FAD509F373B1}"/>
                </a:ext>
              </a:extLst>
            </p:cNvPr>
            <p:cNvSpPr/>
            <p:nvPr/>
          </p:nvSpPr>
          <p:spPr>
            <a:xfrm>
              <a:off x="9546435" y="6014881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13" name="Rectangle: Beveled 12">
              <a:extLst>
                <a:ext uri="{FF2B5EF4-FFF2-40B4-BE49-F238E27FC236}">
                  <a16:creationId xmlns:a16="http://schemas.microsoft.com/office/drawing/2014/main" id="{E9975E78-0A4E-4632-BFAC-F19EEDC239AF}"/>
                </a:ext>
              </a:extLst>
            </p:cNvPr>
            <p:cNvSpPr/>
            <p:nvPr/>
          </p:nvSpPr>
          <p:spPr>
            <a:xfrm>
              <a:off x="8885375" y="6251111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14" name="Rectangle: Beveled 13">
              <a:extLst>
                <a:ext uri="{FF2B5EF4-FFF2-40B4-BE49-F238E27FC236}">
                  <a16:creationId xmlns:a16="http://schemas.microsoft.com/office/drawing/2014/main" id="{BC568F82-B922-4C5C-BA88-B78B5C07BC04}"/>
                </a:ext>
              </a:extLst>
            </p:cNvPr>
            <p:cNvSpPr/>
            <p:nvPr/>
          </p:nvSpPr>
          <p:spPr>
            <a:xfrm>
              <a:off x="8788715" y="5703135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15" name="Rectangle: Beveled 14">
              <a:extLst>
                <a:ext uri="{FF2B5EF4-FFF2-40B4-BE49-F238E27FC236}">
                  <a16:creationId xmlns:a16="http://schemas.microsoft.com/office/drawing/2014/main" id="{E1932BA1-975D-44D0-839D-8D353F173AAD}"/>
                </a:ext>
              </a:extLst>
            </p:cNvPr>
            <p:cNvSpPr/>
            <p:nvPr/>
          </p:nvSpPr>
          <p:spPr>
            <a:xfrm>
              <a:off x="8202376" y="6126510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16" name="Rectangle: Beveled 15">
              <a:extLst>
                <a:ext uri="{FF2B5EF4-FFF2-40B4-BE49-F238E27FC236}">
                  <a16:creationId xmlns:a16="http://schemas.microsoft.com/office/drawing/2014/main" id="{AD13F493-2F95-461A-A42E-B6333CC0F28D}"/>
                </a:ext>
              </a:extLst>
            </p:cNvPr>
            <p:cNvSpPr/>
            <p:nvPr/>
          </p:nvSpPr>
          <p:spPr>
            <a:xfrm>
              <a:off x="10595528" y="5741411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4757911B-4CC9-45B3-ADF6-9DC206E1DF35}"/>
                </a:ext>
              </a:extLst>
            </p:cNvPr>
            <p:cNvSpPr/>
            <p:nvPr/>
          </p:nvSpPr>
          <p:spPr>
            <a:xfrm>
              <a:off x="9875941" y="5786047"/>
              <a:ext cx="897903" cy="525667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87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T Pall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5700"/>
      </a:accent1>
      <a:accent2>
        <a:srgbClr val="333F48"/>
      </a:accent2>
      <a:accent3>
        <a:srgbClr val="FFFFFF"/>
      </a:accent3>
      <a:accent4>
        <a:srgbClr val="FFC000"/>
      </a:accent4>
      <a:accent5>
        <a:srgbClr val="579D41"/>
      </a:accent5>
      <a:accent6>
        <a:srgbClr val="00A9B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10875</TotalTime>
  <Words>1709</Words>
  <Application>Microsoft Macintosh PowerPoint</Application>
  <PresentationFormat>Widescreen</PresentationFormat>
  <Paragraphs>530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Gill Sans MT</vt:lpstr>
      <vt:lpstr>System Font Regular</vt:lpstr>
      <vt:lpstr>Office Theme</vt:lpstr>
      <vt:lpstr>Telekine: Secure Computing with Cloud GPUs</vt:lpstr>
      <vt:lpstr>Trusting the cloud provider is difficult</vt:lpstr>
      <vt:lpstr>Avoiding trust in the cloud provider is difficult</vt:lpstr>
      <vt:lpstr>Introduce TEEs to isolate computation</vt:lpstr>
      <vt:lpstr>TEEs have limitations</vt:lpstr>
      <vt:lpstr>Telekine addresses TEE limitations</vt:lpstr>
      <vt:lpstr>Telekine uses API-remoting instead of CPU TEEs</vt:lpstr>
      <vt:lpstr>TEEs still have limitations</vt:lpstr>
      <vt:lpstr>Telekine addresses communication timing channels</vt:lpstr>
      <vt:lpstr>In the rest of the talk we will answer:</vt:lpstr>
      <vt:lpstr>Expanded image recognition</vt:lpstr>
      <vt:lpstr>Expanded image recognition</vt:lpstr>
      <vt:lpstr>Information gained from kernel execution time</vt:lpstr>
      <vt:lpstr>In the rest of the talk we will answer:</vt:lpstr>
      <vt:lpstr>Timing information is abundant</vt:lpstr>
      <vt:lpstr>Timing information is abundant</vt:lpstr>
      <vt:lpstr>Data-oblivious streams</vt:lpstr>
      <vt:lpstr>Data-oblivious streams</vt:lpstr>
      <vt:lpstr>Data-oblivious streams</vt:lpstr>
      <vt:lpstr>In the rest of the talk we will answer:</vt:lpstr>
      <vt:lpstr>Testbeds</vt:lpstr>
      <vt:lpstr>We compare Telekine to an insecure baseline: running on the GPU server without protections</vt:lpstr>
      <vt:lpstr>MXNet neural net inference (Real WAN)</vt:lpstr>
      <vt:lpstr>MXNet neural net training</vt:lpstr>
      <vt:lpstr>MXNet neural net training breakdown (Simulated WAN)</vt:lpstr>
      <vt:lpstr>Telekine: Secure Computing with Cloud GPUs</vt:lpstr>
      <vt:lpstr>PowerPoint Presentation</vt:lpstr>
      <vt:lpstr>MXNet training RTT sensitivity (Simulated WAN)</vt:lpstr>
      <vt:lpstr>Attack accuracy for batched inference</vt:lpstr>
      <vt:lpstr>Communication vs GPU work (Simulated WAN)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Tyler</dc:creator>
  <cp:lastModifiedBy>Tyler Hunt</cp:lastModifiedBy>
  <cp:revision>58</cp:revision>
  <cp:lastPrinted>2020-02-27T00:34:14Z</cp:lastPrinted>
  <dcterms:created xsi:type="dcterms:W3CDTF">2019-12-03T01:18:26Z</dcterms:created>
  <dcterms:modified xsi:type="dcterms:W3CDTF">2020-02-27T23:25:51Z</dcterms:modified>
</cp:coreProperties>
</file>