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5" r:id="rId3"/>
    <p:sldId id="366" r:id="rId4"/>
    <p:sldId id="368" r:id="rId5"/>
    <p:sldId id="371" r:id="rId6"/>
    <p:sldId id="372" r:id="rId7"/>
    <p:sldId id="348" r:id="rId8"/>
    <p:sldId id="325" r:id="rId9"/>
    <p:sldId id="376" r:id="rId10"/>
    <p:sldId id="349" r:id="rId11"/>
    <p:sldId id="352" r:id="rId12"/>
    <p:sldId id="362" r:id="rId13"/>
    <p:sldId id="364" r:id="rId14"/>
    <p:sldId id="353" r:id="rId15"/>
    <p:sldId id="261" r:id="rId16"/>
    <p:sldId id="359" r:id="rId17"/>
    <p:sldId id="360" r:id="rId18"/>
    <p:sldId id="282" r:id="rId19"/>
    <p:sldId id="278" r:id="rId20"/>
    <p:sldId id="350" r:id="rId21"/>
    <p:sldId id="280" r:id="rId22"/>
    <p:sldId id="338" r:id="rId23"/>
    <p:sldId id="361" r:id="rId24"/>
    <p:sldId id="296" r:id="rId25"/>
    <p:sldId id="297" r:id="rId26"/>
    <p:sldId id="302" r:id="rId27"/>
    <p:sldId id="314" r:id="rId28"/>
    <p:sldId id="351" r:id="rId29"/>
    <p:sldId id="292" r:id="rId30"/>
    <p:sldId id="306" r:id="rId31"/>
    <p:sldId id="304" r:id="rId32"/>
    <p:sldId id="374" r:id="rId33"/>
    <p:sldId id="375" r:id="rId34"/>
    <p:sldId id="275" r:id="rId35"/>
  </p:sldIdLst>
  <p:sldSz cx="9144000" cy="6858000" type="screen4x3"/>
  <p:notesSz cx="6858000" cy="9296400"/>
  <p:embeddedFontLst>
    <p:embeddedFont>
      <p:font typeface="Arial Narrow" pitchFamily="34" charset="0"/>
      <p:regular r:id="rId38"/>
      <p:bold r:id="rId39"/>
      <p:italic r:id="rId40"/>
      <p:boldItalic r:id="rId41"/>
    </p:embeddedFont>
    <p:embeddedFont>
      <p:font typeface="Corbel" pitchFamily="34" charset="0"/>
      <p:regular r:id="rId42"/>
      <p:bold r:id="rId43"/>
      <p:italic r:id="rId44"/>
      <p:boldItalic r:id="rId45"/>
    </p:embeddedFont>
    <p:embeddedFont>
      <p:font typeface="Wingdings 2" pitchFamily="18" charset="2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KaiTi" pitchFamily="49" charset="-122"/>
      <p:regular r:id="rId51"/>
    </p:embeddedFont>
    <p:embeddedFont>
      <p:font typeface="Wingdings 3" pitchFamily="18" charset="2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73663" autoAdjust="0"/>
  </p:normalViewPr>
  <p:slideViewPr>
    <p:cSldViewPr>
      <p:cViewPr varScale="1">
        <p:scale>
          <a:sx n="101" d="100"/>
          <a:sy n="101" d="100"/>
        </p:scale>
        <p:origin x="-17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925" y="-91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aadmin\Documents\result_dense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13732385393573"/>
          <c:y val="4.9446782514254703E-2"/>
          <c:w val="0.84401154345998064"/>
          <c:h val="0.80392026427731011"/>
        </c:manualLayout>
      </c:layout>
      <c:lineChart>
        <c:grouping val="standard"/>
        <c:varyColors val="0"/>
        <c:ser>
          <c:idx val="0"/>
          <c:order val="0"/>
          <c:tx>
            <c:strRef>
              <c:f>result_dense!$I$4</c:f>
              <c:strCache>
                <c:ptCount val="1"/>
                <c:pt idx="0">
                  <c:v>TxOS, dense</c:v>
                </c:pt>
              </c:strCache>
            </c:strRef>
          </c:tx>
          <c:cat>
            <c:numRef>
              <c:f>result_dense!$H$5:$H$15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result_dense!$I$5:$I$15</c:f>
              <c:numCache>
                <c:formatCode>General</c:formatCode>
                <c:ptCount val="11"/>
                <c:pt idx="0">
                  <c:v>765.66555299999948</c:v>
                </c:pt>
                <c:pt idx="1">
                  <c:v>799.85052099999916</c:v>
                </c:pt>
                <c:pt idx="2">
                  <c:v>851.43415699999946</c:v>
                </c:pt>
                <c:pt idx="3">
                  <c:v>903.43055499999946</c:v>
                </c:pt>
                <c:pt idx="4">
                  <c:v>988.26206999999931</c:v>
                </c:pt>
                <c:pt idx="5">
                  <c:v>1062.876923</c:v>
                </c:pt>
                <c:pt idx="6">
                  <c:v>1211.9281690000012</c:v>
                </c:pt>
                <c:pt idx="7">
                  <c:v>1402.1481550000001</c:v>
                </c:pt>
                <c:pt idx="8">
                  <c:v>1724.1132059999998</c:v>
                </c:pt>
                <c:pt idx="9">
                  <c:v>2327.0715660000023</c:v>
                </c:pt>
                <c:pt idx="10">
                  <c:v>3340.766683999997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result_dense!$J$4</c:f>
              <c:strCache>
                <c:ptCount val="1"/>
                <c:pt idx="0">
                  <c:v>Linux,dense</c:v>
                </c:pt>
              </c:strCache>
            </c:strRef>
          </c:tx>
          <c:cat>
            <c:numRef>
              <c:f>result_dense!$H$5:$H$15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result_dense!$J$5:$J$15</c:f>
              <c:numCache>
                <c:formatCode>General</c:formatCode>
                <c:ptCount val="11"/>
                <c:pt idx="0">
                  <c:v>405.56486500000028</c:v>
                </c:pt>
                <c:pt idx="1">
                  <c:v>444.79825499999953</c:v>
                </c:pt>
                <c:pt idx="2">
                  <c:v>494.43783399999967</c:v>
                </c:pt>
                <c:pt idx="3">
                  <c:v>565.23954000000003</c:v>
                </c:pt>
                <c:pt idx="4">
                  <c:v>652.91784500000006</c:v>
                </c:pt>
                <c:pt idx="5">
                  <c:v>753.45149399999946</c:v>
                </c:pt>
                <c:pt idx="6">
                  <c:v>932.95345899999938</c:v>
                </c:pt>
                <c:pt idx="7">
                  <c:v>1192.3712199999998</c:v>
                </c:pt>
                <c:pt idx="8">
                  <c:v>1596.4674479999999</c:v>
                </c:pt>
                <c:pt idx="9">
                  <c:v>2363.9520160000025</c:v>
                </c:pt>
                <c:pt idx="10">
                  <c:v>3560.9239480000001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result_dense!$K$4</c:f>
              <c:strCache>
                <c:ptCount val="1"/>
                <c:pt idx="0">
                  <c:v>TxOS,sparse</c:v>
                </c:pt>
              </c:strCache>
            </c:strRef>
          </c:tx>
          <c:cat>
            <c:numRef>
              <c:f>result_dense!$H$5:$H$15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result_dense!$K$5:$K$15</c:f>
              <c:numCache>
                <c:formatCode>General</c:formatCode>
                <c:ptCount val="11"/>
                <c:pt idx="0">
                  <c:v>132.74301699999998</c:v>
                </c:pt>
                <c:pt idx="1">
                  <c:v>146.68641200000013</c:v>
                </c:pt>
                <c:pt idx="2">
                  <c:v>161.08513800000014</c:v>
                </c:pt>
                <c:pt idx="3">
                  <c:v>179.817452</c:v>
                </c:pt>
                <c:pt idx="4">
                  <c:v>206.30635900000001</c:v>
                </c:pt>
                <c:pt idx="5">
                  <c:v>238.172516</c:v>
                </c:pt>
                <c:pt idx="6">
                  <c:v>286.8515029999997</c:v>
                </c:pt>
                <c:pt idx="7">
                  <c:v>359.51962099999997</c:v>
                </c:pt>
                <c:pt idx="8">
                  <c:v>501.31341200000003</c:v>
                </c:pt>
                <c:pt idx="9">
                  <c:v>855.17352300000005</c:v>
                </c:pt>
                <c:pt idx="10">
                  <c:v>3363.3610300000023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result_dense!$L$4</c:f>
              <c:strCache>
                <c:ptCount val="1"/>
                <c:pt idx="0">
                  <c:v>Linux,sparse</c:v>
                </c:pt>
              </c:strCache>
            </c:strRef>
          </c:tx>
          <c:cat>
            <c:numRef>
              <c:f>result_dense!$H$5:$H$15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result_dense!$L$5:$L$15</c:f>
              <c:numCache>
                <c:formatCode>General</c:formatCode>
                <c:ptCount val="11"/>
                <c:pt idx="0">
                  <c:v>114.53502899999998</c:v>
                </c:pt>
                <c:pt idx="1">
                  <c:v>127.16157</c:v>
                </c:pt>
                <c:pt idx="2">
                  <c:v>144.33922600000014</c:v>
                </c:pt>
                <c:pt idx="3">
                  <c:v>164.88265000000001</c:v>
                </c:pt>
                <c:pt idx="4">
                  <c:v>193.73497999999998</c:v>
                </c:pt>
                <c:pt idx="5">
                  <c:v>230.52615599999999</c:v>
                </c:pt>
                <c:pt idx="6">
                  <c:v>286.5214589999996</c:v>
                </c:pt>
                <c:pt idx="7">
                  <c:v>391.27302599999973</c:v>
                </c:pt>
                <c:pt idx="8">
                  <c:v>561.02509899999939</c:v>
                </c:pt>
                <c:pt idx="9">
                  <c:v>1062.7643119999998</c:v>
                </c:pt>
                <c:pt idx="10">
                  <c:v>3625.8857670000002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72928"/>
        <c:axId val="90974464"/>
      </c:lineChart>
      <c:catAx>
        <c:axId val="9097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974464"/>
        <c:crosses val="autoZero"/>
        <c:auto val="1"/>
        <c:lblAlgn val="ctr"/>
        <c:lblOffset val="100"/>
        <c:noMultiLvlLbl val="0"/>
      </c:catAx>
      <c:valAx>
        <c:axId val="9097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972928"/>
        <c:crosses val="autoZero"/>
        <c:crossBetween val="between"/>
      </c:valAx>
      <c:spPr>
        <a:ln w="31750"/>
      </c:spPr>
    </c:plotArea>
    <c:legend>
      <c:legendPos val="r"/>
      <c:layout>
        <c:manualLayout>
          <c:xMode val="edge"/>
          <c:yMode val="edge"/>
          <c:x val="0.11619741100323627"/>
          <c:y val="8.4740247986243147E-2"/>
          <c:w val="0.19933656957928811"/>
          <c:h val="0.31902525115395097"/>
        </c:manualLayout>
      </c:layout>
      <c:overlay val="0"/>
      <c:spPr>
        <a:ln>
          <a:solidFill>
            <a:schemeClr val="bg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61975065617045E-2"/>
          <c:y val="4.9960875984251973E-2"/>
          <c:w val="0.88982135826771724"/>
          <c:h val="0.68108587598425252"/>
        </c:manualLayout>
      </c:layout>
      <c:lineChart>
        <c:grouping val="standard"/>
        <c:varyColors val="0"/>
        <c:ser>
          <c:idx val="0"/>
          <c:order val="0"/>
          <c:tx>
            <c:v>4 threads</c:v>
          </c:tx>
          <c:spPr>
            <a:ln w="38100"/>
          </c:spPr>
          <c:cat>
            <c:strRef>
              <c:f>Sheet1!$B$1:$F$1</c:f>
              <c:strCache>
                <c:ptCount val="5"/>
                <c:pt idx="0">
                  <c:v>0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100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7.6899999999999995</c:v>
                </c:pt>
                <c:pt idx="1">
                  <c:v>57.89</c:v>
                </c:pt>
                <c:pt idx="2">
                  <c:v>71.25</c:v>
                </c:pt>
                <c:pt idx="3">
                  <c:v>75</c:v>
                </c:pt>
                <c:pt idx="4">
                  <c:v>80.45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72576"/>
        <c:axId val="46495232"/>
      </c:lineChart>
      <c:catAx>
        <c:axId val="464725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 algn="l">
                  <a:defRPr>
                    <a:latin typeface="Calibri" pitchFamily="34" charset="0"/>
                  </a:defRPr>
                </a:pPr>
                <a:r>
                  <a:rPr lang="en-US" sz="3200" dirty="0" smtClean="0">
                    <a:latin typeface="Calibri" pitchFamily="34" charset="0"/>
                  </a:rPr>
                  <a:t>0    </a:t>
                </a:r>
                <a:r>
                  <a:rPr lang="en-US" sz="3200" baseline="0" dirty="0" smtClean="0">
                    <a:latin typeface="Calibri" pitchFamily="34" charset="0"/>
                  </a:rPr>
                  <a:t>     10          25        50        100</a:t>
                </a:r>
                <a:endParaRPr lang="en-US" sz="320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17006856586746902"/>
              <c:y val="0.70645647777634357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46495232"/>
        <c:crosses val="autoZero"/>
        <c:auto val="1"/>
        <c:lblAlgn val="ctr"/>
        <c:lblOffset val="100"/>
        <c:noMultiLvlLbl val="0"/>
      </c:catAx>
      <c:valAx>
        <c:axId val="4649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7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020B-C789-477B-9008-01F0E720E9A0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03BD8-3023-4BDC-A3FF-640918055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38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40C3E-4C65-4A11-A542-4363A79B209F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0EB46-AB6B-4671-B3B6-01840E91C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2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Good morning everyone, I'm Sangman Kim and I am going to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talk about Improving Server Applications with System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Transactions.  This is joint work between UT Austin and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Stony Brook University.  X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With this system transaction, we improved server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applications to have better parallelism.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Certain applications have constraints related to OS API that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can limit parallelism.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For example, applications that use state machine replication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seldom exploit parallelism to guarantee deterministic state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update. Parallelization often introduces non-determinism,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and preventing non-determinism is more tricky with OS states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when OS does not support enough mechanism for it.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Another example is email server. Email servers use file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systems to store messages, but the poor synchronization of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OS API forces them to use coarse-grained locking to ensure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consistent email operations.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With system transaction, 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we improved these *applications with constraints* to achieve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better parallelism and system state consistency.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Now, let's look at the first application, state machine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replication.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tx1"/>
                </a:solidFill>
                <a:latin typeface="Corbel"/>
              </a:rPr>
              <a:t>State machine replication is a common technique used for</a:t>
            </a: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fault tolerant services like Chubby, Zookeeper, or</a:t>
            </a: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autopilot. </a:t>
            </a:r>
          </a:p>
          <a:p>
            <a:endParaRPr lang="en-US" smtClean="0">
              <a:solidFill>
                <a:schemeClr val="tx1"/>
              </a:solidFill>
              <a:latin typeface="Corbel"/>
            </a:endParaRP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&lt;&lt;&lt;click&gt;&gt;&gt;</a:t>
            </a: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Inside state machine replication, replicas</a:t>
            </a: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execute the same sequence of operations determinisitically.</a:t>
            </a: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And to ensure determinism, replicas often execute operations</a:t>
            </a: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in a single thread.</a:t>
            </a: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&lt;&lt;&lt;click&gt;&gt;&gt; </a:t>
            </a: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This *single threaded state update* can be parallelized with</a:t>
            </a: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ordered transaction. </a:t>
            </a:r>
          </a:p>
          <a:p>
            <a:endParaRPr lang="en-US" smtClean="0">
              <a:solidFill>
                <a:schemeClr val="tx1"/>
              </a:solidFill>
              <a:latin typeface="Corbel"/>
            </a:endParaRP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For this, we let the application set up the commit orders</a:t>
            </a: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for transactions, and ordered transactions can update system</a:t>
            </a:r>
          </a:p>
          <a:p>
            <a:r>
              <a:rPr lang="en-US" smtClean="0">
                <a:solidFill>
                  <a:schemeClr val="tx1"/>
                </a:solidFill>
                <a:latin typeface="Corbel"/>
              </a:rPr>
              <a:t>state deterministically.</a:t>
            </a:r>
          </a:p>
          <a:p>
            <a:endParaRPr lang="en-US" smtClean="0">
              <a:solidFill>
                <a:schemeClr val="tx1"/>
              </a:solidFill>
              <a:latin typeface="Corbel"/>
            </a:endParaRPr>
          </a:p>
          <a:p>
            <a:endParaRPr lang="en-US" dirty="0" smtClean="0">
              <a:solidFill>
                <a:schemeClr val="tx1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The next application is email servers, more specifically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Maildir storage format. Everyone now access emails with many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clients on several machines, desktop, laptop, tablets,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smartphones, these are everywhere, and these clients access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to email servers concurrently. However, the history of email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storage like Maildir does not respond well to this need for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more concurrency in mail servers.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Look at this Maildir.The predecessor of Maildir is mbox,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but mbox had coarse-grained file locking. Maildir was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suggested as lockless alternative to mbox. However, Dovecot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mail server reintroduced the file locking to Maildir. Let's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see why this backward changes happened.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mbox is the simplest storage format  for emails. A single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file contains all the messages to an user, and once a server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gets an email, the email is appended at the end of the mbox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file. 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Because there is only one file for a user, concurrent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opreations on the mbox file are synchronized with a file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lock. This file lock is inherently coarse-grained locking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and it serializes any independent concurrent accesses to the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mailbox.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Original Maildir tried to avoid this problem by making it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lockless by design. In this standard, a message is stored as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 file, and the file is stored in a directory along with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other message files. This design isolates accesses to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different messages, and it enables lockless operations.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This picture shows a part of Maildir. Here, message file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name contains a flag that shows current status of the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message.  Some of possible flags are Trashed, Replied, or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Seen.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However, this design becomes problematic when there are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concurrent accesses to the same directory.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Let's say one server process, process 1, tries to look at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list of files while another process, process 2, concurrently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marks a message as replied.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&lt;click&gt;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and Let's say these are files under a Maildir directory.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Now process 1 enumerates the directory with readdir system 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call,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then in the middle of the enumeration, process 2 renames a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file and moves it to a preceding entry of the directory.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&lt;click&gt;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Because readdir() keeps an internal pointer where the last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lookup was, it continues from the last pointer.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&lt;click&gt;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As you can see, a message is missing from listing of process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1. Having access to all your emails is important, and having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them disappear randomly is frustrating.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Even a manual for an IMAP server cannot clearly say what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problems would happen with lockless design. It just says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certain anomalous situations may result with this lockless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design.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&lt;click&gt;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Because of this problem with lockless design, Dovecot mail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server reintroduced coarse-grained directory lock.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Now the performance problem of mbox file locking reappears.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This is bad.  Performance of mbox, and complexity of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maildir, this is the worst of both worlds.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&lt;click&gt;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With system transaction, we try to reclaim the performance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of maildir without adding much complexity. Let's see how we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changed the previous code with system transaction.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What we did with existing Maildir operations are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000000"/>
              </a:solidFill>
              <a:latin typeface="Corbe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000000"/>
              </a:solidFill>
              <a:latin typeface="Corbe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just adding xbegin() and xend() before and after each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operation.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000000"/>
              </a:solidFill>
              <a:latin typeface="Corbe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&lt;click&gt;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000000"/>
              </a:solidFill>
              <a:latin typeface="Corbe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This simple application-level modification enables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consistent and parallel accesses to the directory.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000000"/>
              </a:solidFill>
              <a:latin typeface="Corbe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....  As you can see, modification in application is simple,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000000"/>
              </a:solidFill>
              <a:latin typeface="Corbe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One challenging part of writing concurrent application is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the trade-off between maintainability and parallelism.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One way to achieve maximal parallelism is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&lt;&lt;&lt;&lt;&lt;click&gt;&gt;&gt;&gt;&gt;&gt; 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fine-grained locking, but this approach makes programs buggy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or harder to maintain. If a concurrent application works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with OS API concurrency, efficient and correct fine-grained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locking can be very difficult because OS provides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poor concurrency control with OS API.  Because of this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limitation, fine-grained locking may not be an option for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some applications.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&lt;&lt;&lt;&lt;&lt;&lt;click&gt;&gt;&gt;&gt;&gt;&gt; 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Coarse-grained locking is the opposite.  It makes writing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correct program easier, but parallel accesses with this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coarse-grained locking are often serialized and this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serialization can reduce performance.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there have been numerous challenges for this simple change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to work.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The first challenge is about middleware state that gives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shared view of system state to the threads. Because this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created unexpected result with system transaction, we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refined transactional semantics with pause and resume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mechanism.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The other challenges are about how ordered transaction works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and how users of system transactions can avoid deadlock when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there are already existing kernel primitives.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&lt;&lt;&lt;click&gt;&gt;&gt; 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In this presentation, I will focus on the first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challenge, middleware state sharing, and you can look at our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paper for other challenges.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I will start with an example. Let's say there are two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threads, thread 1 and 2, allocating dynamic objects with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malloc() calls. Thread 1 allocates the chunk inside a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transaction while thread 2 allocates the chunk out of the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transaction.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&lt;click&gt;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Thread 1 begins the transaction,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&lt;click&gt;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then allocates a chunk with a malloc() call. Because heap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space is not yet initialized, libc requests heap space with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mmap system call. 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&lt;click&gt;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Then the kernel allocates requested heap space as well as a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kernel object for the space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&lt;click&gt;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then the kernel returns the heap space to libc and libc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allocates a chunk to p1. So far so good.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endParaRPr lang="en-US" baseline="0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then thread 2 allocates another chunk to p2.  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   &lt;&lt;&lt;click&gt;&gt;&gt; 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What happens next is transaction abort from Thread 1.  With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this abort, the kernel object for heap space needs to be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rolled back, 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   &lt;&lt;&lt;click&gt;&gt;&gt; 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which makes corresponding heap space dissapear. Because this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happens inside kernel, libc or thread 2 does not know if the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heap space has been disappeared.  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&lt;&lt;&lt;click&gt;&gt;&gt; 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When thread 2 tries to dereference its pointer, 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&lt;&lt;&lt;click&gt;&gt;&gt; 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it creates memory access fault.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The fundamental problem here is that kernel does not know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what middleware does with resource backed by system state.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Without having clear idea about middleware, the kernel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cannot prevent the fault.  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&lt;&lt;&lt;click&gt;&gt;&gt; 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After experiencing problems like this example, we realized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that certain middleware actions on system states should not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be rolled back, and classified those middleware actions.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endParaRPr lang="en-US" baseline="0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We classified middleware actions into two category: the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first one is user-initiated actions, and the second one is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middleware-initiated actions.  User-initiated actions work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on system state directly, and examples include most of file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accesses and synchronizations. 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Unlike user-initiated acitons, middleware-initiated actions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often provide resource sharing between threads on top of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system state. With such actions, system state is changed as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a side effect of user actions, and kernel cannot know the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consequences with rollbacks. Examples of such actions are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memory mapping from malloc() calls or Java garbage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collections.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To prevent unexpected outcome like the memory fault in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the previous example, transaction abort should not roll back</a:t>
            </a:r>
          </a:p>
          <a:p>
            <a:r>
              <a:rPr lang="en-US" baseline="0" smtClean="0">
                <a:solidFill>
                  <a:srgbClr val="000000"/>
                </a:solidFill>
                <a:latin typeface="Corbel"/>
              </a:rPr>
              <a:t>these middleware-initiated actions.</a:t>
            </a:r>
          </a:p>
          <a:p>
            <a:endParaRPr lang="en-US" baseline="0" smtClean="0">
              <a:solidFill>
                <a:srgbClr val="000000"/>
              </a:solidFill>
              <a:latin typeface="Corbel"/>
            </a:endParaRPr>
          </a:p>
          <a:p>
            <a:endParaRPr lang="en-US" baseline="0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For the problem with middleware-initiated actions, we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modified nesting semantics of system transactions and we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allowed middleware to expose its system state changes 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other threads with transaction pause and resume mechanism.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000000"/>
              </a:solidFill>
              <a:latin typeface="Corbe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For this, we used two additional system calls, xpause 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xresume, to pause the transaction and allow system changes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not to roll back after the transaction finishes. Although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this mechanism changes the interface and semantics, we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expect its effect on applications would be minimal. This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mechanism is mainly for middleware writers or experts, 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in our experience, we only used these system calls 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000000"/>
                </a:solidFill>
                <a:latin typeface="Corbel"/>
              </a:rPr>
              <a:t>middleware for limited number of times.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000000"/>
              </a:solidFill>
              <a:latin typeface="Corbe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This is an example code for Java language that uses xpause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and xresume.  Can you see xpause() or xresume() here?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Probably not. However, those system calls can be called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implictly in this code. When this Java program runs,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&lt;click&gt;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garbage collection can happen at any point after a function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or a loop. In this example, it runs after directory listing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function. You know, the state change from garbage collections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needs to be exposed to other threads,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&lt;click&gt;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xpause and xresume embedded inside JVM here exposes state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changes and prevents rollback of java heap area.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There were many other challenges we experienced while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maturing TxOS with 17 thousand lines of kernel changes. 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We did this so that we can do 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*everything else we have talked about* 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in 40 or fewer lines of application code. 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For more details on these items, I would like to refer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audience to our paper.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Finally, let's see our implementation and evaluation.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The first application is a Byzantine Fault Tolerant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application. With Upright BFT library that uses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state-machine replication, we implemented a BFT graph server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that can work as a fault tolerant routing backend.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On a graph file, the servers either compute shortest path or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modify the graph with edge addition or removal.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As we mentioned previously, to guarantee deterministic OS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state update, we used ordered transactions.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Server applications often involve concurrency with OS API,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and the application writers are often forced to use design 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with less parallelism, like coarse-grained locking with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directory lock files, or single threaded execution.  As I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will show you later, some server application even abandons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its design with better parallelism to make the program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correct.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Operating systems should make writing applications easier, 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&lt;&lt;&lt;&lt;&lt;&lt;click&gt;&gt;&gt;&gt;&gt;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and one of the thing I will show you is that, with system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transaction support from OS, server applications can achieve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better parallelism with simpler code.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We only changed the code of middleware and application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minimally to parallelize this application with system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transaction. As you can see here, the ratio of changed code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ranges from virtually 0%, to 1.8%, which is few lines of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code compared to the original code base.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This graph shows the performance of our graph server.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&lt;click&gt; We used two data set, a dense graph and a sparse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graph, and ran the application on top of those graphs.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Although those two graphs had very different density, system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transaction could achieve performance enhancement with read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only workload for both graphs 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&lt;click&gt; You can see as write ratio increases, the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performance gap is reduced and even reversed. This is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because the edge addition and deletion are so small that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those operations could not amortize scheduling overhead with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multithreading.  Please note that the base line of this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experiment is single-threaded for ensuring determinism.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Another application we evaluated is dovecot mailserver with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maildir storage. As we explained before, dovcot reintroduced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the directory lock for message accesses. We replaced those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directory locks with system transactions, and the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application line change for this modification was also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relatively small.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To measure performance of the mail server, we ran concurrent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clients that request random message read, creation, or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deletion.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kern="120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The result from 4 client maildir benchmark also shows</a:t>
            </a:r>
          </a:p>
          <a:p>
            <a:r>
              <a:rPr lang="en-US" kern="120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throuput improvement. One thing to note here is that the</a:t>
            </a:r>
          </a:p>
          <a:p>
            <a:r>
              <a:rPr lang="en-US" kern="120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tendency is different from the first application. Here,</a:t>
            </a:r>
          </a:p>
          <a:p>
            <a:r>
              <a:rPr lang="en-US" kern="120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workload with more writes gave more performance improvement</a:t>
            </a:r>
          </a:p>
          <a:p>
            <a:r>
              <a:rPr lang="en-US" kern="120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than others. </a:t>
            </a:r>
          </a:p>
          <a:p>
            <a:endParaRPr lang="en-US" kern="1200" smtClean="0">
              <a:solidFill>
                <a:srgbClr val="000000"/>
              </a:solidFill>
              <a:latin typeface="Corbel"/>
              <a:ea typeface="+mn-ea"/>
              <a:cs typeface="+mn-cs"/>
            </a:endParaRPr>
          </a:p>
          <a:p>
            <a:r>
              <a:rPr lang="en-US" kern="120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&lt;click&gt;</a:t>
            </a:r>
          </a:p>
          <a:p>
            <a:endParaRPr lang="en-US" kern="1200" smtClean="0">
              <a:solidFill>
                <a:srgbClr val="000000"/>
              </a:solidFill>
              <a:latin typeface="Corbel"/>
              <a:ea typeface="+mn-ea"/>
              <a:cs typeface="+mn-cs"/>
            </a:endParaRPr>
          </a:p>
          <a:p>
            <a:r>
              <a:rPr lang="en-US" kern="120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This is because system transaction gives better block</a:t>
            </a:r>
          </a:p>
          <a:p>
            <a:r>
              <a:rPr lang="en-US" kern="120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scheduling for writes and the size of write operations are</a:t>
            </a:r>
          </a:p>
          <a:p>
            <a:r>
              <a:rPr lang="en-US" kern="120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larger than the write operations of previous workload.</a:t>
            </a:r>
          </a:p>
          <a:p>
            <a:endParaRPr lang="en-US" kern="1200" smtClean="0">
              <a:solidFill>
                <a:srgbClr val="000000"/>
              </a:solidFill>
              <a:latin typeface="Corbel"/>
              <a:ea typeface="+mn-ea"/>
              <a:cs typeface="+mn-cs"/>
            </a:endParaRPr>
          </a:p>
          <a:p>
            <a:endParaRPr lang="en-US" kern="1200" smtClean="0">
              <a:solidFill>
                <a:srgbClr val="000000"/>
              </a:solidFill>
              <a:latin typeface="Corbel"/>
              <a:ea typeface="+mn-ea"/>
              <a:cs typeface="+mn-cs"/>
            </a:endParaRPr>
          </a:p>
          <a:p>
            <a:endParaRPr lang="en-US" kern="1200" dirty="0" smtClean="0">
              <a:solidFill>
                <a:srgbClr val="000000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Let me conclude this talk. Some server applications that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access OS states can be tricky to parallelize. We have seen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mail storage and state machine replication as two such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examples, and system transaction helps parallelizing those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systems.  The throughput improvement can be significant, and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it only involves a few lines of changes in applications.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Thank you.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TxOS is an operating system that provides system transaction</a:t>
            </a:r>
          </a:p>
          <a:p>
            <a:r>
              <a:rPr lang="en-US" smtClean="0"/>
              <a:t>for OS objects like files or pipes.</a:t>
            </a:r>
          </a:p>
          <a:p>
            <a:endParaRPr lang="en-US" smtClean="0"/>
          </a:p>
          <a:p>
            <a:r>
              <a:rPr lang="en-US" smtClean="0"/>
              <a:t>&lt;&lt;&lt;click&gt;&gt;&gt;</a:t>
            </a:r>
          </a:p>
          <a:p>
            <a:r>
              <a:rPr lang="en-US" smtClean="0"/>
              <a:t>For an application written for Linux, </a:t>
            </a:r>
          </a:p>
          <a:p>
            <a:r>
              <a:rPr lang="en-US" smtClean="0"/>
              <a:t>&lt;&lt;&lt;click&gt;&gt;&gt;</a:t>
            </a:r>
          </a:p>
          <a:p>
            <a:r>
              <a:rPr lang="en-US" smtClean="0"/>
              <a:t>TxOS provides transactional semantics with few application</a:t>
            </a:r>
          </a:p>
          <a:p>
            <a:r>
              <a:rPr lang="en-US" smtClean="0"/>
              <a:t>modifications. However, when we scaled up the applications</a:t>
            </a:r>
          </a:p>
          <a:p>
            <a:r>
              <a:rPr lang="en-US" smtClean="0"/>
              <a:t>and middleware on TxOS, we faced some challenges. </a:t>
            </a:r>
          </a:p>
          <a:p>
            <a:r>
              <a:rPr lang="en-US" smtClean="0"/>
              <a:t>&lt;&lt;&lt;click&gt;&gt;&gt;</a:t>
            </a:r>
          </a:p>
          <a:p>
            <a:r>
              <a:rPr lang="en-US" smtClean="0"/>
              <a:t>One of middlewares we used was JVM, and system state sharing</a:t>
            </a:r>
          </a:p>
          <a:p>
            <a:r>
              <a:rPr lang="en-US" smtClean="0"/>
              <a:t>inside JVM complicated multithreading. 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and synchronizations primitives in applications and</a:t>
            </a:r>
          </a:p>
          <a:p>
            <a:r>
              <a:rPr lang="en-US" smtClean="0"/>
              <a:t>middleware could cause deadlock with system transaction.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 this talk, we will show you the improved system</a:t>
            </a:r>
          </a:p>
          <a:p>
            <a:r>
              <a:rPr lang="en-US" smtClean="0"/>
              <a:t>transaction with TxOS+. TxOS+ improves TxOS with changes in</a:t>
            </a:r>
          </a:p>
          <a:p>
            <a:r>
              <a:rPr lang="en-US" smtClean="0"/>
              <a:t>kernel and middleware, </a:t>
            </a:r>
          </a:p>
          <a:p>
            <a:r>
              <a:rPr lang="en-US" smtClean="0"/>
              <a:t>&lt;&lt;&lt;click&gt;&gt;&gt;</a:t>
            </a:r>
          </a:p>
          <a:p>
            <a:r>
              <a:rPr lang="en-US" smtClean="0"/>
              <a:t>and it gives refined transaction</a:t>
            </a:r>
          </a:p>
          <a:p>
            <a:r>
              <a:rPr lang="en-US" smtClean="0"/>
              <a:t>semantics with new system calls, new functionality that</a:t>
            </a:r>
          </a:p>
          <a:p>
            <a:r>
              <a:rPr lang="en-US" smtClean="0"/>
              <a:t>helps application parallelization, and optimizations on</a:t>
            </a:r>
          </a:p>
          <a:p>
            <a:r>
              <a:rPr lang="en-US" smtClean="0"/>
              <a:t>system transactions.</a:t>
            </a:r>
          </a:p>
          <a:p>
            <a:endParaRPr lang="en-US" smtClean="0"/>
          </a:p>
          <a:p>
            <a:r>
              <a:rPr lang="en-US" smtClean="0"/>
              <a:t>&lt;&lt;&lt;click&gt;&gt;&gt;</a:t>
            </a:r>
          </a:p>
          <a:p>
            <a:r>
              <a:rPr lang="en-US" smtClean="0"/>
              <a:t>We applied the improved system transaction to server</a:t>
            </a:r>
          </a:p>
          <a:p>
            <a:r>
              <a:rPr lang="en-US" smtClean="0"/>
              <a:t>applications, and those applications could achieve better</a:t>
            </a:r>
          </a:p>
          <a:p>
            <a:r>
              <a:rPr lang="en-US" smtClean="0"/>
              <a:t>performance of up to 88% with few application changes.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This presentation will firstly cover basics of system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transactions. After that, I will show you how we applied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system transactions to server applications, the challenges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in rewriting applications, and evaluation of applications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with system transactions.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rbel"/>
              </a:rPr>
              <a:t>Let's look at the basics first.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System transaction provides transactional interface and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semantics. It provides simple interface with three system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calls like xbegin, xend, and xabort, and its ACID semantics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and optimistic concurrency control helps achieving better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parallelism more conveniently.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&lt;&lt;&lt;click&gt;&gt;&gt;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With this semantics and interface, system transaction can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fix synchronization issues related to OS APIs like file</a:t>
            </a:r>
          </a:p>
          <a:p>
            <a:r>
              <a:rPr lang="en-US" smtClean="0">
                <a:solidFill>
                  <a:srgbClr val="000000"/>
                </a:solidFill>
                <a:latin typeface="Corbel"/>
              </a:rPr>
              <a:t>locking.</a:t>
            </a:r>
          </a:p>
          <a:p>
            <a:endParaRPr lang="en-US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To give transaction semantics for OS objects efficiently,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rbel"/>
              </a:rPr>
              <a:t>TxOS</a:t>
            </a:r>
            <a:r>
              <a:rPr lang="en-US" dirty="0" smtClean="0">
                <a:solidFill>
                  <a:srgbClr val="000000"/>
                </a:solidFill>
                <a:latin typeface="Corbel"/>
              </a:rPr>
              <a:t> splits OS objects like </a:t>
            </a:r>
            <a:r>
              <a:rPr lang="en-US" dirty="0" err="1" smtClean="0">
                <a:solidFill>
                  <a:srgbClr val="000000"/>
                </a:solidFill>
                <a:latin typeface="Corbel"/>
              </a:rPr>
              <a:t>inode</a:t>
            </a:r>
            <a:r>
              <a:rPr lang="en-US" dirty="0" smtClean="0">
                <a:solidFill>
                  <a:srgbClr val="000000"/>
                </a:solidFill>
                <a:latin typeface="Corbel"/>
              </a:rPr>
              <a:t> into two parts, header and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data.</a:t>
            </a: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The header is for static fields that do not change after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initialization, like </a:t>
            </a:r>
            <a:r>
              <a:rPr lang="en-US" dirty="0" err="1" smtClean="0">
                <a:solidFill>
                  <a:srgbClr val="000000"/>
                </a:solidFill>
                <a:latin typeface="Corbel"/>
              </a:rPr>
              <a:t>inode</a:t>
            </a:r>
            <a:r>
              <a:rPr lang="en-US" dirty="0" smtClean="0">
                <a:solidFill>
                  <a:srgbClr val="000000"/>
                </a:solidFill>
                <a:latin typeface="Corbel"/>
              </a:rPr>
              <a:t> numbers, and the other part,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data, is for dynamic fields like file size.</a:t>
            </a: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Along with this separation, </a:t>
            </a:r>
            <a:r>
              <a:rPr lang="en-US" dirty="0" err="1" smtClean="0">
                <a:solidFill>
                  <a:srgbClr val="000000"/>
                </a:solidFill>
                <a:latin typeface="Corbel"/>
              </a:rPr>
              <a:t>TxOS</a:t>
            </a:r>
            <a:r>
              <a:rPr lang="en-US" dirty="0" smtClean="0">
                <a:solidFill>
                  <a:srgbClr val="000000"/>
                </a:solidFill>
                <a:latin typeface="Corbel"/>
              </a:rPr>
              <a:t> uses lazy versioning that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creates speculative copy of data parts.</a:t>
            </a: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&lt;&lt;&lt;click&gt;&gt;&gt; After the transaction begins inside a process,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&lt;&lt;&lt;click&gt;&gt;&gt; once a write system call during a transaction is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called, some of the fields in </a:t>
            </a:r>
            <a:r>
              <a:rPr lang="en-US" dirty="0" err="1" smtClean="0">
                <a:solidFill>
                  <a:srgbClr val="000000"/>
                </a:solidFill>
                <a:latin typeface="Corbel"/>
              </a:rPr>
              <a:t>inode</a:t>
            </a:r>
            <a:r>
              <a:rPr lang="en-US" dirty="0" smtClean="0">
                <a:solidFill>
                  <a:srgbClr val="000000"/>
                </a:solidFill>
                <a:latin typeface="Corbel"/>
              </a:rPr>
              <a:t>, like file size, can be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modified. For write access to an </a:t>
            </a:r>
            <a:r>
              <a:rPr lang="en-US" dirty="0" err="1" smtClean="0">
                <a:solidFill>
                  <a:srgbClr val="000000"/>
                </a:solidFill>
                <a:latin typeface="Corbel"/>
              </a:rPr>
              <a:t>inode</a:t>
            </a:r>
            <a:r>
              <a:rPr lang="en-US" dirty="0" smtClean="0">
                <a:solidFill>
                  <a:srgbClr val="000000"/>
                </a:solidFill>
                <a:latin typeface="Corbel"/>
              </a:rPr>
              <a:t> object inside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transaction, a speculative copy is created, 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&lt;&lt;&lt;click&gt;&gt;&gt; and if the transaction commits, the original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copy is discarded, 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&lt;&lt;&lt;click&gt;&gt;&gt; and sometimes there may be a conflict with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another transaction.  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&lt;&lt;&lt;click&gt;&gt;&gt; In this case, </a:t>
            </a:r>
            <a:r>
              <a:rPr lang="en-US" dirty="0" err="1" smtClean="0">
                <a:solidFill>
                  <a:srgbClr val="000000"/>
                </a:solidFill>
                <a:latin typeface="Corbel"/>
              </a:rPr>
              <a:t>xend</a:t>
            </a:r>
            <a:r>
              <a:rPr lang="en-US" dirty="0" smtClean="0">
                <a:solidFill>
                  <a:srgbClr val="000000"/>
                </a:solidFill>
                <a:latin typeface="Corbel"/>
              </a:rPr>
              <a:t>() aborts the transaction and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the speculative copy is discarded.</a:t>
            </a: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&lt;&lt;&lt;click&gt;&gt;&gt;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System transaction does not require special hardware like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transactional memory. Transactional memory can complement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system transactions, but it is optional and we did not use</a:t>
            </a:r>
          </a:p>
          <a:p>
            <a:r>
              <a:rPr lang="en-US" dirty="0" smtClean="0">
                <a:solidFill>
                  <a:srgbClr val="000000"/>
                </a:solidFill>
                <a:latin typeface="Corbel"/>
              </a:rPr>
              <a:t>any transactional memory in the implementation. </a:t>
            </a:r>
          </a:p>
          <a:p>
            <a:endParaRPr lang="en-US" dirty="0" smtClean="0">
              <a:solidFill>
                <a:srgbClr val="000000"/>
              </a:solidFill>
              <a:latin typeface="Corbel"/>
            </a:endParaRPr>
          </a:p>
          <a:p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EB46-AB6B-4671-B3B6-01840E91C9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CF68-5A05-4EDE-A4A6-01BC938EBB5B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2785998-B2B4-4A03-B5BA-76F54E148166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CF96-BE71-40E2-BAE1-F39BF966FE4D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6084-57A2-4E43-8852-519CBBD12E2A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C951-2A97-4C7B-8C0A-290BE660931B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A36-9281-43AB-BC1B-4DA903C61EA4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3D1A-4B76-472E-B77D-7F049F4E4D45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FD55-CF9F-48E3-A4CB-D2331D5D5654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CB4-A8E8-4BF9-84B5-67A62FDFE498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for Tx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dirty="0" smtClean="0"/>
              <a:t>Outline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88EC-4412-4B87-B143-5624D8CC8118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33400" y="1876485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en-US" sz="3200" baseline="0" dirty="0" smtClean="0"/>
              <a:t>  </a:t>
            </a:r>
            <a:r>
              <a:rPr lang="en-US" sz="3200" dirty="0" smtClean="0"/>
              <a:t>Background: system transaction</a:t>
            </a:r>
          </a:p>
          <a:p>
            <a:pPr>
              <a:buFontTx/>
              <a:buBlip>
                <a:blip r:embed="rId2"/>
              </a:buBlip>
              <a:tabLst>
                <a:tab pos="457200" algn="l"/>
              </a:tabLst>
            </a:pPr>
            <a:endParaRPr lang="en-US" sz="3200" dirty="0" smtClean="0"/>
          </a:p>
          <a:p>
            <a:pPr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en-US" sz="3200" dirty="0" smtClean="0"/>
              <a:t>  System transactions in action</a:t>
            </a:r>
          </a:p>
          <a:p>
            <a:pPr>
              <a:buFontTx/>
              <a:buBlip>
                <a:blip r:embed="rId2"/>
              </a:buBlip>
              <a:tabLst>
                <a:tab pos="457200" algn="l"/>
              </a:tabLst>
            </a:pPr>
            <a:endParaRPr lang="en-US" sz="3200" dirty="0" smtClean="0"/>
          </a:p>
          <a:p>
            <a:pPr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en-US" sz="3200" dirty="0" smtClean="0"/>
              <a:t>  Challenges for rewriting applications</a:t>
            </a:r>
          </a:p>
          <a:p>
            <a:pPr>
              <a:buFontTx/>
              <a:buBlip>
                <a:blip r:embed="rId2"/>
              </a:buBlip>
              <a:tabLst>
                <a:tab pos="457200" algn="l"/>
              </a:tabLst>
            </a:pPr>
            <a:endParaRPr lang="en-US" sz="3200" dirty="0" smtClean="0"/>
          </a:p>
          <a:p>
            <a:pPr>
              <a:buFontTx/>
              <a:buBlip>
                <a:blip r:embed="rId2"/>
              </a:buBlip>
              <a:tabLst>
                <a:tab pos="457200" algn="l"/>
              </a:tabLst>
            </a:pPr>
            <a:r>
              <a:rPr lang="en-US" sz="3200" dirty="0" smtClean="0"/>
              <a:t>  Implementation and evaluation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960E-E177-469B-8268-93F35EEA3172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AA7C-5383-4C8D-B814-D39742D49D45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11F908-EDF2-4387-87F9-56457AA131EE}" type="datetime1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92FC454-C208-485A-97A3-A3C0969DB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9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46964"/>
            <a:ext cx="9144000" cy="180136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</a:schemeClr>
              </a:gs>
              <a:gs pos="100000">
                <a:schemeClr val="tx1">
                  <a:lumMod val="75000"/>
                  <a:alpha val="7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8077200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Improving Server Applications with System Transactions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2895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/>
              <a:t>Sangman</a:t>
            </a:r>
            <a:r>
              <a:rPr lang="en-US" sz="2400" b="1" dirty="0" smtClean="0"/>
              <a:t> Kim</a:t>
            </a:r>
            <a:r>
              <a:rPr lang="en-US" sz="2400" dirty="0" smtClean="0"/>
              <a:t>,  Michael Z. Lee,  Alan M. Dunn, </a:t>
            </a:r>
            <a:br>
              <a:rPr lang="en-US" sz="2400" dirty="0" smtClean="0"/>
            </a:br>
            <a:r>
              <a:rPr lang="en-US" sz="2400" dirty="0" smtClean="0"/>
              <a:t>Owen S. Hofmann,  </a:t>
            </a:r>
            <a:r>
              <a:rPr lang="en-US" sz="2400" dirty="0" err="1" smtClean="0"/>
              <a:t>Xuan</a:t>
            </a:r>
            <a:r>
              <a:rPr lang="en-US" sz="2400" dirty="0" smtClean="0"/>
              <a:t> Wang, </a:t>
            </a:r>
            <a:br>
              <a:rPr lang="en-US" sz="2400" dirty="0" smtClean="0"/>
            </a:br>
            <a:r>
              <a:rPr lang="en-US" sz="2400" dirty="0" smtClean="0"/>
              <a:t>Emmett </a:t>
            </a:r>
            <a:r>
              <a:rPr lang="en-US" sz="2400" dirty="0" err="1" smtClean="0"/>
              <a:t>Witchel</a:t>
            </a:r>
            <a:r>
              <a:rPr lang="en-US" sz="2400" dirty="0" smtClean="0"/>
              <a:t>, Donald E. Porter</a:t>
            </a:r>
          </a:p>
          <a:p>
            <a:pPr algn="r"/>
            <a:endParaRPr lang="en-US" sz="2400" dirty="0" smtClean="0"/>
          </a:p>
          <a:p>
            <a:pPr algn="r"/>
            <a:endParaRPr lang="en-US" sz="2400" dirty="0" smtClean="0"/>
          </a:p>
          <a:p>
            <a:pPr algn="r"/>
            <a:endParaRPr lang="en-US" sz="2400" dirty="0" smtClean="0"/>
          </a:p>
          <a:p>
            <a:pPr algn="r"/>
            <a:endParaRPr lang="en-US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715000"/>
            <a:ext cx="1676400" cy="73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5410200"/>
            <a:ext cx="15795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524000"/>
            <a:ext cx="7620000" cy="1143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Applications Parallelized with OS Transactions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Parallelizing applications that synchronize on OS state</a:t>
            </a:r>
          </a:p>
          <a:p>
            <a:endParaRPr lang="en-US" dirty="0" smtClean="0"/>
          </a:p>
          <a:p>
            <a:r>
              <a:rPr lang="en-US" dirty="0" smtClean="0"/>
              <a:t>Example 1: State-machine replication</a:t>
            </a:r>
          </a:p>
          <a:p>
            <a:pPr lvl="1"/>
            <a:r>
              <a:rPr lang="en-US" dirty="0" smtClean="0"/>
              <a:t>Constraint: Deterministic state update</a:t>
            </a:r>
          </a:p>
          <a:p>
            <a:endParaRPr lang="en-US" dirty="0" smtClean="0"/>
          </a:p>
          <a:p>
            <a:r>
              <a:rPr lang="en-US" dirty="0" smtClean="0"/>
              <a:t>Example 2: IMAP Email Server</a:t>
            </a:r>
          </a:p>
          <a:p>
            <a:pPr lvl="1"/>
            <a:r>
              <a:rPr lang="en-US" dirty="0" smtClean="0"/>
              <a:t>Constraint: Consistent file system operations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55448"/>
            <a:ext cx="8610600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 1: </a:t>
            </a:r>
            <a:br>
              <a:rPr lang="en-US" sz="3200" dirty="0" smtClean="0"/>
            </a:br>
            <a:r>
              <a:rPr lang="en-US" sz="3200" dirty="0" smtClean="0"/>
              <a:t>Parallelizing State-machine Replication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5082809"/>
          </a:xfrm>
        </p:spPr>
        <p:txBody>
          <a:bodyPr>
            <a:normAutofit/>
          </a:bodyPr>
          <a:lstStyle/>
          <a:p>
            <a:r>
              <a:rPr lang="en-US" dirty="0" smtClean="0"/>
              <a:t>Core component of fault tolerant services</a:t>
            </a:r>
          </a:p>
          <a:p>
            <a:pPr lvl="1"/>
            <a:r>
              <a:rPr lang="en-US" dirty="0" smtClean="0"/>
              <a:t>e.g., Chubby, Zookeeper, Autopilot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Replicas execute the same sequence of operations</a:t>
            </a:r>
          </a:p>
          <a:p>
            <a:pPr lvl="1"/>
            <a:r>
              <a:rPr lang="en-US" dirty="0" smtClean="0"/>
              <a:t>Often </a:t>
            </a:r>
            <a:r>
              <a:rPr lang="en-US" b="1" dirty="0" smtClean="0"/>
              <a:t>single-threaded </a:t>
            </a:r>
            <a:r>
              <a:rPr lang="en-US" dirty="0" smtClean="0"/>
              <a:t>to avoid non-determinism</a:t>
            </a:r>
          </a:p>
          <a:p>
            <a:endParaRPr lang="en-US" dirty="0" smtClean="0"/>
          </a:p>
          <a:p>
            <a:r>
              <a:rPr lang="en-US" b="1" dirty="0" smtClean="0"/>
              <a:t>Ordered transaction</a:t>
            </a:r>
          </a:p>
          <a:p>
            <a:pPr lvl="1"/>
            <a:r>
              <a:rPr lang="en-US" dirty="0" smtClean="0"/>
              <a:t>Makes parallel OS state updates deterministic</a:t>
            </a:r>
          </a:p>
          <a:p>
            <a:pPr lvl="1"/>
            <a:r>
              <a:rPr lang="en-US" dirty="0" smtClean="0"/>
              <a:t>Applications determine commit order of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Example 2: </a:t>
            </a:r>
            <a:br>
              <a:rPr lang="en-US" sz="3600" dirty="0" smtClean="0"/>
            </a:br>
            <a:r>
              <a:rPr lang="en-US" sz="3600" dirty="0" smtClean="0"/>
              <a:t>Parallelizing IMAP Email Servers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8486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Everyone has concurrent email clients</a:t>
            </a:r>
          </a:p>
          <a:p>
            <a:pPr lvl="1"/>
            <a:r>
              <a:rPr lang="en-US" dirty="0" smtClean="0"/>
              <a:t>Desktop, laptop, tablets, phones, ....</a:t>
            </a:r>
            <a:endParaRPr lang="en-US" b="1" dirty="0" smtClean="0"/>
          </a:p>
          <a:p>
            <a:pPr lvl="1"/>
            <a:r>
              <a:rPr lang="en-US" dirty="0" smtClean="0"/>
              <a:t>Need concurrent access to stored emails</a:t>
            </a:r>
          </a:p>
          <a:p>
            <a:endParaRPr lang="en-US" b="1" dirty="0" smtClean="0"/>
          </a:p>
          <a:p>
            <a:r>
              <a:rPr lang="en-US" b="1" dirty="0" smtClean="0"/>
              <a:t>Brief history of email storage formats</a:t>
            </a:r>
            <a:endParaRPr lang="en-US" dirty="0" smtClean="0"/>
          </a:p>
          <a:p>
            <a:pPr lvl="1"/>
            <a:r>
              <a:rPr lang="en-US" dirty="0" err="1" smtClean="0"/>
              <a:t>mbox</a:t>
            </a:r>
            <a:r>
              <a:rPr lang="en-US" dirty="0" smtClean="0"/>
              <a:t>: single file, file locking</a:t>
            </a:r>
          </a:p>
          <a:p>
            <a:pPr lvl="1"/>
            <a:r>
              <a:rPr lang="en-US" dirty="0" smtClean="0"/>
              <a:t>Lockless </a:t>
            </a:r>
            <a:r>
              <a:rPr lang="en-US" dirty="0" err="1" smtClean="0"/>
              <a:t>Maildir</a:t>
            </a:r>
            <a:endParaRPr lang="en-US" dirty="0" smtClean="0"/>
          </a:p>
          <a:p>
            <a:pPr lvl="1"/>
            <a:r>
              <a:rPr lang="en-US" dirty="0" smtClean="0"/>
              <a:t>Dovecot </a:t>
            </a:r>
            <a:r>
              <a:rPr lang="en-US" dirty="0" err="1" smtClean="0"/>
              <a:t>Maildir</a:t>
            </a:r>
            <a:r>
              <a:rPr lang="en-US" dirty="0" smtClean="0"/>
              <a:t>: return of file locking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/>
          <a:lstStyle/>
          <a:p>
            <a:r>
              <a:rPr lang="en-US" dirty="0" err="1" smtClean="0"/>
              <a:t>mbox</a:t>
            </a:r>
            <a:endParaRPr lang="en-US" dirty="0" smtClean="0"/>
          </a:p>
          <a:p>
            <a:pPr lvl="1"/>
            <a:r>
              <a:rPr lang="en-US" b="1" dirty="0" smtClean="0"/>
              <a:t>Single file </a:t>
            </a:r>
            <a:r>
              <a:rPr lang="en-US" dirty="0" smtClean="0"/>
              <a:t>mailbox of email messages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Synchronization with file-locking</a:t>
            </a:r>
          </a:p>
          <a:p>
            <a:pPr lvl="2"/>
            <a:r>
              <a:rPr lang="en-US" dirty="0" smtClean="0"/>
              <a:t>One of </a:t>
            </a:r>
            <a:r>
              <a:rPr lang="en-US" dirty="0" err="1" smtClean="0">
                <a:latin typeface="Arial Narrow" pitchFamily="34" charset="0"/>
              </a:rPr>
              <a:t>fcntl</a:t>
            </a:r>
            <a:r>
              <a:rPr lang="en-US" dirty="0" smtClean="0"/>
              <a:t>(), </a:t>
            </a:r>
            <a:r>
              <a:rPr lang="en-US" dirty="0" smtClean="0">
                <a:latin typeface="Arial Narrow" pitchFamily="34" charset="0"/>
              </a:rPr>
              <a:t>flock</a:t>
            </a:r>
            <a:r>
              <a:rPr lang="en-US" dirty="0" smtClean="0"/>
              <a:t>(), lock file (</a:t>
            </a:r>
            <a:r>
              <a:rPr lang="en-US" dirty="0" smtClean="0">
                <a:latin typeface="Arial Narrow" pitchFamily="34" charset="0"/>
              </a:rPr>
              <a:t>.</a:t>
            </a:r>
            <a:r>
              <a:rPr lang="en-US" dirty="0" err="1" smtClean="0">
                <a:latin typeface="Arial Narrow" pitchFamily="34" charset="0"/>
              </a:rPr>
              <a:t>mbox.lock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Very coarse-grained locking</a:t>
            </a:r>
          </a:p>
          <a:p>
            <a:pPr lvl="2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90800" y="3352800"/>
            <a:ext cx="29718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mbox</a:t>
            </a:r>
            <a:r>
              <a:rPr lang="en-US" sz="3600" dirty="0" smtClean="0"/>
              <a:t>: Database Without Parallelism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971800"/>
            <a:ext cx="1231427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~/.</a:t>
            </a:r>
            <a:r>
              <a:rPr lang="en-US" sz="2400" dirty="0" err="1" smtClean="0"/>
              <a:t>mbox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6799" y="3400217"/>
            <a:ext cx="29258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00" dirty="0" smtClean="0">
                <a:latin typeface="Calibri" pitchFamily="34" charset="0"/>
              </a:rPr>
              <a:t>From MAILER-DAEMON Wed Apr 11 09:32:28 2012 </a:t>
            </a:r>
            <a:br>
              <a:rPr lang="en-US" sz="1000" dirty="0" smtClean="0">
                <a:latin typeface="Calibri" pitchFamily="34" charset="0"/>
              </a:rPr>
            </a:br>
            <a:r>
              <a:rPr lang="en-US" sz="1000" dirty="0" smtClean="0">
                <a:latin typeface="Calibri" pitchFamily="34" charset="0"/>
              </a:rPr>
              <a:t>From: </a:t>
            </a:r>
            <a:r>
              <a:rPr lang="en-US" sz="1000" dirty="0" err="1" smtClean="0">
                <a:latin typeface="Calibri" pitchFamily="34" charset="0"/>
              </a:rPr>
              <a:t>Sangman</a:t>
            </a:r>
            <a:r>
              <a:rPr lang="en-US" sz="1000" dirty="0" smtClean="0">
                <a:latin typeface="Calibri" pitchFamily="34" charset="0"/>
              </a:rPr>
              <a:t> Kim &lt;sangmank@cs.utexas.edu&gt; </a:t>
            </a:r>
          </a:p>
          <a:p>
            <a:pPr>
              <a:lnSpc>
                <a:spcPts val="1000"/>
              </a:lnSpc>
            </a:pPr>
            <a:r>
              <a:rPr lang="en-US" sz="1000" dirty="0" smtClean="0">
                <a:latin typeface="Calibri" pitchFamily="34" charset="0"/>
              </a:rPr>
              <a:t>To: </a:t>
            </a:r>
            <a:r>
              <a:rPr lang="en-US" sz="1000" dirty="0" err="1" smtClean="0">
                <a:latin typeface="Calibri" pitchFamily="34" charset="0"/>
              </a:rPr>
              <a:t>EuroSys</a:t>
            </a:r>
            <a:r>
              <a:rPr lang="en-US" sz="1000" dirty="0" smtClean="0">
                <a:latin typeface="Calibri" pitchFamily="34" charset="0"/>
              </a:rPr>
              <a:t> 2012 audience</a:t>
            </a:r>
          </a:p>
          <a:p>
            <a:pPr>
              <a:lnSpc>
                <a:spcPts val="1000"/>
              </a:lnSpc>
            </a:pPr>
            <a:r>
              <a:rPr lang="en-US" sz="1000" dirty="0" smtClean="0">
                <a:latin typeface="Calibri" pitchFamily="34" charset="0"/>
              </a:rPr>
              <a:t>Subject: </a:t>
            </a:r>
            <a:r>
              <a:rPr lang="en-US" sz="1000" dirty="0" err="1" smtClean="0">
                <a:latin typeface="Calibri" pitchFamily="34" charset="0"/>
              </a:rPr>
              <a:t>mbox</a:t>
            </a:r>
            <a:r>
              <a:rPr lang="en-US" sz="1000" dirty="0" smtClean="0">
                <a:latin typeface="Calibri" pitchFamily="34" charset="0"/>
              </a:rPr>
              <a:t> needs file lock. </a:t>
            </a:r>
            <a:r>
              <a:rPr lang="en-US" sz="1000" dirty="0" err="1" smtClean="0">
                <a:latin typeface="Calibri" pitchFamily="34" charset="0"/>
              </a:rPr>
              <a:t>Maildir</a:t>
            </a:r>
            <a:r>
              <a:rPr lang="en-US" sz="1000" dirty="0" smtClean="0">
                <a:latin typeface="Calibri" pitchFamily="34" charset="0"/>
              </a:rPr>
              <a:t> hides message.</a:t>
            </a:r>
          </a:p>
          <a:p>
            <a:pPr>
              <a:lnSpc>
                <a:spcPts val="1000"/>
              </a:lnSpc>
            </a:pPr>
            <a:r>
              <a:rPr lang="en-US" sz="1000" dirty="0" smtClean="0">
                <a:latin typeface="Calibri" pitchFamily="34" charset="0"/>
              </a:rPr>
              <a:t>…..</a:t>
            </a:r>
          </a:p>
          <a:p>
            <a:pPr>
              <a:lnSpc>
                <a:spcPts val="1000"/>
              </a:lnSpc>
            </a:pPr>
            <a:r>
              <a:rPr lang="en-US" sz="1000" dirty="0" smtClean="0">
                <a:latin typeface="Calibri" pitchFamily="34" charset="0"/>
              </a:rPr>
              <a:t>From MAILER-DAEMON Wed Apr 11 09:34:51 2012</a:t>
            </a:r>
          </a:p>
          <a:p>
            <a:pPr>
              <a:lnSpc>
                <a:spcPts val="1000"/>
              </a:lnSpc>
            </a:pPr>
            <a:r>
              <a:rPr lang="en-US" sz="1000" dirty="0" smtClean="0">
                <a:latin typeface="Calibri" pitchFamily="34" charset="0"/>
              </a:rPr>
              <a:t>From: </a:t>
            </a:r>
            <a:r>
              <a:rPr lang="en-US" sz="1000" dirty="0" err="1" smtClean="0">
                <a:latin typeface="Calibri" pitchFamily="34" charset="0"/>
              </a:rPr>
              <a:t>Sangman</a:t>
            </a:r>
            <a:r>
              <a:rPr lang="en-US" sz="1000" dirty="0" smtClean="0">
                <a:latin typeface="Calibri" pitchFamily="34" charset="0"/>
              </a:rPr>
              <a:t> Kim &lt;sangmank@cs.utexas.edu&gt; </a:t>
            </a:r>
          </a:p>
          <a:p>
            <a:pPr>
              <a:lnSpc>
                <a:spcPts val="1000"/>
              </a:lnSpc>
            </a:pPr>
            <a:r>
              <a:rPr lang="en-US" sz="1000" dirty="0" smtClean="0">
                <a:latin typeface="Calibri" pitchFamily="34" charset="0"/>
              </a:rPr>
              <a:t>To: </a:t>
            </a:r>
            <a:r>
              <a:rPr lang="en-US" sz="1000" dirty="0" err="1" smtClean="0">
                <a:latin typeface="Calibri" pitchFamily="34" charset="0"/>
              </a:rPr>
              <a:t>EuroSys</a:t>
            </a:r>
            <a:r>
              <a:rPr lang="en-US" sz="1000" dirty="0" smtClean="0">
                <a:latin typeface="Calibri" pitchFamily="34" charset="0"/>
              </a:rPr>
              <a:t> 2012 audience</a:t>
            </a:r>
          </a:p>
          <a:p>
            <a:pPr>
              <a:lnSpc>
                <a:spcPts val="1000"/>
              </a:lnSpc>
            </a:pPr>
            <a:r>
              <a:rPr lang="en-US" sz="1000" dirty="0" smtClean="0">
                <a:latin typeface="Calibri" pitchFamily="34" charset="0"/>
              </a:rPr>
              <a:t>Subject: System transactions good, file locks bad!</a:t>
            </a:r>
          </a:p>
          <a:p>
            <a:r>
              <a:rPr lang="en-US" sz="1000" dirty="0" smtClean="0">
                <a:latin typeface="Calibri" pitchFamily="34" charset="0"/>
              </a:rPr>
              <a:t>….</a:t>
            </a:r>
            <a:endParaRPr lang="en-US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Maildir</a:t>
            </a:r>
            <a:r>
              <a:rPr lang="en-US" sz="3200" dirty="0" smtClean="0"/>
              <a:t>: Parallelism Through Lockless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 Narrow" pitchFamily="34" charset="0"/>
              </a:rPr>
              <a:t>Maildir</a:t>
            </a:r>
            <a:r>
              <a:rPr lang="en-US" sz="2800" dirty="0" smtClean="0"/>
              <a:t>: Lockless alternative to </a:t>
            </a:r>
            <a:r>
              <a:rPr lang="en-US" sz="2800" dirty="0" err="1" smtClean="0">
                <a:latin typeface="Arial Narrow" pitchFamily="34" charset="0"/>
                <a:cs typeface="Courier New" pitchFamily="49" charset="0"/>
              </a:rPr>
              <a:t>mbox</a:t>
            </a:r>
            <a:endParaRPr lang="en-US" sz="2800" dirty="0" smtClean="0">
              <a:latin typeface="Arial Narrow" pitchFamily="34" charset="0"/>
              <a:cs typeface="Courier New" pitchFamily="49" charset="0"/>
            </a:endParaRPr>
          </a:p>
          <a:p>
            <a:pPr lvl="1"/>
            <a:r>
              <a:rPr lang="en-US" sz="2400" dirty="0" smtClean="0"/>
              <a:t>Directories of message files</a:t>
            </a:r>
          </a:p>
          <a:p>
            <a:pPr lvl="1"/>
            <a:r>
              <a:rPr lang="en-US" sz="2400" dirty="0" smtClean="0"/>
              <a:t>Each file contains a message</a:t>
            </a:r>
          </a:p>
          <a:p>
            <a:pPr lvl="1"/>
            <a:r>
              <a:rPr lang="en-US" sz="2400" dirty="0" smtClean="0"/>
              <a:t>Directory access with no synchronization (originally)</a:t>
            </a:r>
          </a:p>
          <a:p>
            <a:endParaRPr lang="en-US" sz="2800" dirty="0" smtClean="0"/>
          </a:p>
          <a:p>
            <a:r>
              <a:rPr lang="en-US" sz="2800" dirty="0" smtClean="0"/>
              <a:t>Message filenames contain flags</a:t>
            </a:r>
            <a:endParaRPr lang="en-US" dirty="0" smtClean="0"/>
          </a:p>
          <a:p>
            <a:pPr lvl="1"/>
            <a:endParaRPr lang="en-US" sz="1800" dirty="0" smtClean="0"/>
          </a:p>
          <a:p>
            <a:pPr lvl="1"/>
            <a:endParaRPr lang="en-US" sz="24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2209800" y="4278868"/>
            <a:ext cx="5144276" cy="2502932"/>
            <a:chOff x="2209800" y="4038600"/>
            <a:chExt cx="5144276" cy="2502932"/>
          </a:xfrm>
        </p:grpSpPr>
        <p:sp>
          <p:nvSpPr>
            <p:cNvPr id="4" name="Rectangle 3"/>
            <p:cNvSpPr/>
            <p:nvPr/>
          </p:nvSpPr>
          <p:spPr>
            <a:xfrm>
              <a:off x="2209800" y="4038600"/>
              <a:ext cx="1524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Maildir</a:t>
              </a:r>
              <a:r>
                <a:rPr lang="en-US" dirty="0" smtClean="0"/>
                <a:t>/cur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19436" y="4267200"/>
              <a:ext cx="28346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00000000.00201.host:2,T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19436" y="4743450"/>
              <a:ext cx="28346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00001000.00305.host:2,R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9436" y="5219700"/>
              <a:ext cx="28346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00002000.02619.host:2,T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19436" y="5695950"/>
              <a:ext cx="28346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00010000.08919.host:2,S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19436" y="6172200"/>
              <a:ext cx="28346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00015000.10019.host:2,S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040119" y="4419600"/>
              <a:ext cx="43891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38600" y="4267200"/>
              <a:ext cx="0" cy="2121408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40119" y="4938994"/>
              <a:ext cx="43891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40119" y="5441297"/>
              <a:ext cx="43891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40119" y="5896945"/>
              <a:ext cx="43891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40119" y="6400800"/>
              <a:ext cx="43891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52462" y="4267200"/>
              <a:ext cx="283464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343892" y="4391787"/>
            <a:ext cx="933332" cy="2390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b="1" dirty="0" smtClean="0"/>
              <a:t>T</a:t>
            </a:r>
            <a:r>
              <a:rPr lang="en-US" dirty="0" smtClean="0"/>
              <a:t>rashed</a:t>
            </a:r>
          </a:p>
          <a:p>
            <a:pPr>
              <a:lnSpc>
                <a:spcPct val="170000"/>
              </a:lnSpc>
            </a:pPr>
            <a:r>
              <a:rPr lang="en-US" b="1" dirty="0" smtClean="0"/>
              <a:t>R</a:t>
            </a:r>
            <a:r>
              <a:rPr lang="en-US" dirty="0" smtClean="0"/>
              <a:t>eplied</a:t>
            </a:r>
            <a:endParaRPr lang="en-US" b="1" dirty="0" smtClean="0"/>
          </a:p>
          <a:p>
            <a:pPr>
              <a:lnSpc>
                <a:spcPct val="170000"/>
              </a:lnSpc>
            </a:pPr>
            <a:r>
              <a:rPr lang="en-US" b="1" dirty="0" smtClean="0"/>
              <a:t>T</a:t>
            </a:r>
            <a:r>
              <a:rPr lang="en-US" dirty="0" smtClean="0"/>
              <a:t>rashed</a:t>
            </a:r>
            <a:endParaRPr lang="en-US" b="1" dirty="0" smtClean="0"/>
          </a:p>
          <a:p>
            <a:pPr>
              <a:lnSpc>
                <a:spcPct val="170000"/>
              </a:lnSpc>
            </a:pPr>
            <a:r>
              <a:rPr lang="en-US" b="1" dirty="0" smtClean="0"/>
              <a:t>S</a:t>
            </a:r>
            <a:r>
              <a:rPr lang="en-US" dirty="0" smtClean="0"/>
              <a:t>een</a:t>
            </a:r>
            <a:endParaRPr lang="en-US" b="1" dirty="0" smtClean="0"/>
          </a:p>
          <a:p>
            <a:pPr>
              <a:lnSpc>
                <a:spcPct val="170000"/>
              </a:lnSpc>
            </a:pPr>
            <a:r>
              <a:rPr lang="en-US" b="1" dirty="0" smtClean="0"/>
              <a:t>S</a:t>
            </a:r>
            <a:r>
              <a:rPr lang="en-US" dirty="0" smtClean="0"/>
              <a:t>een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Messages Hidden with Lockless </a:t>
            </a:r>
            <a:r>
              <a:rPr lang="en-US" sz="3200" dirty="0" err="1" smtClean="0"/>
              <a:t>Maildir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00600" y="1752600"/>
            <a:ext cx="4040188" cy="715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rocess 2  (Marking)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2373312"/>
            <a:ext cx="4040188" cy="12080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if (access(“043:2,S”)):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      </a:t>
            </a:r>
            <a:r>
              <a:rPr lang="en-US" sz="2000" b="1" u="sng" dirty="0" smtClean="0">
                <a:latin typeface="Arial Narrow" pitchFamily="34" charset="0"/>
                <a:ea typeface="KaiTi" pitchFamily="49" charset="-122"/>
              </a:rPr>
              <a:t>rename(“043:2,S”, “043:2,R”)</a:t>
            </a:r>
            <a:endParaRPr lang="en-US" sz="2000" b="1" u="sng" dirty="0">
              <a:latin typeface="Arial Narrow" pitchFamily="34" charset="0"/>
              <a:ea typeface="KaiTi" pitchFamily="49" charset="-12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" y="1752600"/>
            <a:ext cx="4343400" cy="71535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rocess 1 (listing)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2373312"/>
            <a:ext cx="4041775" cy="1055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>
                <a:latin typeface="Arial Narrow" pitchFamily="34" charset="0"/>
                <a:ea typeface="KaiTi" pitchFamily="49" charset="-122"/>
              </a:rPr>
              <a:t>w</a:t>
            </a: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hile (f = </a:t>
            </a:r>
            <a:r>
              <a:rPr lang="en-US" sz="2000" dirty="0" err="1" smtClean="0">
                <a:latin typeface="Arial Narrow" pitchFamily="34" charset="0"/>
                <a:ea typeface="KaiTi" pitchFamily="49" charset="-122"/>
              </a:rPr>
              <a:t>readdir</a:t>
            </a: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(“</a:t>
            </a:r>
            <a:r>
              <a:rPr lang="en-US" sz="2000" dirty="0" err="1" smtClean="0">
                <a:latin typeface="Arial Narrow" pitchFamily="34" charset="0"/>
                <a:ea typeface="KaiTi" pitchFamily="49" charset="-122"/>
              </a:rPr>
              <a:t>Maildir</a:t>
            </a: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/cur”)):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     print f.name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68099" y="3638490"/>
            <a:ext cx="7842501" cy="1543110"/>
            <a:chOff x="768099" y="3638490"/>
            <a:chExt cx="7842501" cy="1543110"/>
          </a:xfrm>
        </p:grpSpPr>
        <p:sp>
          <p:nvSpPr>
            <p:cNvPr id="53" name="Rounded Rectangle 52"/>
            <p:cNvSpPr/>
            <p:nvPr/>
          </p:nvSpPr>
          <p:spPr>
            <a:xfrm>
              <a:off x="838200" y="3962400"/>
              <a:ext cx="7772400" cy="1219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407176" y="4552890"/>
              <a:ext cx="51816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290409" y="4335958"/>
              <a:ext cx="955711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018:2,S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02929" y="4324290"/>
              <a:ext cx="955711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021:2,S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27969" y="4324290"/>
              <a:ext cx="955711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052:2,S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40489" y="4324290"/>
              <a:ext cx="955711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061:2,S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39303" y="470529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Seen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8099" y="3638490"/>
              <a:ext cx="2667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“</a:t>
              </a:r>
              <a:r>
                <a:rPr lang="en-US" sz="2000" b="1" dirty="0" err="1" smtClean="0"/>
                <a:t>Maildir</a:t>
              </a:r>
              <a:r>
                <a:rPr lang="en-US" sz="2000" b="1" dirty="0" smtClean="0"/>
                <a:t>/cur” directory</a:t>
              </a:r>
              <a:endParaRPr lang="en-US" sz="2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07176" y="470529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Seen</a:t>
              </a:r>
              <a:endParaRPr lang="en-US" dirty="0"/>
            </a:p>
          </p:txBody>
        </p:sp>
        <p:grpSp>
          <p:nvGrpSpPr>
            <p:cNvPr id="8" name="Group 28"/>
            <p:cNvGrpSpPr/>
            <p:nvPr/>
          </p:nvGrpSpPr>
          <p:grpSpPr>
            <a:xfrm>
              <a:off x="4515449" y="4324290"/>
              <a:ext cx="955711" cy="750332"/>
              <a:chOff x="4515449" y="4324290"/>
              <a:chExt cx="955711" cy="75033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4515449" y="4324290"/>
                <a:ext cx="955711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itchFamily="34" charset="0"/>
                  </a:rPr>
                  <a:t>043:2,S</a:t>
                </a:r>
                <a:endParaRPr lang="en-US" sz="20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671430" y="4705290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Seen</a:t>
                </a:r>
                <a:endParaRPr lang="en-US" dirty="0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803557" y="470529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Seen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35684" y="470529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Seen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838200" y="3962400"/>
            <a:ext cx="7772400" cy="121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143000" y="4343400"/>
            <a:ext cx="1219200" cy="731222"/>
            <a:chOff x="1143000" y="4343400"/>
            <a:chExt cx="1219200" cy="731222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2133600" y="4572000"/>
              <a:ext cx="2286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143000" y="4343400"/>
              <a:ext cx="976549" cy="40011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043:2,R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43000" y="4705290"/>
              <a:ext cx="89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Replied</a:t>
              </a:r>
              <a:endParaRPr lang="en-US" dirty="0"/>
            </a:p>
          </p:txBody>
        </p:sp>
      </p:grpSp>
      <p:sp>
        <p:nvSpPr>
          <p:cNvPr id="64" name="Flowchart: Document 63"/>
          <p:cNvSpPr/>
          <p:nvPr/>
        </p:nvSpPr>
        <p:spPr>
          <a:xfrm>
            <a:off x="609600" y="5334000"/>
            <a:ext cx="3962400" cy="15240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2407176" y="4552890"/>
            <a:ext cx="51816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Messages Hidden with Lockless </a:t>
            </a:r>
            <a:r>
              <a:rPr lang="en-US" sz="3200" dirty="0" err="1" smtClean="0"/>
              <a:t>Maildir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00600" y="1752600"/>
            <a:ext cx="4040188" cy="715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rocess 2  (Marking)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2373312"/>
            <a:ext cx="4040188" cy="12080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if (access(“043:2,S”)):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      </a:t>
            </a:r>
            <a:r>
              <a:rPr lang="en-US" sz="2000" b="1" u="sng" dirty="0" smtClean="0">
                <a:latin typeface="Arial Narrow" pitchFamily="34" charset="0"/>
                <a:ea typeface="KaiTi" pitchFamily="49" charset="-122"/>
              </a:rPr>
              <a:t>rename(“043:2,S”, “043:2,R”)</a:t>
            </a:r>
            <a:endParaRPr lang="en-US" sz="2000" b="1" u="sng" dirty="0">
              <a:latin typeface="Arial Narrow" pitchFamily="34" charset="0"/>
              <a:ea typeface="KaiTi" pitchFamily="49" charset="-12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" y="1752600"/>
            <a:ext cx="4343400" cy="71535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rocess 1 (listing)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2373312"/>
            <a:ext cx="4041775" cy="1055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>
                <a:latin typeface="Arial Narrow" pitchFamily="34" charset="0"/>
                <a:ea typeface="KaiTi" pitchFamily="49" charset="-122"/>
              </a:rPr>
              <a:t>w</a:t>
            </a: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hile (f = </a:t>
            </a:r>
            <a:r>
              <a:rPr lang="en-US" sz="2000" dirty="0" err="1" smtClean="0">
                <a:latin typeface="Arial Narrow" pitchFamily="34" charset="0"/>
                <a:ea typeface="KaiTi" pitchFamily="49" charset="-122"/>
              </a:rPr>
              <a:t>readdir</a:t>
            </a: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(“</a:t>
            </a:r>
            <a:r>
              <a:rPr lang="en-US" sz="2000" dirty="0" err="1" smtClean="0">
                <a:latin typeface="Arial Narrow" pitchFamily="34" charset="0"/>
                <a:ea typeface="KaiTi" pitchFamily="49" charset="-122"/>
              </a:rPr>
              <a:t>Maildir</a:t>
            </a: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/cur”)):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Narrow" pitchFamily="34" charset="0"/>
                <a:ea typeface="KaiTi" pitchFamily="49" charset="-122"/>
              </a:rPr>
              <a:t>     print f.name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90409" y="4335958"/>
            <a:ext cx="95571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018:2,S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2929" y="4324290"/>
            <a:ext cx="95571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021:2,S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7969" y="4324290"/>
            <a:ext cx="95571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052:2,S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40489" y="4324290"/>
            <a:ext cx="95571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061:2,S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39303" y="470529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68099" y="3638490"/>
            <a:ext cx="2667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</a:t>
            </a:r>
            <a:r>
              <a:rPr lang="en-US" sz="2000" b="1" dirty="0" err="1" smtClean="0"/>
              <a:t>Maildir</a:t>
            </a:r>
            <a:r>
              <a:rPr lang="en-US" sz="2000" b="1" dirty="0" smtClean="0"/>
              <a:t>/cur” directory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407176" y="470529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Seen</a:t>
            </a:r>
            <a:endParaRPr lang="en-US" dirty="0"/>
          </a:p>
        </p:txBody>
      </p:sp>
      <p:grpSp>
        <p:nvGrpSpPr>
          <p:cNvPr id="3" name="Group 28"/>
          <p:cNvGrpSpPr/>
          <p:nvPr/>
        </p:nvGrpSpPr>
        <p:grpSpPr>
          <a:xfrm>
            <a:off x="4515449" y="4324290"/>
            <a:ext cx="955711" cy="750332"/>
            <a:chOff x="4515449" y="4324290"/>
            <a:chExt cx="955711" cy="750332"/>
          </a:xfrm>
        </p:grpSpPr>
        <p:sp>
          <p:nvSpPr>
            <p:cNvPr id="42" name="TextBox 41"/>
            <p:cNvSpPr txBox="1"/>
            <p:nvPr/>
          </p:nvSpPr>
          <p:spPr>
            <a:xfrm>
              <a:off x="4515449" y="4324290"/>
              <a:ext cx="955711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043:2,S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71430" y="4705290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Seen</a:t>
              </a:r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803557" y="470529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Seen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935684" y="470529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Seen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62000" y="5334000"/>
            <a:ext cx="183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Process  1 Result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739158" y="5010090"/>
            <a:ext cx="4042" cy="1715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19200" y="566213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018:2,S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19200" y="587906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021:2,S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19200" y="610766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052:2,S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19200" y="633626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061:2,S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029200" y="3352800"/>
            <a:ext cx="7620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93697" y="5924490"/>
            <a:ext cx="2125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Message missing!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6337300"/>
            <a:ext cx="228600" cy="13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12535 -4.44444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4.44444E-6 L 0.37535 4.44444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35 4.44444E-6 L 0.49202 4.44444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48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Return of The Coarse-grained File Locking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Maildir</a:t>
            </a:r>
            <a:r>
              <a:rPr lang="en-US" dirty="0" smtClean="0"/>
              <a:t> synchronization</a:t>
            </a:r>
          </a:p>
          <a:p>
            <a:pPr lvl="1"/>
            <a:r>
              <a:rPr lang="en-US" dirty="0" smtClean="0"/>
              <a:t>Lockless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File locks</a:t>
            </a:r>
          </a:p>
          <a:p>
            <a:pPr lvl="2"/>
            <a:r>
              <a:rPr lang="en-US" dirty="0" smtClean="0"/>
              <a:t>Per-directory coarse-grained locking</a:t>
            </a:r>
          </a:p>
          <a:p>
            <a:pPr lvl="2"/>
            <a:r>
              <a:rPr lang="en-US" dirty="0" smtClean="0"/>
              <a:t>Complexity of </a:t>
            </a:r>
            <a:r>
              <a:rPr lang="en-US" dirty="0" err="1" smtClean="0"/>
              <a:t>Maildir</a:t>
            </a:r>
            <a:r>
              <a:rPr lang="en-US" dirty="0" smtClean="0"/>
              <a:t>, performance of </a:t>
            </a:r>
            <a:r>
              <a:rPr lang="en-US" dirty="0" err="1" smtClean="0"/>
              <a:t>mbox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System transactions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5583" y="2674203"/>
            <a:ext cx="5389617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“certain anomalous situations may result” 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                                                          </a:t>
            </a:r>
            <a:r>
              <a:rPr lang="en-US" sz="1200" dirty="0" smtClean="0">
                <a:solidFill>
                  <a:srgbClr val="C00000"/>
                </a:solidFill>
              </a:rPr>
              <a:t>– Courier IMAP </a:t>
            </a:r>
            <a:r>
              <a:rPr lang="en-US" sz="1200" dirty="0" err="1" smtClean="0">
                <a:solidFill>
                  <a:srgbClr val="C00000"/>
                </a:solidFill>
              </a:rPr>
              <a:t>manpage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</a:rPr>
              <a:t>Maildir</a:t>
            </a:r>
            <a:r>
              <a:rPr lang="en-US" sz="3200" dirty="0" smtClean="0">
                <a:solidFill>
                  <a:srgbClr val="FFC000"/>
                </a:solidFill>
              </a:rPr>
              <a:t> Parallelized with System Transaction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1  (marking)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ea typeface="KaiTi" pitchFamily="49" charset="-122"/>
              </a:rPr>
              <a:t>xbegin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KaiTi" pitchFamily="49" charset="-122"/>
              </a:rPr>
              <a:t>()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Arial Narrow" pitchFamily="34" charset="0"/>
                <a:ea typeface="KaiTi" pitchFamily="49" charset="-122"/>
              </a:rPr>
              <a:t>if (access(“XXX:2,S”)):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Arial Narrow" pitchFamily="34" charset="0"/>
                <a:ea typeface="KaiTi" pitchFamily="49" charset="-122"/>
              </a:rPr>
              <a:t>      </a:t>
            </a:r>
            <a:r>
              <a:rPr lang="en-US" dirty="0" smtClean="0">
                <a:solidFill>
                  <a:srgbClr val="C00000"/>
                </a:solidFill>
                <a:latin typeface="Arial Narrow" pitchFamily="34" charset="0"/>
                <a:ea typeface="KaiTi" pitchFamily="49" charset="-122"/>
              </a:rPr>
              <a:t>rename(“XXX:2,S”, “XXX:2,R”)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ea typeface="KaiTi" pitchFamily="49" charset="-122"/>
              </a:rPr>
              <a:t>xend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KaiTi" pitchFamily="49" charset="-122"/>
              </a:rPr>
              <a:t>()</a:t>
            </a:r>
            <a:endParaRPr lang="en-US" b="1" dirty="0">
              <a:solidFill>
                <a:schemeClr val="bg1"/>
              </a:solidFill>
              <a:latin typeface="Arial Narrow" pitchFamily="34" charset="0"/>
              <a:ea typeface="KaiTi" pitchFamily="49" charset="-12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</a:t>
            </a:r>
            <a:r>
              <a:rPr lang="en-US" dirty="0" smtClean="0"/>
              <a:t>rocess 2 (message listing)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ea typeface="KaiTi" pitchFamily="49" charset="-122"/>
              </a:rPr>
              <a:t>xbegin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KaiTi" pitchFamily="49" charset="-122"/>
              </a:rPr>
              <a:t>()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Arial Narrow" pitchFamily="34" charset="0"/>
                <a:ea typeface="KaiTi" pitchFamily="49" charset="-122"/>
              </a:rPr>
              <a:t>while (f = </a:t>
            </a:r>
            <a:r>
              <a:rPr lang="en-US" dirty="0" err="1" smtClean="0">
                <a:latin typeface="Arial Narrow" pitchFamily="34" charset="0"/>
                <a:ea typeface="KaiTi" pitchFamily="49" charset="-122"/>
              </a:rPr>
              <a:t>readdir</a:t>
            </a:r>
            <a:r>
              <a:rPr lang="en-US" dirty="0" smtClean="0">
                <a:latin typeface="Arial Narrow" pitchFamily="34" charset="0"/>
                <a:ea typeface="KaiTi" pitchFamily="49" charset="-122"/>
              </a:rPr>
              <a:t>(“</a:t>
            </a:r>
            <a:r>
              <a:rPr lang="en-US" dirty="0" err="1" smtClean="0">
                <a:latin typeface="Arial Narrow" pitchFamily="34" charset="0"/>
                <a:ea typeface="KaiTi" pitchFamily="49" charset="-122"/>
              </a:rPr>
              <a:t>Maildir</a:t>
            </a:r>
            <a:r>
              <a:rPr lang="en-US" dirty="0" smtClean="0">
                <a:latin typeface="Arial Narrow" pitchFamily="34" charset="0"/>
                <a:ea typeface="KaiTi" pitchFamily="49" charset="-122"/>
              </a:rPr>
              <a:t>/cur”)):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Arial Narrow" pitchFamily="34" charset="0"/>
                <a:ea typeface="KaiTi" pitchFamily="49" charset="-122"/>
              </a:rPr>
              <a:t>     print f.name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bg1"/>
                </a:solidFill>
                <a:latin typeface="Arial Narrow" pitchFamily="34" charset="0"/>
                <a:ea typeface="KaiTi" pitchFamily="49" charset="-122"/>
              </a:rPr>
              <a:t>x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ea typeface="KaiTi" pitchFamily="49" charset="-122"/>
              </a:rPr>
              <a:t>end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KaiTi" pitchFamily="49" charset="-122"/>
              </a:rPr>
              <a:t>()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33400" y="2590800"/>
            <a:ext cx="5356704" cy="2677656"/>
            <a:chOff x="533400" y="2590800"/>
            <a:chExt cx="5356704" cy="2677656"/>
          </a:xfrm>
        </p:grpSpPr>
        <p:sp>
          <p:nvSpPr>
            <p:cNvPr id="27" name="TextBox 26"/>
            <p:cNvSpPr txBox="1"/>
            <p:nvPr/>
          </p:nvSpPr>
          <p:spPr>
            <a:xfrm>
              <a:off x="533400" y="2590800"/>
              <a:ext cx="1165704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Arial Narrow" pitchFamily="34" charset="0"/>
                </a:rPr>
                <a:t>xbegin</a:t>
              </a:r>
              <a:r>
                <a:rPr lang="en-US" sz="2400" b="1" dirty="0" smtClean="0">
                  <a:latin typeface="Arial Narrow" pitchFamily="34" charset="0"/>
                </a:rPr>
                <a:t>()</a:t>
              </a:r>
            </a:p>
            <a:p>
              <a:endParaRPr lang="en-US" sz="2400" b="1" dirty="0" smtClean="0">
                <a:latin typeface="Arial Narrow" pitchFamily="34" charset="0"/>
              </a:endParaRPr>
            </a:p>
            <a:p>
              <a:endParaRPr lang="en-US" sz="2400" b="1" dirty="0" smtClean="0">
                <a:latin typeface="Arial Narrow" pitchFamily="34" charset="0"/>
              </a:endParaRPr>
            </a:p>
            <a:p>
              <a:endParaRPr lang="en-US" sz="2400" b="1" dirty="0" smtClean="0">
                <a:latin typeface="Arial Narrow" pitchFamily="34" charset="0"/>
              </a:endParaRPr>
            </a:p>
            <a:p>
              <a:endParaRPr lang="en-US" sz="2400" b="1" dirty="0" smtClean="0">
                <a:latin typeface="Arial Narrow" pitchFamily="34" charset="0"/>
              </a:endParaRPr>
            </a:p>
            <a:p>
              <a:endParaRPr lang="en-US" sz="2400" b="1" dirty="0" smtClean="0">
                <a:latin typeface="Arial Narrow" pitchFamily="34" charset="0"/>
              </a:endParaRPr>
            </a:p>
            <a:p>
              <a:r>
                <a:rPr lang="en-US" sz="2400" b="1" dirty="0" err="1" smtClean="0">
                  <a:latin typeface="Arial Narrow" pitchFamily="34" charset="0"/>
                </a:rPr>
                <a:t>xend</a:t>
              </a:r>
              <a:r>
                <a:rPr lang="en-US" sz="2400" b="1" dirty="0" smtClean="0">
                  <a:latin typeface="Arial Narrow" pitchFamily="34" charset="0"/>
                </a:rPr>
                <a:t>()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24400" y="2709208"/>
              <a:ext cx="116570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Arial Narrow" pitchFamily="34" charset="0"/>
                </a:rPr>
                <a:t>xbegin</a:t>
              </a:r>
              <a:r>
                <a:rPr lang="en-US" sz="2400" b="1" dirty="0" smtClean="0">
                  <a:latin typeface="Arial Narrow" pitchFamily="34" charset="0"/>
                </a:rPr>
                <a:t>()</a:t>
              </a:r>
            </a:p>
            <a:p>
              <a:endParaRPr lang="en-US" sz="2400" b="1" dirty="0" smtClean="0">
                <a:latin typeface="Arial Narrow" pitchFamily="34" charset="0"/>
              </a:endParaRPr>
            </a:p>
            <a:p>
              <a:endParaRPr lang="en-US" sz="2400" b="1" dirty="0" smtClean="0">
                <a:latin typeface="Arial Narrow" pitchFamily="34" charset="0"/>
              </a:endParaRPr>
            </a:p>
            <a:p>
              <a:endParaRPr lang="en-US" sz="2400" b="1" dirty="0" smtClean="0">
                <a:latin typeface="Arial Narrow" pitchFamily="34" charset="0"/>
              </a:endParaRPr>
            </a:p>
            <a:p>
              <a:r>
                <a:rPr lang="en-US" sz="2400" b="1" dirty="0" err="1" smtClean="0">
                  <a:latin typeface="Arial Narrow" pitchFamily="34" charset="0"/>
                </a:rPr>
                <a:t>xend</a:t>
              </a:r>
              <a:r>
                <a:rPr lang="en-US" sz="2400" b="1" dirty="0" smtClean="0">
                  <a:latin typeface="Arial Narrow" pitchFamily="34" charset="0"/>
                </a:rPr>
                <a:t>()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86000" y="5105400"/>
            <a:ext cx="478804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Consistent directory accesses </a:t>
            </a:r>
          </a:p>
          <a:p>
            <a:r>
              <a:rPr lang="en-US" sz="2800" b="1" dirty="0" smtClean="0"/>
              <a:t>with better parallelism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fld id="{C92FC454-C208-485A-97A3-A3C0969DB23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772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Poor OS API Support for Concurrency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9597" y="6324599"/>
            <a:ext cx="733864" cy="274320"/>
          </a:xfrm>
        </p:spPr>
        <p:txBody>
          <a:bodyPr/>
          <a:lstStyle/>
          <a:p>
            <a:fld id="{C92FC454-C208-485A-97A3-A3C0969DB23A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1" y="1752600"/>
            <a:ext cx="0" cy="4343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71601" y="6096000"/>
            <a:ext cx="6781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96064" y="3631448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Parallelism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6120825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Maintainability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600200" y="1981200"/>
            <a:ext cx="4071949" cy="1581329"/>
            <a:chOff x="1600200" y="1981200"/>
            <a:chExt cx="4071949" cy="1581329"/>
          </a:xfrm>
        </p:grpSpPr>
        <p:pic>
          <p:nvPicPr>
            <p:cNvPr id="1027" name="Picture 3" descr="C:\Users\osaadmin\AppData\Local\Microsoft\Windows\Temporary Internet Files\Content.IE5\D0D9RUV5\MC900431534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3600" y="1981200"/>
              <a:ext cx="189816" cy="305061"/>
            </a:xfrm>
            <a:prstGeom prst="rect">
              <a:avLst/>
            </a:prstGeom>
            <a:noFill/>
          </p:spPr>
        </p:pic>
        <p:pic>
          <p:nvPicPr>
            <p:cNvPr id="13" name="Picture 3" descr="C:\Users\osaadmin\AppData\Local\Microsoft\Windows\Temporary Internet Files\Content.IE5\D0D9RUV5\MC900431534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1981200"/>
              <a:ext cx="189816" cy="305061"/>
            </a:xfrm>
            <a:prstGeom prst="rect">
              <a:avLst/>
            </a:prstGeom>
            <a:noFill/>
          </p:spPr>
        </p:pic>
        <p:pic>
          <p:nvPicPr>
            <p:cNvPr id="14" name="Picture 3" descr="C:\Users\osaadmin\AppData\Local\Microsoft\Windows\Temporary Internet Files\Content.IE5\D0D9RUV5\MC900431534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1981200"/>
              <a:ext cx="189816" cy="305061"/>
            </a:xfrm>
            <a:prstGeom prst="rect">
              <a:avLst/>
            </a:prstGeom>
            <a:noFill/>
          </p:spPr>
        </p:pic>
        <p:pic>
          <p:nvPicPr>
            <p:cNvPr id="15" name="Picture 3" descr="C:\Users\osaadmin\AppData\Local\Microsoft\Windows\Temporary Internet Files\Content.IE5\D0D9RUV5\MC900431534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7258" y="1981200"/>
              <a:ext cx="189816" cy="305061"/>
            </a:xfrm>
            <a:prstGeom prst="rect">
              <a:avLst/>
            </a:prstGeom>
            <a:noFill/>
          </p:spPr>
        </p:pic>
        <p:pic>
          <p:nvPicPr>
            <p:cNvPr id="16" name="Picture 3" descr="C:\Users\osaadmin\AppData\Local\Microsoft\Windows\Temporary Internet Files\Content.IE5\D0D9RUV5\MC900431534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0"/>
              <a:ext cx="189816" cy="305061"/>
            </a:xfrm>
            <a:prstGeom prst="rect">
              <a:avLst/>
            </a:prstGeom>
            <a:noFill/>
          </p:spPr>
        </p:pic>
        <p:pic>
          <p:nvPicPr>
            <p:cNvPr id="17" name="Picture 3" descr="C:\Users\osaadmin\AppData\Local\Microsoft\Windows\Temporary Internet Files\Content.IE5\D0D9RUV5\MC900431534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4384" y="1981200"/>
              <a:ext cx="189816" cy="305061"/>
            </a:xfrm>
            <a:prstGeom prst="rect">
              <a:avLst/>
            </a:prstGeom>
            <a:noFill/>
          </p:spPr>
        </p:pic>
        <p:pic>
          <p:nvPicPr>
            <p:cNvPr id="18" name="Picture 3" descr="C:\Users\osaadmin\AppData\Local\Microsoft\Windows\Temporary Internet Files\Content.IE5\D0D9RUV5\MC900431534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4200" y="1981200"/>
              <a:ext cx="189816" cy="305061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600200" y="2362200"/>
              <a:ext cx="407194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Fine-grained locking</a:t>
              </a:r>
            </a:p>
            <a:p>
              <a:r>
                <a:rPr lang="en-US" sz="2400" dirty="0" smtClean="0"/>
                <a:t>  - Bug-prone, hard to maintain</a:t>
              </a:r>
            </a:p>
            <a:p>
              <a:r>
                <a:rPr lang="en-US" sz="2400" dirty="0" smtClean="0"/>
                <a:t>  - OS provides poor support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53000" y="4267200"/>
            <a:ext cx="4069127" cy="1752600"/>
            <a:chOff x="4953000" y="4267200"/>
            <a:chExt cx="4069127" cy="1752600"/>
          </a:xfrm>
        </p:grpSpPr>
        <p:pic>
          <p:nvPicPr>
            <p:cNvPr id="19" name="Picture 3" descr="C:\Users\osaadmin\AppData\Local\Microsoft\Windows\Temporary Internet Files\Content.IE5\D0D9RUV5\MC900431534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4267200"/>
              <a:ext cx="533400" cy="857249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4953000" y="5188803"/>
              <a:ext cx="40691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Coarse-grained locking</a:t>
              </a:r>
            </a:p>
            <a:p>
              <a:r>
                <a:rPr lang="en-US" sz="2400" dirty="0" smtClean="0"/>
                <a:t>  - Reduced resource utilization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524000"/>
            <a:ext cx="7620000" cy="19812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of Rewriting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84791"/>
            <a:ext cx="8915400" cy="46256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Middleware state sharing</a:t>
            </a:r>
            <a:endParaRPr lang="en-US" dirty="0"/>
          </a:p>
          <a:p>
            <a:pPr marL="806958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Deterministic parallel update for system state</a:t>
            </a:r>
          </a:p>
          <a:p>
            <a:pPr marL="806958" lvl="1" indent="-514350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Composing with other synchronization primitives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200400"/>
            <a:ext cx="8839200" cy="1981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Middleware and System Transaction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Problem with memory management</a:t>
            </a:r>
          </a:p>
          <a:p>
            <a:pPr lvl="1"/>
            <a:r>
              <a:rPr lang="en-US" dirty="0" smtClean="0"/>
              <a:t>Multiple threads share the same heap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308732"/>
            <a:ext cx="12907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Thread 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06966" y="3308732"/>
            <a:ext cx="130997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Thread 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01494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 Transaction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3962400"/>
            <a:ext cx="1337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xbegin</a:t>
            </a:r>
            <a:r>
              <a:rPr lang="en-US" dirty="0" smtClean="0">
                <a:latin typeface="Arial Narrow" pitchFamily="34" charset="0"/>
              </a:rPr>
              <a:t>();</a:t>
            </a:r>
          </a:p>
          <a:p>
            <a:r>
              <a:rPr lang="en-US" dirty="0" smtClean="0">
                <a:latin typeface="Arial Narrow" pitchFamily="34" charset="0"/>
              </a:rPr>
              <a:t>p1 = </a:t>
            </a:r>
            <a:r>
              <a:rPr lang="en-US" dirty="0" err="1" smtClean="0">
                <a:latin typeface="Arial Narrow" pitchFamily="34" charset="0"/>
              </a:rPr>
              <a:t>malloc</a:t>
            </a:r>
            <a:r>
              <a:rPr lang="en-US" dirty="0" smtClean="0">
                <a:latin typeface="Arial Narrow" pitchFamily="34" charset="0"/>
              </a:rPr>
              <a:t>();</a:t>
            </a:r>
          </a:p>
          <a:p>
            <a:r>
              <a:rPr lang="en-US" dirty="0" smtClean="0">
                <a:latin typeface="Arial Narrow" pitchFamily="34" charset="0"/>
              </a:rPr>
              <a:t>  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err="1" smtClean="0">
                <a:latin typeface="Arial Narrow" pitchFamily="34" charset="0"/>
              </a:rPr>
              <a:t>xabort</a:t>
            </a:r>
            <a:r>
              <a:rPr lang="en-US" dirty="0" smtClean="0">
                <a:latin typeface="Arial Narrow" pitchFamily="34" charset="0"/>
              </a:rPr>
              <a:t>();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3960674"/>
            <a:ext cx="13372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p2 = </a:t>
            </a:r>
            <a:r>
              <a:rPr lang="en-US" dirty="0" err="1" smtClean="0">
                <a:latin typeface="Arial Narrow" pitchFamily="34" charset="0"/>
              </a:rPr>
              <a:t>malloc</a:t>
            </a:r>
            <a:r>
              <a:rPr lang="en-US" dirty="0" smtClean="0">
                <a:latin typeface="Arial Narrow" pitchFamily="34" charset="0"/>
              </a:rPr>
              <a:t>();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*p2 = 1;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95400" y="4177146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305791" y="4443845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3124200"/>
            <a:ext cx="29718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29942" y="5181600"/>
            <a:ext cx="2895600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97284" y="3080656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Middleware (</a:t>
            </a:r>
            <a:r>
              <a:rPr lang="en-US" dirty="0" err="1" smtClean="0"/>
              <a:t>libc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46257" y="5138058"/>
            <a:ext cx="8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6370857" y="5029200"/>
            <a:ext cx="835485" cy="533400"/>
            <a:chOff x="6370857" y="5029200"/>
            <a:chExt cx="835485" cy="53340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400800" y="50292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70857" y="5105400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mmap</a:t>
              </a:r>
              <a:r>
                <a:rPr lang="en-US" dirty="0" smtClean="0">
                  <a:latin typeface="Arial Narrow" pitchFamily="34" charset="0"/>
                </a:rPr>
                <a:t>()</a:t>
              </a:r>
              <a:endParaRPr lang="en-US" dirty="0">
                <a:latin typeface="Arial Narrow" pitchFamily="34" charset="0"/>
              </a:endParaRP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7239000" y="4953000"/>
            <a:ext cx="0" cy="53340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38800" y="3505200"/>
            <a:ext cx="2634342" cy="1447800"/>
            <a:chOff x="5638800" y="3505200"/>
            <a:chExt cx="2634342" cy="1447800"/>
          </a:xfrm>
        </p:grpSpPr>
        <p:sp>
          <p:nvSpPr>
            <p:cNvPr id="32" name="Rectangle 31"/>
            <p:cNvSpPr/>
            <p:nvPr/>
          </p:nvSpPr>
          <p:spPr>
            <a:xfrm>
              <a:off x="5682342" y="3581400"/>
              <a:ext cx="2590800" cy="1371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38800" y="3505200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62600" y="5562600"/>
            <a:ext cx="2951193" cy="674132"/>
            <a:chOff x="5562600" y="5562600"/>
            <a:chExt cx="2951193" cy="674132"/>
          </a:xfrm>
        </p:grpSpPr>
        <p:sp>
          <p:nvSpPr>
            <p:cNvPr id="49" name="TextBox 48"/>
            <p:cNvSpPr txBox="1"/>
            <p:nvPr/>
          </p:nvSpPr>
          <p:spPr>
            <a:xfrm>
              <a:off x="5562600" y="5867400"/>
              <a:ext cx="2951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Transactional object for heap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72200" y="5562600"/>
              <a:ext cx="5334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5867400" y="4038600"/>
            <a:ext cx="9144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5029200" y="4114800"/>
            <a:ext cx="838200" cy="369332"/>
            <a:chOff x="5029200" y="4114800"/>
            <a:chExt cx="838200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5029200" y="41148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p1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410200" y="4343400"/>
              <a:ext cx="457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Middleware and System Transaction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Problem with memory management</a:t>
            </a:r>
          </a:p>
          <a:p>
            <a:pPr lvl="1"/>
            <a:r>
              <a:rPr lang="en-US" dirty="0" smtClean="0"/>
              <a:t>Multiple threads share the same heap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308732"/>
            <a:ext cx="12907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Thread 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06966" y="3308732"/>
            <a:ext cx="130997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Thread 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01494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 Transaction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3962400"/>
            <a:ext cx="1337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xbegin</a:t>
            </a:r>
            <a:r>
              <a:rPr lang="en-US" dirty="0" smtClean="0">
                <a:latin typeface="Arial Narrow" pitchFamily="34" charset="0"/>
              </a:rPr>
              <a:t>();</a:t>
            </a:r>
          </a:p>
          <a:p>
            <a:r>
              <a:rPr lang="en-US" dirty="0" smtClean="0">
                <a:latin typeface="Arial Narrow" pitchFamily="34" charset="0"/>
              </a:rPr>
              <a:t>p1 = </a:t>
            </a:r>
            <a:r>
              <a:rPr lang="en-US" dirty="0" err="1" smtClean="0">
                <a:latin typeface="Arial Narrow" pitchFamily="34" charset="0"/>
              </a:rPr>
              <a:t>malloc</a:t>
            </a:r>
            <a:r>
              <a:rPr lang="en-US" dirty="0" smtClean="0">
                <a:latin typeface="Arial Narrow" pitchFamily="34" charset="0"/>
              </a:rPr>
              <a:t>();</a:t>
            </a:r>
          </a:p>
          <a:p>
            <a:r>
              <a:rPr lang="en-US" dirty="0" smtClean="0">
                <a:latin typeface="Arial Narrow" pitchFamily="34" charset="0"/>
              </a:rPr>
              <a:t>  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err="1" smtClean="0">
                <a:latin typeface="Arial Narrow" pitchFamily="34" charset="0"/>
              </a:rPr>
              <a:t>xabort</a:t>
            </a:r>
            <a:r>
              <a:rPr lang="en-US" dirty="0" smtClean="0">
                <a:latin typeface="Arial Narrow" pitchFamily="34" charset="0"/>
              </a:rPr>
              <a:t>();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3960674"/>
            <a:ext cx="13372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p2 = </a:t>
            </a:r>
            <a:r>
              <a:rPr lang="en-US" dirty="0" err="1" smtClean="0">
                <a:latin typeface="Arial Narrow" pitchFamily="34" charset="0"/>
              </a:rPr>
              <a:t>malloc</a:t>
            </a:r>
            <a:r>
              <a:rPr lang="en-US" dirty="0" smtClean="0">
                <a:latin typeface="Arial Narrow" pitchFamily="34" charset="0"/>
              </a:rPr>
              <a:t>();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*p2 = 1;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3124200"/>
            <a:ext cx="29718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29942" y="5181600"/>
            <a:ext cx="2895600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97284" y="3080656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Middleware (</a:t>
            </a:r>
            <a:r>
              <a:rPr lang="en-US" dirty="0" err="1" smtClean="0"/>
              <a:t>libc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46257" y="5138058"/>
            <a:ext cx="80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grpSp>
        <p:nvGrpSpPr>
          <p:cNvPr id="8" name="Group 50"/>
          <p:cNvGrpSpPr/>
          <p:nvPr/>
        </p:nvGrpSpPr>
        <p:grpSpPr>
          <a:xfrm>
            <a:off x="5562600" y="5562600"/>
            <a:ext cx="2951193" cy="674132"/>
            <a:chOff x="5562600" y="5562600"/>
            <a:chExt cx="2951193" cy="674132"/>
          </a:xfrm>
        </p:grpSpPr>
        <p:sp>
          <p:nvSpPr>
            <p:cNvPr id="49" name="TextBox 48"/>
            <p:cNvSpPr txBox="1"/>
            <p:nvPr/>
          </p:nvSpPr>
          <p:spPr>
            <a:xfrm>
              <a:off x="5562600" y="5867400"/>
              <a:ext cx="2951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Transactional object for heap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72200" y="5562600"/>
              <a:ext cx="5334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3200400" y="4985658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295400" y="5257800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638800" y="3505200"/>
            <a:ext cx="2634342" cy="1447800"/>
            <a:chOff x="5638800" y="3505200"/>
            <a:chExt cx="2634342" cy="1447800"/>
          </a:xfrm>
        </p:grpSpPr>
        <p:grpSp>
          <p:nvGrpSpPr>
            <p:cNvPr id="7" name="Group 47"/>
            <p:cNvGrpSpPr/>
            <p:nvPr/>
          </p:nvGrpSpPr>
          <p:grpSpPr>
            <a:xfrm>
              <a:off x="5638800" y="3505200"/>
              <a:ext cx="2634342" cy="1447800"/>
              <a:chOff x="5638800" y="3505200"/>
              <a:chExt cx="2634342" cy="14478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2" y="3581400"/>
                <a:ext cx="2590800" cy="1371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38800" y="3505200"/>
                <a:ext cx="689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Heap</a:t>
                </a:r>
                <a:endParaRPr lang="en-US" dirty="0"/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5867400" y="4038600"/>
              <a:ext cx="914400" cy="6096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086600" y="4038600"/>
              <a:ext cx="914400" cy="609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88762" y="5638800"/>
            <a:ext cx="1459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FAULT!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5943600" y="5410200"/>
            <a:ext cx="990600" cy="685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00400" y="5562600"/>
            <a:ext cx="228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1354" y="6182380"/>
            <a:ext cx="75184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Certain middleware actions should not roll back</a:t>
            </a:r>
            <a:endParaRPr lang="en-US" sz="28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5029200" y="4114800"/>
            <a:ext cx="838200" cy="369332"/>
            <a:chOff x="5029200" y="4114800"/>
            <a:chExt cx="838200" cy="369332"/>
          </a:xfrm>
        </p:grpSpPr>
        <p:sp>
          <p:nvSpPr>
            <p:cNvPr id="35" name="TextBox 34"/>
            <p:cNvSpPr txBox="1"/>
            <p:nvPr/>
          </p:nvSpPr>
          <p:spPr>
            <a:xfrm>
              <a:off x="5029200" y="41148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p1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410200" y="4343400"/>
              <a:ext cx="457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001000" y="4114800"/>
            <a:ext cx="958516" cy="369332"/>
            <a:chOff x="4495800" y="4114800"/>
            <a:chExt cx="958516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5029200" y="411480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p2</a:t>
              </a:r>
              <a:endParaRPr lang="en-US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4495800" y="4343400"/>
              <a:ext cx="533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6477000" y="4114800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unmapped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8" grpId="0" animBg="1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Two Types of  Actions on Middleware State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User-initiated 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User changes system state</a:t>
            </a:r>
          </a:p>
          <a:p>
            <a:pPr lvl="1"/>
            <a:r>
              <a:rPr lang="en-US" dirty="0" smtClean="0"/>
              <a:t>Most file accesses</a:t>
            </a:r>
          </a:p>
          <a:p>
            <a:pPr lvl="1"/>
            <a:r>
              <a:rPr lang="en-US" dirty="0" smtClean="0"/>
              <a:t>Most synchronization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Middleware-initiated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System state changed as side effect of user action</a:t>
            </a:r>
          </a:p>
          <a:p>
            <a:pPr lvl="1"/>
            <a:r>
              <a:rPr lang="en-US" dirty="0" err="1" smtClean="0">
                <a:latin typeface="Arial Narrow" pitchFamily="34" charset="0"/>
              </a:rPr>
              <a:t>malloc</a:t>
            </a:r>
            <a:r>
              <a:rPr lang="en-US" dirty="0" smtClean="0">
                <a:latin typeface="Arial Narrow" pitchFamily="34" charset="0"/>
              </a:rPr>
              <a:t>()  </a:t>
            </a:r>
            <a:r>
              <a:rPr lang="en-US" dirty="0" smtClean="0"/>
              <a:t>memory mapping</a:t>
            </a:r>
          </a:p>
          <a:p>
            <a:pPr lvl="1"/>
            <a:r>
              <a:rPr lang="en-US" dirty="0" smtClean="0"/>
              <a:t>Java garbage collection</a:t>
            </a:r>
          </a:p>
          <a:p>
            <a:pPr lvl="1"/>
            <a:r>
              <a:rPr lang="en-US" dirty="0" smtClean="0"/>
              <a:t>Dynamic linking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Middleware state shared among user threads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Can’t just roll back!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19050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AutoShape 2" descr="https://mail-attachment.googleusercontent.com/attachment/?ui=2&amp;ik=4597756c03&amp;view=att&amp;th=1362be7ddbf98342&amp;attid=0.1&amp;disp=inline&amp;realattid=f_gzzrfvlr0&amp;safe=1&amp;zw&amp;saduie=AG9B_P_qAPenGsUFPol1FUe8O-B-&amp;sadet=1332176591950&amp;sads=q7QNfelIx9obQc5R7fetfWeKhXU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https://mail-attachment.googleusercontent.com/attachment/?ui=2&amp;ik=4597756c03&amp;view=att&amp;th=1362be7ddbf98342&amp;attid=0.1&amp;disp=inline&amp;realattid=f_gzzrfvlr0&amp;safe=1&amp;zw&amp;saduie=AG9B_P_qAPenGsUFPol1FUe8O-B-&amp;sadet=1332176591950&amp;sads=q7QNfelIx9obQc5R7fetfWeKhXU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https://mail-attachment.googleusercontent.com/attachment/?ui=2&amp;ik=4597756c03&amp;view=att&amp;th=1362be7ddbf98342&amp;attid=0.1&amp;disp=inline&amp;realattid=f_gzzrfvlr0&amp;safe=1&amp;zw&amp;saduie=AG9B_P_qAPenGsUFPol1FUe8O-B-&amp;sadet=1332176591950&amp;sads=q7QNfelIx9obQc5R7fetfWeKhXU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Handling Middleware-Initiated Actions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98991"/>
            <a:ext cx="8458200" cy="4930409"/>
          </a:xfrm>
        </p:spPr>
        <p:txBody>
          <a:bodyPr>
            <a:normAutofit/>
          </a:bodyPr>
          <a:lstStyle/>
          <a:p>
            <a:r>
              <a:rPr lang="en-US" dirty="0" smtClean="0"/>
              <a:t>Transaction pause/resume </a:t>
            </a:r>
          </a:p>
          <a:p>
            <a:pPr lvl="1"/>
            <a:r>
              <a:rPr lang="en-US" dirty="0" smtClean="0"/>
              <a:t>Expose state changes by </a:t>
            </a:r>
            <a:r>
              <a:rPr lang="en-US" b="1" dirty="0" smtClean="0"/>
              <a:t>middleware-initiated actions</a:t>
            </a:r>
            <a:r>
              <a:rPr lang="en-US" dirty="0" smtClean="0"/>
              <a:t> to other threads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Additional system calls </a:t>
            </a:r>
          </a:p>
          <a:p>
            <a:pPr lvl="2"/>
            <a:r>
              <a:rPr lang="en-US" b="1" dirty="0" err="1" smtClean="0">
                <a:latin typeface="Arial Narrow" pitchFamily="34" charset="0"/>
              </a:rPr>
              <a:t>xpause</a:t>
            </a:r>
            <a:r>
              <a:rPr lang="en-US" b="1" dirty="0" smtClean="0">
                <a:latin typeface="Arial Narrow" pitchFamily="34" charset="0"/>
              </a:rPr>
              <a:t>(),  </a:t>
            </a:r>
            <a:r>
              <a:rPr lang="en-US" b="1" dirty="0" err="1" smtClean="0">
                <a:latin typeface="Arial Narrow" pitchFamily="34" charset="0"/>
              </a:rPr>
              <a:t>xresume</a:t>
            </a:r>
            <a:r>
              <a:rPr lang="en-US" b="1" dirty="0" smtClean="0">
                <a:latin typeface="Arial Narrow" pitchFamily="34" charset="0"/>
              </a:rPr>
              <a:t>()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Limited complexity increase</a:t>
            </a:r>
          </a:p>
          <a:p>
            <a:pPr lvl="2"/>
            <a:r>
              <a:rPr lang="en-US" dirty="0" smtClean="0"/>
              <a:t>We used pause/resume  8 times in </a:t>
            </a:r>
            <a:r>
              <a:rPr lang="en-US" dirty="0" err="1" smtClean="0"/>
              <a:t>glibc</a:t>
            </a:r>
            <a:r>
              <a:rPr lang="en-US" dirty="0" smtClean="0"/>
              <a:t>, 4 times in JVM</a:t>
            </a:r>
          </a:p>
          <a:p>
            <a:pPr lvl="2"/>
            <a:r>
              <a:rPr lang="en-US" dirty="0" smtClean="0"/>
              <a:t>Only used in application for debugging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Pause/Resume In JVM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4038600" cy="4038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SysTransaction.begin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();</a:t>
            </a:r>
          </a:p>
          <a:p>
            <a:pPr>
              <a:buNone/>
            </a:pPr>
            <a:endParaRPr lang="en-US" sz="2800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files = </a:t>
            </a: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dir.list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();</a:t>
            </a:r>
          </a:p>
          <a:p>
            <a:pPr>
              <a:buNone/>
            </a:pPr>
            <a:endParaRPr lang="en-US" sz="2800" dirty="0" smtClean="0"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Arial Narrow" pitchFamily="34" charset="0"/>
                <a:cs typeface="Arial" pitchFamily="34" charset="0"/>
              </a:rPr>
              <a:t>SysTransaction.end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();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609600" y="1646237"/>
            <a:ext cx="3429000" cy="71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/>
              <a:t>Java code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24400" y="4026124"/>
            <a:ext cx="3581400" cy="1590020"/>
            <a:chOff x="2514600" y="4353580"/>
            <a:chExt cx="3581400" cy="1590020"/>
          </a:xfrm>
        </p:grpSpPr>
        <p:sp>
          <p:nvSpPr>
            <p:cNvPr id="7" name="Rectangle 6"/>
            <p:cNvSpPr/>
            <p:nvPr/>
          </p:nvSpPr>
          <p:spPr>
            <a:xfrm>
              <a:off x="2514600" y="4419600"/>
              <a:ext cx="3581400" cy="1524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4353580"/>
              <a:ext cx="1439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/>
                <a:t>xpause</a:t>
              </a:r>
              <a:r>
                <a:rPr lang="en-US" sz="2800" i="1" dirty="0" smtClean="0"/>
                <a:t>()</a:t>
              </a:r>
              <a:endParaRPr lang="en-US" sz="28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0800" y="5410200"/>
              <a:ext cx="15937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/>
                <a:t>xresume</a:t>
              </a:r>
              <a:r>
                <a:rPr lang="en-US" sz="2800" i="1" dirty="0" smtClean="0"/>
                <a:t>()</a:t>
              </a:r>
              <a:endParaRPr lang="en-US" sz="2800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0" y="1676400"/>
            <a:ext cx="4953000" cy="5029200"/>
            <a:chOff x="4572000" y="1676400"/>
            <a:chExt cx="4953000" cy="502920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724400" y="2667000"/>
              <a:ext cx="4800600" cy="4038600"/>
            </a:xfrm>
            <a:prstGeom prst="rect">
              <a:avLst/>
            </a:prstGeom>
          </p:spPr>
          <p:txBody>
            <a:bodyPr vert="horz" lIns="54864" tIns="91440" rtlCol="0">
              <a:normAutofit/>
            </a:bodyPr>
            <a:lstStyle/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xbegin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();</a:t>
              </a:r>
            </a:p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files =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dir.list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();</a:t>
              </a:r>
            </a:p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  <a:p>
              <a:pPr marL="438912" marR="0" lvl="0" indent="-320040" algn="l" defTabSz="914400" rtl="0" eaLnBrk="1" fontAlgn="auto" latinLnBrk="0" hangingPunct="1">
                <a:lnSpc>
                  <a:spcPts val="37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VM operations</a:t>
              </a:r>
            </a:p>
            <a:p>
              <a:pPr marL="438912" marR="0" lvl="0" indent="-32004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(garbage collection)</a:t>
              </a:r>
            </a:p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xend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rPr>
                <a:t>();</a:t>
              </a:r>
            </a:p>
          </p:txBody>
        </p:sp>
        <p:sp>
          <p:nvSpPr>
            <p:cNvPr id="11" name="Text Placeholder 5"/>
            <p:cNvSpPr txBox="1">
              <a:spLocks/>
            </p:cNvSpPr>
            <p:nvPr/>
          </p:nvSpPr>
          <p:spPr>
            <a:xfrm>
              <a:off x="4572000" y="1676400"/>
              <a:ext cx="4040188" cy="715963"/>
            </a:xfrm>
            <a:prstGeom prst="rect">
              <a:avLst/>
            </a:prstGeom>
          </p:spPr>
          <p:txBody>
            <a:bodyPr vert="horz" lIns="54864" tIns="91440" rtlCol="0">
              <a:noAutofit/>
            </a:bodyPr>
            <a:lstStyle/>
            <a:p>
              <a:pPr marL="438912" marR="0" lvl="0" indent="-32004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JVM Execution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3962400" y="3429000"/>
            <a:ext cx="609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66800" y="2438400"/>
            <a:ext cx="2590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2438400"/>
            <a:ext cx="3276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Other Challenges for Maturing </a:t>
            </a:r>
            <a:r>
              <a:rPr lang="en-US" sz="4000" dirty="0" err="1" smtClean="0"/>
              <a:t>TxOS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17,000 lines of kernel changes</a:t>
            </a:r>
          </a:p>
          <a:p>
            <a:pPr lvl="1"/>
            <a:r>
              <a:rPr lang="en-US" dirty="0" err="1" smtClean="0"/>
              <a:t>Transactionalizing</a:t>
            </a:r>
            <a:r>
              <a:rPr lang="en-US" dirty="0" smtClean="0"/>
              <a:t> file descriptor table</a:t>
            </a:r>
          </a:p>
          <a:p>
            <a:pPr lvl="1"/>
            <a:r>
              <a:rPr lang="en-US" dirty="0" smtClean="0"/>
              <a:t>Handling page lock for disk I/O</a:t>
            </a:r>
          </a:p>
          <a:p>
            <a:pPr lvl="1"/>
            <a:r>
              <a:rPr lang="en-US" dirty="0" smtClean="0"/>
              <a:t>Memory protection</a:t>
            </a:r>
          </a:p>
          <a:p>
            <a:pPr lvl="1"/>
            <a:r>
              <a:rPr lang="en-US" dirty="0" smtClean="0"/>
              <a:t>Optimization with directory caching</a:t>
            </a:r>
          </a:p>
          <a:p>
            <a:pPr lvl="1"/>
            <a:r>
              <a:rPr lang="en-US" dirty="0" smtClean="0"/>
              <a:t>Reorganizing data structure</a:t>
            </a:r>
          </a:p>
          <a:p>
            <a:pPr lvl="1"/>
            <a:r>
              <a:rPr lang="en-US" dirty="0" smtClean="0"/>
              <a:t>and more</a:t>
            </a:r>
          </a:p>
          <a:p>
            <a:endParaRPr lang="en-US" dirty="0" smtClean="0"/>
          </a:p>
          <a:p>
            <a:r>
              <a:rPr lang="en-US" dirty="0" smtClean="0"/>
              <a:t>Details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524000"/>
            <a:ext cx="7620000" cy="3200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Application 1: Parallelized BFT Application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in </a:t>
            </a:r>
            <a:r>
              <a:rPr lang="en-US" dirty="0" err="1" smtClean="0"/>
              <a:t>UpRight</a:t>
            </a:r>
            <a:r>
              <a:rPr lang="en-US" dirty="0" smtClean="0"/>
              <a:t> BFT library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Fault tolerant routing backend</a:t>
            </a:r>
          </a:p>
          <a:p>
            <a:pPr lvl="1"/>
            <a:r>
              <a:rPr lang="en-US" dirty="0" smtClean="0"/>
              <a:t>Graph stored in a file</a:t>
            </a:r>
          </a:p>
          <a:p>
            <a:pPr lvl="1"/>
            <a:r>
              <a:rPr lang="en-US" dirty="0" smtClean="0"/>
              <a:t>Compute shortest path</a:t>
            </a:r>
          </a:p>
          <a:p>
            <a:pPr lvl="1"/>
            <a:r>
              <a:rPr lang="en-US" dirty="0" smtClean="0"/>
              <a:t>Edge add/remove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Ordered transactions for deterministic update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991600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System Transaction Improves OS API Concurrency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9597" y="6324599"/>
            <a:ext cx="733864" cy="274320"/>
          </a:xfrm>
        </p:spPr>
        <p:txBody>
          <a:bodyPr/>
          <a:lstStyle/>
          <a:p>
            <a:fld id="{C92FC454-C208-485A-97A3-A3C0969DB23A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1" y="1752600"/>
            <a:ext cx="0" cy="4343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71601" y="6096000"/>
            <a:ext cx="6781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96064" y="3631448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Parallelism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5105400" y="4495800"/>
            <a:ext cx="29718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 Applications</a:t>
            </a:r>
          </a:p>
          <a:p>
            <a:pPr algn="ctr"/>
            <a:r>
              <a:rPr lang="en-US" sz="2400" dirty="0" smtClean="0"/>
              <a:t>working with OS API</a:t>
            </a:r>
            <a:endParaRPr lang="en-US" sz="2400" dirty="0"/>
          </a:p>
        </p:txBody>
      </p:sp>
      <p:sp>
        <p:nvSpPr>
          <p:cNvPr id="26" name="Up Arrow 25"/>
          <p:cNvSpPr/>
          <p:nvPr/>
        </p:nvSpPr>
        <p:spPr>
          <a:xfrm>
            <a:off x="5181600" y="3200400"/>
            <a:ext cx="2819400" cy="16764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</a:t>
            </a:r>
            <a:br>
              <a:rPr lang="en-US" dirty="0" smtClean="0"/>
            </a:br>
            <a:r>
              <a:rPr lang="en-US" dirty="0" smtClean="0"/>
              <a:t>Transaction</a:t>
            </a:r>
          </a:p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181600" y="1676400"/>
            <a:ext cx="29718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 Applications</a:t>
            </a:r>
          </a:p>
          <a:p>
            <a:pPr algn="ctr"/>
            <a:r>
              <a:rPr lang="en-US" sz="2400" dirty="0" smtClean="0"/>
              <a:t>working with OS API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6120825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Maintainability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animBg="1"/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Minimal Application Code Change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9226" y="2057400"/>
          <a:ext cx="84582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209800"/>
                <a:gridCol w="3429000"/>
              </a:tblGrid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Component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Total LOC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Changed</a:t>
                      </a:r>
                      <a:r>
                        <a:rPr lang="en-US" sz="3200" baseline="0" dirty="0" smtClean="0">
                          <a:latin typeface="Calibri" pitchFamily="34" charset="0"/>
                        </a:rPr>
                        <a:t> LOC 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Routing</a:t>
                      </a:r>
                      <a:r>
                        <a:rPr lang="en-US" sz="3200" baseline="0" dirty="0" smtClean="0">
                          <a:latin typeface="Calibri" pitchFamily="34" charset="0"/>
                        </a:rPr>
                        <a:t> application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1,006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latin typeface="Calibri" pitchFamily="34" charset="0"/>
                        </a:rPr>
                        <a:t>18     </a:t>
                      </a:r>
                      <a:r>
                        <a:rPr lang="en-US" sz="3200" b="1" baseline="0" dirty="0" smtClean="0">
                          <a:latin typeface="Calibri" pitchFamily="34" charset="0"/>
                        </a:rPr>
                        <a:t>(1.8%)</a:t>
                      </a:r>
                      <a:endParaRPr lang="en-US" sz="32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Upright Library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22,767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174   </a:t>
                      </a:r>
                      <a:r>
                        <a:rPr lang="en-US" sz="3200" b="1" dirty="0" smtClean="0">
                          <a:latin typeface="Calibri" pitchFamily="34" charset="0"/>
                        </a:rPr>
                        <a:t>(0.7%)</a:t>
                      </a:r>
                      <a:endParaRPr lang="en-US" sz="32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JVM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496,305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384</a:t>
                      </a:r>
                      <a:r>
                        <a:rPr lang="en-US" sz="3200" baseline="0" dirty="0" smtClean="0">
                          <a:latin typeface="Calibri" pitchFamily="34" charset="0"/>
                        </a:rPr>
                        <a:t>  </a:t>
                      </a:r>
                      <a:r>
                        <a:rPr lang="en-US" sz="3200" b="1" baseline="0" dirty="0" smtClean="0">
                          <a:latin typeface="Calibri" pitchFamily="34" charset="0"/>
                        </a:rPr>
                        <a:t>(0.0008%)</a:t>
                      </a:r>
                      <a:endParaRPr lang="en-US" sz="32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Calibri" pitchFamily="34" charset="0"/>
                        </a:rPr>
                        <a:t>glibc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1,027,399</a:t>
                      </a:r>
                      <a:endParaRPr lang="en-US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</a:rPr>
                        <a:t>826  </a:t>
                      </a:r>
                      <a:r>
                        <a:rPr lang="en-US" sz="3200" b="1" dirty="0" smtClean="0">
                          <a:latin typeface="Calibri" pitchFamily="34" charset="0"/>
                        </a:rPr>
                        <a:t>(0.0008%)</a:t>
                      </a:r>
                      <a:endParaRPr lang="en-US" sz="32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1143000" y="1752600"/>
          <a:ext cx="784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Deterministic State Update with Better Throughput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4818" y="3738619"/>
            <a:ext cx="20553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Throughput (</a:t>
            </a:r>
            <a:r>
              <a:rPr lang="en-US" b="1" dirty="0" err="1" smtClean="0"/>
              <a:t>req</a:t>
            </a:r>
            <a:r>
              <a:rPr lang="en-US" b="1" dirty="0" smtClean="0"/>
              <a:t>/s)</a:t>
            </a:r>
            <a:endParaRPr lang="en-US" b="1" dirty="0"/>
          </a:p>
        </p:txBody>
      </p:sp>
      <p:sp>
        <p:nvSpPr>
          <p:cNvPr id="7" name="Line Callout 1 6"/>
          <p:cNvSpPr/>
          <p:nvPr/>
        </p:nvSpPr>
        <p:spPr>
          <a:xfrm flipH="1">
            <a:off x="152400" y="3886200"/>
            <a:ext cx="1524000" cy="762000"/>
          </a:xfrm>
          <a:prstGeom prst="borderCallout1">
            <a:avLst>
              <a:gd name="adj1" fmla="val 46318"/>
              <a:gd name="adj2" fmla="val -1126"/>
              <a:gd name="adj3" fmla="val 149798"/>
              <a:gd name="adj4" fmla="val -352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Dense  graph: 88% </a:t>
            </a:r>
            <a:r>
              <a:rPr lang="en-US" dirty="0" err="1" smtClean="0"/>
              <a:t>tput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</a:t>
            </a:r>
            <a:endParaRPr lang="en-US" dirty="0" smtClean="0"/>
          </a:p>
        </p:txBody>
      </p:sp>
      <p:sp>
        <p:nvSpPr>
          <p:cNvPr id="8" name="Line Callout 1 7"/>
          <p:cNvSpPr/>
          <p:nvPr/>
        </p:nvSpPr>
        <p:spPr>
          <a:xfrm flipH="1">
            <a:off x="304800" y="5486400"/>
            <a:ext cx="1524000" cy="762000"/>
          </a:xfrm>
          <a:prstGeom prst="borderCallout1">
            <a:avLst>
              <a:gd name="adj1" fmla="val 46318"/>
              <a:gd name="adj2" fmla="val -1126"/>
              <a:gd name="adj3" fmla="val -12534"/>
              <a:gd name="adj4" fmla="val -249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Sparse graph:</a:t>
            </a:r>
          </a:p>
          <a:p>
            <a:pPr algn="ctr"/>
            <a:r>
              <a:rPr lang="en-US" dirty="0" smtClean="0"/>
              <a:t>11% </a:t>
            </a:r>
            <a:r>
              <a:rPr lang="en-US" dirty="0" err="1" smtClean="0"/>
              <a:t>tput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</a:t>
            </a:r>
            <a:endParaRPr lang="en-US" dirty="0" smtClean="0"/>
          </a:p>
        </p:txBody>
      </p:sp>
      <p:sp>
        <p:nvSpPr>
          <p:cNvPr id="9" name="Line Callout 1 8"/>
          <p:cNvSpPr/>
          <p:nvPr/>
        </p:nvSpPr>
        <p:spPr>
          <a:xfrm flipH="1">
            <a:off x="3733800" y="2667000"/>
            <a:ext cx="3733800" cy="762000"/>
          </a:xfrm>
          <a:prstGeom prst="borderCallout1">
            <a:avLst>
              <a:gd name="adj1" fmla="val 50930"/>
              <a:gd name="adj2" fmla="val -672"/>
              <a:gd name="adj3" fmla="val -23716"/>
              <a:gd name="adj4" fmla="val -228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to add/delete edges small compared to scheduling overhead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6172200"/>
            <a:ext cx="16401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Write ratio (%)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248400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BFT graph server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Application 2: Dovecot </a:t>
            </a:r>
            <a:r>
              <a:rPr lang="en-US" sz="3600" dirty="0" err="1" smtClean="0"/>
              <a:t>Maildir</a:t>
            </a:r>
            <a:r>
              <a:rPr lang="en-US" sz="3600" dirty="0" smtClean="0"/>
              <a:t> access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Dovecot mail server</a:t>
            </a:r>
          </a:p>
          <a:p>
            <a:pPr lvl="1"/>
            <a:r>
              <a:rPr lang="en-US" dirty="0" smtClean="0"/>
              <a:t>Uses directory lock files for </a:t>
            </a:r>
            <a:r>
              <a:rPr lang="en-US" dirty="0" err="1" smtClean="0"/>
              <a:t>maildir</a:t>
            </a:r>
            <a:r>
              <a:rPr lang="en-US" dirty="0" smtClean="0"/>
              <a:t> accesses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Locking is replaced with system transactions</a:t>
            </a:r>
          </a:p>
          <a:p>
            <a:pPr lvl="1"/>
            <a:r>
              <a:rPr lang="en-US" dirty="0" smtClean="0"/>
              <a:t>Changed </a:t>
            </a:r>
            <a:r>
              <a:rPr lang="en-US" dirty="0" err="1" smtClean="0"/>
              <a:t>LoC</a:t>
            </a:r>
            <a:r>
              <a:rPr lang="en-US" dirty="0" smtClean="0"/>
              <a:t>: </a:t>
            </a:r>
            <a:r>
              <a:rPr lang="en-US" dirty="0" smtClean="0">
                <a:latin typeface="Calibri" pitchFamily="34" charset="0"/>
              </a:rPr>
              <a:t>40</a:t>
            </a:r>
            <a:r>
              <a:rPr lang="en-US" dirty="0" smtClean="0"/>
              <a:t> out of </a:t>
            </a:r>
            <a:r>
              <a:rPr lang="en-US" dirty="0" smtClean="0">
                <a:latin typeface="Calibri" pitchFamily="34" charset="0"/>
              </a:rPr>
              <a:t>138,723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Benchmark: Parallel IMAP clients</a:t>
            </a:r>
          </a:p>
          <a:p>
            <a:pPr lvl="1"/>
            <a:r>
              <a:rPr lang="en-US" dirty="0" smtClean="0"/>
              <a:t>Each client executes operations on a random message</a:t>
            </a:r>
          </a:p>
          <a:p>
            <a:pPr lvl="2"/>
            <a:r>
              <a:rPr lang="en-US" dirty="0" smtClean="0"/>
              <a:t>Read: message read</a:t>
            </a:r>
          </a:p>
          <a:p>
            <a:pPr lvl="2"/>
            <a:r>
              <a:rPr lang="en-US" dirty="0" smtClean="0"/>
              <a:t>Write: message creation/deletion</a:t>
            </a:r>
          </a:p>
          <a:p>
            <a:pPr lvl="2"/>
            <a:r>
              <a:rPr lang="en-US" dirty="0" smtClean="0"/>
              <a:t>1500 messages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Mailbox Consistency with Better Throughput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Dovecot benchmark with 4 clients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2438400"/>
          <a:ext cx="6781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0" y="6172200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Write ratio (%)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44945" y="3950147"/>
            <a:ext cx="318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Tput</a:t>
            </a:r>
            <a:r>
              <a:rPr lang="en-US" sz="2400" b="1" dirty="0" smtClean="0"/>
              <a:t> Improvement (%)</a:t>
            </a:r>
            <a:endParaRPr lang="en-US" sz="2400" b="1" dirty="0"/>
          </a:p>
        </p:txBody>
      </p:sp>
      <p:sp>
        <p:nvSpPr>
          <p:cNvPr id="7" name="Line Callout 1 6"/>
          <p:cNvSpPr/>
          <p:nvPr/>
        </p:nvSpPr>
        <p:spPr>
          <a:xfrm flipH="1">
            <a:off x="4800600" y="4191000"/>
            <a:ext cx="4038600" cy="762000"/>
          </a:xfrm>
          <a:prstGeom prst="borderCallout1">
            <a:avLst>
              <a:gd name="adj1" fmla="val -3218"/>
              <a:gd name="adj2" fmla="val 55236"/>
              <a:gd name="adj3" fmla="val -157563"/>
              <a:gd name="adj4" fmla="val 32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Better block scheduling</a:t>
            </a:r>
            <a:br>
              <a:rPr lang="en-US" sz="2400" b="1" dirty="0" smtClean="0"/>
            </a:br>
            <a:r>
              <a:rPr lang="en-US" sz="2400" b="1" dirty="0" smtClean="0"/>
              <a:t>enhances write  performance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Conclusion: </a:t>
            </a:r>
            <a:br>
              <a:rPr lang="en-US" sz="3200" dirty="0" smtClean="0"/>
            </a:br>
            <a:r>
              <a:rPr lang="en-US" sz="3200" dirty="0" smtClean="0"/>
              <a:t>OS Transactions Improve Server 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dirty="0" smtClean="0"/>
              <a:t>System transactions parallelize tricky server applications</a:t>
            </a:r>
          </a:p>
          <a:p>
            <a:pPr lvl="1"/>
            <a:r>
              <a:rPr lang="en-US" dirty="0" smtClean="0"/>
              <a:t>Parallel Dovecot </a:t>
            </a:r>
            <a:r>
              <a:rPr lang="en-US" dirty="0" err="1" smtClean="0"/>
              <a:t>maildir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Parallel BFT state update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System transaction improves throughput with few application changes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Up to 88%  throughput  improvement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At most 40 changed lines of application code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0" y="4876800"/>
            <a:ext cx="2743200" cy="1676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Linux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0" y="4876800"/>
            <a:ext cx="27432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TxOS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Improving System Transactions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TxOS</a:t>
            </a:r>
            <a:r>
              <a:rPr lang="en-US" dirty="0" smtClean="0"/>
              <a:t> provides operating system transaction </a:t>
            </a:r>
            <a:br>
              <a:rPr lang="en-US" dirty="0" smtClean="0"/>
            </a:br>
            <a:r>
              <a:rPr lang="en-US" sz="2000" dirty="0" smtClean="0"/>
              <a:t>[Porter et al., SOSP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2009</a:t>
            </a:r>
            <a:r>
              <a:rPr lang="en-US" sz="2000" dirty="0" smtClean="0"/>
              <a:t>]</a:t>
            </a:r>
            <a:endParaRPr lang="en-US" dirty="0" smtClean="0"/>
          </a:p>
          <a:p>
            <a:pPr lvl="1"/>
            <a:r>
              <a:rPr lang="en-US" dirty="0" smtClean="0"/>
              <a:t>Transaction for OS objects (e.g., files, pipes)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7977" y="3276600"/>
            <a:ext cx="4245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System transaction in </a:t>
            </a:r>
            <a:r>
              <a:rPr lang="en-US" sz="2800" dirty="0" err="1" smtClean="0"/>
              <a:t>TxOS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057400" y="3733800"/>
            <a:ext cx="3200400" cy="3200400"/>
            <a:chOff x="6553200" y="3429000"/>
            <a:chExt cx="3200400" cy="3200400"/>
          </a:xfrm>
        </p:grpSpPr>
        <p:sp>
          <p:nvSpPr>
            <p:cNvPr id="27" name="Rectangle 26"/>
            <p:cNvSpPr/>
            <p:nvPr/>
          </p:nvSpPr>
          <p:spPr>
            <a:xfrm>
              <a:off x="6553200" y="3429000"/>
              <a:ext cx="320040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781800" y="4572000"/>
              <a:ext cx="2743200" cy="16764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/>
                <a:t>TxOS</a:t>
              </a:r>
              <a:endParaRPr lang="en-US" sz="4400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0" y="3810000"/>
            <a:ext cx="27432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Application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38400" y="4648200"/>
            <a:ext cx="2057400" cy="76200"/>
            <a:chOff x="3581400" y="4648200"/>
            <a:chExt cx="2057400" cy="76200"/>
          </a:xfrm>
        </p:grpSpPr>
        <p:sp>
          <p:nvSpPr>
            <p:cNvPr id="9" name="Rectangle 8"/>
            <p:cNvSpPr/>
            <p:nvPr/>
          </p:nvSpPr>
          <p:spPr>
            <a:xfrm>
              <a:off x="48768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672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626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2286000" y="4800600"/>
            <a:ext cx="2743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JVM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3210580"/>
            <a:ext cx="693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Middleware state sharing with multithreading</a:t>
            </a:r>
            <a:endParaRPr lang="en-US" sz="2800" dirty="0"/>
          </a:p>
        </p:txBody>
      </p:sp>
      <p:grpSp>
        <p:nvGrpSpPr>
          <p:cNvPr id="34" name="Group 45"/>
          <p:cNvGrpSpPr/>
          <p:nvPr/>
        </p:nvGrpSpPr>
        <p:grpSpPr>
          <a:xfrm>
            <a:off x="152400" y="4114800"/>
            <a:ext cx="3352800" cy="400110"/>
            <a:chOff x="6400800" y="4114800"/>
            <a:chExt cx="3352800" cy="400110"/>
          </a:xfrm>
        </p:grpSpPr>
        <p:sp>
          <p:nvSpPr>
            <p:cNvPr id="35" name="Rectangle 34"/>
            <p:cNvSpPr/>
            <p:nvPr/>
          </p:nvSpPr>
          <p:spPr>
            <a:xfrm>
              <a:off x="6400800" y="4267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77000" y="4114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TxOS</a:t>
              </a:r>
              <a:r>
                <a:rPr lang="en-US" sz="2000" dirty="0" smtClean="0"/>
                <a:t> system calls</a:t>
              </a:r>
              <a:endParaRPr lang="en-US" sz="20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181600" y="4495800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Middleware state sharing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111 L 0 0.0666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5" grpId="0" animBg="1"/>
      <p:bldP spid="29" grpId="0" animBg="1"/>
      <p:bldP spid="30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7"/>
          <p:cNvGrpSpPr/>
          <p:nvPr/>
        </p:nvGrpSpPr>
        <p:grpSpPr>
          <a:xfrm>
            <a:off x="2053823" y="3733800"/>
            <a:ext cx="3200400" cy="3276600"/>
            <a:chOff x="6553200" y="3429000"/>
            <a:chExt cx="3200400" cy="3276600"/>
          </a:xfrm>
        </p:grpSpPr>
        <p:sp>
          <p:nvSpPr>
            <p:cNvPr id="27" name="Rectangle 26"/>
            <p:cNvSpPr/>
            <p:nvPr/>
          </p:nvSpPr>
          <p:spPr>
            <a:xfrm>
              <a:off x="6553200" y="3429000"/>
              <a:ext cx="320040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781800" y="5029200"/>
              <a:ext cx="2743200" cy="16764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/>
                <a:t>TxOS</a:t>
              </a:r>
              <a:endParaRPr lang="en-US" sz="4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Improving System Transactions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TxOS</a:t>
            </a:r>
            <a:r>
              <a:rPr lang="en-US" dirty="0" smtClean="0"/>
              <a:t> provides operating system transaction </a:t>
            </a:r>
            <a:br>
              <a:rPr lang="en-US" dirty="0" smtClean="0"/>
            </a:br>
            <a:r>
              <a:rPr lang="en-US" sz="2000" dirty="0" smtClean="0"/>
              <a:t>[Porter et al., SOSP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2009</a:t>
            </a:r>
            <a:r>
              <a:rPr lang="en-US" sz="2000" dirty="0" smtClean="0"/>
              <a:t>]</a:t>
            </a:r>
            <a:endParaRPr lang="en-US" dirty="0" smtClean="0"/>
          </a:p>
          <a:p>
            <a:pPr lvl="1"/>
            <a:r>
              <a:rPr lang="en-US" dirty="0" smtClean="0"/>
              <a:t>Transaction for OS objects (e.g., files , pipes)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3276600"/>
            <a:ext cx="4764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Synchronization in legacy code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282423" y="3810000"/>
            <a:ext cx="27432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Application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34823" y="4648200"/>
            <a:ext cx="2057400" cy="76200"/>
            <a:chOff x="3581400" y="4648200"/>
            <a:chExt cx="2057400" cy="76200"/>
          </a:xfrm>
        </p:grpSpPr>
        <p:sp>
          <p:nvSpPr>
            <p:cNvPr id="9" name="Rectangle 8"/>
            <p:cNvSpPr/>
            <p:nvPr/>
          </p:nvSpPr>
          <p:spPr>
            <a:xfrm>
              <a:off x="48768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672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626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2282423" y="4800600"/>
            <a:ext cx="2743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JVM</a:t>
            </a:r>
            <a:endParaRPr lang="en-US" sz="2400" b="1" dirty="0"/>
          </a:p>
        </p:txBody>
      </p:sp>
      <p:grpSp>
        <p:nvGrpSpPr>
          <p:cNvPr id="26" name="Group 45"/>
          <p:cNvGrpSpPr/>
          <p:nvPr/>
        </p:nvGrpSpPr>
        <p:grpSpPr>
          <a:xfrm>
            <a:off x="152400" y="4114800"/>
            <a:ext cx="3352800" cy="400110"/>
            <a:chOff x="6400800" y="4114800"/>
            <a:chExt cx="3352800" cy="400110"/>
          </a:xfrm>
        </p:grpSpPr>
        <p:sp>
          <p:nvSpPr>
            <p:cNvPr id="28" name="Rectangle 27"/>
            <p:cNvSpPr/>
            <p:nvPr/>
          </p:nvSpPr>
          <p:spPr>
            <a:xfrm>
              <a:off x="6400800" y="4267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77000" y="4114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TxOS</a:t>
              </a:r>
              <a:r>
                <a:rPr lang="en-US" sz="2000" dirty="0" smtClean="0"/>
                <a:t> system calls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81600" y="4857690"/>
            <a:ext cx="3013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Synchronization primitives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181600" y="4495800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Middleware state sharing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/>
          <p:nvPr/>
        </p:nvGrpSpPr>
        <p:grpSpPr>
          <a:xfrm>
            <a:off x="2057400" y="3733800"/>
            <a:ext cx="3200400" cy="3276600"/>
            <a:chOff x="6553200" y="3429000"/>
            <a:chExt cx="3200400" cy="3276600"/>
          </a:xfrm>
        </p:grpSpPr>
        <p:sp>
          <p:nvSpPr>
            <p:cNvPr id="27" name="Rectangle 26"/>
            <p:cNvSpPr/>
            <p:nvPr/>
          </p:nvSpPr>
          <p:spPr>
            <a:xfrm>
              <a:off x="6553200" y="3429000"/>
              <a:ext cx="3200400" cy="320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781800" y="5029200"/>
              <a:ext cx="2743200" cy="16764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/>
                <a:t>TxOS</a:t>
              </a:r>
              <a:endParaRPr lang="en-US" sz="4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Improving System Transactions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TxOS</a:t>
            </a:r>
            <a:r>
              <a:rPr lang="en-US" dirty="0" smtClean="0"/>
              <a:t> provides operating system transaction </a:t>
            </a:r>
            <a:br>
              <a:rPr lang="en-US" dirty="0" smtClean="0"/>
            </a:br>
            <a:r>
              <a:rPr lang="en-US" sz="2000" dirty="0" smtClean="0"/>
              <a:t>[Porter et al., SOSP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2009</a:t>
            </a:r>
            <a:r>
              <a:rPr lang="en-US" sz="2000" dirty="0" smtClean="0"/>
              <a:t>]</a:t>
            </a:r>
            <a:endParaRPr lang="en-US" dirty="0" smtClean="0"/>
          </a:p>
          <a:p>
            <a:pPr lvl="1"/>
            <a:r>
              <a:rPr lang="en-US" dirty="0" smtClean="0"/>
              <a:t>Transaction for OS objects (e.g., files, pipes)</a:t>
            </a:r>
          </a:p>
          <a:p>
            <a:r>
              <a:rPr lang="en-US" dirty="0" err="1" smtClean="0"/>
              <a:t>TxOS</a:t>
            </a:r>
            <a:r>
              <a:rPr lang="en-US" dirty="0" smtClean="0"/>
              <a:t>+: Improved system transactions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1536" y="6476999"/>
            <a:ext cx="733864" cy="274320"/>
          </a:xfrm>
        </p:spPr>
        <p:txBody>
          <a:bodyPr/>
          <a:lstStyle/>
          <a:p>
            <a:fld id="{C92FC454-C208-485A-97A3-A3C0969DB23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0" y="3810000"/>
            <a:ext cx="27432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Application</a:t>
            </a:r>
            <a:endParaRPr lang="en-US" sz="3200" dirty="0"/>
          </a:p>
        </p:txBody>
      </p:sp>
      <p:sp>
        <p:nvSpPr>
          <p:cNvPr id="29" name="Rounded Rectangle 28"/>
          <p:cNvSpPr/>
          <p:nvPr/>
        </p:nvSpPr>
        <p:spPr>
          <a:xfrm>
            <a:off x="2286000" y="4800600"/>
            <a:ext cx="2743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JVM</a:t>
            </a:r>
            <a:endParaRPr lang="en-US" sz="2400" b="1" dirty="0"/>
          </a:p>
        </p:txBody>
      </p:sp>
      <p:grpSp>
        <p:nvGrpSpPr>
          <p:cNvPr id="17" name="Group 45"/>
          <p:cNvGrpSpPr/>
          <p:nvPr/>
        </p:nvGrpSpPr>
        <p:grpSpPr>
          <a:xfrm>
            <a:off x="152400" y="4114800"/>
            <a:ext cx="3352800" cy="400110"/>
            <a:chOff x="6400800" y="4114800"/>
            <a:chExt cx="3352800" cy="400110"/>
          </a:xfrm>
        </p:grpSpPr>
        <p:sp>
          <p:nvSpPr>
            <p:cNvPr id="44" name="Rectangle 43"/>
            <p:cNvSpPr/>
            <p:nvPr/>
          </p:nvSpPr>
          <p:spPr>
            <a:xfrm>
              <a:off x="6400800" y="4267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77000" y="4114800"/>
              <a:ext cx="3276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TxOS</a:t>
              </a:r>
              <a:r>
                <a:rPr lang="en-US" sz="2000" dirty="0" smtClean="0"/>
                <a:t> system calls</a:t>
              </a:r>
              <a:endParaRPr lang="en-US" sz="2000" dirty="0"/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286000" y="5334000"/>
            <a:ext cx="2743200" cy="1676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TxOS</a:t>
            </a:r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5257800" y="5569803"/>
            <a:ext cx="383149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TxOS</a:t>
            </a:r>
            <a:r>
              <a:rPr lang="en-US" sz="2400" b="1" dirty="0" smtClean="0"/>
              <a:t>+: pause/resume,</a:t>
            </a:r>
          </a:p>
          <a:p>
            <a:r>
              <a:rPr lang="en-US" sz="2400" b="1" dirty="0" smtClean="0"/>
              <a:t>commit ordering, and more</a:t>
            </a:r>
            <a:endParaRPr lang="en-US" sz="24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2438400" y="4648200"/>
            <a:ext cx="2057400" cy="76200"/>
            <a:chOff x="3581400" y="4648200"/>
            <a:chExt cx="2057400" cy="76200"/>
          </a:xfrm>
        </p:grpSpPr>
        <p:sp>
          <p:nvSpPr>
            <p:cNvPr id="40" name="Rectangle 39"/>
            <p:cNvSpPr/>
            <p:nvPr/>
          </p:nvSpPr>
          <p:spPr>
            <a:xfrm>
              <a:off x="48768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672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814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102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62600" y="4648200"/>
              <a:ext cx="762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990600" y="2590800"/>
            <a:ext cx="74676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3200" b="1" dirty="0" smtClean="0">
                <a:solidFill>
                  <a:srgbClr val="C00000"/>
                </a:solidFill>
              </a:rPr>
              <a:t>Up to 88% throughput improvement </a:t>
            </a:r>
          </a:p>
          <a:p>
            <a:pPr lvl="1" algn="ctr"/>
            <a:r>
              <a:rPr lang="en-US" sz="3200" b="1" dirty="0" smtClean="0">
                <a:solidFill>
                  <a:srgbClr val="C00000"/>
                </a:solidFill>
              </a:rPr>
              <a:t>At most 40 application line changes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81600" y="4857690"/>
            <a:ext cx="3013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Synchronization primitives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181600" y="4495800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Middleware state sharing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C454-C208-485A-97A3-A3C0969DB2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Background: System Transaction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Transaction Interface and semantics</a:t>
            </a:r>
          </a:p>
          <a:p>
            <a:pPr lvl="1"/>
            <a:r>
              <a:rPr lang="en-US" dirty="0" smtClean="0"/>
              <a:t>System calls: </a:t>
            </a:r>
            <a:r>
              <a:rPr lang="en-US" dirty="0" err="1" smtClean="0"/>
              <a:t>xbegin</a:t>
            </a:r>
            <a:r>
              <a:rPr lang="en-US" dirty="0" smtClean="0"/>
              <a:t>(), </a:t>
            </a:r>
            <a:r>
              <a:rPr lang="en-US" dirty="0" err="1" smtClean="0"/>
              <a:t>xend</a:t>
            </a:r>
            <a:r>
              <a:rPr lang="en-US" dirty="0" smtClean="0"/>
              <a:t>(), </a:t>
            </a:r>
            <a:r>
              <a:rPr lang="en-US" dirty="0" err="1" smtClean="0"/>
              <a:t>xabort</a:t>
            </a:r>
            <a:r>
              <a:rPr lang="en-US" dirty="0" smtClean="0"/>
              <a:t>()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ACID semantics </a:t>
            </a:r>
          </a:p>
          <a:p>
            <a:pPr lvl="2"/>
            <a:r>
              <a:rPr lang="en-US" dirty="0" smtClean="0"/>
              <a:t>Atomic – all or nothing</a:t>
            </a:r>
          </a:p>
          <a:p>
            <a:pPr lvl="2"/>
            <a:r>
              <a:rPr lang="en-US" dirty="0" smtClean="0"/>
              <a:t>Consistent – one consistent state to another</a:t>
            </a:r>
          </a:p>
          <a:p>
            <a:pPr lvl="2"/>
            <a:r>
              <a:rPr lang="en-US" dirty="0" smtClean="0"/>
              <a:t>Isolated – updates as if only one concurrent transaction</a:t>
            </a:r>
          </a:p>
          <a:p>
            <a:pPr lvl="2"/>
            <a:r>
              <a:rPr lang="en-US" dirty="0" smtClean="0"/>
              <a:t>Durable – committed transactions on disk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Optimistic concurrency control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Fix synchronization issues with OS APIs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fld id="{C92FC454-C208-485A-97A3-A3C0969DB2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Background: System Transaction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Lazy versioning: speculative copy for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TxOS</a:t>
            </a:r>
            <a:r>
              <a:rPr lang="en-US" b="1" dirty="0" smtClean="0"/>
              <a:t> requires no special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0596" y="6431280"/>
            <a:ext cx="733864" cy="274320"/>
          </a:xfrm>
        </p:spPr>
        <p:txBody>
          <a:bodyPr/>
          <a:lstStyle/>
          <a:p>
            <a:fld id="{C92FC454-C208-485A-97A3-A3C0969DB2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835350"/>
            <a:ext cx="21852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 Narrow" pitchFamily="34" charset="0"/>
              </a:rPr>
              <a:t>xbegin</a:t>
            </a:r>
            <a:r>
              <a:rPr lang="en-US" sz="3600" dirty="0" smtClean="0">
                <a:latin typeface="Arial Narrow" pitchFamily="34" charset="0"/>
              </a:rPr>
              <a:t>();</a:t>
            </a:r>
          </a:p>
          <a:p>
            <a:r>
              <a:rPr lang="en-US" sz="3600" dirty="0" smtClean="0">
                <a:latin typeface="Arial Narrow" pitchFamily="34" charset="0"/>
              </a:rPr>
              <a:t>write(f, </a:t>
            </a:r>
            <a:r>
              <a:rPr lang="en-US" sz="3600" dirty="0" err="1" smtClean="0">
                <a:latin typeface="Arial Narrow" pitchFamily="34" charset="0"/>
              </a:rPr>
              <a:t>buf</a:t>
            </a:r>
            <a:r>
              <a:rPr lang="en-US" sz="3600" dirty="0" smtClean="0">
                <a:latin typeface="Arial Narrow" pitchFamily="34" charset="0"/>
              </a:rPr>
              <a:t>);</a:t>
            </a:r>
          </a:p>
          <a:p>
            <a:r>
              <a:rPr lang="en-US" sz="3600" dirty="0" err="1" smtClean="0">
                <a:latin typeface="Arial Narrow" pitchFamily="34" charset="0"/>
              </a:rPr>
              <a:t>xend</a:t>
            </a:r>
            <a:r>
              <a:rPr lang="en-US" sz="3600" dirty="0" smtClean="0">
                <a:latin typeface="Arial Narrow" pitchFamily="34" charset="0"/>
              </a:rPr>
              <a:t>();</a:t>
            </a:r>
            <a:endParaRPr lang="en-US" sz="3600" dirty="0"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86600" y="3218076"/>
            <a:ext cx="533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86600" y="3751476"/>
            <a:ext cx="533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86600" y="4284876"/>
            <a:ext cx="533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2400" y="4066456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Commit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798530" y="4056276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Abort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772400" y="3522876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Conflict!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176" y="2841541"/>
            <a:ext cx="1790466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inode</a:t>
            </a:r>
            <a:r>
              <a:rPr lang="en-US" sz="2000" dirty="0" smtClean="0"/>
              <a:t> header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56976" y="2456076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inode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081" y="2819400"/>
            <a:ext cx="639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 smtClean="0">
                <a:latin typeface="Arial Narrow" pitchFamily="34" charset="0"/>
              </a:rPr>
              <a:t>inum</a:t>
            </a:r>
            <a:endParaRPr lang="en-US" sz="2000" dirty="0" smtClean="0">
              <a:latin typeface="Arial Narrow" pitchFamily="34" charset="0"/>
            </a:endParaRPr>
          </a:p>
          <a:p>
            <a:pPr algn="r"/>
            <a:r>
              <a:rPr lang="en-US" sz="2000" dirty="0" smtClean="0">
                <a:latin typeface="Arial Narrow" pitchFamily="34" charset="0"/>
              </a:rPr>
              <a:t>lock</a:t>
            </a:r>
          </a:p>
          <a:p>
            <a:pPr algn="r"/>
            <a:r>
              <a:rPr lang="en-US" sz="2000" dirty="0" smtClean="0">
                <a:latin typeface="Arial Narrow" pitchFamily="34" charset="0"/>
              </a:rPr>
              <a:t>…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89768" y="3886201"/>
            <a:ext cx="2533874" cy="1413309"/>
            <a:chOff x="318368" y="5791200"/>
            <a:chExt cx="2533874" cy="972924"/>
          </a:xfrm>
        </p:grpSpPr>
        <p:grpSp>
          <p:nvGrpSpPr>
            <p:cNvPr id="3" name="Group 14"/>
            <p:cNvGrpSpPr/>
            <p:nvPr/>
          </p:nvGrpSpPr>
          <p:grpSpPr>
            <a:xfrm>
              <a:off x="1061776" y="5791200"/>
              <a:ext cx="1790466" cy="972924"/>
              <a:chOff x="1828800" y="4495800"/>
              <a:chExt cx="2819400" cy="20574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828800" y="4724400"/>
                <a:ext cx="2819400" cy="1828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/>
                  <a:t>inode</a:t>
                </a:r>
                <a:r>
                  <a:rPr lang="en-US" sz="2000" dirty="0" smtClean="0"/>
                  <a:t> data</a:t>
                </a:r>
                <a:endParaRPr lang="en-US" sz="20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4267200" y="4495800"/>
                <a:ext cx="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18368" y="6001025"/>
              <a:ext cx="710451" cy="69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latin typeface="Arial Narrow" pitchFamily="34" charset="0"/>
                </a:rPr>
                <a:t>size</a:t>
              </a:r>
            </a:p>
            <a:p>
              <a:pPr algn="r"/>
              <a:r>
                <a:rPr lang="en-US" sz="2000" dirty="0" smtClean="0">
                  <a:latin typeface="Arial Narrow" pitchFamily="34" charset="0"/>
                </a:rPr>
                <a:t>mode</a:t>
              </a:r>
            </a:p>
            <a:p>
              <a:pPr algn="r"/>
              <a:r>
                <a:rPr lang="en-US" sz="2000" dirty="0" smtClean="0">
                  <a:latin typeface="Arial Narrow" pitchFamily="34" charset="0"/>
                </a:rPr>
                <a:t>…</a:t>
              </a:r>
              <a:endParaRPr lang="en-US" sz="2000" dirty="0">
                <a:latin typeface="Arial Narrow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90800" y="3810000"/>
            <a:ext cx="1588168" cy="1524000"/>
            <a:chOff x="4611362" y="3373638"/>
            <a:chExt cx="3313438" cy="3179562"/>
          </a:xfrm>
        </p:grpSpPr>
        <p:sp>
          <p:nvSpPr>
            <p:cNvPr id="19" name="Rectangle 18"/>
            <p:cNvSpPr/>
            <p:nvPr/>
          </p:nvSpPr>
          <p:spPr>
            <a:xfrm>
              <a:off x="5105400" y="3850572"/>
              <a:ext cx="2819400" cy="27026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Copy of </a:t>
              </a:r>
            </a:p>
            <a:p>
              <a:pPr algn="ctr"/>
              <a:r>
                <a:rPr lang="en-US" sz="2000" dirty="0" err="1" smtClean="0">
                  <a:solidFill>
                    <a:srgbClr val="C00000"/>
                  </a:solidFill>
                </a:rPr>
                <a:t>inode</a:t>
              </a:r>
              <a:r>
                <a:rPr lang="en-US" sz="2000" dirty="0" smtClean="0">
                  <a:solidFill>
                    <a:srgbClr val="C00000"/>
                  </a:solidFill>
                </a:rPr>
                <a:t> data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611362" y="3373638"/>
              <a:ext cx="635913" cy="6359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/>
      <p:bldP spid="11" grpId="1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28461</TotalTime>
  <Words>4050</Words>
  <Application>Microsoft Office PowerPoint</Application>
  <PresentationFormat>On-screen Show (4:3)</PresentationFormat>
  <Paragraphs>902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Narrow</vt:lpstr>
      <vt:lpstr>Courier New</vt:lpstr>
      <vt:lpstr>Corbel</vt:lpstr>
      <vt:lpstr>Wingdings 2</vt:lpstr>
      <vt:lpstr>Calibri</vt:lpstr>
      <vt:lpstr>Wingdings</vt:lpstr>
      <vt:lpstr>KaiTi</vt:lpstr>
      <vt:lpstr>Wingdings 3</vt:lpstr>
      <vt:lpstr>Module</vt:lpstr>
      <vt:lpstr>Improving Server Applications with System Transactions</vt:lpstr>
      <vt:lpstr>Poor OS API Support for Concurrency</vt:lpstr>
      <vt:lpstr>System Transaction Improves OS API Concurrency</vt:lpstr>
      <vt:lpstr>Improving System Transactions</vt:lpstr>
      <vt:lpstr>Improving System Transactions</vt:lpstr>
      <vt:lpstr>Improving System Transactions</vt:lpstr>
      <vt:lpstr>PowerPoint Presentation</vt:lpstr>
      <vt:lpstr>Background: System Transaction</vt:lpstr>
      <vt:lpstr>Background: System Transaction</vt:lpstr>
      <vt:lpstr>PowerPoint Presentation</vt:lpstr>
      <vt:lpstr>Applications Parallelized with OS Transactions</vt:lpstr>
      <vt:lpstr>Example 1:  Parallelizing State-machine Replication</vt:lpstr>
      <vt:lpstr>Example 2:  Parallelizing IMAP Email Servers</vt:lpstr>
      <vt:lpstr>mbox: Database Without Parallelism</vt:lpstr>
      <vt:lpstr>Maildir: Parallelism Through Lockless Design</vt:lpstr>
      <vt:lpstr>Messages Hidden with Lockless Maildir</vt:lpstr>
      <vt:lpstr>Messages Hidden with Lockless Maildir</vt:lpstr>
      <vt:lpstr>Return of The Coarse-grained File Locking</vt:lpstr>
      <vt:lpstr>Maildir Parallelized with System Transaction</vt:lpstr>
      <vt:lpstr>PowerPoint Presentation</vt:lpstr>
      <vt:lpstr>Challenges of Rewriting Applications</vt:lpstr>
      <vt:lpstr>Middleware and System Transaction</vt:lpstr>
      <vt:lpstr>Middleware and System Transaction</vt:lpstr>
      <vt:lpstr>Two Types of  Actions on Middleware State</vt:lpstr>
      <vt:lpstr>Handling Middleware-Initiated Actions</vt:lpstr>
      <vt:lpstr>Pause/Resume In JVM Execution</vt:lpstr>
      <vt:lpstr>Other Challenges for Maturing TxOS</vt:lpstr>
      <vt:lpstr>PowerPoint Presentation</vt:lpstr>
      <vt:lpstr>Application 1: Parallelized BFT Application</vt:lpstr>
      <vt:lpstr>Minimal Application Code Change</vt:lpstr>
      <vt:lpstr>Deterministic State Update with Better Throughput</vt:lpstr>
      <vt:lpstr>Application 2: Dovecot Maildir access</vt:lpstr>
      <vt:lpstr>Mailbox Consistency with Better Throughput</vt:lpstr>
      <vt:lpstr>Conclusion:  OS Transactions Improve Server 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Server Application with System Transactions</dc:title>
  <dc:creator>osaadmin</dc:creator>
  <cp:lastModifiedBy>witchel</cp:lastModifiedBy>
  <cp:revision>1247</cp:revision>
  <dcterms:created xsi:type="dcterms:W3CDTF">2012-03-14T21:10:09Z</dcterms:created>
  <dcterms:modified xsi:type="dcterms:W3CDTF">2012-05-30T06:15:27Z</dcterms:modified>
</cp:coreProperties>
</file>