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36"/>
  </p:notesMasterIdLst>
  <p:handoutMasterIdLst>
    <p:handoutMasterId r:id="rId37"/>
  </p:handoutMasterIdLst>
  <p:sldIdLst>
    <p:sldId id="256" r:id="rId2"/>
    <p:sldId id="376" r:id="rId3"/>
    <p:sldId id="394" r:id="rId4"/>
    <p:sldId id="292" r:id="rId5"/>
    <p:sldId id="293" r:id="rId6"/>
    <p:sldId id="393" r:id="rId7"/>
    <p:sldId id="287" r:id="rId8"/>
    <p:sldId id="289" r:id="rId9"/>
    <p:sldId id="379" r:id="rId10"/>
    <p:sldId id="391" r:id="rId11"/>
    <p:sldId id="395" r:id="rId12"/>
    <p:sldId id="388" r:id="rId13"/>
    <p:sldId id="382" r:id="rId14"/>
    <p:sldId id="374" r:id="rId15"/>
    <p:sldId id="365" r:id="rId16"/>
    <p:sldId id="366" r:id="rId17"/>
    <p:sldId id="344" r:id="rId18"/>
    <p:sldId id="321" r:id="rId19"/>
    <p:sldId id="383" r:id="rId20"/>
    <p:sldId id="338" r:id="rId21"/>
    <p:sldId id="356" r:id="rId22"/>
    <p:sldId id="369" r:id="rId23"/>
    <p:sldId id="354" r:id="rId24"/>
    <p:sldId id="355" r:id="rId25"/>
    <p:sldId id="352" r:id="rId26"/>
    <p:sldId id="353" r:id="rId27"/>
    <p:sldId id="375" r:id="rId28"/>
    <p:sldId id="281" r:id="rId29"/>
    <p:sldId id="310" r:id="rId30"/>
    <p:sldId id="396" r:id="rId31"/>
    <p:sldId id="397" r:id="rId32"/>
    <p:sldId id="399" r:id="rId33"/>
    <p:sldId id="400" r:id="rId34"/>
    <p:sldId id="40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nald Porter" initials="D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85167" autoAdjust="0"/>
  </p:normalViewPr>
  <p:slideViewPr>
    <p:cSldViewPr snapToGrid="0">
      <p:cViewPr>
        <p:scale>
          <a:sx n="88" d="100"/>
          <a:sy n="88" d="100"/>
        </p:scale>
        <p:origin x="-1426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2800"/>
            </a:pPr>
            <a:r>
              <a:rPr lang="en-US" sz="2800" dirty="0" smtClean="0"/>
              <a:t>Execution</a:t>
            </a:r>
            <a:r>
              <a:rPr lang="en-US" sz="2800" baseline="0" dirty="0" smtClean="0"/>
              <a:t> Time</a:t>
            </a:r>
            <a:r>
              <a:rPr lang="en-US" sz="2800" dirty="0" smtClean="0"/>
              <a:t> Normalized </a:t>
            </a:r>
            <a:r>
              <a:rPr lang="en-US" sz="2800" dirty="0"/>
              <a:t>to Linux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Performance normalized to Linux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LFS Large Read Rnd</c:v>
                </c:pt>
                <c:pt idx="1">
                  <c:v>LFS Small Read</c:v>
                </c:pt>
                <c:pt idx="2">
                  <c:v>LFS Small Delete</c:v>
                </c:pt>
                <c:pt idx="3">
                  <c:v>make</c:v>
                </c:pt>
                <c:pt idx="4">
                  <c:v>dpkg</c:v>
                </c:pt>
                <c:pt idx="5">
                  <c:v>install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1.3</c:v>
                </c:pt>
                <c:pt idx="2">
                  <c:v>2.4</c:v>
                </c:pt>
                <c:pt idx="3">
                  <c:v>1.1000000000000001</c:v>
                </c:pt>
                <c:pt idx="4">
                  <c:v>1.1000000000000001</c:v>
                </c:pt>
                <c:pt idx="5">
                  <c:v>1.7000000000000002</c:v>
                </c:pt>
              </c:numCache>
            </c:numRef>
          </c:val>
        </c:ser>
        <c:axId val="99837824"/>
        <c:axId val="99839360"/>
      </c:barChart>
      <c:catAx>
        <c:axId val="99837824"/>
        <c:scaling>
          <c:orientation val="minMax"/>
        </c:scaling>
        <c:axPos val="l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99839360"/>
        <c:crosses val="autoZero"/>
        <c:auto val="1"/>
        <c:lblAlgn val="ctr"/>
        <c:lblOffset val="100"/>
      </c:catAx>
      <c:valAx>
        <c:axId val="99839360"/>
        <c:scaling>
          <c:orientation val="minMax"/>
        </c:scaling>
        <c:axPos val="b"/>
        <c:majorGridlines/>
        <c:numFmt formatCode="General" sourceLinked="1"/>
        <c:tickLblPos val="nextTo"/>
        <c:crossAx val="998378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layout/>
      <c:txPr>
        <a:bodyPr/>
        <a:lstStyle/>
        <a:p>
          <a:pPr>
            <a:defRPr sz="2800"/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Speedup over Linux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LFS S Create</c:v>
                </c:pt>
                <c:pt idx="1">
                  <c:v>LFS L Write Seq</c:v>
                </c:pt>
                <c:pt idx="2">
                  <c:v>LFS L Write Rand</c:v>
                </c:pt>
                <c:pt idx="3">
                  <c:v>RAB mkdir</c:v>
                </c:pt>
                <c:pt idx="4">
                  <c:v>RAB cp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7.2142857142857135</c:v>
                </c:pt>
                <c:pt idx="1">
                  <c:v>1.7</c:v>
                </c:pt>
                <c:pt idx="2">
                  <c:v>20.071428571428569</c:v>
                </c:pt>
                <c:pt idx="3">
                  <c:v>4.2727272727272716</c:v>
                </c:pt>
                <c:pt idx="4">
                  <c:v>5.3076923076923075</c:v>
                </c:pt>
              </c:numCache>
            </c:numRef>
          </c:val>
        </c:ser>
        <c:axId val="116199808"/>
        <c:axId val="116201344"/>
      </c:barChart>
      <c:catAx>
        <c:axId val="116199808"/>
        <c:scaling>
          <c:orientation val="minMax"/>
        </c:scaling>
        <c:axPos val="l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16201344"/>
        <c:crosses val="autoZero"/>
        <c:auto val="1"/>
        <c:lblAlgn val="ctr"/>
        <c:lblOffset val="100"/>
      </c:catAx>
      <c:valAx>
        <c:axId val="116201344"/>
        <c:scaling>
          <c:orientation val="minMax"/>
          <c:max val="20"/>
        </c:scaling>
        <c:axPos val="b"/>
        <c:majorGridlines/>
        <c:numFmt formatCode="General" sourceLinked="1"/>
        <c:minorTickMark val="out"/>
        <c:tickLblPos val="nextTo"/>
        <c:crossAx val="116199808"/>
        <c:crosses val="autoZero"/>
        <c:crossBetween val="between"/>
        <c:majorUnit val="2"/>
        <c:minorUnit val="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Mean</a:t>
            </a:r>
            <a:r>
              <a:rPr lang="en-US" dirty="0" smtClean="0"/>
              <a:t> Linux </a:t>
            </a:r>
            <a:r>
              <a:rPr lang="en-US" dirty="0" err="1" smtClean="0"/>
              <a:t>Syscall</a:t>
            </a:r>
            <a:r>
              <a:rPr lang="en-US" dirty="0" smtClean="0"/>
              <a:t> Overhead, Normalized to 2.6.22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Mean Syscall Overhead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22   08/07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   09/09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1.018</c:v>
                </c:pt>
                <c:pt idx="2">
                  <c:v>1.0349999999999999</c:v>
                </c:pt>
                <c:pt idx="3">
                  <c:v>1.042</c:v>
                </c:pt>
                <c:pt idx="4">
                  <c:v>1.0720000000000001</c:v>
                </c:pt>
                <c:pt idx="5">
                  <c:v>1.06</c:v>
                </c:pt>
                <c:pt idx="6">
                  <c:v>1.1280000000000001</c:v>
                </c:pt>
                <c:pt idx="7">
                  <c:v>1.1300000000000001</c:v>
                </c:pt>
                <c:pt idx="8">
                  <c:v>1.1140000000000001</c:v>
                </c:pt>
                <c:pt idx="9">
                  <c:v>1.1640000000000001</c:v>
                </c:pt>
              </c:numCache>
            </c:numRef>
          </c:val>
        </c:ser>
        <c:marker val="1"/>
        <c:axId val="115828224"/>
        <c:axId val="115829760"/>
      </c:lineChart>
      <c:catAx>
        <c:axId val="115828224"/>
        <c:scaling>
          <c:orientation val="minMax"/>
        </c:scaling>
        <c:axPos val="b"/>
        <c:numFmt formatCode="m/d/yy" sourceLinked="1"/>
        <c:tickLblPos val="nextTo"/>
        <c:crossAx val="115829760"/>
        <c:crosses val="autoZero"/>
        <c:auto val="1"/>
        <c:lblAlgn val="ctr"/>
        <c:lblOffset val="100"/>
      </c:catAx>
      <c:valAx>
        <c:axId val="115829760"/>
        <c:scaling>
          <c:orientation val="minMax"/>
          <c:min val="1"/>
        </c:scaling>
        <c:axPos val="l"/>
        <c:majorGridlines/>
        <c:numFmt formatCode="General" sourceLinked="1"/>
        <c:tickLblPos val="nextTo"/>
        <c:crossAx val="1158282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62629-B44F-1B44-9A98-665BB378B1B5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B619F-714C-1E49-BCD1-B8F41C25F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A8C7B-B3FF-4DEE-8ECA-28E34146B45C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BC141-F7E2-4178-B62A-9BBEBFDC16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Transactions are the </a:t>
            </a:r>
            <a:r>
              <a:rPr lang="en-US" dirty="0" err="1" smtClean="0"/>
              <a:t>swiss</a:t>
            </a:r>
            <a:r>
              <a:rPr lang="en-US" dirty="0" smtClean="0"/>
              <a:t> army knife</a:t>
            </a:r>
            <a:r>
              <a:rPr lang="en-US" baseline="0" dirty="0" smtClean="0"/>
              <a:t> of concurrency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Segue:</a:t>
            </a:r>
            <a:r>
              <a:rPr lang="en-US" baseline="0" dirty="0" smtClean="0"/>
              <a:t> Transactions can wrap writes and obviate need for rename.  Let’s look at a bigger version of this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bullet</a:t>
            </a:r>
            <a:r>
              <a:rPr lang="en-US" baseline="0" dirty="0" smtClean="0"/>
              <a:t> is a new 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Explain:</a:t>
            </a:r>
            <a:r>
              <a:rPr lang="en-US" baseline="0" dirty="0" smtClean="0"/>
              <a:t> These are conflicting operations – the ordering of the operations affects outcome – </a:t>
            </a:r>
            <a:r>
              <a:rPr lang="en-US" baseline="0" dirty="0" err="1" smtClean="0"/>
              <a:t>chown</a:t>
            </a:r>
            <a:r>
              <a:rPr lang="en-US" baseline="0" dirty="0" smtClean="0"/>
              <a:t> can change ability to </a:t>
            </a:r>
            <a:r>
              <a:rPr lang="en-US" baseline="0" dirty="0" err="1" smtClean="0"/>
              <a:t>chmod</a:t>
            </a:r>
            <a:endParaRPr lang="en-US" dirty="0" smtClean="0"/>
          </a:p>
          <a:p>
            <a:pPr lvl="1"/>
            <a:r>
              <a:rPr lang="en-US" dirty="0" smtClean="0"/>
              <a:t>Data object contains fields which may be modified in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Header provides layer of indirection for pointers</a:t>
            </a:r>
          </a:p>
          <a:p>
            <a:pPr lvl="1"/>
            <a:r>
              <a:rPr lang="en-US" dirty="0" smtClean="0"/>
              <a:t>Commit by replacing pointer in header to data object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Don’t say arbitrary choice – mention contention policy,</a:t>
            </a:r>
            <a:r>
              <a:rPr lang="en-US" baseline="0" dirty="0" smtClean="0"/>
              <a:t> informed by scheduling policy, etc.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review what we’ve just seen,</a:t>
            </a:r>
            <a:r>
              <a:rPr lang="en-US" baseline="0" dirty="0" smtClean="0"/>
              <a:t> let’s compare with similar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</a:t>
            </a:r>
            <a:r>
              <a:rPr lang="en-US" baseline="0" dirty="0" smtClean="0"/>
              <a:t> writes, need to be serialized</a:t>
            </a:r>
          </a:p>
          <a:p>
            <a:r>
              <a:rPr lang="en-US" baseline="0" dirty="0" smtClean="0"/>
              <a:t>But what does a write really look like for a directory – add/del from set</a:t>
            </a:r>
          </a:p>
          <a:p>
            <a:r>
              <a:rPr lang="en-US" baseline="0" dirty="0" smtClean="0"/>
              <a:t>Insight: depending on </a:t>
            </a:r>
            <a:r>
              <a:rPr lang="en-US" baseline="0" dirty="0" err="1" smtClean="0"/>
              <a:t>obj</a:t>
            </a:r>
            <a:r>
              <a:rPr lang="en-US" baseline="0" dirty="0" smtClean="0"/>
              <a:t> semantics, we can be more permissive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Always aborting throttles transactional</a:t>
            </a:r>
            <a:r>
              <a:rPr lang="en-US" baseline="0" dirty="0" smtClean="0"/>
              <a:t>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Clearer</a:t>
            </a:r>
            <a:r>
              <a:rPr lang="en-US" baseline="0" dirty="0" smtClean="0"/>
              <a:t> explanation that we detect conflict at beginning of kernel critical region, grabbing kernel lock</a:t>
            </a:r>
          </a:p>
          <a:p>
            <a:r>
              <a:rPr lang="en-US" baseline="0" dirty="0" smtClean="0"/>
              <a:t>For those of you who haven’t been carefully reading the </a:t>
            </a:r>
            <a:r>
              <a:rPr lang="en-US" baseline="0" dirty="0" err="1" smtClean="0"/>
              <a:t>linux</a:t>
            </a:r>
            <a:r>
              <a:rPr lang="en-US" baseline="0" dirty="0" smtClean="0"/>
              <a:t> kernel </a:t>
            </a:r>
            <a:r>
              <a:rPr lang="en-US" baseline="0" dirty="0" err="1" smtClean="0"/>
              <a:t>mailinglist</a:t>
            </a:r>
            <a:r>
              <a:rPr lang="en-US" baseline="0" dirty="0" smtClean="0"/>
              <a:t>, preempting threads in the kernel has been a widely used and deployed feature for at least the last 4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Virtual File System</a:t>
            </a:r>
          </a:p>
          <a:p>
            <a:r>
              <a:rPr lang="en-US" dirty="0" smtClean="0"/>
              <a:t>Creating</a:t>
            </a:r>
            <a:r>
              <a:rPr lang="en-US" baseline="0" dirty="0" smtClean="0"/>
              <a:t> a transactional file system from scratch is difficult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 – not all, enough to run substantial workloads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Modern OS</a:t>
            </a:r>
            <a:r>
              <a:rPr lang="en-US" baseline="0" dirty="0" smtClean="0"/>
              <a:t> APIs, such as </a:t>
            </a:r>
            <a:r>
              <a:rPr lang="en-US" baseline="0" dirty="0" err="1" smtClean="0"/>
              <a:t>posix</a:t>
            </a:r>
            <a:r>
              <a:rPr lang="en-US" baseline="0" dirty="0" smtClean="0"/>
              <a:t>, don’t give developers sufficient tools to write correct programs in the face of system-level concurrency</a:t>
            </a:r>
          </a:p>
          <a:p>
            <a:r>
              <a:rPr lang="en-US" baseline="0" dirty="0" smtClean="0"/>
              <a:t>Problem is no concurrency control mechanism for operations that span multiple system calls</a:t>
            </a:r>
          </a:p>
          <a:p>
            <a:r>
              <a:rPr lang="en-US" baseline="0" dirty="0" smtClean="0"/>
              <a:t>…Given these problems, we propose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LFS</a:t>
            </a:r>
            <a:r>
              <a:rPr lang="en-US" baseline="0" dirty="0" smtClean="0"/>
              <a:t> == log structured file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Our first motivating example was </a:t>
            </a:r>
            <a:r>
              <a:rPr lang="en-US" dirty="0" err="1" smtClean="0"/>
              <a:t>tx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sw</a:t>
            </a:r>
            <a:r>
              <a:rPr lang="en-US" baseline="0" dirty="0" smtClean="0"/>
              <a:t> install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wrapped these installers, which include fork/exec/signals, etc and for </a:t>
            </a:r>
            <a:r>
              <a:rPr lang="en-US" baseline="0" dirty="0" err="1" smtClean="0"/>
              <a:t>dpkg</a:t>
            </a:r>
            <a:r>
              <a:rPr lang="en-US" baseline="0" dirty="0" smtClean="0"/>
              <a:t> 10, make 70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For this 10 or 70% overhead, Sys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 provide properties such as automatic rollback from failure and crash recovery with no modification to the installers themselves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establish</a:t>
            </a:r>
            <a:r>
              <a:rPr lang="en-US" baseline="0" dirty="0" smtClean="0"/>
              <a:t> the general trend, we looked at other benchmarks, and the overheads typically range from 1-2x</a:t>
            </a:r>
          </a:p>
          <a:p>
            <a:r>
              <a:rPr lang="en-US" baseline="0" dirty="0" smtClean="0"/>
              <a:t>-outliers at 2.4x and .9x in paper</a:t>
            </a:r>
          </a:p>
          <a:p>
            <a:r>
              <a:rPr lang="en-US" baseline="0" dirty="0" smtClean="0"/>
              <a:t>2</a:t>
            </a:r>
            <a:r>
              <a:rPr lang="en-US" baseline="30000" dirty="0" smtClean="0"/>
              <a:t>nd</a:t>
            </a:r>
            <a:r>
              <a:rPr lang="en-US" baseline="0" dirty="0" smtClean="0"/>
              <a:t> overhead – memory…</a:t>
            </a:r>
          </a:p>
          <a:p>
            <a:r>
              <a:rPr lang="en-US" baseline="0" dirty="0" smtClean="0"/>
              <a:t>To answer 1</a:t>
            </a:r>
            <a:r>
              <a:rPr lang="en-US" baseline="30000" dirty="0" smtClean="0"/>
              <a:t>st</a:t>
            </a:r>
            <a:r>
              <a:rPr lang="en-US" baseline="0" dirty="0" smtClean="0"/>
              <a:t> question, reasonable performance and memory overheads for using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Segue in: a nice property of this design is dramatic write improvements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held in memory until commit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Written to nearby disk blocks in one pass</a:t>
            </a:r>
          </a:p>
          <a:p>
            <a:endParaRPr lang="en-US" dirty="0" smtClean="0"/>
          </a:p>
          <a:p>
            <a:r>
              <a:rPr lang="en-US" dirty="0" smtClean="0"/>
              <a:t>We didn’t set out to improve I/O</a:t>
            </a:r>
            <a:r>
              <a:rPr lang="en-US" baseline="0" dirty="0" smtClean="0"/>
              <a:t> scheduling, but this is a nice property of the design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30x in</a:t>
            </a:r>
            <a:r>
              <a:rPr lang="en-US" baseline="0" dirty="0" smtClean="0"/>
              <a:t> paper is non-durable </a:t>
            </a:r>
            <a:r>
              <a:rPr lang="en-US" baseline="0" dirty="0" err="1" smtClean="0"/>
              <a:t>tx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</a:t>
            </a:r>
            <a:r>
              <a:rPr lang="en-US" baseline="0" dirty="0" smtClean="0"/>
              <a:t> read-only case, both implementations get a lot of benefit from caching, so the performance isn’t differentiated by system call overheads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Segue – we’ve seen several</a:t>
            </a:r>
            <a:r>
              <a:rPr lang="en-US" baseline="0" dirty="0" smtClean="0"/>
              <a:t> examples of how transactions can be used profitably by applications, let’s look at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question – the cost imposed on non-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Mention table is </a:t>
            </a:r>
            <a:r>
              <a:rPr lang="en-US" baseline="0" dirty="0" err="1" smtClean="0"/>
              <a:t>subsampled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Segue: Before you draw too many conclusions about this 14% number, let’s look at some more data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Geomean</a:t>
            </a:r>
            <a:r>
              <a:rPr lang="en-US" baseline="0" dirty="0" smtClean="0"/>
              <a:t> backup: difficult to summarize.  selected because comparing ratios with different orders of magnitude and unknown frequency distribution</a:t>
            </a:r>
          </a:p>
          <a:p>
            <a:r>
              <a:rPr lang="en-US" baseline="0" dirty="0" smtClean="0"/>
              <a:t>Real right thing to do would probably be weighted arithmetic mean, but didn’t know right weights and this conveys correct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Segue:</a:t>
            </a:r>
            <a:r>
              <a:rPr lang="en-US" baseline="0" dirty="0" smtClean="0"/>
              <a:t> Everyone says their overheads are reasonable (they have an investment in the result), but we wanted to get a sanity check, so we measured the performance of the Linux kernel  on the same </a:t>
            </a:r>
            <a:r>
              <a:rPr lang="en-US" baseline="0" dirty="0" err="1" smtClean="0"/>
              <a:t>microbenchmark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 things:</a:t>
            </a:r>
            <a:r>
              <a:rPr lang="en-US" baseline="0" dirty="0" smtClean="0"/>
              <a:t> 1 developers willing… 2) transactions in the same range, and provide developers with a big step forward.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Take-away:</a:t>
            </a:r>
            <a:r>
              <a:rPr lang="en-US" baseline="0" dirty="0" smtClean="0"/>
              <a:t> OS should adopt techniques in </a:t>
            </a:r>
            <a:r>
              <a:rPr lang="en-US" baseline="0" dirty="0" err="1" smtClean="0"/>
              <a:t>TxOS</a:t>
            </a:r>
            <a:r>
              <a:rPr lang="en-US" baseline="0" dirty="0" smtClean="0"/>
              <a:t> to provide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Can’t write a post-install script and execute in same transaction in KTM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Transactions</a:t>
            </a:r>
            <a:r>
              <a:rPr lang="en-US" baseline="0" dirty="0" smtClean="0"/>
              <a:t> need isolation, and serialize conflicting accesses, whereas conflicts in speculator would become dependences in the same speculation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…system</a:t>
            </a:r>
            <a:r>
              <a:rPr lang="en-US" baseline="0" dirty="0" smtClean="0"/>
              <a:t> transactions as a way </a:t>
            </a:r>
            <a:r>
              <a:rPr lang="en-US" baseline="0" smtClean="0"/>
              <a:t>to ensure…</a:t>
            </a:r>
            <a:endParaRPr lang="en-US" baseline="0" dirty="0" smtClean="0"/>
          </a:p>
          <a:p>
            <a:r>
              <a:rPr lang="en-US" baseline="0" dirty="0" smtClean="0"/>
              <a:t>Better applications that manage concurrency and crashes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race condition can</a:t>
            </a:r>
            <a:r>
              <a:rPr lang="en-US" baseline="0" dirty="0" smtClean="0"/>
              <a:t> be exploited by an attacker to get root privileges </a:t>
            </a:r>
            <a:endParaRPr lang="en-US" dirty="0" smtClean="0"/>
          </a:p>
          <a:p>
            <a:r>
              <a:rPr lang="en-US" dirty="0" smtClean="0"/>
              <a:t>More</a:t>
            </a:r>
            <a:r>
              <a:rPr lang="en-US" baseline="0" dirty="0" smtClean="0"/>
              <a:t> detail – </a:t>
            </a:r>
            <a:r>
              <a:rPr lang="en-US" baseline="0" dirty="0" err="1" smtClean="0"/>
              <a:t>setuid</a:t>
            </a:r>
            <a:r>
              <a:rPr lang="en-US" baseline="0" dirty="0" smtClean="0"/>
              <a:t> program running as root</a:t>
            </a:r>
          </a:p>
          <a:p>
            <a:r>
              <a:rPr lang="en-US" baseline="0" dirty="0" smtClean="0"/>
              <a:t>Needs to check whether user can write a given file</a:t>
            </a:r>
          </a:p>
          <a:p>
            <a:r>
              <a:rPr lang="en-US" baseline="0" dirty="0" smtClean="0"/>
              <a:t>Attack: subsequent write overwrites root </a:t>
            </a:r>
            <a:r>
              <a:rPr lang="en-US" baseline="0" dirty="0" err="1" smtClean="0"/>
              <a:t>passwd</a:t>
            </a:r>
            <a:r>
              <a:rPr lang="en-US" baseline="0" dirty="0" smtClean="0"/>
              <a:t> entry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Segue – in addition to fixing bugs,</a:t>
            </a:r>
            <a:r>
              <a:rPr lang="en-US" baseline="0" dirty="0" smtClean="0"/>
              <a:t> sys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 also allow better services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second example of better services is Tx SW install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Goal: wrap coarse app in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, get 3 features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There are other solutions, but none solve exactly and they have real usability problems (some don’t protect all your files, others have different problems)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is precisely the behavior you want, but it requires better OS mechanism.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…And that</a:t>
            </a:r>
            <a:r>
              <a:rPr lang="en-US" baseline="0" dirty="0" smtClean="0"/>
              <a:t> mechanism is system transactions</a:t>
            </a:r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get good performance from transactions from executing them concurrently</a:t>
            </a:r>
          </a:p>
          <a:p>
            <a:r>
              <a:rPr lang="en-US" dirty="0" smtClean="0"/>
              <a:t>However, some transactions</a:t>
            </a:r>
            <a:r>
              <a:rPr lang="en-US" baseline="0" dirty="0" smtClean="0"/>
              <a:t> cannot execute safely at the same time and must be made to execute serially.  A common example is one transaction that writes a datum and another that reads the same datum.</a:t>
            </a:r>
          </a:p>
          <a:p>
            <a:r>
              <a:rPr lang="en-US" baseline="0" dirty="0" smtClean="0"/>
              <a:t>Because performance in a transactional system comes from concurrency, we only want to serialize transactions when we must.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those</a:t>
            </a:r>
            <a:r>
              <a:rPr lang="en-US" baseline="0" dirty="0" smtClean="0"/>
              <a:t> of you who’ve been coming to this conference longer than I have…</a:t>
            </a:r>
          </a:p>
          <a:p>
            <a:r>
              <a:rPr lang="en-US" baseline="0" dirty="0" smtClean="0"/>
              <a:t>Took database tech-&gt;applied to OS.  </a:t>
            </a:r>
          </a:p>
          <a:p>
            <a:r>
              <a:rPr lang="en-US" baseline="0" dirty="0" smtClean="0"/>
              <a:t>These systems had limits which we fix</a:t>
            </a:r>
          </a:p>
          <a:p>
            <a:r>
              <a:rPr lang="en-US" baseline="0" dirty="0" smtClean="0"/>
              <a:t>This is not transactional memory, which is a transactional interface to memory.  System transactions are at a different layer of the software stack and not tm in the same way db is not tm.</a:t>
            </a:r>
          </a:p>
          <a:p>
            <a:r>
              <a:rPr lang="en-US" baseline="0" dirty="0" smtClean="0"/>
              <a:t>-For instance,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Segue out – we have a better design and implementation that provides stronger semantics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3786884-EF8F-1049-B537-A40F76818DDE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F0-B81D-2A41-A0CD-28AB5D64D630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66F43C8-BAC4-5A4D-9166-E2CCA63B09D3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9CEC-6D88-D549-9356-D27D32AB4DFE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E8ACA-5317-FF45-9F68-6D479B074AE4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1EA5EE-26A0-3847-A5D0-F44F990EBDDA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A77C8EA-4737-694D-96B0-E61525DFEEA9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76C-47A6-8C47-ADF4-C5CA65FFB283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8D00-0CBC-584F-AC04-8D938C4166B6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C15CE-2F05-C54C-8FC2-34751417D2E8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010E88C-5054-3E49-B61B-B989133A5E57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99A67C-E118-024C-9EA2-C4D0C642D997}" type="datetime1">
              <a:rPr lang="en-US" smtClean="0"/>
              <a:pPr/>
              <a:t>1/31/2010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667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Operating System Transactions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35034"/>
            <a:ext cx="9144000" cy="174883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Donald E. Porter, Owen S. Hofmann, </a:t>
            </a:r>
          </a:p>
          <a:p>
            <a:pPr algn="ctr"/>
            <a:r>
              <a:rPr lang="en-US" sz="3200" dirty="0" smtClean="0"/>
              <a:t>Christopher J. </a:t>
            </a:r>
            <a:r>
              <a:rPr lang="en-US" sz="3200" dirty="0" err="1" smtClean="0"/>
              <a:t>Rossbach</a:t>
            </a:r>
            <a:r>
              <a:rPr lang="en-US" sz="3200" dirty="0" smtClean="0"/>
              <a:t>, Alexander Benn, </a:t>
            </a:r>
          </a:p>
          <a:p>
            <a:pPr algn="ctr"/>
            <a:r>
              <a:rPr lang="en-US" sz="3200" dirty="0" smtClean="0"/>
              <a:t>and Emmett </a:t>
            </a:r>
            <a:r>
              <a:rPr lang="en-US" sz="3200" dirty="0" err="1" smtClean="0"/>
              <a:t>Witchel</a:t>
            </a:r>
            <a:endParaRPr lang="en-US" sz="3200" dirty="0" smtClean="0"/>
          </a:p>
        </p:txBody>
      </p:sp>
      <p:pic>
        <p:nvPicPr>
          <p:cNvPr id="4" name="Picture 3" descr="texas-longhorn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565" y="6089078"/>
            <a:ext cx="1420090" cy="6265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4873" y="6086979"/>
            <a:ext cx="5431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The University of Texas at Austin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68C8C"/>
                </a:solidFill>
              </a:rPr>
              <a:t>Example uses of system transactions</a:t>
            </a:r>
          </a:p>
          <a:p>
            <a:r>
              <a:rPr lang="en-US" dirty="0" err="1" smtClean="0">
                <a:solidFill>
                  <a:srgbClr val="DD8047"/>
                </a:solidFill>
              </a:rPr>
              <a:t>TxOS</a:t>
            </a:r>
            <a:r>
              <a:rPr lang="en-US" dirty="0" smtClean="0">
                <a:solidFill>
                  <a:srgbClr val="DD8047"/>
                </a:solidFill>
              </a:rPr>
              <a:t> design and implementation</a:t>
            </a:r>
          </a:p>
          <a:p>
            <a:r>
              <a:rPr lang="en-US" dirty="0" smtClean="0"/>
              <a:t>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transactional system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Version management</a:t>
            </a:r>
          </a:p>
          <a:p>
            <a:pPr lvl="1"/>
            <a:r>
              <a:rPr lang="en-US" dirty="0" smtClean="0"/>
              <a:t>Private copies instead of undo log</a:t>
            </a:r>
          </a:p>
          <a:p>
            <a:r>
              <a:rPr lang="en-US" dirty="0" smtClean="0"/>
              <a:t>Detect conflicts</a:t>
            </a:r>
          </a:p>
          <a:p>
            <a:pPr lvl="1"/>
            <a:r>
              <a:rPr lang="en-US" dirty="0" smtClean="0"/>
              <a:t>Minimize performance impact of true conflicts</a:t>
            </a:r>
          </a:p>
          <a:p>
            <a:pPr lvl="1"/>
            <a:r>
              <a:rPr lang="en-US" dirty="0" smtClean="0"/>
              <a:t>Eliminate false conflicts</a:t>
            </a:r>
          </a:p>
          <a:p>
            <a:r>
              <a:rPr lang="en-US" dirty="0" smtClean="0"/>
              <a:t>Resolve conflicts</a:t>
            </a:r>
          </a:p>
          <a:p>
            <a:pPr lvl="1"/>
            <a:r>
              <a:rPr lang="en-US" dirty="0" smtClean="0"/>
              <a:t>Non-transactional code must respect transactional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1417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TxOS</a:t>
            </a:r>
            <a:r>
              <a:rPr lang="en-US" dirty="0" smtClean="0"/>
              <a:t> in 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388" y="2077952"/>
            <a:ext cx="267806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u="sng" dirty="0" smtClean="0"/>
              <a:t>CPU 0</a:t>
            </a:r>
            <a:r>
              <a:rPr lang="en-US" dirty="0" smtClean="0"/>
              <a:t> (low priority)</a:t>
            </a:r>
            <a:endParaRPr lang="en-US" u="sng" dirty="0" smtClean="0"/>
          </a:p>
          <a:p>
            <a:r>
              <a:rPr lang="en-US" dirty="0" err="1" smtClean="0">
                <a:latin typeface="Courier New"/>
                <a:cs typeface="Courier New"/>
              </a:rPr>
              <a:t>sys_xbegin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chmod(“f</a:t>
            </a:r>
            <a:r>
              <a:rPr lang="en-US" dirty="0" smtClean="0">
                <a:latin typeface="Courier New"/>
                <a:cs typeface="Courier New"/>
              </a:rPr>
              <a:t>”, 0x755);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sys_xend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4319" y="2042761"/>
            <a:ext cx="253954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u="sng" dirty="0" smtClean="0"/>
              <a:t>CPU 1</a:t>
            </a:r>
            <a:r>
              <a:rPr lang="en-US" dirty="0" smtClean="0"/>
              <a:t> (high priority)</a:t>
            </a:r>
            <a:endParaRPr lang="en-US" u="sng" dirty="0" smtClean="0"/>
          </a:p>
          <a:p>
            <a:r>
              <a:rPr lang="en-US" dirty="0" err="1" smtClean="0">
                <a:latin typeface="Courier New"/>
                <a:cs typeface="Courier New"/>
              </a:rPr>
              <a:t>sys_xbegin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chown(“f</a:t>
            </a:r>
            <a:r>
              <a:rPr lang="en-US" dirty="0" smtClean="0">
                <a:latin typeface="Courier New"/>
                <a:cs typeface="Courier New"/>
              </a:rPr>
              <a:t>”, 1001);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sys_xend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8" name="Hexagon 7"/>
          <p:cNvSpPr/>
          <p:nvPr/>
        </p:nvSpPr>
        <p:spPr>
          <a:xfrm>
            <a:off x="4040762" y="5044269"/>
            <a:ext cx="1379058" cy="106784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0x700</a:t>
            </a:r>
          </a:p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77715" y="3428080"/>
            <a:ext cx="1028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Inode</a:t>
            </a:r>
            <a:r>
              <a:rPr lang="en-US" dirty="0" smtClean="0"/>
              <a:t> “</a:t>
            </a:r>
            <a:r>
              <a:rPr lang="en-US" dirty="0" err="1" smtClean="0"/>
              <a:t>f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7636" y="6120211"/>
            <a:ext cx="1518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 Copies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79118" y="6085018"/>
            <a:ext cx="1518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 Copies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5786930" y="2380996"/>
            <a:ext cx="432937" cy="259746"/>
          </a:xfrm>
          <a:prstGeom prst="rightArrow">
            <a:avLst>
              <a:gd name="adj1" fmla="val 56896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3275893" y="2395420"/>
            <a:ext cx="461800" cy="288606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/>
          <p:cNvSpPr/>
          <p:nvPr/>
        </p:nvSpPr>
        <p:spPr>
          <a:xfrm>
            <a:off x="888394" y="5044282"/>
            <a:ext cx="1377313" cy="106784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0x755</a:t>
            </a:r>
          </a:p>
          <a:p>
            <a:pPr algn="ctr"/>
            <a:r>
              <a:rPr lang="en-US" dirty="0" smtClean="0"/>
              <a:t>1000 </a:t>
            </a:r>
            <a:endParaRPr lang="en-US" dirty="0"/>
          </a:p>
        </p:txBody>
      </p:sp>
      <p:pic>
        <p:nvPicPr>
          <p:cNvPr id="21" name="Picture 6" descr="C:\Users\donimal\AppData\Local\Microsoft\Windows\Temporary Internet Files\Content.IE5\NVWJ7N2V\MCj0431599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7874" y="3909909"/>
            <a:ext cx="554068" cy="554068"/>
          </a:xfrm>
          <a:prstGeom prst="rect">
            <a:avLst/>
          </a:prstGeom>
          <a:noFill/>
        </p:spPr>
      </p:pic>
      <p:sp>
        <p:nvSpPr>
          <p:cNvPr id="27" name="Hexagon 26"/>
          <p:cNvSpPr/>
          <p:nvPr/>
        </p:nvSpPr>
        <p:spPr>
          <a:xfrm>
            <a:off x="4250885" y="4120736"/>
            <a:ext cx="505094" cy="404048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72390" y="6033631"/>
            <a:ext cx="1028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Inode</a:t>
            </a:r>
            <a:r>
              <a:rPr lang="en-US" dirty="0" smtClean="0"/>
              <a:t> “</a:t>
            </a:r>
            <a:r>
              <a:rPr lang="en-US" dirty="0" err="1" smtClean="0"/>
              <a:t>f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75213" y="3737448"/>
            <a:ext cx="2395588" cy="2842769"/>
          </a:xfrm>
          <a:prstGeom prst="rect">
            <a:avLst/>
          </a:prstGeom>
          <a:noFill/>
          <a:ln w="2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56818" y="3716684"/>
            <a:ext cx="2554331" cy="2842769"/>
          </a:xfrm>
          <a:prstGeom prst="rect">
            <a:avLst/>
          </a:prstGeom>
          <a:noFill/>
          <a:ln w="2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16200000" flipH="1">
            <a:off x="4264462" y="4798074"/>
            <a:ext cx="505065" cy="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>
            <a:off x="4250885" y="4236176"/>
            <a:ext cx="274194" cy="303036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Hexagon 34"/>
          <p:cNvSpPr/>
          <p:nvPr/>
        </p:nvSpPr>
        <p:spPr>
          <a:xfrm>
            <a:off x="6899884" y="5037937"/>
            <a:ext cx="1354791" cy="106784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0x700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1001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4516990" y="2828340"/>
            <a:ext cx="1674025" cy="1183284"/>
          </a:xfrm>
          <a:prstGeom prst="wedgeRoundRectCallout">
            <a:avLst>
              <a:gd name="adj1" fmla="val -37212"/>
              <a:gd name="adj2" fmla="val 71037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Conflicting</a:t>
            </a:r>
          </a:p>
          <a:p>
            <a:pPr algn="ctr"/>
            <a:r>
              <a:rPr lang="en-US" sz="2400" dirty="0" smtClean="0"/>
              <a:t>Annotation</a:t>
            </a:r>
            <a:endParaRPr lang="en-US" sz="2400" dirty="0"/>
          </a:p>
        </p:txBody>
      </p:sp>
      <p:sp>
        <p:nvSpPr>
          <p:cNvPr id="38" name="Multiply 37"/>
          <p:cNvSpPr/>
          <p:nvPr/>
        </p:nvSpPr>
        <p:spPr>
          <a:xfrm>
            <a:off x="533955" y="1616186"/>
            <a:ext cx="2150256" cy="2150115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Diamond 32"/>
          <p:cNvSpPr/>
          <p:nvPr/>
        </p:nvSpPr>
        <p:spPr>
          <a:xfrm>
            <a:off x="4273405" y="4229842"/>
            <a:ext cx="274194" cy="303036"/>
          </a:xfrm>
          <a:prstGeom prst="diamond">
            <a:avLst/>
          </a:prstGeom>
          <a:solidFill>
            <a:srgbClr val="DD804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50087" y="1572903"/>
            <a:ext cx="2395588" cy="4762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Contention Mgr.</a:t>
            </a:r>
          </a:p>
        </p:txBody>
      </p:sp>
      <p:sp>
        <p:nvSpPr>
          <p:cNvPr id="42" name="Rounded Rectangular Callout 41"/>
          <p:cNvSpPr/>
          <p:nvPr/>
        </p:nvSpPr>
        <p:spPr>
          <a:xfrm>
            <a:off x="5578561" y="426576"/>
            <a:ext cx="1954551" cy="1183284"/>
          </a:xfrm>
          <a:prstGeom prst="wedgeRoundRectCallout">
            <a:avLst>
              <a:gd name="adj1" fmla="val -37212"/>
              <a:gd name="adj2" fmla="val 71037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Abort CPU 0 (lower </a:t>
            </a:r>
            <a:r>
              <a:rPr lang="en-US" sz="2400" dirty="0" err="1" smtClean="0"/>
              <a:t>prio</a:t>
            </a:r>
            <a:r>
              <a:rPr lang="en-US" sz="2400" dirty="0" smtClean="0"/>
              <a:t>)</a:t>
            </a:r>
          </a:p>
        </p:txBody>
      </p:sp>
      <p:cxnSp>
        <p:nvCxnSpPr>
          <p:cNvPr id="44" name="Straight Arrow Connector 43"/>
          <p:cNvCxnSpPr>
            <a:stCxn id="27" idx="1"/>
          </p:cNvCxnSpPr>
          <p:nvPr/>
        </p:nvCxnSpPr>
        <p:spPr>
          <a:xfrm rot="16200000" flipH="1">
            <a:off x="5390987" y="3788763"/>
            <a:ext cx="872148" cy="23441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52296" y="6067369"/>
            <a:ext cx="1028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Inode</a:t>
            </a:r>
            <a:r>
              <a:rPr lang="en-US" dirty="0" smtClean="0"/>
              <a:t> “</a:t>
            </a:r>
            <a:r>
              <a:rPr lang="en-US" dirty="0" err="1" smtClean="0"/>
              <a:t>f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30" name="Picture 6" descr="C:\Users\donimal\AppData\Local\Microsoft\Windows\Temporary Internet Files\Content.IE5\NVWJ7N2V\MCj0431599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9308" y="3903576"/>
            <a:ext cx="554068" cy="554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0.00186 L -0.00173 0.039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8662E-6 4.29829E-6 L 1.68662E-6 0.0484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3982 L -0.00209 0.00278 " pathEditMode="fixed" rAng="0" ptsTypes="AA">
                                      <p:cBhvr>
                                        <p:cTn id="7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419E-6 0.04841 L -1.41419E-6 0.09056 " pathEditMode="relative" ptsTypes="AA">
                                      <p:cBhvr>
                                        <p:cTn id="8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2" grpId="1"/>
      <p:bldP spid="14" grpId="0"/>
      <p:bldP spid="14" grpId="1"/>
      <p:bldP spid="15" grpId="0" animBg="1"/>
      <p:bldP spid="15" grpId="1" animBg="1"/>
      <p:bldP spid="16" grpId="0" animBg="1"/>
      <p:bldP spid="16" grpId="2" animBg="1"/>
      <p:bldP spid="19" grpId="0" animBg="1"/>
      <p:bldP spid="19" grpId="1" animBg="1"/>
      <p:bldP spid="28" grpId="0"/>
      <p:bldP spid="32" grpId="0" animBg="1"/>
      <p:bldP spid="32" grpId="1" animBg="1"/>
      <p:bldP spid="34" grpId="0" animBg="1"/>
      <p:bldP spid="34" grpId="1" animBg="1"/>
      <p:bldP spid="31" grpId="0" animBg="1"/>
      <p:bldP spid="31" grpId="1" animBg="1"/>
      <p:bldP spid="35" grpId="0" animBg="1"/>
      <p:bldP spid="37" grpId="0" animBg="1"/>
      <p:bldP spid="38" grpId="0" animBg="1"/>
      <p:bldP spid="38" grpId="1" animBg="1"/>
      <p:bldP spid="33" grpId="0" animBg="1"/>
      <p:bldP spid="33" grpId="1" animBg="1"/>
      <p:bldP spid="41" grpId="0" animBg="1"/>
      <p:bldP spid="42" grpId="0" animBg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comparison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Previous Systems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TxOS</a:t>
                      </a:r>
                      <a:endParaRPr lang="en-US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Speculative</a:t>
                      </a:r>
                      <a:r>
                        <a:rPr lang="en-US" sz="2800" baseline="0" dirty="0" smtClean="0"/>
                        <a:t> write location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Isolation mechanism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Rollback</a:t>
                      </a:r>
                      <a:r>
                        <a:rPr lang="en-US" sz="2800" baseline="0" dirty="0" smtClean="0"/>
                        <a:t> mechanism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Commit</a:t>
                      </a:r>
                      <a:r>
                        <a:rPr lang="en-US" sz="2800" baseline="0" dirty="0" smtClean="0"/>
                        <a:t> mechanism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ular Callout 6"/>
          <p:cNvSpPr/>
          <p:nvPr/>
        </p:nvSpPr>
        <p:spPr>
          <a:xfrm>
            <a:off x="5536188" y="2384607"/>
            <a:ext cx="3174874" cy="1226576"/>
          </a:xfrm>
          <a:prstGeom prst="wedgeRoundRectCallout">
            <a:avLst>
              <a:gd name="adj1" fmla="val -65833"/>
              <a:gd name="adj2" fmla="val 42500"/>
              <a:gd name="adj3" fmla="val 16667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Deadlock prone</a:t>
            </a:r>
            <a:endParaRPr lang="en-US" sz="28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521757" y="3636436"/>
            <a:ext cx="3174874" cy="1226576"/>
          </a:xfrm>
          <a:prstGeom prst="wedgeRoundRectCallout">
            <a:avLst>
              <a:gd name="adj1" fmla="val -72197"/>
              <a:gd name="adj2" fmla="val 10735"/>
              <a:gd name="adj3" fmla="val 16667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Can cause priority inversion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348050" y="2106825"/>
            <a:ext cx="2713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Shared data structures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327275" y="3067322"/>
            <a:ext cx="2713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Two-phase locking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320932" y="4013388"/>
            <a:ext cx="271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Undo log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3450" y="4959456"/>
            <a:ext cx="2713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Discard undo log,</a:t>
            </a:r>
          </a:p>
          <a:p>
            <a:r>
              <a:rPr lang="en-US" sz="2800" dirty="0" smtClean="0"/>
              <a:t>release locks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35751" y="2153645"/>
            <a:ext cx="27130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B95B22"/>
                </a:solidFill>
              </a:rPr>
              <a:t>Private copies of data structures</a:t>
            </a:r>
          </a:p>
          <a:p>
            <a:r>
              <a:rPr lang="en-US" sz="2800" dirty="0" smtClean="0">
                <a:solidFill>
                  <a:srgbClr val="B95B22"/>
                </a:solidFill>
              </a:rPr>
              <a:t>Private copies + annotations</a:t>
            </a:r>
            <a:endParaRPr lang="en-US" sz="2800" dirty="0">
              <a:solidFill>
                <a:srgbClr val="B95B2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58268" y="4008818"/>
            <a:ext cx="27130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B95B22"/>
                </a:solidFill>
              </a:rPr>
              <a:t>Discard private copies</a:t>
            </a:r>
          </a:p>
          <a:p>
            <a:r>
              <a:rPr lang="en-US" sz="2800" dirty="0" smtClean="0">
                <a:solidFill>
                  <a:srgbClr val="B95B22"/>
                </a:solidFill>
              </a:rPr>
              <a:t>Publish private copy by </a:t>
            </a:r>
            <a:r>
              <a:rPr lang="en-US" sz="2800" dirty="0" err="1" smtClean="0">
                <a:solidFill>
                  <a:srgbClr val="B95B22"/>
                </a:solidFill>
              </a:rPr>
              <a:t>ptr</a:t>
            </a:r>
            <a:r>
              <a:rPr lang="en-US" sz="2800" dirty="0" smtClean="0">
                <a:solidFill>
                  <a:srgbClr val="B95B22"/>
                </a:solidFill>
              </a:rPr>
              <a:t> swap</a:t>
            </a:r>
            <a:endParaRPr lang="en-US" sz="2800" dirty="0">
              <a:solidFill>
                <a:srgbClr val="B95B2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858558" y="1820566"/>
          <a:ext cx="5732280" cy="2817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2668"/>
                <a:gridCol w="1156894"/>
                <a:gridCol w="1253124"/>
                <a:gridCol w="1659594"/>
              </a:tblGrid>
              <a:tr h="646093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Add/Del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Add/</a:t>
                      </a:r>
                      <a:r>
                        <a:rPr lang="en-US" sz="2400" dirty="0" err="1" smtClean="0"/>
                        <a:t>Del</a:t>
                      </a:r>
                      <a:r>
                        <a:rPr lang="en-US" sz="2400" baseline="0" dirty="0" err="1" smtClean="0"/>
                        <a:t>+R</a:t>
                      </a:r>
                      <a:endParaRPr lang="en-US" sz="2400" dirty="0"/>
                    </a:p>
                  </a:txBody>
                  <a:tcPr/>
                </a:tc>
              </a:tr>
              <a:tr h="70268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6460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Add/Del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6460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Add/</a:t>
                      </a:r>
                      <a:r>
                        <a:rPr lang="en-US" sz="2400" dirty="0" err="1" smtClean="0"/>
                        <a:t>Del+R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Content Placeholder 37"/>
          <p:cNvGraphicFramePr>
            <a:graphicFrameLocks noGrp="1"/>
          </p:cNvGraphicFramePr>
          <p:nvPr>
            <p:ph sz="quarter" idx="1"/>
          </p:nvPr>
        </p:nvGraphicFramePr>
        <p:xfrm>
          <a:off x="2043429" y="1835252"/>
          <a:ext cx="3959967" cy="1988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989"/>
                <a:gridCol w="1319989"/>
                <a:gridCol w="1319989"/>
              </a:tblGrid>
              <a:tr h="66292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</a:t>
                      </a:r>
                      <a:endParaRPr lang="en-US" sz="2400" dirty="0"/>
                    </a:p>
                  </a:txBody>
                  <a:tcPr/>
                </a:tc>
              </a:tr>
              <a:tr h="662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662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Minimizing false conflicts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3752119" y="2611885"/>
            <a:ext cx="519525" cy="447339"/>
          </a:xfrm>
          <a:prstGeom prst="smileyFace">
            <a:avLst/>
          </a:prstGeom>
          <a:solidFill>
            <a:schemeClr val="accent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ultiply 39"/>
          <p:cNvSpPr/>
          <p:nvPr/>
        </p:nvSpPr>
        <p:spPr>
          <a:xfrm>
            <a:off x="5022065" y="2525302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Multiply 40"/>
          <p:cNvSpPr/>
          <p:nvPr/>
        </p:nvSpPr>
        <p:spPr>
          <a:xfrm>
            <a:off x="3673618" y="3153902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ultiply 41"/>
          <p:cNvSpPr/>
          <p:nvPr/>
        </p:nvSpPr>
        <p:spPr>
          <a:xfrm>
            <a:off x="4972428" y="3125041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Multiply 44"/>
          <p:cNvSpPr/>
          <p:nvPr/>
        </p:nvSpPr>
        <p:spPr>
          <a:xfrm>
            <a:off x="3681706" y="3811362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Multiply 45"/>
          <p:cNvSpPr/>
          <p:nvPr/>
        </p:nvSpPr>
        <p:spPr>
          <a:xfrm>
            <a:off x="5017465" y="3805029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Multiply 46"/>
          <p:cNvSpPr/>
          <p:nvPr/>
        </p:nvSpPr>
        <p:spPr>
          <a:xfrm>
            <a:off x="6272983" y="3805029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ultiply 47"/>
          <p:cNvSpPr/>
          <p:nvPr/>
        </p:nvSpPr>
        <p:spPr>
          <a:xfrm>
            <a:off x="6272983" y="3155665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ultiply 48"/>
          <p:cNvSpPr/>
          <p:nvPr/>
        </p:nvSpPr>
        <p:spPr>
          <a:xfrm>
            <a:off x="6272983" y="2520732"/>
            <a:ext cx="663838" cy="634933"/>
          </a:xfrm>
          <a:prstGeom prst="mathMultiply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miley Face 49"/>
          <p:cNvSpPr/>
          <p:nvPr/>
        </p:nvSpPr>
        <p:spPr>
          <a:xfrm>
            <a:off x="5044586" y="3226053"/>
            <a:ext cx="519525" cy="447339"/>
          </a:xfrm>
          <a:prstGeom prst="smileyFace">
            <a:avLst/>
          </a:prstGeom>
          <a:solidFill>
            <a:schemeClr val="accent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18345" y="5140393"/>
            <a:ext cx="369389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sys_xbegin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sz="2400" b="1" dirty="0" smtClean="0">
                <a:latin typeface="Courier New"/>
                <a:cs typeface="Courier New"/>
              </a:rPr>
              <a:t>create(“/</a:t>
            </a:r>
            <a:r>
              <a:rPr lang="en-US" sz="2400" b="1" dirty="0" err="1" smtClean="0">
                <a:latin typeface="Courier New"/>
                <a:cs typeface="Courier New"/>
              </a:rPr>
              <a:t>tmp/foo</a:t>
            </a:r>
            <a:r>
              <a:rPr lang="en-US" sz="2400" b="1" dirty="0" smtClean="0">
                <a:latin typeface="Courier New"/>
                <a:cs typeface="Courier New"/>
              </a:rPr>
              <a:t>”);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sys_xend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888618" y="5133549"/>
            <a:ext cx="369389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sys_xbegin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sz="2400" b="1" dirty="0" smtClean="0">
                <a:latin typeface="Courier New"/>
                <a:cs typeface="Courier New"/>
              </a:rPr>
              <a:t>create(“/</a:t>
            </a:r>
            <a:r>
              <a:rPr lang="en-US" sz="2400" b="1" dirty="0" err="1" smtClean="0">
                <a:latin typeface="Courier New"/>
                <a:cs typeface="Courier New"/>
              </a:rPr>
              <a:t>tmp</a:t>
            </a:r>
            <a:r>
              <a:rPr lang="en-US" sz="2400" b="1" dirty="0" smtClean="0">
                <a:latin typeface="Courier New"/>
                <a:cs typeface="Courier New"/>
              </a:rPr>
              <a:t>/bar”);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sys_xend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4704584" y="3044794"/>
            <a:ext cx="1096769" cy="880248"/>
          </a:xfrm>
          <a:prstGeom prst="ellipse">
            <a:avLst/>
          </a:prstGeom>
          <a:solidFill>
            <a:schemeClr val="accent1">
              <a:alpha val="0"/>
            </a:schemeClr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ontent Placeholder 3"/>
          <p:cNvSpPr txBox="1">
            <a:spLocks/>
          </p:cNvSpPr>
          <p:nvPr/>
        </p:nvSpPr>
        <p:spPr>
          <a:xfrm>
            <a:off x="612647" y="4588834"/>
            <a:ext cx="8277001" cy="209239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Insight: object semantics allow more permissive conflict definition and therefore more concurrency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err="1" smtClean="0"/>
              <a:t>TxOS</a:t>
            </a:r>
            <a:r>
              <a:rPr lang="en-US" sz="2900" dirty="0" smtClean="0"/>
              <a:t> supports precise conflict definitions per object type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Increases concurrency without relaxing isolation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" name="Content Placeholder 37"/>
          <p:cNvGraphicFramePr>
            <a:graphicFrameLocks/>
          </p:cNvGraphicFramePr>
          <p:nvPr/>
        </p:nvGraphicFramePr>
        <p:xfrm>
          <a:off x="2065948" y="1828918"/>
          <a:ext cx="3959967" cy="1988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989"/>
                <a:gridCol w="1319989"/>
                <a:gridCol w="1319989"/>
              </a:tblGrid>
              <a:tr h="66292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Add/Del</a:t>
                      </a:r>
                      <a:endParaRPr lang="en-US" sz="2400" dirty="0"/>
                    </a:p>
                  </a:txBody>
                  <a:tcPr/>
                </a:tc>
              </a:tr>
              <a:tr h="662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662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Add/Del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4" name="Rectangular Callout 53"/>
          <p:cNvSpPr/>
          <p:nvPr/>
        </p:nvSpPr>
        <p:spPr>
          <a:xfrm>
            <a:off x="5844656" y="1544041"/>
            <a:ext cx="2467744" cy="1601764"/>
          </a:xfrm>
          <a:prstGeom prst="wedgeRectCallout">
            <a:avLst>
              <a:gd name="adj1" fmla="val -57090"/>
              <a:gd name="adj2" fmla="val 6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OK if different files created,</a:t>
            </a:r>
          </a:p>
          <a:p>
            <a:pPr algn="ctr"/>
            <a:r>
              <a:rPr lang="en-US" sz="2800" dirty="0" smtClean="0"/>
              <a:t>Dir not read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1" animBg="1"/>
      <p:bldP spid="56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3758" y="5021744"/>
            <a:ext cx="1567692" cy="15676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Serializing transactions and non-transactions (strong isolation)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TxOS</a:t>
            </a:r>
            <a:r>
              <a:rPr lang="en-US" dirty="0" smtClean="0"/>
              <a:t> mixes transactional and non-</a:t>
            </a:r>
            <a:r>
              <a:rPr lang="en-US" dirty="0" err="1" smtClean="0"/>
              <a:t>tx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In database, everything is transaction</a:t>
            </a:r>
          </a:p>
          <a:p>
            <a:pPr lvl="1"/>
            <a:r>
              <a:rPr lang="en-US" dirty="0" smtClean="0"/>
              <a:t>Semantically murky in historical systems</a:t>
            </a:r>
          </a:p>
          <a:p>
            <a:r>
              <a:rPr lang="en-US" dirty="0" smtClean="0"/>
              <a:t>Critical to correctness</a:t>
            </a:r>
          </a:p>
          <a:p>
            <a:pPr lvl="1"/>
            <a:r>
              <a:rPr lang="en-US" dirty="0" smtClean="0"/>
              <a:t>Allows incremental adoption of transactions</a:t>
            </a:r>
          </a:p>
          <a:p>
            <a:pPr lvl="1"/>
            <a:r>
              <a:rPr lang="en-US" dirty="0" smtClean="0"/>
              <a:t>TOCTTOU attacker will not use a transaction</a:t>
            </a:r>
          </a:p>
          <a:p>
            <a:r>
              <a:rPr lang="en-US" dirty="0" smtClean="0"/>
              <a:t>Problem: can’t roll back non-transactional </a:t>
            </a:r>
            <a:r>
              <a:rPr lang="en-US" dirty="0" err="1" smtClean="0"/>
              <a:t>syscall</a:t>
            </a:r>
            <a:endParaRPr lang="en-US" dirty="0" smtClean="0"/>
          </a:p>
          <a:p>
            <a:pPr lvl="1"/>
            <a:r>
              <a:rPr lang="en-US" dirty="0" smtClean="0"/>
              <a:t>Always aborting transaction undermines fairness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Strong isolation in </a:t>
            </a:r>
            <a:r>
              <a:rPr lang="en-US" dirty="0" err="1" smtClean="0"/>
              <a:t>TxOS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388" y="2005802"/>
            <a:ext cx="323215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u="sng" dirty="0" smtClean="0"/>
              <a:t>CPU 0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symlink(“/etc/passwd</a:t>
            </a:r>
            <a:r>
              <a:rPr lang="en-US" dirty="0" smtClean="0">
                <a:latin typeface="Courier New"/>
                <a:cs typeface="Courier New"/>
              </a:rPr>
              <a:t>”,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“/</a:t>
            </a:r>
            <a:r>
              <a:rPr lang="en-US" dirty="0" err="1" smtClean="0">
                <a:latin typeface="Courier New"/>
                <a:cs typeface="Courier New"/>
              </a:rPr>
              <a:t>tmp/foo</a:t>
            </a:r>
            <a:r>
              <a:rPr lang="en-US" dirty="0" smtClean="0">
                <a:latin typeface="Courier New"/>
                <a:cs typeface="Courier New"/>
              </a:rPr>
              <a:t>”);</a:t>
            </a:r>
          </a:p>
          <a:p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3786" y="2013901"/>
            <a:ext cx="323215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u="sng" dirty="0" smtClean="0"/>
              <a:t>CPU 1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sys_xbegin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if(access(“/tmp/foo</a:t>
            </a:r>
            <a:r>
              <a:rPr lang="en-US" dirty="0" smtClean="0">
                <a:latin typeface="Courier New"/>
                <a:cs typeface="Courier New"/>
              </a:rPr>
              <a:t>”))</a:t>
            </a:r>
          </a:p>
          <a:p>
            <a:r>
              <a:rPr lang="en-US" dirty="0" smtClean="0">
                <a:latin typeface="Courier New"/>
                <a:cs typeface="Courier New"/>
              </a:rPr>
              <a:t>  open(“/</a:t>
            </a:r>
            <a:r>
              <a:rPr lang="en-US" dirty="0" err="1" smtClean="0">
                <a:latin typeface="Courier New"/>
                <a:cs typeface="Courier New"/>
              </a:rPr>
              <a:t>tmp/foo</a:t>
            </a:r>
            <a:r>
              <a:rPr lang="en-US" dirty="0" smtClean="0">
                <a:latin typeface="Courier New"/>
                <a:cs typeface="Courier New"/>
              </a:rPr>
              <a:t>”);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sys_xend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8" name="Hexagon 7"/>
          <p:cNvSpPr/>
          <p:nvPr/>
        </p:nvSpPr>
        <p:spPr>
          <a:xfrm>
            <a:off x="4127348" y="5044269"/>
            <a:ext cx="1379058" cy="106784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06577" y="3428080"/>
            <a:ext cx="1914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Dentry</a:t>
            </a:r>
            <a:r>
              <a:rPr lang="en-US" dirty="0" smtClean="0"/>
              <a:t> “/</a:t>
            </a:r>
            <a:r>
              <a:rPr lang="en-US" dirty="0" err="1" smtClean="0"/>
              <a:t>tmp/foo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5166397" y="2352136"/>
            <a:ext cx="432937" cy="259746"/>
          </a:xfrm>
          <a:prstGeom prst="rightArrow">
            <a:avLst>
              <a:gd name="adj1" fmla="val 56896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3881995" y="2350400"/>
            <a:ext cx="461800" cy="288606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6" descr="C:\Users\donimal\AppData\Local\Microsoft\Windows\Temporary Internet Files\Content.IE5\NVWJ7N2V\MCj0431599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2238" y="3982059"/>
            <a:ext cx="554068" cy="554068"/>
          </a:xfrm>
          <a:prstGeom prst="rect">
            <a:avLst/>
          </a:prstGeom>
          <a:noFill/>
        </p:spPr>
      </p:pic>
      <p:sp>
        <p:nvSpPr>
          <p:cNvPr id="27" name="Hexagon 26"/>
          <p:cNvSpPr/>
          <p:nvPr/>
        </p:nvSpPr>
        <p:spPr>
          <a:xfrm>
            <a:off x="4337471" y="4120736"/>
            <a:ext cx="505094" cy="404048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56942" y="6033631"/>
            <a:ext cx="1914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Dentry</a:t>
            </a:r>
            <a:r>
              <a:rPr lang="en-US" dirty="0" smtClean="0"/>
              <a:t> “/</a:t>
            </a:r>
            <a:r>
              <a:rPr lang="en-US" dirty="0" err="1" smtClean="0"/>
              <a:t>tmp/foo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rot="16200000" flipH="1">
            <a:off x="4351048" y="4798074"/>
            <a:ext cx="505065" cy="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>
            <a:off x="4337471" y="4236176"/>
            <a:ext cx="274194" cy="303036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ular Callout 36"/>
          <p:cNvSpPr/>
          <p:nvPr/>
        </p:nvSpPr>
        <p:spPr>
          <a:xfrm>
            <a:off x="2092540" y="3564285"/>
            <a:ext cx="1674025" cy="1183284"/>
          </a:xfrm>
          <a:prstGeom prst="wedgeRoundRectCallout">
            <a:avLst>
              <a:gd name="adj1" fmla="val 84340"/>
              <a:gd name="adj2" fmla="val 16159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Conflicting</a:t>
            </a:r>
          </a:p>
          <a:p>
            <a:pPr algn="ctr"/>
            <a:r>
              <a:rPr lang="en-US" sz="2400" dirty="0" smtClean="0"/>
              <a:t>Annotation</a:t>
            </a:r>
            <a:endParaRPr lang="en-US" sz="2400" dirty="0"/>
          </a:p>
        </p:txBody>
      </p:sp>
      <p:sp>
        <p:nvSpPr>
          <p:cNvPr id="42" name="Content Placeholder 3"/>
          <p:cNvSpPr>
            <a:spLocks noGrp="1"/>
          </p:cNvSpPr>
          <p:nvPr>
            <p:ph sz="quarter" idx="1"/>
          </p:nvPr>
        </p:nvSpPr>
        <p:spPr>
          <a:xfrm>
            <a:off x="5873519" y="5000720"/>
            <a:ext cx="3270482" cy="1857280"/>
          </a:xfrm>
        </p:spPr>
        <p:txBody>
          <a:bodyPr>
            <a:normAutofit/>
          </a:bodyPr>
          <a:lstStyle/>
          <a:p>
            <a:r>
              <a:rPr lang="en-US" dirty="0" smtClean="0"/>
              <a:t>Options:</a:t>
            </a:r>
          </a:p>
          <a:p>
            <a:pPr lvl="1"/>
            <a:r>
              <a:rPr lang="en-US" dirty="0" smtClean="0"/>
              <a:t>Abort CPU1</a:t>
            </a:r>
          </a:p>
          <a:p>
            <a:pPr lvl="1"/>
            <a:r>
              <a:rPr lang="en-US" dirty="0" err="1" smtClean="0"/>
              <a:t>Deschedule</a:t>
            </a:r>
            <a:r>
              <a:rPr lang="en-US" dirty="0" smtClean="0"/>
              <a:t> CPU0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46696" y="4011623"/>
            <a:ext cx="2395588" cy="8802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Contention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Manager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64199" y="1335968"/>
            <a:ext cx="1168400" cy="1155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8662E-6 4.29829E-6 L 1.68662E-6 0.0484 " pathEditMode="relative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8662E-6 -3.90459E-6 L 1.68662E-6 0.03798 " pathEditMode="relative" ptsTypes="AA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1" grpId="0" animBg="1"/>
      <p:bldP spid="37" grpId="0" animBg="1"/>
      <p:bldP spid="42" grpId="0" build="p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Transactions for application state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System transactions only manage system state</a:t>
            </a:r>
          </a:p>
          <a:p>
            <a:r>
              <a:rPr lang="en-US" dirty="0" smtClean="0"/>
              <a:t>Applications can select their approach</a:t>
            </a:r>
          </a:p>
          <a:p>
            <a:pPr lvl="1"/>
            <a:r>
              <a:rPr lang="en-US" dirty="0" smtClean="0"/>
              <a:t>Copy-on-write paging</a:t>
            </a:r>
          </a:p>
          <a:p>
            <a:pPr lvl="1"/>
            <a:r>
              <a:rPr lang="en-US" dirty="0" smtClean="0"/>
              <a:t>Hardware or Software Transactional Memory (TM)</a:t>
            </a:r>
          </a:p>
          <a:p>
            <a:pPr lvl="1"/>
            <a:r>
              <a:rPr lang="en-US" dirty="0" smtClean="0"/>
              <a:t>Application-specific compensation code</a:t>
            </a:r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61974" y="5671448"/>
            <a:ext cx="1298044" cy="859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Transactions: a core OS abstraction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Easy to make kernel subsystems transactional</a:t>
            </a:r>
          </a:p>
          <a:p>
            <a:r>
              <a:rPr lang="en-US" dirty="0" smtClean="0"/>
              <a:t>Transactional </a:t>
            </a:r>
            <a:r>
              <a:rPr lang="en-US" dirty="0" err="1" smtClean="0"/>
              <a:t>filesystems</a:t>
            </a:r>
            <a:r>
              <a:rPr lang="en-US" dirty="0" smtClean="0"/>
              <a:t> in </a:t>
            </a:r>
            <a:r>
              <a:rPr lang="en-US" dirty="0" err="1" smtClean="0"/>
              <a:t>TxOS</a:t>
            </a:r>
            <a:endParaRPr lang="en-US" dirty="0" smtClean="0"/>
          </a:p>
          <a:p>
            <a:pPr lvl="1"/>
            <a:r>
              <a:rPr lang="en-US" dirty="0" smtClean="0"/>
              <a:t>Transactions implemented in VFS or higher</a:t>
            </a:r>
          </a:p>
          <a:p>
            <a:pPr lvl="1"/>
            <a:r>
              <a:rPr lang="en-US" dirty="0" smtClean="0"/>
              <a:t>FS responsible for atomic updates to stable store</a:t>
            </a:r>
          </a:p>
          <a:p>
            <a:r>
              <a:rPr lang="en-US" dirty="0" smtClean="0"/>
              <a:t>Journal + </a:t>
            </a:r>
            <a:r>
              <a:rPr lang="en-US" dirty="0" err="1" smtClean="0"/>
              <a:t>TxOS</a:t>
            </a:r>
            <a:r>
              <a:rPr lang="en-US" dirty="0" smtClean="0"/>
              <a:t> = Transactional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1 developer-month transactional ext3 prototype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32093" y="5714739"/>
            <a:ext cx="1413494" cy="935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Example uses of system transactions</a:t>
            </a:r>
          </a:p>
          <a:p>
            <a:r>
              <a:rPr lang="en-US" dirty="0" err="1" smtClean="0">
                <a:solidFill>
                  <a:schemeClr val="accent6"/>
                </a:solidFill>
              </a:rPr>
              <a:t>TxOS</a:t>
            </a:r>
            <a:r>
              <a:rPr lang="en-US" dirty="0" smtClean="0">
                <a:solidFill>
                  <a:schemeClr val="accent6"/>
                </a:solidFill>
              </a:rPr>
              <a:t> design and implementation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Evaluation</a:t>
            </a:r>
          </a:p>
          <a:p>
            <a:pPr lvl="1"/>
            <a:r>
              <a:rPr lang="en-US" dirty="0" smtClean="0"/>
              <a:t>What is the cost of using transactions?</a:t>
            </a:r>
          </a:p>
          <a:p>
            <a:pPr lvl="1"/>
            <a:r>
              <a:rPr lang="en-US" dirty="0" smtClean="0"/>
              <a:t>What overheads are imposed on non-transactional applications?</a:t>
            </a:r>
            <a:endParaRPr lang="en-US" dirty="0"/>
          </a:p>
        </p:txBody>
      </p:sp>
      <p:pic>
        <p:nvPicPr>
          <p:cNvPr id="5" name="Picture 4" descr="AA02307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0531" y="4343520"/>
            <a:ext cx="2407489" cy="2174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APIs don’t handle concurrency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1463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OS is weak link in concurrent programming model</a:t>
            </a:r>
          </a:p>
          <a:p>
            <a:r>
              <a:rPr lang="en-US" dirty="0" smtClean="0"/>
              <a:t>Can’t make consistent updates to system resources across multiple system calls</a:t>
            </a:r>
          </a:p>
          <a:p>
            <a:pPr lvl="1"/>
            <a:r>
              <a:rPr lang="en-US" dirty="0" smtClean="0"/>
              <a:t>Race conditions for resources such as the file system</a:t>
            </a:r>
          </a:p>
          <a:p>
            <a:pPr lvl="1"/>
            <a:r>
              <a:rPr lang="en-US" dirty="0" smtClean="0"/>
              <a:t>No simple work-around</a:t>
            </a:r>
          </a:p>
          <a:p>
            <a:r>
              <a:rPr lang="en-US" dirty="0" smtClean="0"/>
              <a:t>Applications can’t express consistency requirements</a:t>
            </a:r>
          </a:p>
          <a:p>
            <a:r>
              <a:rPr lang="en-US" dirty="0" smtClean="0"/>
              <a:t>OS can’t infer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TxOS</a:t>
            </a:r>
            <a:r>
              <a:rPr lang="en-US" dirty="0" smtClean="0"/>
              <a:t> Prototype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58577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Extend Linux 2.6.22 to support system transactions</a:t>
            </a:r>
          </a:p>
          <a:p>
            <a:pPr lvl="1"/>
            <a:r>
              <a:rPr lang="en-US" dirty="0" smtClean="0"/>
              <a:t>Add 8,600 LOC to Linux</a:t>
            </a:r>
          </a:p>
          <a:p>
            <a:pPr lvl="1"/>
            <a:r>
              <a:rPr lang="en-US" dirty="0" smtClean="0"/>
              <a:t>Minor modifications to 14,000 LOC</a:t>
            </a:r>
          </a:p>
          <a:p>
            <a:r>
              <a:rPr lang="en-US" dirty="0" smtClean="0"/>
              <a:t>Runs on commodity hardware</a:t>
            </a:r>
          </a:p>
          <a:p>
            <a:r>
              <a:rPr lang="en-US" dirty="0" smtClean="0"/>
              <a:t>Transactional semantics for a range of resources:</a:t>
            </a:r>
          </a:p>
          <a:p>
            <a:pPr lvl="1"/>
            <a:r>
              <a:rPr lang="en-US" dirty="0" smtClean="0"/>
              <a:t>File system, signals, processes, pipes</a:t>
            </a:r>
          </a:p>
        </p:txBody>
      </p: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6652806" y="4308254"/>
            <a:ext cx="2217001" cy="2405446"/>
            <a:chOff x="6566218" y="4281711"/>
            <a:chExt cx="2193553" cy="238000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88410" y="4589525"/>
              <a:ext cx="1782085" cy="2072192"/>
            </a:xfrm>
            <a:prstGeom prst="rect">
              <a:avLst/>
            </a:prstGeom>
          </p:spPr>
        </p:pic>
        <p:grpSp>
          <p:nvGrpSpPr>
            <p:cNvPr id="18" name="Group 19"/>
            <p:cNvGrpSpPr/>
            <p:nvPr/>
          </p:nvGrpSpPr>
          <p:grpSpPr>
            <a:xfrm rot="10800000" flipV="1">
              <a:off x="6566218" y="4384001"/>
              <a:ext cx="1025930" cy="429717"/>
              <a:chOff x="6306456" y="1976950"/>
              <a:chExt cx="1789476" cy="1106323"/>
            </a:xfrm>
          </p:grpSpPr>
          <p:sp>
            <p:nvSpPr>
              <p:cNvPr id="22" name="Freeform 21"/>
              <p:cNvSpPr/>
              <p:nvPr/>
            </p:nvSpPr>
            <p:spPr>
              <a:xfrm>
                <a:off x="6306456" y="2005812"/>
                <a:ext cx="1760612" cy="820122"/>
              </a:xfrm>
              <a:custGeom>
                <a:avLst/>
                <a:gdLst>
                  <a:gd name="connsiteX0" fmla="*/ 0 w 1760612"/>
                  <a:gd name="connsiteY0" fmla="*/ 793666 h 820122"/>
                  <a:gd name="connsiteX1" fmla="*/ 880306 w 1760612"/>
                  <a:gd name="connsiteY1" fmla="*/ 721515 h 820122"/>
                  <a:gd name="connsiteX2" fmla="*/ 1024618 w 1760612"/>
                  <a:gd name="connsiteY2" fmla="*/ 202024 h 820122"/>
                  <a:gd name="connsiteX3" fmla="*/ 1760612 w 1760612"/>
                  <a:gd name="connsiteY3" fmla="*/ 0 h 820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60612" h="820122">
                    <a:moveTo>
                      <a:pt x="0" y="793666"/>
                    </a:moveTo>
                    <a:cubicBezTo>
                      <a:pt x="354768" y="806894"/>
                      <a:pt x="709536" y="820122"/>
                      <a:pt x="880306" y="721515"/>
                    </a:cubicBezTo>
                    <a:cubicBezTo>
                      <a:pt x="1051076" y="622908"/>
                      <a:pt x="877900" y="322277"/>
                      <a:pt x="1024618" y="202024"/>
                    </a:cubicBezTo>
                    <a:cubicBezTo>
                      <a:pt x="1171336" y="81771"/>
                      <a:pt x="1760612" y="0"/>
                      <a:pt x="1760612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306456" y="1976950"/>
                <a:ext cx="1789476" cy="1106323"/>
              </a:xfrm>
              <a:custGeom>
                <a:avLst/>
                <a:gdLst>
                  <a:gd name="connsiteX0" fmla="*/ 0 w 1876062"/>
                  <a:gd name="connsiteY0" fmla="*/ 1067842 h 1106323"/>
                  <a:gd name="connsiteX1" fmla="*/ 1082343 w 1876062"/>
                  <a:gd name="connsiteY1" fmla="*/ 981261 h 1106323"/>
                  <a:gd name="connsiteX2" fmla="*/ 1284381 w 1876062"/>
                  <a:gd name="connsiteY2" fmla="*/ 317467 h 1106323"/>
                  <a:gd name="connsiteX3" fmla="*/ 1876062 w 1876062"/>
                  <a:gd name="connsiteY3" fmla="*/ 0 h 1106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6062" h="1106323">
                    <a:moveTo>
                      <a:pt x="0" y="1067842"/>
                    </a:moveTo>
                    <a:cubicBezTo>
                      <a:pt x="434140" y="1087082"/>
                      <a:pt x="868280" y="1106323"/>
                      <a:pt x="1082343" y="981261"/>
                    </a:cubicBezTo>
                    <a:cubicBezTo>
                      <a:pt x="1296406" y="856199"/>
                      <a:pt x="1152095" y="481010"/>
                      <a:pt x="1284381" y="317467"/>
                    </a:cubicBezTo>
                    <a:cubicBezTo>
                      <a:pt x="1416667" y="153924"/>
                      <a:pt x="1876062" y="0"/>
                      <a:pt x="1876062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906406" y="4281713"/>
              <a:ext cx="853365" cy="527584"/>
              <a:chOff x="6306456" y="1976950"/>
              <a:chExt cx="1789476" cy="1106323"/>
            </a:xfrm>
          </p:grpSpPr>
          <p:sp>
            <p:nvSpPr>
              <p:cNvPr id="20" name="Freeform 19"/>
              <p:cNvSpPr/>
              <p:nvPr/>
            </p:nvSpPr>
            <p:spPr>
              <a:xfrm>
                <a:off x="6306456" y="2005812"/>
                <a:ext cx="1760612" cy="820122"/>
              </a:xfrm>
              <a:custGeom>
                <a:avLst/>
                <a:gdLst>
                  <a:gd name="connsiteX0" fmla="*/ 0 w 1760612"/>
                  <a:gd name="connsiteY0" fmla="*/ 793666 h 820122"/>
                  <a:gd name="connsiteX1" fmla="*/ 880306 w 1760612"/>
                  <a:gd name="connsiteY1" fmla="*/ 721515 h 820122"/>
                  <a:gd name="connsiteX2" fmla="*/ 1024618 w 1760612"/>
                  <a:gd name="connsiteY2" fmla="*/ 202024 h 820122"/>
                  <a:gd name="connsiteX3" fmla="*/ 1760612 w 1760612"/>
                  <a:gd name="connsiteY3" fmla="*/ 0 h 820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60612" h="820122">
                    <a:moveTo>
                      <a:pt x="0" y="793666"/>
                    </a:moveTo>
                    <a:cubicBezTo>
                      <a:pt x="354768" y="806894"/>
                      <a:pt x="709536" y="820122"/>
                      <a:pt x="880306" y="721515"/>
                    </a:cubicBezTo>
                    <a:cubicBezTo>
                      <a:pt x="1051076" y="622908"/>
                      <a:pt x="877900" y="322277"/>
                      <a:pt x="1024618" y="202024"/>
                    </a:cubicBezTo>
                    <a:cubicBezTo>
                      <a:pt x="1171336" y="81771"/>
                      <a:pt x="1760612" y="0"/>
                      <a:pt x="1760612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306456" y="1976950"/>
                <a:ext cx="1789476" cy="1106323"/>
              </a:xfrm>
              <a:custGeom>
                <a:avLst/>
                <a:gdLst>
                  <a:gd name="connsiteX0" fmla="*/ 0 w 1876062"/>
                  <a:gd name="connsiteY0" fmla="*/ 1067842 h 1106323"/>
                  <a:gd name="connsiteX1" fmla="*/ 1082343 w 1876062"/>
                  <a:gd name="connsiteY1" fmla="*/ 981261 h 1106323"/>
                  <a:gd name="connsiteX2" fmla="*/ 1284381 w 1876062"/>
                  <a:gd name="connsiteY2" fmla="*/ 317467 h 1106323"/>
                  <a:gd name="connsiteX3" fmla="*/ 1876062 w 1876062"/>
                  <a:gd name="connsiteY3" fmla="*/ 0 h 1106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6062" h="1106323">
                    <a:moveTo>
                      <a:pt x="0" y="1067842"/>
                    </a:moveTo>
                    <a:cubicBezTo>
                      <a:pt x="434140" y="1087082"/>
                      <a:pt x="868280" y="1106323"/>
                      <a:pt x="1082343" y="981261"/>
                    </a:cubicBezTo>
                    <a:cubicBezTo>
                      <a:pt x="1296406" y="856199"/>
                      <a:pt x="1152095" y="481010"/>
                      <a:pt x="1284381" y="317467"/>
                    </a:cubicBezTo>
                    <a:cubicBezTo>
                      <a:pt x="1416667" y="153924"/>
                      <a:pt x="1876062" y="0"/>
                      <a:pt x="1876062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and benchmarks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Quadcore</a:t>
            </a:r>
            <a:r>
              <a:rPr lang="en-US" dirty="0" smtClean="0"/>
              <a:t> 2.66 GHz Intel Core 2 CPU, 4 GB RAM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7680" y="2525578"/>
          <a:ext cx="7188200" cy="3481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195"/>
                <a:gridCol w="4941005"/>
              </a:tblGrid>
              <a:tr h="43378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Benchmark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</a:tr>
              <a:tr h="43378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install of </a:t>
                      </a:r>
                      <a:r>
                        <a:rPr lang="en-US" sz="2400" dirty="0" err="1" smtClean="0"/>
                        <a:t>svn</a:t>
                      </a:r>
                      <a:r>
                        <a:rPr lang="en-US" sz="2400" baseline="0" dirty="0" smtClean="0"/>
                        <a:t> 1.4.4</a:t>
                      </a:r>
                      <a:endParaRPr lang="en-US" sz="2400" dirty="0"/>
                    </a:p>
                  </a:txBody>
                  <a:tcPr/>
                </a:tc>
              </a:tr>
              <a:tr h="4637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make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Compile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nano</a:t>
                      </a:r>
                      <a:r>
                        <a:rPr lang="en-US" sz="2400" baseline="0" dirty="0" smtClean="0"/>
                        <a:t> 2.06 inside a </a:t>
                      </a:r>
                      <a:r>
                        <a:rPr lang="en-US" sz="2400" baseline="0" dirty="0" err="1" smtClean="0"/>
                        <a:t>tx</a:t>
                      </a:r>
                      <a:endParaRPr lang="en-US" sz="2400" dirty="0" smtClean="0"/>
                    </a:p>
                  </a:txBody>
                  <a:tcPr/>
                </a:tc>
              </a:tr>
              <a:tr h="43378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dpkg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dpkg</a:t>
                      </a:r>
                      <a:r>
                        <a:rPr lang="en-US" sz="2400" baseline="0" dirty="0" smtClean="0"/>
                        <a:t> install </a:t>
                      </a:r>
                      <a:r>
                        <a:rPr lang="en-US" sz="2400" baseline="0" dirty="0" err="1" smtClean="0"/>
                        <a:t>OpenSSH</a:t>
                      </a:r>
                      <a:r>
                        <a:rPr lang="en-US" sz="2400" baseline="0" dirty="0" smtClean="0"/>
                        <a:t> 4.6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43378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LFS large/small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Wrap each</a:t>
                      </a:r>
                      <a:r>
                        <a:rPr lang="en-US" sz="2400" baseline="0" dirty="0" smtClean="0"/>
                        <a:t> phase in a </a:t>
                      </a:r>
                      <a:r>
                        <a:rPr lang="en-US" sz="2400" baseline="0" dirty="0" err="1" smtClean="0"/>
                        <a:t>tx</a:t>
                      </a:r>
                      <a:endParaRPr lang="en-US" sz="2400" dirty="0"/>
                    </a:p>
                  </a:txBody>
                  <a:tcPr/>
                </a:tc>
              </a:tr>
              <a:tr h="43378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Reimplemeted</a:t>
                      </a:r>
                      <a:r>
                        <a:rPr lang="en-US" sz="2400" dirty="0" smtClean="0"/>
                        <a:t> Andrew Benchmark</a:t>
                      </a:r>
                    </a:p>
                    <a:p>
                      <a:r>
                        <a:rPr lang="en-US" sz="2400" dirty="0" smtClean="0"/>
                        <a:t>Each</a:t>
                      </a:r>
                      <a:r>
                        <a:rPr lang="en-US" sz="2400" baseline="0" dirty="0" smtClean="0"/>
                        <a:t> phase in a </a:t>
                      </a:r>
                      <a:r>
                        <a:rPr lang="en-US" sz="2400" baseline="0" dirty="0" err="1" smtClean="0"/>
                        <a:t>tx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923600" y="4704270"/>
            <a:ext cx="7172331" cy="14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Transactional software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108820"/>
            <a:ext cx="8153400" cy="2166471"/>
          </a:xfrm>
        </p:spPr>
        <p:txBody>
          <a:bodyPr>
            <a:normAutofit/>
          </a:bodyPr>
          <a:lstStyle/>
          <a:p>
            <a:r>
              <a:rPr lang="en-US" dirty="0" smtClean="0"/>
              <a:t>A failed install is automatically rolled back</a:t>
            </a:r>
          </a:p>
          <a:p>
            <a:pPr lvl="1"/>
            <a:r>
              <a:rPr lang="en-US" dirty="0" smtClean="0"/>
              <a:t>Concurrent, unrelated operations are unaffected</a:t>
            </a:r>
          </a:p>
          <a:p>
            <a:r>
              <a:rPr lang="en-US" dirty="0" smtClean="0"/>
              <a:t>System crash: reboot to entire upgrade or 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1882" y="1524001"/>
            <a:ext cx="363232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dpkg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openssh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en-US" sz="2800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cs typeface="Courier New" pitchFamily="49" charset="0"/>
              </a:rPr>
              <a:t>10% overhead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91293" y="1512048"/>
            <a:ext cx="298588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install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en-US" sz="2800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cs typeface="Courier New" pitchFamily="49" charset="0"/>
              </a:rPr>
              <a:t>70%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overheads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86006"/>
          <a:ext cx="8153400" cy="3994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3"/>
          <p:cNvSpPr txBox="1">
            <a:spLocks/>
          </p:cNvSpPr>
          <p:nvPr/>
        </p:nvSpPr>
        <p:spPr>
          <a:xfrm>
            <a:off x="612648" y="5560191"/>
            <a:ext cx="8153400" cy="102002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82880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Memory overheads on LFS large: 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13% high,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5% low (kernel)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speedups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782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612648" y="5295916"/>
            <a:ext cx="8153400" cy="128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 I/O scheduling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not luck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Tx boundaries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</a:t>
            </a:r>
            <a:r>
              <a:rPr lang="en-US" sz="2900" dirty="0" smtClean="0"/>
              <a:t>I/O scheduling hint to OS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Lightweight DB alternative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OpenLDAP</a:t>
            </a:r>
            <a:r>
              <a:rPr lang="en-US" dirty="0" smtClean="0"/>
              <a:t> directory server</a:t>
            </a:r>
          </a:p>
          <a:p>
            <a:pPr lvl="1"/>
            <a:r>
              <a:rPr lang="en-US" dirty="0" smtClean="0"/>
              <a:t>Replace BDB backend with transactions + flat files</a:t>
            </a:r>
          </a:p>
          <a:p>
            <a:r>
              <a:rPr lang="en-US" dirty="0" smtClean="0"/>
              <a:t>2-4.2x speedup on write-intensive workloads</a:t>
            </a:r>
          </a:p>
          <a:p>
            <a:r>
              <a:rPr lang="en-US" dirty="0" smtClean="0"/>
              <a:t>Comparable performance on read-only workloads</a:t>
            </a:r>
          </a:p>
          <a:p>
            <a:pPr lvl="1"/>
            <a:r>
              <a:rPr lang="en-US" dirty="0" smtClean="0"/>
              <a:t>Primarily serviced from memory cache</a:t>
            </a:r>
          </a:p>
          <a:p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5541600" y="187598"/>
            <a:ext cx="3327274" cy="303640"/>
            <a:chOff x="1226657" y="2178972"/>
            <a:chExt cx="6660892" cy="607858"/>
          </a:xfrm>
        </p:grpSpPr>
        <p:sp>
          <p:nvSpPr>
            <p:cNvPr id="9" name="Rectangle 8"/>
            <p:cNvSpPr/>
            <p:nvPr/>
          </p:nvSpPr>
          <p:spPr>
            <a:xfrm>
              <a:off x="1226657" y="2178972"/>
              <a:ext cx="1789474" cy="606072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rename()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96268" y="2180758"/>
              <a:ext cx="2591281" cy="606072"/>
            </a:xfrm>
            <a:prstGeom prst="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Databases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6739" y="2180758"/>
              <a:ext cx="2206236" cy="606072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Sys Tx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Non-transactional overheads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12648" y="1746066"/>
            <a:ext cx="8153400" cy="434993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Non-transactional Linux compile: &lt;2% on </a:t>
            </a:r>
            <a:r>
              <a:rPr lang="en-US" sz="2900" dirty="0" err="1" smtClean="0"/>
              <a:t>TxOS</a:t>
            </a: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Transactions are “pay-to-play”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Single system call: 42% geometric mean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With additional optimizations: 14% </a:t>
            </a:r>
            <a:r>
              <a:rPr lang="en-US" sz="2900" dirty="0" err="1" smtClean="0"/>
              <a:t>geomean</a:t>
            </a: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Optimizations approximated by eliding checks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practical?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1"/>
          <a:ext cx="8153400" cy="301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612648" y="4559974"/>
            <a:ext cx="8153400" cy="1832649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Feature creep over 2 years costs 16%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Developers are willing to give up performance for useful features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Transactions are </a:t>
            </a:r>
            <a:r>
              <a:rPr lang="en-US" sz="2900" dirty="0" smtClean="0"/>
              <a:t>in same range (14%), more powerful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OSes</a:t>
            </a:r>
            <a:r>
              <a:rPr lang="en-US" dirty="0" smtClean="0"/>
              <a:t> should support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Practical implementation techniques for modern OS</a:t>
            </a:r>
          </a:p>
          <a:p>
            <a:r>
              <a:rPr lang="en-US" dirty="0" smtClean="0"/>
              <a:t>Transactions solve long-standing problems</a:t>
            </a:r>
          </a:p>
          <a:p>
            <a:pPr lvl="1"/>
            <a:r>
              <a:rPr lang="en-US" dirty="0" smtClean="0"/>
              <a:t>Replace ad hoc solutions</a:t>
            </a:r>
          </a:p>
          <a:p>
            <a:r>
              <a:rPr lang="en-US" dirty="0" smtClean="0"/>
              <a:t>Transactions enable better concurrent programs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http://www.cs.utexas.edu/~porterde/txos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porterde@cs.utexas.edu</a:t>
            </a:r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transactions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14630"/>
            <a:ext cx="8153400" cy="4495800"/>
          </a:xfrm>
        </p:spPr>
        <p:txBody>
          <a:bodyPr/>
          <a:lstStyle/>
          <a:p>
            <a:r>
              <a:rPr lang="en-US" dirty="0" smtClean="0"/>
              <a:t>System transactions ensure consistent updates by concurrent applications</a:t>
            </a:r>
          </a:p>
          <a:p>
            <a:pPr lvl="1"/>
            <a:r>
              <a:rPr lang="en-US" dirty="0" smtClean="0"/>
              <a:t>Prototype called </a:t>
            </a:r>
            <a:r>
              <a:rPr lang="en-US" dirty="0" err="1" smtClean="0"/>
              <a:t>TxOS</a:t>
            </a:r>
            <a:endParaRPr lang="en-US" dirty="0" smtClean="0"/>
          </a:p>
          <a:p>
            <a:r>
              <a:rPr lang="en-US" dirty="0" smtClean="0"/>
              <a:t>Solve problems</a:t>
            </a:r>
          </a:p>
          <a:p>
            <a:pPr lvl="1"/>
            <a:r>
              <a:rPr lang="en-US" dirty="0" smtClean="0"/>
              <a:t>System level race conditions (TOCTTOU)</a:t>
            </a:r>
          </a:p>
          <a:p>
            <a:r>
              <a:rPr lang="en-US" dirty="0" smtClean="0"/>
              <a:t>Build better applications</a:t>
            </a:r>
          </a:p>
          <a:p>
            <a:pPr lvl="1"/>
            <a:r>
              <a:rPr lang="en-US" dirty="0" smtClean="0"/>
              <a:t>LDAP directory server</a:t>
            </a:r>
          </a:p>
          <a:p>
            <a:pPr lvl="1"/>
            <a:r>
              <a:rPr lang="en-US" dirty="0" smtClean="0"/>
              <a:t>Software installation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Windows kernel transaction manager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Framework for 2-Phase Commit</a:t>
            </a:r>
          </a:p>
          <a:p>
            <a:pPr lvl="1"/>
            <a:r>
              <a:rPr lang="en-US" dirty="0" smtClean="0"/>
              <a:t>Coordinate transactional file system, registry</a:t>
            </a:r>
          </a:p>
          <a:p>
            <a:r>
              <a:rPr lang="en-US" dirty="0" smtClean="0"/>
              <a:t>Transactional FS and registry</a:t>
            </a:r>
          </a:p>
          <a:p>
            <a:pPr lvl="1"/>
            <a:r>
              <a:rPr lang="en-US" dirty="0" smtClean="0"/>
              <a:t>Completely different implementation</a:t>
            </a:r>
          </a:p>
          <a:p>
            <a:pPr lvl="1"/>
            <a:r>
              <a:rPr lang="en-US" dirty="0" smtClean="0"/>
              <a:t>FS updates in place, Registry uses private copies</a:t>
            </a:r>
          </a:p>
          <a:p>
            <a:pPr lvl="1"/>
            <a:r>
              <a:rPr lang="en-US" dirty="0" smtClean="0"/>
              <a:t>Little opportunity for code reuse across subsystems</a:t>
            </a:r>
          </a:p>
          <a:p>
            <a:r>
              <a:rPr lang="en-US" dirty="0" smtClean="0"/>
              <a:t>Explicitly transacted code</a:t>
            </a:r>
          </a:p>
          <a:p>
            <a:pPr lvl="1"/>
            <a:r>
              <a:rPr lang="en-US" dirty="0" smtClean="0"/>
              <a:t>More conservative, limited design choice</a:t>
            </a:r>
          </a:p>
          <a:p>
            <a:pPr lvl="1"/>
            <a:r>
              <a:rPr lang="en-US" dirty="0" err="1" smtClean="0"/>
              <a:t>TxOS</a:t>
            </a:r>
            <a:r>
              <a:rPr lang="en-US" dirty="0" smtClean="0"/>
              <a:t> allows implicit transactions, application wrappers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User/language-level transactions</a:t>
            </a:r>
          </a:p>
          <a:p>
            <a:pPr lvl="1"/>
            <a:r>
              <a:rPr lang="en-US" dirty="0" smtClean="0"/>
              <a:t>Cannot isolate OS managed resources</a:t>
            </a:r>
          </a:p>
          <a:p>
            <a:r>
              <a:rPr lang="en-US" dirty="0" smtClean="0"/>
              <a:t>TABS [SOSP ‘85], Argus [SOSP ‘87], </a:t>
            </a:r>
            <a:r>
              <a:rPr lang="en-US" dirty="0" err="1" smtClean="0"/>
              <a:t>Sinfonia</a:t>
            </a:r>
            <a:r>
              <a:rPr lang="en-US" dirty="0" smtClean="0"/>
              <a:t> [SOSP ’07]</a:t>
            </a:r>
          </a:p>
          <a:p>
            <a:r>
              <a:rPr lang="en-US" dirty="0" smtClean="0"/>
              <a:t>TABS – transactional windows manager</a:t>
            </a:r>
          </a:p>
          <a:p>
            <a:pPr lvl="1"/>
            <a:r>
              <a:rPr lang="en-US" dirty="0" smtClean="0"/>
              <a:t>Grayed out aborted dialog</a:t>
            </a:r>
          </a:p>
          <a:p>
            <a:r>
              <a:rPr lang="en-US" dirty="0" smtClean="0"/>
              <a:t>Argus – similar strategies for limiting false conflicts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Transactional file 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Good idea, difficult to implement</a:t>
            </a:r>
          </a:p>
          <a:p>
            <a:pPr lvl="1"/>
            <a:r>
              <a:rPr lang="en-US" dirty="0" smtClean="0"/>
              <a:t>Challenging to implement below VFS layer</a:t>
            </a:r>
          </a:p>
          <a:p>
            <a:pPr lvl="1"/>
            <a:r>
              <a:rPr lang="en-US" dirty="0" smtClean="0"/>
              <a:t>Valor [FAST ‘09] introduces OS support in page cache</a:t>
            </a:r>
          </a:p>
          <a:p>
            <a:r>
              <a:rPr lang="en-US" dirty="0" smtClean="0"/>
              <a:t>Lack simple abstractions</a:t>
            </a:r>
          </a:p>
          <a:p>
            <a:pPr lvl="1"/>
            <a:r>
              <a:rPr lang="en-US" dirty="0" smtClean="0"/>
              <a:t>Users must understand implementation details</a:t>
            </a:r>
          </a:p>
          <a:p>
            <a:pPr lvl="2"/>
            <a:r>
              <a:rPr lang="en-US" dirty="0" smtClean="0"/>
              <a:t>Deadlock detection (Transactional NTFS)</a:t>
            </a:r>
          </a:p>
          <a:p>
            <a:pPr lvl="2"/>
            <a:r>
              <a:rPr lang="en-US" dirty="0" smtClean="0"/>
              <a:t>Logging and locking mechanism (Valor)</a:t>
            </a:r>
          </a:p>
          <a:p>
            <a:r>
              <a:rPr lang="en-US" dirty="0" smtClean="0"/>
              <a:t>Lack support for other OS resources in transactions</a:t>
            </a:r>
          </a:p>
          <a:p>
            <a:pPr lvl="1"/>
            <a:r>
              <a:rPr lang="en-US" dirty="0" smtClean="0"/>
              <a:t>Windows KTM supports transactional registry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Goal: hide latency of operations</a:t>
            </a:r>
          </a:p>
          <a:p>
            <a:pPr lvl="1"/>
            <a:r>
              <a:rPr lang="en-US" dirty="0" smtClean="0"/>
              <a:t>NFS client requests, synchronous writes, etc.</a:t>
            </a:r>
          </a:p>
          <a:p>
            <a:r>
              <a:rPr lang="en-US" dirty="0" smtClean="0"/>
              <a:t>Similar implementation at points</a:t>
            </a:r>
          </a:p>
          <a:p>
            <a:r>
              <a:rPr lang="en-US" dirty="0" smtClean="0"/>
              <a:t>Different goals, not sufficient to provide transactional semantics</a:t>
            </a:r>
          </a:p>
          <a:p>
            <a:pPr lvl="1"/>
            <a:r>
              <a:rPr lang="en-US" dirty="0" smtClean="0"/>
              <a:t>Isolation vs. dependences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xCalls</a:t>
            </a:r>
            <a:r>
              <a:rPr lang="en-US" dirty="0" smtClean="0"/>
              <a:t> [</a:t>
            </a:r>
            <a:r>
              <a:rPr lang="en-US" dirty="0" err="1" smtClean="0"/>
              <a:t>EuroSys</a:t>
            </a:r>
            <a:r>
              <a:rPr lang="en-US" dirty="0" smtClean="0"/>
              <a:t> ’09]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User-level techniques for transactional system calls</a:t>
            </a:r>
          </a:p>
          <a:p>
            <a:pPr lvl="1"/>
            <a:r>
              <a:rPr lang="en-US" dirty="0" smtClean="0"/>
              <a:t>Within a single application only</a:t>
            </a:r>
          </a:p>
          <a:p>
            <a:r>
              <a:rPr lang="en-US" dirty="0" smtClean="0"/>
              <a:t>Works for many common cases (buffering writes)</a:t>
            </a:r>
          </a:p>
          <a:p>
            <a:pPr lvl="1"/>
            <a:r>
              <a:rPr lang="en-US" dirty="0" smtClean="0"/>
              <a:t>Edge cases difficult without system support 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latin typeface="Courier New"/>
                <a:cs typeface="Courier New"/>
              </a:rPr>
              <a:t>close()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munmap</a:t>
            </a:r>
            <a:r>
              <a:rPr lang="en-US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can implicitly delete a file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System-level races </a:t>
            </a:r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420246" y="2826740"/>
            <a:ext cx="42787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if(access(“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”)) 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Tx/>
              <a:buNone/>
            </a:pPr>
            <a:endParaRPr 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open(“foo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write(fd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,…); 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486748" y="2018153"/>
            <a:ext cx="1420235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(root)</a:t>
            </a:r>
            <a:endParaRPr lang="en-US" sz="240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624187" y="1609506"/>
            <a:ext cx="6649026" cy="1327870"/>
            <a:chOff x="9624187" y="1609506"/>
            <a:chExt cx="6649026" cy="1327870"/>
          </a:xfrm>
        </p:grpSpPr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9624187" y="2414156"/>
              <a:ext cx="66490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28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symlink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8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“/etc/passwd</a:t>
              </a:r>
              <a:r>
                <a:rPr lang="en-US" sz="2800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“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”);</a:t>
              </a:r>
            </a:p>
          </p:txBody>
        </p:sp>
        <p:pic>
          <p:nvPicPr>
            <p:cNvPr id="1027" name="Picture 3" descr="C:\Users\donimal\AppData\Local\Microsoft\Windows\Temporary Internet Files\Content.IE5\BBKBQFZJ\MMj03567080000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07198" y="1609506"/>
              <a:ext cx="952500" cy="952500"/>
            </a:xfrm>
            <a:prstGeom prst="rect">
              <a:avLst/>
            </a:prstGeom>
            <a:noFill/>
          </p:spPr>
        </p:pic>
      </p:grpSp>
      <p:pic>
        <p:nvPicPr>
          <p:cNvPr id="1028" name="Picture 4" descr="C:\Users\donimal\AppData\Local\Microsoft\Windows\Temporary Internet Files\Content.IE5\NVWJ7N2V\MCj0349119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2308" y="1568014"/>
            <a:ext cx="1350673" cy="1181565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4437087" y="2360706"/>
            <a:ext cx="3326925" cy="1161984"/>
          </a:xfrm>
          <a:prstGeom prst="wedgeRoundRectCallout">
            <a:avLst>
              <a:gd name="adj1" fmla="val -43863"/>
              <a:gd name="adj2" fmla="val 70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foo</a:t>
            </a:r>
            <a:r>
              <a:rPr lang="en-US" sz="2800" dirty="0" smtClean="0"/>
              <a:t> == /etc/</a:t>
            </a:r>
            <a:r>
              <a:rPr lang="en-US" sz="2800" dirty="0" err="1" smtClean="0"/>
              <a:t>passwd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93059" y="5689916"/>
            <a:ext cx="810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Time-of-check-to-time-of-use (TOCTTOU) race condition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604E-8 -7.17925E-7 C -0.09752 0.03682 -0.19504 0.07341 -0.32535 0.09542 C -0.45584 0.11718 -0.61912 0.1239 -0.78171 0.13085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TOCTTOU race eliminated</a:t>
            </a:r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420246" y="2940902"/>
            <a:ext cx="426591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if(access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”)) 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open(“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,…);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486748" y="2018153"/>
            <a:ext cx="1420235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(root)</a:t>
            </a:r>
            <a:endParaRPr lang="en-US" sz="2400" dirty="0">
              <a:solidFill>
                <a:srgbClr val="000000"/>
              </a:solidFill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9624187" y="1549545"/>
            <a:ext cx="6649026" cy="1387831"/>
            <a:chOff x="9624187" y="1549545"/>
            <a:chExt cx="6649026" cy="1387831"/>
          </a:xfrm>
        </p:grpSpPr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9624187" y="2414156"/>
              <a:ext cx="66490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28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symlink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8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“/etc/passwd</a:t>
              </a:r>
              <a:r>
                <a:rPr lang="en-US" sz="2800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“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”);</a:t>
              </a:r>
            </a:p>
          </p:txBody>
        </p:sp>
        <p:pic>
          <p:nvPicPr>
            <p:cNvPr id="1027" name="Picture 3" descr="C:\Users\donimal\AppData\Local\Microsoft\Windows\Temporary Internet Files\Content.IE5\BBKBQFZJ\MMj03567080000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89257" y="1549545"/>
              <a:ext cx="952500" cy="952500"/>
            </a:xfrm>
            <a:prstGeom prst="rect">
              <a:avLst/>
            </a:prstGeom>
            <a:noFill/>
          </p:spPr>
        </p:pic>
      </p:grpSp>
      <p:pic>
        <p:nvPicPr>
          <p:cNvPr id="1028" name="Picture 4" descr="C:\Users\donimal\AppData\Local\Microsoft\Windows\Temporary Internet Files\Content.IE5\NVWJ7N2V\MCj0349119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2308" y="1568014"/>
            <a:ext cx="1350673" cy="1181565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9711E-6 C 3.88889E-6 0.00024 -0.29202 0.09249 -0.58316 0.186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316 0.18612 C -0.48907 0.25271 -0.3941 0.31976 -0.46528 0.37687 C -0.53559 0.43375 -0.9349 0.5015 -1.00504 0.52786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572904"/>
            <a:ext cx="8153400" cy="4523096"/>
          </a:xfrm>
        </p:spPr>
        <p:txBody>
          <a:bodyPr>
            <a:normAutofit/>
          </a:bodyPr>
          <a:lstStyle/>
          <a:p>
            <a:r>
              <a:rPr lang="en-US" dirty="0" smtClean="0"/>
              <a:t>How to make consistent updates to stable storage?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4554144" y="3246321"/>
            <a:ext cx="2163322" cy="696645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Database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4560286" y="5283960"/>
            <a:ext cx="2152858" cy="702865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rename()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4559529" y="4249229"/>
            <a:ext cx="2162081" cy="62820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Sys Tx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 better application design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26656" y="2236683"/>
            <a:ext cx="6898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Application</a:t>
            </a:r>
            <a:r>
              <a:rPr lang="en-US" sz="2800" dirty="0" smtClean="0"/>
              <a:t>                    </a:t>
            </a:r>
            <a:r>
              <a:rPr lang="en-US" sz="2800" u="sng" dirty="0" smtClean="0"/>
              <a:t>Technique</a:t>
            </a:r>
            <a:endParaRPr lang="en-US" sz="280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1321331" y="5318416"/>
            <a:ext cx="1146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Editor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387146" y="4128803"/>
            <a:ext cx="2826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User directory service (LDAP)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9663" y="3126792"/>
            <a:ext cx="2270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Enterprise data storage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205094" y="4295635"/>
            <a:ext cx="870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????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5548920" y="4408459"/>
            <a:ext cx="3073653" cy="288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57899" y="5353633"/>
            <a:ext cx="1138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Simple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7151557" y="2995169"/>
            <a:ext cx="1445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Complex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8" grpId="0" animBg="1"/>
      <p:bldP spid="15" grpId="0"/>
      <p:bldP spid="16" grpId="0"/>
      <p:bldP spid="17" grpId="0"/>
      <p:bldP spid="19" grpId="0"/>
      <p:bldP spid="1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1417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Ex 2: transactional software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apt-get upgrade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dirty="0" smtClean="0"/>
          </a:p>
          <a:p>
            <a:r>
              <a:rPr lang="en-US" dirty="0" smtClean="0"/>
              <a:t>A failed install is automatically rolled back</a:t>
            </a:r>
          </a:p>
          <a:p>
            <a:pPr lvl="1"/>
            <a:r>
              <a:rPr lang="en-US" dirty="0" smtClean="0"/>
              <a:t>Concurrent, unrelated operations are unaffected</a:t>
            </a:r>
          </a:p>
          <a:p>
            <a:r>
              <a:rPr lang="en-US" dirty="0" smtClean="0"/>
              <a:t>System crash: reboot to entire upgrade or 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Simple API: </a:t>
            </a:r>
            <a:r>
              <a:rPr lang="en-US" sz="2400" dirty="0" err="1" smtClean="0">
                <a:latin typeface="Courier New"/>
                <a:cs typeface="Courier New"/>
              </a:rPr>
              <a:t>sys_xbegin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latin typeface="Courier New"/>
                <a:cs typeface="Courier New"/>
              </a:rPr>
              <a:t>sys_xend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latin typeface="Courier New"/>
                <a:cs typeface="Courier New"/>
              </a:rPr>
              <a:t>sys_xabort</a:t>
            </a:r>
            <a:endParaRPr lang="en-US" sz="2400" dirty="0" smtClean="0"/>
          </a:p>
          <a:p>
            <a:r>
              <a:rPr lang="en-US" dirty="0" smtClean="0"/>
              <a:t>Transaction wraps group of system calls</a:t>
            </a:r>
          </a:p>
          <a:p>
            <a:pPr lvl="1"/>
            <a:r>
              <a:rPr lang="en-US" dirty="0" smtClean="0"/>
              <a:t>Results isolated from other threads until commit</a:t>
            </a:r>
          </a:p>
          <a:p>
            <a:r>
              <a:rPr lang="en-US" dirty="0" smtClean="0"/>
              <a:t>Transactions execute concurrently for performance</a:t>
            </a:r>
          </a:p>
          <a:p>
            <a:r>
              <a:rPr lang="en-US" dirty="0" smtClean="0"/>
              <a:t>Conflicting transactions must serialize for safety</a:t>
            </a:r>
          </a:p>
          <a:p>
            <a:pPr lvl="1"/>
            <a:r>
              <a:rPr lang="en-US" dirty="0" smtClean="0"/>
              <a:t>Conflict most often read &amp; write of same datum</a:t>
            </a:r>
          </a:p>
          <a:p>
            <a:pPr lvl="1"/>
            <a:r>
              <a:rPr lang="en-US" dirty="0" smtClean="0"/>
              <a:t>Too much serialization hurts performance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81030"/>
          </a:xfrm>
        </p:spPr>
        <p:txBody>
          <a:bodyPr>
            <a:normAutofit/>
          </a:bodyPr>
          <a:lstStyle/>
          <a:p>
            <a:r>
              <a:rPr lang="en-US" dirty="0" smtClean="0"/>
              <a:t>Developers changing </a:t>
            </a:r>
            <a:r>
              <a:rPr lang="en-US" dirty="0" err="1" smtClean="0"/>
              <a:t>syscall</a:t>
            </a:r>
            <a:r>
              <a:rPr lang="en-US" dirty="0" smtClean="0"/>
              <a:t> API for concurrency</a:t>
            </a:r>
          </a:p>
          <a:p>
            <a:pPr lvl="1"/>
            <a:r>
              <a:rPr lang="en-US" dirty="0" smtClean="0"/>
              <a:t>Ad hoc, partial solutions: </a:t>
            </a:r>
            <a:r>
              <a:rPr lang="en-US" dirty="0" err="1" smtClean="0">
                <a:latin typeface="Courier New"/>
                <a:cs typeface="Courier New"/>
              </a:rPr>
              <a:t>openat</a:t>
            </a:r>
            <a:r>
              <a:rPr lang="en-US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, etc. </a:t>
            </a:r>
          </a:p>
          <a:p>
            <a:r>
              <a:rPr lang="en-US" dirty="0" smtClean="0"/>
              <a:t>System transactions have been proposed and built</a:t>
            </a:r>
          </a:p>
          <a:p>
            <a:pPr lvl="1"/>
            <a:r>
              <a:rPr lang="en-US" dirty="0" err="1" smtClean="0"/>
              <a:t>QuickSilver</a:t>
            </a:r>
            <a:r>
              <a:rPr lang="en-US" dirty="0" smtClean="0"/>
              <a:t> [SOSP ‘91], LOCUS [SOSP ’85]</a:t>
            </a:r>
          </a:p>
          <a:p>
            <a:r>
              <a:rPr lang="en-US" dirty="0" smtClean="0"/>
              <a:t>Key contribution: new design and implementation</a:t>
            </a:r>
          </a:p>
          <a:p>
            <a:pPr lvl="1"/>
            <a:r>
              <a:rPr lang="en-US" dirty="0" smtClean="0"/>
              <a:t>Uphold strong guarantees and good performance</a:t>
            </a:r>
          </a:p>
          <a:p>
            <a:r>
              <a:rPr lang="en-US" dirty="0" smtClean="0"/>
              <a:t>System transactions != transactional memory</a:t>
            </a:r>
          </a:p>
          <a:p>
            <a:pPr lvl="1"/>
            <a:r>
              <a:rPr lang="en-US" dirty="0" err="1" smtClean="0"/>
              <a:t>TxOS</a:t>
            </a:r>
            <a:r>
              <a:rPr lang="en-US" dirty="0" smtClean="0"/>
              <a:t> runs on commodity hardware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9627" y="4877441"/>
            <a:ext cx="1302335" cy="1850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24286</TotalTime>
  <Words>2342</Words>
  <Application>Microsoft Office PowerPoint</Application>
  <PresentationFormat>On-screen Show (4:3)</PresentationFormat>
  <Paragraphs>461</Paragraphs>
  <Slides>34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Median</vt:lpstr>
      <vt:lpstr>Operating System Transactions</vt:lpstr>
      <vt:lpstr>OS APIs don’t handle concurrency</vt:lpstr>
      <vt:lpstr>System transactions</vt:lpstr>
      <vt:lpstr>System-level races </vt:lpstr>
      <vt:lpstr>TOCTTOU race eliminated</vt:lpstr>
      <vt:lpstr>Example 1: better application design</vt:lpstr>
      <vt:lpstr>Ex 2: transactional software install</vt:lpstr>
      <vt:lpstr>System transactions</vt:lpstr>
      <vt:lpstr>Related work</vt:lpstr>
      <vt:lpstr>Outline</vt:lpstr>
      <vt:lpstr>Building a transactional system</vt:lpstr>
      <vt:lpstr>TxOS in action</vt:lpstr>
      <vt:lpstr>System comparison</vt:lpstr>
      <vt:lpstr>Minimizing false conflicts</vt:lpstr>
      <vt:lpstr>Serializing transactions and non-transactions (strong isolation)</vt:lpstr>
      <vt:lpstr>Strong isolation in TxOS</vt:lpstr>
      <vt:lpstr>Transactions for application state</vt:lpstr>
      <vt:lpstr>Transactions: a core OS abstraction</vt:lpstr>
      <vt:lpstr>Evaluation</vt:lpstr>
      <vt:lpstr>TxOS Prototype</vt:lpstr>
      <vt:lpstr>Hardware and benchmarks</vt:lpstr>
      <vt:lpstr>Transactional software install</vt:lpstr>
      <vt:lpstr>Transaction overheads</vt:lpstr>
      <vt:lpstr>Write speedups</vt:lpstr>
      <vt:lpstr>Lightweight DB alternative</vt:lpstr>
      <vt:lpstr>Non-transactional overheads</vt:lpstr>
      <vt:lpstr>What is practical?</vt:lpstr>
      <vt:lpstr>OSes should support transactions</vt:lpstr>
      <vt:lpstr>Backup Slides</vt:lpstr>
      <vt:lpstr>Windows kernel transaction manager</vt:lpstr>
      <vt:lpstr>Distributed transactions</vt:lpstr>
      <vt:lpstr>Transactional file systems</vt:lpstr>
      <vt:lpstr>Speculator</vt:lpstr>
      <vt:lpstr>xCalls [EuroSys ’09]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Should Provide Transactions</dc:title>
  <dc:creator>donimal</dc:creator>
  <cp:lastModifiedBy>witchel</cp:lastModifiedBy>
  <cp:revision>734</cp:revision>
  <cp:lastPrinted>2009-10-08T19:26:26Z</cp:lastPrinted>
  <dcterms:created xsi:type="dcterms:W3CDTF">2009-10-13T13:48:56Z</dcterms:created>
  <dcterms:modified xsi:type="dcterms:W3CDTF">2010-02-01T06:00:16Z</dcterms:modified>
</cp:coreProperties>
</file>