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4" r:id="rId3"/>
    <p:sldId id="295" r:id="rId4"/>
    <p:sldId id="291" r:id="rId5"/>
    <p:sldId id="287" r:id="rId6"/>
    <p:sldId id="305" r:id="rId7"/>
    <p:sldId id="306" r:id="rId8"/>
    <p:sldId id="261" r:id="rId9"/>
    <p:sldId id="262" r:id="rId10"/>
    <p:sldId id="297" r:id="rId11"/>
    <p:sldId id="266" r:id="rId12"/>
    <p:sldId id="267" r:id="rId13"/>
    <p:sldId id="292" r:id="rId14"/>
    <p:sldId id="307" r:id="rId15"/>
    <p:sldId id="301" r:id="rId16"/>
    <p:sldId id="269" r:id="rId17"/>
    <p:sldId id="273" r:id="rId18"/>
    <p:sldId id="271" r:id="rId19"/>
    <p:sldId id="270" r:id="rId20"/>
    <p:sldId id="302" r:id="rId21"/>
    <p:sldId id="299" r:id="rId22"/>
    <p:sldId id="274" r:id="rId23"/>
    <p:sldId id="275" r:id="rId24"/>
    <p:sldId id="289" r:id="rId25"/>
    <p:sldId id="277" r:id="rId26"/>
    <p:sldId id="300" r:id="rId27"/>
    <p:sldId id="279" r:id="rId28"/>
    <p:sldId id="278" r:id="rId29"/>
    <p:sldId id="283" r:id="rId30"/>
    <p:sldId id="280" r:id="rId31"/>
    <p:sldId id="285" r:id="rId32"/>
    <p:sldId id="293" r:id="rId33"/>
    <p:sldId id="304" r:id="rId34"/>
    <p:sldId id="282" r:id="rId35"/>
    <p:sldId id="290" r:id="rId3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83767" autoAdjust="0"/>
  </p:normalViewPr>
  <p:slideViewPr>
    <p:cSldViewPr snapToGrid="0" snapToObjects="1">
      <p:cViewPr>
        <p:scale>
          <a:sx n="75" d="100"/>
          <a:sy n="75" d="100"/>
        </p:scale>
        <p:origin x="-902" y="-58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2265802088669431"/>
          <c:y val="4.4632768361581907E-2"/>
          <c:w val="0.77734191584947776"/>
          <c:h val="0.6860100060123585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Locks 32 CPUs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1.147</c:v>
                </c:pt>
                <c:pt idx="1">
                  <c:v>1.2569999999999977</c:v>
                </c:pt>
                <c:pt idx="2">
                  <c:v>1.359</c:v>
                </c:pt>
                <c:pt idx="3">
                  <c:v>1.458</c:v>
                </c:pt>
                <c:pt idx="4">
                  <c:v>1.5549999999999979</c:v>
                </c:pt>
                <c:pt idx="5">
                  <c:v>1.6519999999999977</c:v>
                </c:pt>
                <c:pt idx="6">
                  <c:v>1.7480000000000011</c:v>
                </c:pt>
                <c:pt idx="7">
                  <c:v>1.847</c:v>
                </c:pt>
                <c:pt idx="8">
                  <c:v>1.9500000000000008</c:v>
                </c:pt>
                <c:pt idx="9">
                  <c:v>2.0589999999999997</c:v>
                </c:pt>
                <c:pt idx="10">
                  <c:v>2.1739999999999999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Ideal TM 32 CPUs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0.19000000000000014</c:v>
                </c:pt>
                <c:pt idx="1">
                  <c:v>0.30000000000000032</c:v>
                </c:pt>
                <c:pt idx="2">
                  <c:v>0.5</c:v>
                </c:pt>
                <c:pt idx="3">
                  <c:v>0.70000000000000062</c:v>
                </c:pt>
                <c:pt idx="4">
                  <c:v>0.9</c:v>
                </c:pt>
                <c:pt idx="5">
                  <c:v>1.1000000000000001</c:v>
                </c:pt>
                <c:pt idx="6">
                  <c:v>1.3</c:v>
                </c:pt>
                <c:pt idx="7">
                  <c:v>1.5</c:v>
                </c:pt>
                <c:pt idx="8">
                  <c:v>1.7000000000000011</c:v>
                </c:pt>
                <c:pt idx="9">
                  <c:v>1.9000000000000001</c:v>
                </c:pt>
                <c:pt idx="10">
                  <c:v>2.1739999999999999</c:v>
                </c:pt>
              </c:numCache>
            </c:numRef>
          </c:val>
        </c:ser>
        <c:marker val="1"/>
        <c:axId val="118348032"/>
        <c:axId val="118350208"/>
      </c:lineChart>
      <c:catAx>
        <c:axId val="1183480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Probability of Conflict (%)</a:t>
                </a:r>
              </a:p>
            </c:rich>
          </c:tx>
          <c:layout/>
        </c:title>
        <c:numFmt formatCode="General" sourceLinked="1"/>
        <c:tickLblPos val="nextTo"/>
        <c:crossAx val="118350208"/>
        <c:crosses val="autoZero"/>
        <c:auto val="1"/>
        <c:lblAlgn val="ctr"/>
        <c:lblOffset val="100"/>
      </c:catAx>
      <c:valAx>
        <c:axId val="118350208"/>
        <c:scaling>
          <c:orientation val="minMax"/>
          <c:max val="3.1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Execution Time (</a:t>
                </a:r>
                <a:r>
                  <a:rPr lang="en-US" dirty="0" err="1"/>
                  <a:t>s</a:t>
                </a:r>
                <a:r>
                  <a:rPr lang="en-US" dirty="0"/>
                  <a:t>)</a:t>
                </a:r>
              </a:p>
            </c:rich>
          </c:tx>
          <c:layout/>
        </c:title>
        <c:numFmt formatCode="General" sourceLinked="1"/>
        <c:tickLblPos val="nextTo"/>
        <c:crossAx val="118348032"/>
        <c:crosses val="autoZero"/>
        <c:crossBetween val="between"/>
        <c:minorUnit val="0.1"/>
      </c:valAx>
    </c:plotArea>
    <c:legend>
      <c:legendPos val="r"/>
      <c:layout>
        <c:manualLayout>
          <c:xMode val="edge"/>
          <c:yMode val="edge"/>
          <c:x val="0.51005097352469664"/>
          <c:y val="0.53919770393680244"/>
          <c:w val="0.46506775138118878"/>
          <c:h val="0.18612349553717791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226580208866942"/>
          <c:y val="4.4632768361581907E-2"/>
          <c:w val="0.77734191584947865"/>
          <c:h val="0.686010006012358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Locks 32 CPUs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1.147</c:v>
                </c:pt>
                <c:pt idx="1">
                  <c:v>1.2569999999999966</c:v>
                </c:pt>
                <c:pt idx="2">
                  <c:v>1.359</c:v>
                </c:pt>
                <c:pt idx="3">
                  <c:v>1.458</c:v>
                </c:pt>
                <c:pt idx="4">
                  <c:v>1.5549999999999968</c:v>
                </c:pt>
                <c:pt idx="5">
                  <c:v>1.6520000000000001</c:v>
                </c:pt>
                <c:pt idx="6">
                  <c:v>1.7480000000000009</c:v>
                </c:pt>
                <c:pt idx="7">
                  <c:v>1.847</c:v>
                </c:pt>
                <c:pt idx="8">
                  <c:v>1.9500000000000024</c:v>
                </c:pt>
                <c:pt idx="9">
                  <c:v>2.0589999999999997</c:v>
                </c:pt>
                <c:pt idx="10">
                  <c:v>2.1739999999999999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TM 32 CPUs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0.19000000000000011</c:v>
                </c:pt>
                <c:pt idx="1">
                  <c:v>0.35900000000000032</c:v>
                </c:pt>
                <c:pt idx="2">
                  <c:v>0.65900000000000214</c:v>
                </c:pt>
                <c:pt idx="3">
                  <c:v>0.96200000000000063</c:v>
                </c:pt>
                <c:pt idx="4">
                  <c:v>1.262</c:v>
                </c:pt>
                <c:pt idx="5">
                  <c:v>1.5629999999999968</c:v>
                </c:pt>
                <c:pt idx="6">
                  <c:v>1.863</c:v>
                </c:pt>
                <c:pt idx="7">
                  <c:v>2.1640000000000001</c:v>
                </c:pt>
                <c:pt idx="8">
                  <c:v>2.4649999999999999</c:v>
                </c:pt>
                <c:pt idx="9">
                  <c:v>2.7759999999999998</c:v>
                </c:pt>
                <c:pt idx="10">
                  <c:v>3.0670000000000002</c:v>
                </c:pt>
              </c:numCache>
            </c:numRef>
          </c:val>
        </c:ser>
        <c:marker val="1"/>
        <c:axId val="118470912"/>
        <c:axId val="118473088"/>
      </c:lineChart>
      <c:catAx>
        <c:axId val="1184709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Probability of Conflict (%)</a:t>
                </a:r>
              </a:p>
            </c:rich>
          </c:tx>
          <c:layout/>
        </c:title>
        <c:numFmt formatCode="General" sourceLinked="1"/>
        <c:tickLblPos val="nextTo"/>
        <c:crossAx val="118473088"/>
        <c:crosses val="autoZero"/>
        <c:auto val="1"/>
        <c:lblAlgn val="ctr"/>
        <c:lblOffset val="100"/>
      </c:catAx>
      <c:valAx>
        <c:axId val="118473088"/>
        <c:scaling>
          <c:orientation val="minMax"/>
          <c:max val="3.1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Execution Time (</a:t>
                </a:r>
                <a:r>
                  <a:rPr lang="en-US" dirty="0" err="1"/>
                  <a:t>s</a:t>
                </a:r>
                <a:r>
                  <a:rPr lang="en-US" dirty="0"/>
                  <a:t>)</a:t>
                </a:r>
              </a:p>
            </c:rich>
          </c:tx>
          <c:layout/>
        </c:title>
        <c:numFmt formatCode="General" sourceLinked="1"/>
        <c:tickLblPos val="nextTo"/>
        <c:crossAx val="118470912"/>
        <c:crosses val="autoZero"/>
        <c:crossBetween val="between"/>
        <c:minorUnit val="0.1"/>
      </c:valAx>
    </c:plotArea>
    <c:legend>
      <c:legendPos val="r"/>
      <c:layout>
        <c:manualLayout>
          <c:xMode val="edge"/>
          <c:yMode val="edge"/>
          <c:x val="0.59759963286797768"/>
          <c:y val="0.501697576701995"/>
          <c:w val="0.37751911995472442"/>
          <c:h val="0.22362349889258221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226580208866942"/>
          <c:y val="4.4632768361581907E-2"/>
          <c:w val="0.77734191584947898"/>
          <c:h val="0.686010006012358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Locks 32 CPUs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1.147</c:v>
                </c:pt>
                <c:pt idx="1">
                  <c:v>1.2569999999999977</c:v>
                </c:pt>
                <c:pt idx="2">
                  <c:v>1.359</c:v>
                </c:pt>
                <c:pt idx="3">
                  <c:v>1.458</c:v>
                </c:pt>
                <c:pt idx="4">
                  <c:v>1.5549999999999979</c:v>
                </c:pt>
                <c:pt idx="5">
                  <c:v>1.6519999999999977</c:v>
                </c:pt>
                <c:pt idx="6">
                  <c:v>1.748</c:v>
                </c:pt>
                <c:pt idx="7">
                  <c:v>1.847</c:v>
                </c:pt>
                <c:pt idx="8">
                  <c:v>1.950000000000002</c:v>
                </c:pt>
                <c:pt idx="9">
                  <c:v>2.0589999999999997</c:v>
                </c:pt>
                <c:pt idx="10">
                  <c:v>2.1739999999999999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TM 32 CPUs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3.0670000000000002</c:v>
                </c:pt>
                <c:pt idx="1">
                  <c:v>3.0670000000000002</c:v>
                </c:pt>
                <c:pt idx="2">
                  <c:v>3.0670000000000002</c:v>
                </c:pt>
                <c:pt idx="3">
                  <c:v>3.0670000000000002</c:v>
                </c:pt>
                <c:pt idx="4">
                  <c:v>3.0670000000000002</c:v>
                </c:pt>
                <c:pt idx="5">
                  <c:v>3.0670000000000002</c:v>
                </c:pt>
                <c:pt idx="6">
                  <c:v>3.0670000000000002</c:v>
                </c:pt>
                <c:pt idx="7">
                  <c:v>3.0670000000000002</c:v>
                </c:pt>
                <c:pt idx="8">
                  <c:v>3.0670000000000002</c:v>
                </c:pt>
                <c:pt idx="9">
                  <c:v>3.0670000000000002</c:v>
                </c:pt>
                <c:pt idx="10">
                  <c:v>3.0670000000000002</c:v>
                </c:pt>
              </c:numCache>
            </c:numRef>
          </c:val>
        </c:ser>
        <c:marker val="1"/>
        <c:axId val="118900992"/>
        <c:axId val="118907264"/>
      </c:lineChart>
      <c:catAx>
        <c:axId val="1189009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Probability of Conflict (%)</a:t>
                </a:r>
              </a:p>
            </c:rich>
          </c:tx>
          <c:layout/>
        </c:title>
        <c:numFmt formatCode="General" sourceLinked="1"/>
        <c:tickLblPos val="nextTo"/>
        <c:crossAx val="118907264"/>
        <c:crosses val="autoZero"/>
        <c:auto val="1"/>
        <c:lblAlgn val="ctr"/>
        <c:lblOffset val="100"/>
      </c:catAx>
      <c:valAx>
        <c:axId val="118907264"/>
        <c:scaling>
          <c:orientation val="minMax"/>
          <c:max val="3.1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Execution Time (</a:t>
                </a:r>
                <a:r>
                  <a:rPr lang="en-US" dirty="0" err="1"/>
                  <a:t>s</a:t>
                </a:r>
                <a:r>
                  <a:rPr lang="en-US" dirty="0"/>
                  <a:t>)</a:t>
                </a:r>
              </a:p>
            </c:rich>
          </c:tx>
          <c:layout/>
        </c:title>
        <c:numFmt formatCode="General" sourceLinked="1"/>
        <c:tickLblPos val="nextTo"/>
        <c:crossAx val="118900992"/>
        <c:crosses val="autoZero"/>
        <c:crossBetween val="between"/>
        <c:minorUnit val="0.1"/>
      </c:valAx>
    </c:plotArea>
    <c:legend>
      <c:legendPos val="r"/>
      <c:layout>
        <c:manualLayout>
          <c:xMode val="edge"/>
          <c:yMode val="edge"/>
          <c:x val="0.59759963286797768"/>
          <c:y val="0.501697576701995"/>
          <c:w val="0.37751911995472454"/>
          <c:h val="0.22362349889258221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1097107183689421E-2"/>
          <c:y val="4.1800791850171486E-2"/>
          <c:w val="0.90890289281631098"/>
          <c:h val="0.82959050669513901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Data Independence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8</c:v>
                </c:pt>
                <c:pt idx="7">
                  <c:v>16</c:v>
                </c:pt>
                <c:pt idx="8">
                  <c:v>32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1.1100000000000001</c:v>
                </c:pt>
                <c:pt idx="1">
                  <c:v>0.76000000000000134</c:v>
                </c:pt>
                <c:pt idx="2">
                  <c:v>0.43000000000000038</c:v>
                </c:pt>
                <c:pt idx="3">
                  <c:v>1.58</c:v>
                </c:pt>
                <c:pt idx="4">
                  <c:v>2.8099999999999987</c:v>
                </c:pt>
                <c:pt idx="5">
                  <c:v>1.77</c:v>
                </c:pt>
                <c:pt idx="6">
                  <c:v>0</c:v>
                </c:pt>
                <c:pt idx="7">
                  <c:v>0</c:v>
                </c:pt>
                <c:pt idx="8">
                  <c:v>0.21000000000000021</c:v>
                </c:pt>
                <c:pt idx="9">
                  <c:v>4.21</c:v>
                </c:pt>
                <c:pt idx="10">
                  <c:v>6.9700000000000024</c:v>
                </c:pt>
                <c:pt idx="11">
                  <c:v>10.44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Conflict Density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8</c:v>
                </c:pt>
                <c:pt idx="7">
                  <c:v>16</c:v>
                </c:pt>
                <c:pt idx="8">
                  <c:v>32</c:v>
                </c:pt>
                <c:pt idx="9">
                  <c:v>8</c:v>
                </c:pt>
                <c:pt idx="10">
                  <c:v>16</c:v>
                </c:pt>
                <c:pt idx="11">
                  <c:v>32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1.53</c:v>
                </c:pt>
                <c:pt idx="1">
                  <c:v>2.4499999999999997</c:v>
                </c:pt>
                <c:pt idx="2">
                  <c:v>2.92</c:v>
                </c:pt>
                <c:pt idx="3">
                  <c:v>0.05</c:v>
                </c:pt>
                <c:pt idx="4">
                  <c:v>8.0000000000000043E-2</c:v>
                </c:pt>
                <c:pt idx="5">
                  <c:v>2.36</c:v>
                </c:pt>
                <c:pt idx="7">
                  <c:v>3.1</c:v>
                </c:pt>
                <c:pt idx="8">
                  <c:v>3.3899999999999997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overlap val="100"/>
        <c:axId val="123196160"/>
        <c:axId val="123197696"/>
      </c:barChart>
      <c:catAx>
        <c:axId val="123196160"/>
        <c:scaling>
          <c:orientation val="minMax"/>
        </c:scaling>
        <c:axPos val="b"/>
        <c:numFmt formatCode="General" sourceLinked="1"/>
        <c:tickLblPos val="nextTo"/>
        <c:crossAx val="123197696"/>
        <c:crosses val="autoZero"/>
        <c:auto val="1"/>
        <c:lblAlgn val="ctr"/>
        <c:lblOffset val="100"/>
      </c:catAx>
      <c:valAx>
        <c:axId val="1231976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Projected Speedup over Locking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23196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66782691883142"/>
          <c:y val="4.9720183282174472E-2"/>
          <c:w val="0.278077121200972"/>
          <c:h val="0.20564437919836331"/>
        </c:manualLayout>
      </c:layout>
      <c:spPr>
        <a:solidFill>
          <a:schemeClr val="bg1"/>
        </a:solidFill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281225466285741"/>
          <c:y val="5.3314470230626583E-2"/>
          <c:w val="0.84634851718301818"/>
          <c:h val="0.6860100060123575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Locks 8 CPUs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1.3440000000000001</c:v>
                </c:pt>
                <c:pt idx="1">
                  <c:v>1.4179999999999946</c:v>
                </c:pt>
                <c:pt idx="2">
                  <c:v>1.498</c:v>
                </c:pt>
                <c:pt idx="3">
                  <c:v>1.58</c:v>
                </c:pt>
                <c:pt idx="4">
                  <c:v>1.663</c:v>
                </c:pt>
                <c:pt idx="5">
                  <c:v>1.752999999999997</c:v>
                </c:pt>
                <c:pt idx="6">
                  <c:v>1.8380000000000001</c:v>
                </c:pt>
                <c:pt idx="7">
                  <c:v>1.927</c:v>
                </c:pt>
                <c:pt idx="8">
                  <c:v>2.0099999999999998</c:v>
                </c:pt>
                <c:pt idx="9">
                  <c:v>2.093</c:v>
                </c:pt>
                <c:pt idx="10">
                  <c:v>2.173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TM 8 CPUs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0.79200000000000004</c:v>
                </c:pt>
                <c:pt idx="1">
                  <c:v>0.80300000000000005</c:v>
                </c:pt>
                <c:pt idx="2">
                  <c:v>0.85200000000000065</c:v>
                </c:pt>
                <c:pt idx="3">
                  <c:v>0.92100000000000004</c:v>
                </c:pt>
                <c:pt idx="4">
                  <c:v>1.014999999999997</c:v>
                </c:pt>
                <c:pt idx="5">
                  <c:v>1.204</c:v>
                </c:pt>
                <c:pt idx="6">
                  <c:v>1.424999999999996</c:v>
                </c:pt>
                <c:pt idx="7">
                  <c:v>1.6800000000000028</c:v>
                </c:pt>
                <c:pt idx="8">
                  <c:v>1.9460000000000028</c:v>
                </c:pt>
                <c:pt idx="9">
                  <c:v>2.214</c:v>
                </c:pt>
                <c:pt idx="10">
                  <c:v>2.4819999999999998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Syncchar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0.72000000000000064</c:v>
                </c:pt>
                <c:pt idx="1">
                  <c:v>0.73000000000000065</c:v>
                </c:pt>
                <c:pt idx="2">
                  <c:v>0.78</c:v>
                </c:pt>
                <c:pt idx="3">
                  <c:v>0.9</c:v>
                </c:pt>
                <c:pt idx="4">
                  <c:v>1.04</c:v>
                </c:pt>
                <c:pt idx="5">
                  <c:v>1.1900000000000028</c:v>
                </c:pt>
                <c:pt idx="6">
                  <c:v>1.36</c:v>
                </c:pt>
                <c:pt idx="7">
                  <c:v>1.54</c:v>
                </c:pt>
                <c:pt idx="8">
                  <c:v>1.74</c:v>
                </c:pt>
                <c:pt idx="9">
                  <c:v>1.9500000000000028</c:v>
                </c:pt>
                <c:pt idx="10">
                  <c:v>2.17</c:v>
                </c:pt>
              </c:numCache>
            </c:numRef>
          </c:val>
        </c:ser>
        <c:marker val="1"/>
        <c:axId val="123405440"/>
        <c:axId val="123407360"/>
      </c:lineChart>
      <c:catAx>
        <c:axId val="1234054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Probability of Conflict (%)</a:t>
                </a:r>
              </a:p>
            </c:rich>
          </c:tx>
          <c:layout/>
        </c:title>
        <c:numFmt formatCode="General" sourceLinked="1"/>
        <c:tickLblPos val="nextTo"/>
        <c:crossAx val="123407360"/>
        <c:crosses val="autoZero"/>
        <c:auto val="1"/>
        <c:lblAlgn val="ctr"/>
        <c:lblOffset val="100"/>
      </c:catAx>
      <c:valAx>
        <c:axId val="123407360"/>
        <c:scaling>
          <c:orientation val="minMax"/>
          <c:max val="3.1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Execution Time (</a:t>
                </a:r>
                <a:r>
                  <a:rPr lang="en-US" dirty="0" err="1"/>
                  <a:t>s</a:t>
                </a:r>
                <a:r>
                  <a:rPr lang="en-US" dirty="0"/>
                  <a:t>)</a:t>
                </a:r>
              </a:p>
            </c:rich>
          </c:tx>
          <c:layout/>
        </c:title>
        <c:numFmt formatCode="General" sourceLinked="1"/>
        <c:tickLblPos val="nextTo"/>
        <c:crossAx val="123405440"/>
        <c:crosses val="autoZero"/>
        <c:crossBetween val="between"/>
        <c:minorUnit val="0.1"/>
      </c:valAx>
    </c:plotArea>
    <c:legend>
      <c:legendPos val="r"/>
      <c:layout>
        <c:manualLayout>
          <c:xMode val="edge"/>
          <c:yMode val="edge"/>
          <c:x val="0.70670810396488204"/>
          <c:y val="0.43224271193902553"/>
          <c:w val="0.29178064246393975"/>
          <c:h val="0.29603905605643271"/>
        </c:manualLayout>
      </c:layout>
      <c:spPr>
        <a:solidFill>
          <a:prstClr val="white"/>
        </a:solidFill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22217143103918288"/>
          <c:y val="9.4004439147261608E-3"/>
          <c:w val="0.762734396891661"/>
          <c:h val="0.76510338402356204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Measured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ssca2 32CPU</c:v>
                </c:pt>
                <c:pt idx="1">
                  <c:v>ssca2 16CPU</c:v>
                </c:pt>
                <c:pt idx="2">
                  <c:v>ssca2 8CPU</c:v>
                </c:pt>
                <c:pt idx="3">
                  <c:v>intruder 32CPU</c:v>
                </c:pt>
                <c:pt idx="4">
                  <c:v>intruder 16CPU</c:v>
                </c:pt>
                <c:pt idx="5">
                  <c:v>intruder 8CPU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0.27</c:v>
                </c:pt>
                <c:pt idx="1">
                  <c:v>0.4</c:v>
                </c:pt>
                <c:pt idx="2">
                  <c:v>0.64000000000000168</c:v>
                </c:pt>
                <c:pt idx="3">
                  <c:v>1.6700000000000021</c:v>
                </c:pt>
                <c:pt idx="4">
                  <c:v>1.33</c:v>
                </c:pt>
                <c:pt idx="5">
                  <c:v>1.06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Predicted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ssca2 32CPU</c:v>
                </c:pt>
                <c:pt idx="1">
                  <c:v>ssca2 16CPU</c:v>
                </c:pt>
                <c:pt idx="2">
                  <c:v>ssca2 8CPU</c:v>
                </c:pt>
                <c:pt idx="3">
                  <c:v>intruder 32CPU</c:v>
                </c:pt>
                <c:pt idx="4">
                  <c:v>intruder 16CPU</c:v>
                </c:pt>
                <c:pt idx="5">
                  <c:v>intruder 8CPU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0.21000000000000021</c:v>
                </c:pt>
                <c:pt idx="1">
                  <c:v>0.36000000000000032</c:v>
                </c:pt>
                <c:pt idx="2">
                  <c:v>0.64000000000000168</c:v>
                </c:pt>
                <c:pt idx="3">
                  <c:v>1.72</c:v>
                </c:pt>
                <c:pt idx="4">
                  <c:v>1.6300000000000001</c:v>
                </c:pt>
                <c:pt idx="5">
                  <c:v>1.52</c:v>
                </c:pt>
              </c:numCache>
            </c:numRef>
          </c:val>
        </c:ser>
        <c:axId val="123630336"/>
        <c:axId val="123631872"/>
      </c:barChart>
      <c:catAx>
        <c:axId val="123630336"/>
        <c:scaling>
          <c:orientation val="minMax"/>
        </c:scaling>
        <c:axPos val="l"/>
        <c:tickLblPos val="nextTo"/>
        <c:txPr>
          <a:bodyPr/>
          <a:lstStyle/>
          <a:p>
            <a:pPr algn="l">
              <a:defRPr/>
            </a:pPr>
            <a:endParaRPr lang="en-US"/>
          </a:p>
        </c:txPr>
        <c:crossAx val="123631872"/>
        <c:crosses val="autoZero"/>
        <c:auto val="1"/>
        <c:lblAlgn val="ctr"/>
        <c:lblOffset val="100"/>
      </c:catAx>
      <c:valAx>
        <c:axId val="123631872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Execution Time (s)</a:t>
                </a:r>
              </a:p>
            </c:rich>
          </c:tx>
          <c:layout/>
        </c:title>
        <c:numFmt formatCode="General" sourceLinked="1"/>
        <c:tickLblPos val="nextTo"/>
        <c:crossAx val="123630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90475123686501"/>
          <c:y val="0.53904243257484918"/>
          <c:w val="0.15846604389286811"/>
          <c:h val="0.22555328484702869"/>
        </c:manualLayout>
      </c:layout>
    </c:legend>
    <c:plotVisOnly val="1"/>
  </c:chart>
  <c:spPr>
    <a:solidFill>
      <a:schemeClr val="bg1"/>
    </a:solidFill>
    <a:ln>
      <a:solidFill>
        <a:prstClr val="black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7736385710892794E-2"/>
          <c:y val="4.8387096774193512E-2"/>
          <c:w val="0.92189801355610712"/>
          <c:h val="0.55388312918419802"/>
        </c:manualLayout>
      </c:layout>
      <c:barChart>
        <c:barDir val="col"/>
        <c:grouping val="stacked"/>
        <c:ser>
          <c:idx val="0"/>
          <c:order val="0"/>
          <c:tx>
            <c:strRef>
              <c:f>'syncdata-final'!$B$74</c:f>
              <c:strCache>
                <c:ptCount val="1"/>
                <c:pt idx="0">
                  <c:v>spins</c:v>
                </c:pt>
              </c:strCache>
            </c:strRef>
          </c:tx>
          <c:spPr>
            <a:solidFill>
              <a:srgbClr val="3366FF"/>
            </a:solidFill>
            <a:ln w="7374">
              <a:solidFill>
                <a:srgbClr val="000000"/>
              </a:solidFill>
              <a:prstDash val="solid"/>
            </a:ln>
          </c:spPr>
          <c:cat>
            <c:multiLvlStrRef>
              <c:f>'syncdata-final'!$C$72:$T$73</c:f>
              <c:multiLvlStrCache>
                <c:ptCount val="18"/>
                <c:lvl>
                  <c:pt idx="0">
                    <c:v>Linux</c:v>
                  </c:pt>
                  <c:pt idx="1">
                    <c:v>TxLinux-xs</c:v>
                  </c:pt>
                  <c:pt idx="2">
                    <c:v>TxLinux-cx</c:v>
                  </c:pt>
                  <c:pt idx="3">
                    <c:v>Linux</c:v>
                  </c:pt>
                  <c:pt idx="4">
                    <c:v>TxLinux-xs</c:v>
                  </c:pt>
                  <c:pt idx="5">
                    <c:v>TxLinux-cx</c:v>
                  </c:pt>
                  <c:pt idx="6">
                    <c:v>Linux</c:v>
                  </c:pt>
                  <c:pt idx="7">
                    <c:v>TxLinux-xs</c:v>
                  </c:pt>
                  <c:pt idx="8">
                    <c:v>TxLinux-cx</c:v>
                  </c:pt>
                  <c:pt idx="9">
                    <c:v>Linux</c:v>
                  </c:pt>
                  <c:pt idx="10">
                    <c:v>TxLinux-xs</c:v>
                  </c:pt>
                  <c:pt idx="11">
                    <c:v>TxLinux-cx</c:v>
                  </c:pt>
                  <c:pt idx="12">
                    <c:v>Linux</c:v>
                  </c:pt>
                  <c:pt idx="13">
                    <c:v>TxLinux-xs</c:v>
                  </c:pt>
                  <c:pt idx="14">
                    <c:v>TxLinux-cx</c:v>
                  </c:pt>
                  <c:pt idx="15">
                    <c:v>Linux</c:v>
                  </c:pt>
                  <c:pt idx="16">
                    <c:v>TxLinux-xs</c:v>
                  </c:pt>
                  <c:pt idx="17">
                    <c:v>TxLinux-cx</c:v>
                  </c:pt>
                </c:lvl>
                <c:lvl>
                  <c:pt idx="0">
                    <c:v>pmake</c:v>
                  </c:pt>
                  <c:pt idx="3">
                    <c:v>bonnie++</c:v>
                  </c:pt>
                  <c:pt idx="6">
                    <c:v>mab</c:v>
                  </c:pt>
                  <c:pt idx="9">
                    <c:v>find</c:v>
                  </c:pt>
                  <c:pt idx="12">
                    <c:v>config</c:v>
                  </c:pt>
                  <c:pt idx="15">
                    <c:v>dpunish</c:v>
                  </c:pt>
                </c:lvl>
              </c:multiLvlStrCache>
            </c:multiLvlStrRef>
          </c:cat>
          <c:val>
            <c:numRef>
              <c:f>'syncdata-final'!$C$74:$T$74</c:f>
              <c:numCache>
                <c:formatCode>General</c:formatCode>
                <c:ptCount val="18"/>
                <c:pt idx="0">
                  <c:v>1.79734711565729</c:v>
                </c:pt>
                <c:pt idx="1">
                  <c:v>0.74686763712988025</c:v>
                </c:pt>
                <c:pt idx="2">
                  <c:v>0</c:v>
                </c:pt>
                <c:pt idx="3">
                  <c:v>4.7484132940433526</c:v>
                </c:pt>
                <c:pt idx="4">
                  <c:v>3.0020880397655367</c:v>
                </c:pt>
                <c:pt idx="5">
                  <c:v>0.60488841064876253</c:v>
                </c:pt>
                <c:pt idx="6">
                  <c:v>3.2870249523864934</c:v>
                </c:pt>
                <c:pt idx="7">
                  <c:v>0.88168240336168402</c:v>
                </c:pt>
                <c:pt idx="8">
                  <c:v>0.40090937305377572</c:v>
                </c:pt>
                <c:pt idx="9">
                  <c:v>6.2323494282982104</c:v>
                </c:pt>
                <c:pt idx="10">
                  <c:v>2.7963339306403401</c:v>
                </c:pt>
                <c:pt idx="11">
                  <c:v>0.73316551174769351</c:v>
                </c:pt>
                <c:pt idx="12">
                  <c:v>1.9917922265664201</c:v>
                </c:pt>
                <c:pt idx="13">
                  <c:v>0.90952268775177358</c:v>
                </c:pt>
                <c:pt idx="14">
                  <c:v>0.45471453365685338</c:v>
                </c:pt>
                <c:pt idx="15">
                  <c:v>2.4920998079492387</c:v>
                </c:pt>
                <c:pt idx="16">
                  <c:v>0.73368639356513043</c:v>
                </c:pt>
                <c:pt idx="17">
                  <c:v>0.30676352213605601</c:v>
                </c:pt>
              </c:numCache>
            </c:numRef>
          </c:val>
        </c:ser>
        <c:ser>
          <c:idx val="1"/>
          <c:order val="1"/>
          <c:tx>
            <c:strRef>
              <c:f>'syncdata-final'!$B$75</c:f>
              <c:strCache>
                <c:ptCount val="1"/>
                <c:pt idx="0">
                  <c:v>aborts</c:v>
                </c:pt>
              </c:strCache>
            </c:strRef>
          </c:tx>
          <c:spPr>
            <a:solidFill>
              <a:srgbClr val="FFFF99"/>
            </a:solidFill>
            <a:ln w="7374">
              <a:solidFill>
                <a:srgbClr val="000000"/>
              </a:solidFill>
              <a:prstDash val="solid"/>
            </a:ln>
          </c:spPr>
          <c:cat>
            <c:multiLvlStrRef>
              <c:f>'syncdata-final'!$C$72:$T$73</c:f>
              <c:multiLvlStrCache>
                <c:ptCount val="18"/>
                <c:lvl>
                  <c:pt idx="0">
                    <c:v>Linux</c:v>
                  </c:pt>
                  <c:pt idx="1">
                    <c:v>TxLinux-xs</c:v>
                  </c:pt>
                  <c:pt idx="2">
                    <c:v>TxLinux-cx</c:v>
                  </c:pt>
                  <c:pt idx="3">
                    <c:v>Linux</c:v>
                  </c:pt>
                  <c:pt idx="4">
                    <c:v>TxLinux-xs</c:v>
                  </c:pt>
                  <c:pt idx="5">
                    <c:v>TxLinux-cx</c:v>
                  </c:pt>
                  <c:pt idx="6">
                    <c:v>Linux</c:v>
                  </c:pt>
                  <c:pt idx="7">
                    <c:v>TxLinux-xs</c:v>
                  </c:pt>
                  <c:pt idx="8">
                    <c:v>TxLinux-cx</c:v>
                  </c:pt>
                  <c:pt idx="9">
                    <c:v>Linux</c:v>
                  </c:pt>
                  <c:pt idx="10">
                    <c:v>TxLinux-xs</c:v>
                  </c:pt>
                  <c:pt idx="11">
                    <c:v>TxLinux-cx</c:v>
                  </c:pt>
                  <c:pt idx="12">
                    <c:v>Linux</c:v>
                  </c:pt>
                  <c:pt idx="13">
                    <c:v>TxLinux-xs</c:v>
                  </c:pt>
                  <c:pt idx="14">
                    <c:v>TxLinux-cx</c:v>
                  </c:pt>
                  <c:pt idx="15">
                    <c:v>Linux</c:v>
                  </c:pt>
                  <c:pt idx="16">
                    <c:v>TxLinux-xs</c:v>
                  </c:pt>
                  <c:pt idx="17">
                    <c:v>TxLinux-cx</c:v>
                  </c:pt>
                </c:lvl>
                <c:lvl>
                  <c:pt idx="0">
                    <c:v>pmake</c:v>
                  </c:pt>
                  <c:pt idx="3">
                    <c:v>bonnie++</c:v>
                  </c:pt>
                  <c:pt idx="6">
                    <c:v>mab</c:v>
                  </c:pt>
                  <c:pt idx="9">
                    <c:v>find</c:v>
                  </c:pt>
                  <c:pt idx="12">
                    <c:v>config</c:v>
                  </c:pt>
                  <c:pt idx="15">
                    <c:v>dpunish</c:v>
                  </c:pt>
                </c:lvl>
              </c:multiLvlStrCache>
            </c:multiLvlStrRef>
          </c:cat>
          <c:val>
            <c:numRef>
              <c:f>'syncdata-final'!$C$75:$T$75</c:f>
              <c:numCache>
                <c:formatCode>General</c:formatCode>
                <c:ptCount val="18"/>
                <c:pt idx="0">
                  <c:v>0</c:v>
                </c:pt>
                <c:pt idx="1">
                  <c:v>0.946032340364511</c:v>
                </c:pt>
                <c:pt idx="2">
                  <c:v>1.5239421137962001</c:v>
                </c:pt>
                <c:pt idx="3">
                  <c:v>0</c:v>
                </c:pt>
                <c:pt idx="4">
                  <c:v>9.3531576616885506</c:v>
                </c:pt>
                <c:pt idx="5">
                  <c:v>9.0733261597313994</c:v>
                </c:pt>
                <c:pt idx="6">
                  <c:v>0</c:v>
                </c:pt>
                <c:pt idx="7">
                  <c:v>0.40076472880076602</c:v>
                </c:pt>
                <c:pt idx="8">
                  <c:v>0.63246909714518218</c:v>
                </c:pt>
                <c:pt idx="9">
                  <c:v>0</c:v>
                </c:pt>
                <c:pt idx="10">
                  <c:v>1.03917814990013</c:v>
                </c:pt>
                <c:pt idx="11">
                  <c:v>2.9143329091970798</c:v>
                </c:pt>
                <c:pt idx="12">
                  <c:v>0</c:v>
                </c:pt>
                <c:pt idx="13">
                  <c:v>1.01551042643288</c:v>
                </c:pt>
                <c:pt idx="14">
                  <c:v>1.2707427778410401</c:v>
                </c:pt>
                <c:pt idx="15">
                  <c:v>0</c:v>
                </c:pt>
                <c:pt idx="16">
                  <c:v>0.143158320695635</c:v>
                </c:pt>
                <c:pt idx="17">
                  <c:v>0.235971940104658</c:v>
                </c:pt>
              </c:numCache>
            </c:numRef>
          </c:val>
        </c:ser>
        <c:overlap val="100"/>
        <c:axId val="123884288"/>
        <c:axId val="123885824"/>
      </c:barChart>
      <c:catAx>
        <c:axId val="123884288"/>
        <c:scaling>
          <c:orientation val="minMax"/>
        </c:scaling>
        <c:axPos val="b"/>
        <c:numFmt formatCode="General" sourceLinked="1"/>
        <c:tickLblPos val="nextTo"/>
        <c:spPr>
          <a:ln w="1843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61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885824"/>
        <c:crosses val="autoZero"/>
        <c:auto val="1"/>
        <c:lblAlgn val="ctr"/>
        <c:lblOffset val="100"/>
        <c:tickLblSkip val="1"/>
        <c:tickMarkSkip val="1"/>
      </c:catAx>
      <c:valAx>
        <c:axId val="123885824"/>
        <c:scaling>
          <c:orientation val="minMax"/>
        </c:scaling>
        <c:axPos val="l"/>
        <c:majorGridlines>
          <c:spPr>
            <a:ln w="1843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27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161"/>
                  <a:t>% Kernel Time Spent Synchronizing</a:t>
                </a:r>
              </a:p>
            </c:rich>
          </c:tx>
          <c:layout>
            <c:manualLayout>
              <c:xMode val="edge"/>
              <c:yMode val="edge"/>
              <c:x val="0"/>
              <c:y val="7.1213330400041533E-2"/>
            </c:manualLayout>
          </c:layout>
          <c:spPr>
            <a:noFill/>
            <a:ln w="14747">
              <a:noFill/>
            </a:ln>
          </c:spPr>
        </c:title>
        <c:numFmt formatCode="General" sourceLinked="1"/>
        <c:tickLblPos val="nextTo"/>
        <c:spPr>
          <a:ln w="184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3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884288"/>
        <c:crosses val="autoZero"/>
        <c:crossBetween val="between"/>
      </c:valAx>
      <c:spPr>
        <a:solidFill>
          <a:srgbClr val="C0C0C0"/>
        </a:solidFill>
        <a:ln w="7374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0103372282616259"/>
          <c:y val="0.11669776385589202"/>
          <c:w val="0.13186813186813151"/>
          <c:h val="0.14655075868243639"/>
        </c:manualLayout>
      </c:layout>
      <c:spPr>
        <a:solidFill>
          <a:srgbClr val="FFFFFF"/>
        </a:solidFill>
        <a:ln w="1843">
          <a:solidFill>
            <a:srgbClr val="000000"/>
          </a:solidFill>
          <a:prstDash val="solid"/>
        </a:ln>
      </c:spPr>
      <c:txPr>
        <a:bodyPr/>
        <a:lstStyle/>
        <a:p>
          <a:pPr>
            <a:defRPr sz="1161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1843">
      <a:solidFill>
        <a:srgbClr val="000000"/>
      </a:solidFill>
      <a:prstDash val="solid"/>
    </a:ln>
  </c:spPr>
  <c:txPr>
    <a:bodyPr/>
    <a:lstStyle/>
    <a:p>
      <a:pPr>
        <a:defRPr sz="973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2514325312139751"/>
          <c:y val="7.2036482784443995E-2"/>
          <c:w val="0.81101405548605499"/>
          <c:h val="0.7112502346947615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TxLinux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bonnie++</c:v>
                </c:pt>
                <c:pt idx="1">
                  <c:v>MAB</c:v>
                </c:pt>
                <c:pt idx="2">
                  <c:v>pmake</c:v>
                </c:pt>
                <c:pt idx="3">
                  <c:v>radix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1.2</c:v>
                </c:pt>
                <c:pt idx="1">
                  <c:v>0.24000000000000021</c:v>
                </c:pt>
                <c:pt idx="2">
                  <c:v>6.0000000000000032E-2</c:v>
                </c:pt>
                <c:pt idx="3">
                  <c:v>4.0000000000000022E-2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TxLinux Tuned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bonnie++</c:v>
                </c:pt>
                <c:pt idx="1">
                  <c:v>MAB</c:v>
                </c:pt>
                <c:pt idx="2">
                  <c:v>pmake</c:v>
                </c:pt>
                <c:pt idx="3">
                  <c:v>radix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0.98</c:v>
                </c:pt>
                <c:pt idx="1">
                  <c:v>0.13</c:v>
                </c:pt>
                <c:pt idx="2">
                  <c:v>0.05</c:v>
                </c:pt>
                <c:pt idx="3">
                  <c:v>4.0000000000000022E-2</c:v>
                </c:pt>
              </c:numCache>
            </c:numRef>
          </c:val>
        </c:ser>
        <c:axId val="125186432"/>
        <c:axId val="125187968"/>
      </c:barChart>
      <c:catAx>
        <c:axId val="125186432"/>
        <c:scaling>
          <c:orientation val="minMax"/>
        </c:scaling>
        <c:axPos val="b"/>
        <c:tickLblPos val="nextTo"/>
        <c:crossAx val="125187968"/>
        <c:crosses val="autoZero"/>
        <c:auto val="1"/>
        <c:lblAlgn val="ctr"/>
        <c:lblOffset val="100"/>
      </c:catAx>
      <c:valAx>
        <c:axId val="125187968"/>
        <c:scaling>
          <c:orientation val="minMax"/>
          <c:max val="1.2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Execution Time (s)</a:t>
                </a:r>
              </a:p>
            </c:rich>
          </c:tx>
          <c:layout/>
        </c:title>
        <c:numFmt formatCode="General" sourceLinked="1"/>
        <c:tickLblPos val="nextTo"/>
        <c:crossAx val="125186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341587558564501"/>
          <c:y val="0.110642379752816"/>
          <c:w val="0.19156854809036736"/>
          <c:h val="0.23160235401985887"/>
        </c:manualLayout>
      </c:layout>
      <c:spPr>
        <a:solidFill>
          <a:prstClr val="white"/>
        </a:solidFill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/>
              <a:t>Speedup normalized to 1 </a:t>
            </a:r>
            <a:r>
              <a:rPr lang="en-US" dirty="0" smtClean="0"/>
              <a:t>CPU – Higher is better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9.8112443888439538E-2"/>
          <c:y val="0.123728813559322"/>
          <c:w val="0.89317229621998262"/>
          <c:h val="0.6809818052404460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Big</c:v>
                </c:pt>
              </c:strCache>
            </c:strRef>
          </c:tx>
          <c:cat>
            <c:numRef>
              <c:f>Sheet1!$A$2:$A$10</c:f>
              <c:numCache>
                <c:formatCode>General</c:formatCode>
                <c:ptCount val="9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8</c:v>
                </c:pt>
                <c:pt idx="7">
                  <c:v>16</c:v>
                </c:pt>
                <c:pt idx="8">
                  <c:v>32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7.3</c:v>
                </c:pt>
                <c:pt idx="1">
                  <c:v>14.5</c:v>
                </c:pt>
                <c:pt idx="2">
                  <c:v>26.7</c:v>
                </c:pt>
                <c:pt idx="3">
                  <c:v>2.2999999999999998</c:v>
                </c:pt>
                <c:pt idx="4">
                  <c:v>3.8</c:v>
                </c:pt>
                <c:pt idx="5">
                  <c:v>5.5</c:v>
                </c:pt>
                <c:pt idx="6">
                  <c:v>3</c:v>
                </c:pt>
                <c:pt idx="7">
                  <c:v>4.8</c:v>
                </c:pt>
                <c:pt idx="8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Sim</c:v>
                </c:pt>
              </c:strCache>
            </c:strRef>
          </c:tx>
          <c:cat>
            <c:numRef>
              <c:f>Sheet1!$A$2:$A$10</c:f>
              <c:numCache>
                <c:formatCode>General</c:formatCode>
                <c:ptCount val="9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8</c:v>
                </c:pt>
                <c:pt idx="7">
                  <c:v>16</c:v>
                </c:pt>
                <c:pt idx="8">
                  <c:v>32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1.3</c:v>
                </c:pt>
                <c:pt idx="1">
                  <c:v>1.3</c:v>
                </c:pt>
                <c:pt idx="2">
                  <c:v>1.1000000000000001</c:v>
                </c:pt>
                <c:pt idx="3">
                  <c:v>0.9</c:v>
                </c:pt>
                <c:pt idx="4">
                  <c:v>1</c:v>
                </c:pt>
                <c:pt idx="5">
                  <c:v>1.2</c:v>
                </c:pt>
                <c:pt idx="6">
                  <c:v>2.8</c:v>
                </c:pt>
                <c:pt idx="7">
                  <c:v>3.5</c:v>
                </c:pt>
                <c:pt idx="8">
                  <c:v>3.9</c:v>
                </c:pt>
              </c:numCache>
            </c:numRef>
          </c:val>
        </c:ser>
        <c:axId val="134149248"/>
        <c:axId val="134150784"/>
      </c:barChart>
      <c:catAx>
        <c:axId val="134149248"/>
        <c:scaling>
          <c:orientation val="minMax"/>
        </c:scaling>
        <c:axPos val="b"/>
        <c:numFmt formatCode="General" sourceLinked="1"/>
        <c:tickLblPos val="nextTo"/>
        <c:crossAx val="134150784"/>
        <c:crosses val="autoZero"/>
        <c:auto val="1"/>
        <c:lblAlgn val="ctr"/>
        <c:lblOffset val="100"/>
      </c:catAx>
      <c:valAx>
        <c:axId val="1341507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Speedup</a:t>
                </a:r>
              </a:p>
            </c:rich>
          </c:tx>
          <c:layout/>
        </c:title>
        <c:numFmt formatCode="General" sourceLinked="1"/>
        <c:tickLblPos val="nextTo"/>
        <c:crossAx val="134149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889776044349708"/>
          <c:y val="0.111867075937542"/>
          <c:w val="0.10527669438516454"/>
          <c:h val="0.2168307086614174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49E5674-06CD-6441-9DCC-B038529F3F3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90337FD-6851-0F4A-86BF-3D6CE9C63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5892BF9-F53C-7B4D-B3DC-66A10BFAE23A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D587D48-7A28-1941-8F27-D88FC731A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Shift</a:t>
            </a:r>
            <a:r>
              <a:rPr lang="en-US" baseline="0" dirty="0" smtClean="0"/>
              <a:t> in industry</a:t>
            </a:r>
          </a:p>
          <a:p>
            <a:r>
              <a:rPr lang="en-US" baseline="0" dirty="0" smtClean="0"/>
              <a:t>Commodity machines already have 2-6 cores, 8 core chip due out next quarter</a:t>
            </a:r>
          </a:p>
          <a:p>
            <a:r>
              <a:rPr lang="en-US" baseline="0" dirty="0" smtClean="0"/>
              <a:t>High end chips with as many as 100 cores.</a:t>
            </a:r>
          </a:p>
          <a:p>
            <a:r>
              <a:rPr lang="en-US" baseline="0" dirty="0" smtClean="0"/>
              <a:t>The upshot of this…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Highly data </a:t>
            </a:r>
            <a:r>
              <a:rPr lang="en-US" dirty="0" err="1" smtClean="0"/>
              <a:t>indepentent</a:t>
            </a:r>
            <a:r>
              <a:rPr lang="en-US" dirty="0" smtClean="0"/>
              <a:t> code is great for parallelism, but</a:t>
            </a:r>
            <a:r>
              <a:rPr lang="en-US" baseline="0" dirty="0" smtClean="0"/>
              <a:t> can probably be captured by locking</a:t>
            </a:r>
            <a:endParaRPr lang="en-US" dirty="0" smtClean="0"/>
          </a:p>
          <a:p>
            <a:r>
              <a:rPr lang="en-US" dirty="0" smtClean="0"/>
              <a:t>Data independence is a good high-order metric,</a:t>
            </a:r>
            <a:r>
              <a:rPr lang="en-US" baseline="0" dirty="0" smtClean="0"/>
              <a:t> but falls does not capture parallelism for irregular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need a second metric to capture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need a second metric to capture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We’ll</a:t>
            </a:r>
            <a:r>
              <a:rPr lang="en-US" baseline="0" dirty="0" smtClean="0"/>
              <a:t> cover the details of the prediction in the next slide</a:t>
            </a:r>
            <a:endParaRPr lang="en-US" dirty="0" smtClean="0"/>
          </a:p>
          <a:p>
            <a:r>
              <a:rPr lang="en-US" dirty="0" smtClean="0"/>
              <a:t>Point:</a:t>
            </a:r>
            <a:r>
              <a:rPr lang="en-US" baseline="0" dirty="0" smtClean="0"/>
              <a:t> examples of both metrics contributing to speedup: ssca2 highly data </a:t>
            </a:r>
            <a:r>
              <a:rPr lang="en-US" baseline="0" dirty="0" err="1" smtClean="0"/>
              <a:t>indepenent</a:t>
            </a:r>
            <a:r>
              <a:rPr lang="en-US" baseline="0" dirty="0" smtClean="0"/>
              <a:t>, whereas </a:t>
            </a:r>
            <a:r>
              <a:rPr lang="en-US" baseline="0" dirty="0" err="1" smtClean="0"/>
              <a:t>bayes</a:t>
            </a:r>
            <a:r>
              <a:rPr lang="en-US" baseline="0" dirty="0" smtClean="0"/>
              <a:t> is highly irregular and all speedup comes from low density conflicts, and intruder/</a:t>
            </a:r>
            <a:r>
              <a:rPr lang="en-US" baseline="0" dirty="0" err="1" smtClean="0"/>
              <a:t>kmeans</a:t>
            </a:r>
            <a:r>
              <a:rPr lang="en-US" baseline="0" dirty="0" smtClean="0"/>
              <a:t> in the middle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Avoids baking </a:t>
            </a:r>
            <a:r>
              <a:rPr lang="en-US" baseline="0" dirty="0" smtClean="0"/>
              <a:t>details into model. </a:t>
            </a:r>
          </a:p>
          <a:p>
            <a:r>
              <a:rPr lang="en-US" baseline="0" dirty="0" smtClean="0"/>
              <a:t>For example, linear vs. exponential </a:t>
            </a:r>
            <a:r>
              <a:rPr lang="en-US" baseline="0" dirty="0" err="1" smtClean="0"/>
              <a:t>backoff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htm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aseline="0" dirty="0" smtClean="0"/>
              <a:t>So for all of the hackers in the audience, we’re in the fun part of the talk: experiences with TM. </a:t>
            </a:r>
          </a:p>
          <a:p>
            <a:pPr marL="228600" indent="-228600">
              <a:buNone/>
            </a:pPr>
            <a:r>
              <a:rPr lang="en-US" baseline="0" dirty="0" smtClean="0"/>
              <a:t>2 categories: performance tuning and system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 from SOSP talk</a:t>
            </a:r>
          </a:p>
          <a:p>
            <a:r>
              <a:rPr lang="en-US" dirty="0" smtClean="0"/>
              <a:t>General trend – transactions lower sync time in the kernel</a:t>
            </a:r>
          </a:p>
          <a:p>
            <a:r>
              <a:rPr lang="en-US" dirty="0" smtClean="0"/>
              <a:t>Except for pathological </a:t>
            </a:r>
            <a:r>
              <a:rPr lang="en-US" dirty="0" err="1" smtClean="0"/>
              <a:t>backoff</a:t>
            </a:r>
            <a:r>
              <a:rPr lang="en-US" dirty="0" smtClean="0"/>
              <a:t> in bonnie++</a:t>
            </a:r>
          </a:p>
          <a:p>
            <a:r>
              <a:rPr lang="en-US" dirty="0" smtClean="0"/>
              <a:t>We</a:t>
            </a:r>
            <a:r>
              <a:rPr lang="en-US" baseline="0" dirty="0" smtClean="0"/>
              <a:t> couldn’t resolve before the conference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the size</a:t>
            </a:r>
            <a:r>
              <a:rPr lang="en-US" baseline="0" dirty="0" smtClean="0"/>
              <a:t> of the </a:t>
            </a:r>
            <a:r>
              <a:rPr lang="en-US" baseline="0" dirty="0" err="1" smtClean="0"/>
              <a:t>linux</a:t>
            </a:r>
            <a:r>
              <a:rPr lang="en-US" baseline="0" dirty="0" smtClean="0"/>
              <a:t> code base, this is a lot of manual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challenge</a:t>
            </a:r>
            <a:r>
              <a:rPr lang="en-US" baseline="0" dirty="0" smtClean="0"/>
              <a:t> is locks are hard</a:t>
            </a:r>
          </a:p>
          <a:p>
            <a:r>
              <a:rPr lang="en-US" baseline="0" dirty="0" smtClean="0"/>
              <a:t>TM promises to make concurrency easy.</a:t>
            </a:r>
          </a:p>
          <a:p>
            <a:r>
              <a:rPr lang="en-US" baseline="0" dirty="0" smtClean="0"/>
              <a:t>In some cases, however, tm can perform much worse than locking</a:t>
            </a:r>
          </a:p>
          <a:p>
            <a:r>
              <a:rPr lang="en-US" baseline="0" dirty="0" smtClean="0"/>
              <a:t>Essentially trading correctness problems for performance</a:t>
            </a:r>
          </a:p>
          <a:p>
            <a:r>
              <a:rPr lang="en-US" baseline="0" dirty="0" smtClean="0"/>
              <a:t>This is a good trade</a:t>
            </a:r>
          </a:p>
          <a:p>
            <a:r>
              <a:rPr lang="en-US" baseline="0" dirty="0" smtClean="0"/>
              <a:t>Tuning TM performance harder than commonly appreciated.</a:t>
            </a:r>
          </a:p>
          <a:p>
            <a:r>
              <a:rPr lang="en-US" baseline="0" dirty="0" smtClean="0"/>
              <a:t>This work helps programmers by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BOG DOWN!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that we’re not going to mention compiler any further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effort that doesn’t handle TLB misses isn’t good enough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We’ve al</a:t>
            </a:r>
            <a:r>
              <a:rPr lang="en-US" baseline="0" dirty="0" smtClean="0"/>
              <a:t>l learned from H&amp;P that you get inaccurate results from inputs that are too small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Unfortunately, the</a:t>
            </a:r>
            <a:r>
              <a:rPr lang="en-US" baseline="0" dirty="0" smtClean="0"/>
              <a:t> STAMP simulator inputs have this problem.</a:t>
            </a:r>
            <a:endParaRPr lang="en-US" dirty="0" smtClean="0"/>
          </a:p>
          <a:p>
            <a:r>
              <a:rPr lang="en-US" dirty="0" smtClean="0"/>
              <a:t>We</a:t>
            </a:r>
            <a:r>
              <a:rPr lang="en-US" baseline="0" dirty="0" smtClean="0"/>
              <a:t> are only measuring parallel phase</a:t>
            </a:r>
            <a:endParaRPr lang="en-US" dirty="0" smtClean="0"/>
          </a:p>
          <a:p>
            <a:r>
              <a:rPr lang="en-US" dirty="0" smtClean="0"/>
              <a:t>What is happening here is that…</a:t>
            </a:r>
          </a:p>
          <a:p>
            <a:r>
              <a:rPr lang="en-US" dirty="0" smtClean="0"/>
              <a:t>Natural segue</a:t>
            </a:r>
            <a:r>
              <a:rPr lang="en-US" baseline="0" dirty="0" smtClean="0"/>
              <a:t> to the final challenge area – OS integration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aren’t the</a:t>
            </a:r>
            <a:r>
              <a:rPr lang="en-US" baseline="0" dirty="0" smtClean="0"/>
              <a:t> only ones who’ve had this problem - our “big” inputs have resolved performance issues other researchers were having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was a relatively simple example.  Lest you think this is trivial, there are substantially more complex issues mentioned in the paper, such as the use of </a:t>
            </a:r>
            <a:r>
              <a:rPr lang="en-US" baseline="0" dirty="0" err="1" smtClean="0"/>
              <a:t>futexes</a:t>
            </a:r>
            <a:r>
              <a:rPr lang="en-US" baseline="0" dirty="0" smtClean="0"/>
              <a:t> in the allocator leading to application deadlock.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the first to close the loop between a simple model and concrete predictions and</a:t>
            </a:r>
            <a:r>
              <a:rPr lang="en-US" baseline="0" dirty="0" smtClean="0"/>
              <a:t> application inside a tool</a:t>
            </a:r>
          </a:p>
          <a:p>
            <a:r>
              <a:rPr lang="en-US" baseline="0" dirty="0" smtClean="0"/>
              <a:t>Conflict behavior work – in context of improving HTM design – a laudable, complimentary goal to our work, which is about helping programmers in an imperfect world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BC141-F7E2-4178-B62A-9BBEBFDC167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</a:t>
            </a:r>
            <a:r>
              <a:rPr lang="en-US" baseline="0" dirty="0" smtClean="0"/>
              <a:t> each iteration of this </a:t>
            </a:r>
            <a:r>
              <a:rPr lang="en-US" baseline="0" dirty="0" err="1" smtClean="0"/>
              <a:t>microbenchmark</a:t>
            </a:r>
            <a:r>
              <a:rPr lang="en-US" baseline="0" dirty="0" smtClean="0"/>
              <a:t>, a shared variable is updated with a configurable probability of conflict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baseline="0" dirty="0" smtClean="0"/>
              <a:t>Low contention: TM is great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Even w/modest contention, TM is a wash (performance), simpler programming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Pathological at high contention</a:t>
            </a:r>
          </a:p>
          <a:p>
            <a:pPr marL="228600" indent="-228600">
              <a:buAutoNum type="arabicParenR"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What are the lessons: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It is important to eliminate high contention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Sources of contention can be surprisingly subtle. </a:t>
            </a:r>
          </a:p>
          <a:p>
            <a:pPr marL="228600" indent="-228600">
              <a:buNone/>
            </a:pPr>
            <a:r>
              <a:rPr lang="en-US" baseline="0" dirty="0" smtClean="0"/>
              <a:t>In fact, it took a fair bit of work to produce this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baseline="0" dirty="0" smtClean="0"/>
              <a:t>Low contention: TM is great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Even w/modest contention, TM is a wash (performance), simpler programming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Pathological at high contention</a:t>
            </a:r>
          </a:p>
          <a:p>
            <a:pPr marL="228600" indent="-228600">
              <a:buAutoNum type="arabicParenR"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What are the lessons: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It is important to eliminate high contention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Sources of contention can be surprisingly subtle. </a:t>
            </a:r>
          </a:p>
          <a:p>
            <a:pPr marL="228600" indent="-228600">
              <a:buNone/>
            </a:pPr>
            <a:r>
              <a:rPr lang="en-US" baseline="0" dirty="0" smtClean="0"/>
              <a:t>In fact, it took a fair bit of work to produce this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baseline="0" dirty="0" smtClean="0"/>
              <a:t>Low contention: TM is great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Even w/modest contention, TM is a wash (performance), simpler programming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Pathological at high contention</a:t>
            </a:r>
          </a:p>
          <a:p>
            <a:pPr marL="228600" indent="-228600">
              <a:buAutoNum type="arabicParenR"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What are the lessons: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It is important to eliminate high contention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Sources of contention can be surprisingly subtle. </a:t>
            </a:r>
          </a:p>
          <a:p>
            <a:pPr marL="228600" indent="-228600">
              <a:buNone/>
            </a:pPr>
            <a:r>
              <a:rPr lang="en-US" baseline="0" dirty="0" smtClean="0"/>
              <a:t>In fact, it took a fair bit of work to produce this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Gcc</a:t>
            </a:r>
            <a:r>
              <a:rPr lang="en-US" dirty="0" smtClean="0"/>
              <a:t> optimizing to</a:t>
            </a:r>
            <a:r>
              <a:rPr lang="en-US" baseline="0" dirty="0" smtClean="0"/>
              <a:t> eliminate a branch on a deeply pipelined processor</a:t>
            </a:r>
          </a:p>
          <a:p>
            <a:r>
              <a:rPr lang="en-US" baseline="0" dirty="0" smtClean="0"/>
              <a:t>Loads original value into </a:t>
            </a:r>
            <a:r>
              <a:rPr lang="en-US" baseline="0" dirty="0" err="1" smtClean="0"/>
              <a:t>reg</a:t>
            </a:r>
            <a:r>
              <a:rPr lang="en-US" baseline="0" dirty="0" smtClean="0"/>
              <a:t>, conditional update, writes the value back</a:t>
            </a:r>
          </a:p>
          <a:p>
            <a:r>
              <a:rPr lang="en-US" baseline="0" dirty="0" smtClean="0"/>
              <a:t>Correct optimization, but this last line causes 100% restart rate even at low </a:t>
            </a:r>
            <a:r>
              <a:rPr lang="en-US" baseline="0" dirty="0" err="1" smtClean="0"/>
              <a:t>prob</a:t>
            </a:r>
            <a:r>
              <a:rPr lang="en-US" baseline="0" dirty="0" smtClean="0"/>
              <a:t> of contention</a:t>
            </a:r>
          </a:p>
          <a:p>
            <a:r>
              <a:rPr lang="en-US" baseline="0" dirty="0" smtClean="0"/>
              <a:t>CLICK</a:t>
            </a:r>
          </a:p>
          <a:p>
            <a:r>
              <a:rPr lang="en-US" baseline="0" dirty="0" smtClean="0"/>
              <a:t>Which costs more than any missed branch</a:t>
            </a:r>
          </a:p>
          <a:p>
            <a:r>
              <a:rPr lang="en-US" baseline="0" dirty="0" smtClean="0"/>
              <a:t>CLICK</a:t>
            </a:r>
          </a:p>
          <a:p>
            <a:r>
              <a:rPr lang="en-US" baseline="0" dirty="0" smtClean="0"/>
              <a:t>The scary part is…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talk is based</a:t>
            </a:r>
            <a:r>
              <a:rPr lang="en-US" baseline="0" dirty="0" smtClean="0"/>
              <a:t> on several year’s experience working with transactional memory, and is structured as follows: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Motivating example that outlines the talk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Describe a model of TM performance.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War stories – some issues well known, some not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D48-7A28-1941-8F27-D88FC731AA6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9F89A3E-822D-B948-ABE5-165743A7A72B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F22F-6FA3-8B41-AA25-93D50E9B0B53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B7FB54-383D-264A-B5A3-80F5204A8367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F8A6-4660-9B4E-81FE-17470057F1F8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5445-D25E-A740-8C5E-319E33C07929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4115D21-1E1F-5B4C-89A6-2A43CF0CBF7A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8AB0FED-39AC-D54E-A33F-462BE9DF378D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D9F1-0BD1-934F-896E-3E99212DE5C5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A132-0081-274F-A6B8-CF3EA119E26C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221F-0F3F-114D-A55D-8BF5A5B48045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F24C464-186D-5D44-8090-06B356E4E97C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4B21AB2-839D-4844-A740-AD6A5A7A1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973FA9-8596-1441-85E9-DAF71E2D008F}" type="datetime1">
              <a:rPr lang="en-US" smtClean="0"/>
              <a:pPr/>
              <a:t>5/2/2010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4B21AB2-839D-4844-A740-AD6A5A7A18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/products/catalog?q=lenovo+thinkpad&amp;oe=&amp;cid=12646718736017746159&amp;sa=image#p" TargetMode="Externa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as-longhorn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565" y="6089078"/>
            <a:ext cx="1420090" cy="6265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64873" y="6086979"/>
            <a:ext cx="5431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The University of Texas at Austin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2667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Understanding Transactional Memory Performance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3235034"/>
            <a:ext cx="9144000" cy="1748837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Donald E. Porter and Emmett </a:t>
            </a:r>
            <a:r>
              <a:rPr lang="en-US" sz="3200" dirty="0" err="1" smtClean="0"/>
              <a:t>Witchel</a:t>
            </a:r>
            <a:endParaRPr lang="en-US" sz="32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1AB2-839D-4844-A740-AD6A5A7A18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</a:p>
          <a:p>
            <a:r>
              <a:rPr lang="en-US" dirty="0" err="1" smtClean="0">
                <a:solidFill>
                  <a:schemeClr val="accent2"/>
                </a:solidFill>
              </a:rPr>
              <a:t>Syncchar</a:t>
            </a:r>
            <a:r>
              <a:rPr lang="en-US" dirty="0" smtClean="0">
                <a:solidFill>
                  <a:schemeClr val="accent2"/>
                </a:solidFill>
              </a:rPr>
              <a:t> performance model</a:t>
            </a:r>
          </a:p>
          <a:p>
            <a:r>
              <a:rPr lang="en-US" dirty="0" smtClean="0"/>
              <a:t>Experiences with transactional memory</a:t>
            </a:r>
          </a:p>
          <a:p>
            <a:pPr lvl="1"/>
            <a:r>
              <a:rPr lang="en-US" dirty="0" smtClean="0"/>
              <a:t>Performance tuning case study</a:t>
            </a:r>
          </a:p>
          <a:p>
            <a:pPr lvl="1"/>
            <a:r>
              <a:rPr lang="en-US" dirty="0" smtClean="0"/>
              <a:t>System integration challenges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Syncchar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Approximate transaction performance model</a:t>
            </a:r>
          </a:p>
          <a:p>
            <a:r>
              <a:rPr lang="en-US" dirty="0" smtClean="0"/>
              <a:t>Intuition: scalability limited by serialized length of critical regions</a:t>
            </a:r>
          </a:p>
          <a:p>
            <a:r>
              <a:rPr lang="en-US" dirty="0" smtClean="0"/>
              <a:t>Introduce two key metrics for critical regions:</a:t>
            </a:r>
          </a:p>
          <a:p>
            <a:pPr lvl="1"/>
            <a:r>
              <a:rPr lang="en-US" b="1" dirty="0" smtClean="0">
                <a:solidFill>
                  <a:srgbClr val="DD8047"/>
                </a:solidFill>
              </a:rPr>
              <a:t>Data Independence:</a:t>
            </a:r>
            <a:r>
              <a:rPr lang="en-US" dirty="0" smtClean="0">
                <a:solidFill>
                  <a:srgbClr val="DD8047"/>
                </a:solidFill>
              </a:rPr>
              <a:t> </a:t>
            </a:r>
            <a:r>
              <a:rPr lang="en-US" dirty="0" smtClean="0"/>
              <a:t>Likelihood executions do not conflict</a:t>
            </a:r>
          </a:p>
          <a:p>
            <a:pPr lvl="1"/>
            <a:r>
              <a:rPr lang="en-US" b="1" dirty="0" smtClean="0">
                <a:solidFill>
                  <a:srgbClr val="DD8047"/>
                </a:solidFill>
              </a:rPr>
              <a:t>Conflict Density:</a:t>
            </a:r>
            <a:r>
              <a:rPr lang="en-US" dirty="0" smtClean="0">
                <a:solidFill>
                  <a:srgbClr val="DD8047"/>
                </a:solidFill>
              </a:rPr>
              <a:t> </a:t>
            </a:r>
            <a:r>
              <a:rPr lang="en-US" dirty="0" smtClean="0"/>
              <a:t>How many threads must execute serially to resolve a conflict</a:t>
            </a:r>
            <a:endParaRPr lang="en-US" b="1" dirty="0" smtClean="0"/>
          </a:p>
          <a:p>
            <a:r>
              <a:rPr lang="en-US" dirty="0" smtClean="0"/>
              <a:t>Model inputs: samples critical region executions</a:t>
            </a:r>
          </a:p>
          <a:p>
            <a:pPr lvl="1"/>
            <a:r>
              <a:rPr lang="en-US" dirty="0" smtClean="0"/>
              <a:t>Memory accesses and execution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independence (I</a:t>
            </a:r>
            <a:r>
              <a:rPr lang="en-US" baseline="-25000" dirty="0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Expected number of non-conflicting, concurrent executions of a critical region.  Formally:</a:t>
            </a:r>
          </a:p>
          <a:p>
            <a:pPr algn="ctr">
              <a:buNone/>
            </a:pP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i="1" dirty="0" smtClean="0"/>
              <a:t> = </a:t>
            </a:r>
            <a:r>
              <a:rPr lang="en-US" i="1" dirty="0" err="1" smtClean="0"/>
              <a:t>n</a:t>
            </a:r>
            <a:r>
              <a:rPr lang="en-US" i="1" dirty="0" smtClean="0"/>
              <a:t> - |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|</a:t>
            </a:r>
            <a:endParaRPr lang="en-US" dirty="0" smtClean="0"/>
          </a:p>
          <a:p>
            <a:pPr lvl="1" algn="ctr">
              <a:buNone/>
            </a:pPr>
            <a:r>
              <a:rPr lang="en-US" i="1" dirty="0" smtClean="0"/>
              <a:t>n</a:t>
            </a:r>
            <a:r>
              <a:rPr lang="en-US" dirty="0" smtClean="0"/>
              <a:t> =thread count</a:t>
            </a:r>
          </a:p>
          <a:p>
            <a:pPr lvl="1" algn="ctr">
              <a:buNone/>
            </a:pPr>
            <a:r>
              <a:rPr lang="en-US" i="1" dirty="0" err="1" smtClean="0"/>
              <a:t>C</a:t>
            </a:r>
            <a:r>
              <a:rPr lang="en-US" i="1" baseline="-25000" dirty="0" err="1" smtClean="0"/>
              <a:t>n</a:t>
            </a:r>
            <a:r>
              <a:rPr lang="en-US" dirty="0" smtClean="0"/>
              <a:t> = set of conflicting critical region executions</a:t>
            </a:r>
          </a:p>
          <a:p>
            <a:r>
              <a:rPr lang="en-US" dirty="0" smtClean="0"/>
              <a:t>Linear speedup when all critical regions are data independent (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i="1" dirty="0" smtClean="0"/>
              <a:t> = n )</a:t>
            </a:r>
            <a:endParaRPr lang="en-US" b="1" dirty="0" smtClean="0"/>
          </a:p>
          <a:p>
            <a:pPr lvl="1"/>
            <a:r>
              <a:rPr lang="en-US" dirty="0" smtClean="0"/>
              <a:t>Example: thread-private data structures</a:t>
            </a:r>
          </a:p>
          <a:p>
            <a:r>
              <a:rPr lang="en-US" dirty="0" smtClean="0"/>
              <a:t>Serialized execution when (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i="1" dirty="0" smtClean="0"/>
              <a:t> = 0 )</a:t>
            </a:r>
          </a:p>
          <a:p>
            <a:pPr lvl="1"/>
            <a:r>
              <a:rPr lang="en-US" dirty="0" smtClean="0"/>
              <a:t>Example: concurrent updates to a shared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025655" y="3345957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Write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25655" y="2169812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Read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063022" y="3345957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Write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25655" y="2757752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Read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63022" y="2740818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Write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63022" y="2169812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Write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rot="5400000">
            <a:off x="3701871" y="2907073"/>
            <a:ext cx="2111505" cy="1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025655" y="3954144"/>
            <a:ext cx="7537441" cy="185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582011" y="3972666"/>
            <a:ext cx="1009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2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Same data independence (0)</a:t>
            </a:r>
          </a:p>
          <a:p>
            <a:r>
              <a:rPr lang="en-US" dirty="0" smtClean="0"/>
              <a:t>Different serialization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21881" y="2226485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2814425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3345957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16285 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16285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40741E-7 L 0.16215 -7.40741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0.16215 2.59259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215 2.59259E-6 L 0.29722 2.59259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Intuition:  Low density            High density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many threads must be serialized to eliminate a conflict?</a:t>
            </a:r>
          </a:p>
          <a:p>
            <a:r>
              <a:rPr lang="en-US" dirty="0" smtClean="0"/>
              <a:t>Similar to </a:t>
            </a:r>
            <a:r>
              <a:rPr lang="en-US" i="1" dirty="0" smtClean="0"/>
              <a:t>dependence density</a:t>
            </a:r>
            <a:r>
              <a:rPr lang="en-US" dirty="0" smtClean="0"/>
              <a:t> introduced by von </a:t>
            </a:r>
            <a:r>
              <a:rPr lang="en-US" dirty="0" err="1" smtClean="0"/>
              <a:t>Praun</a:t>
            </a:r>
            <a:r>
              <a:rPr lang="en-US" dirty="0" smtClean="0"/>
              <a:t> et al. [</a:t>
            </a:r>
            <a:r>
              <a:rPr lang="en-US" dirty="0" err="1" smtClean="0"/>
              <a:t>PPoPP</a:t>
            </a:r>
            <a:r>
              <a:rPr lang="en-US" dirty="0" smtClean="0"/>
              <a:t> ‘07]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density (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025655" y="3345957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Write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504469" y="2169812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Read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063022" y="3345957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Write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504469" y="2757752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Read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 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44690" y="2732351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Write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787666" y="2162407"/>
            <a:ext cx="1203928" cy="4260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/>
                </a:solidFill>
                <a:latin typeface="Times" charset="0"/>
              </a:rPr>
              <a:t>Write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rot="5400000">
            <a:off x="3701871" y="2907073"/>
            <a:ext cx="2111505" cy="1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025655" y="3954144"/>
            <a:ext cx="7537441" cy="185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582011" y="3972666"/>
            <a:ext cx="1009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21881" y="2226485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2814425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3345957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Syncchar</a:t>
            </a:r>
            <a:r>
              <a:rPr lang="en-US" dirty="0" smtClean="0"/>
              <a:t> metrics in STAMP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14867" y="1600200"/>
          <a:ext cx="8351308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8667" y="6002863"/>
            <a:ext cx="103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intruder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30600" y="6002863"/>
            <a:ext cx="103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kmeans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44067" y="6002863"/>
            <a:ext cx="103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bayes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332134" y="6002863"/>
            <a:ext cx="103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ssca2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927855" y="6346794"/>
            <a:ext cx="2121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Higher is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execution time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Speedup limited by conflict density</a:t>
            </a:r>
          </a:p>
          <a:p>
            <a:r>
              <a:rPr lang="en-US" dirty="0" smtClean="0"/>
              <a:t>Amdahl’s law: Transaction speedup limited to time executing transactions concurrently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i="1" dirty="0" err="1" smtClean="0"/>
              <a:t>cs_cycles</a:t>
            </a:r>
            <a:r>
              <a:rPr lang="en-US" i="1" dirty="0" smtClean="0"/>
              <a:t> = </a:t>
            </a:r>
            <a:r>
              <a:rPr lang="en-US" dirty="0" smtClean="0"/>
              <a:t>time executing a critical region</a:t>
            </a:r>
          </a:p>
          <a:p>
            <a:pPr algn="ctr">
              <a:buNone/>
            </a:pPr>
            <a:r>
              <a:rPr lang="en-US" i="1" dirty="0" smtClean="0"/>
              <a:t>other</a:t>
            </a:r>
            <a:r>
              <a:rPr lang="en-US" dirty="0" smtClean="0"/>
              <a:t> = remaining execution</a:t>
            </a:r>
            <a:r>
              <a:rPr lang="en-US" i="1" dirty="0" smtClean="0"/>
              <a:t> </a:t>
            </a:r>
            <a:r>
              <a:rPr lang="en-US" dirty="0" smtClean="0"/>
              <a:t>time</a:t>
            </a:r>
          </a:p>
          <a:p>
            <a:pPr algn="ctr">
              <a:buNone/>
            </a:pPr>
            <a:r>
              <a:rPr lang="en-US" i="1" dirty="0" err="1" smtClean="0"/>
              <a:t>D</a:t>
            </a:r>
            <a:r>
              <a:rPr lang="en-US" sz="3200" i="1" baseline="-25000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= Conflict density</a:t>
            </a:r>
            <a:endParaRPr lang="en-US" i="1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58863" y="3162300"/>
          <a:ext cx="7048500" cy="1042988"/>
        </p:xfrm>
        <a:graphic>
          <a:graphicData uri="http://schemas.openxmlformats.org/presentationml/2006/ole">
            <p:oleObj spid="_x0000_s40962" name="Equation" r:id="rId3" imgW="32637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Syncchar</a:t>
            </a:r>
            <a:r>
              <a:rPr lang="en-US" dirty="0" smtClean="0"/>
              <a:t> tool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Implemented as </a:t>
            </a:r>
            <a:r>
              <a:rPr lang="en-US" dirty="0" err="1" smtClean="0"/>
              <a:t>Simics</a:t>
            </a:r>
            <a:r>
              <a:rPr lang="en-US" dirty="0" smtClean="0"/>
              <a:t> machine simulator module</a:t>
            </a:r>
          </a:p>
          <a:p>
            <a:r>
              <a:rPr lang="en-US" dirty="0" smtClean="0"/>
              <a:t>Samples lock-based application behavior</a:t>
            </a:r>
          </a:p>
          <a:p>
            <a:r>
              <a:rPr lang="en-US" dirty="0" smtClean="0"/>
              <a:t>Predicts TM performance</a:t>
            </a:r>
          </a:p>
          <a:p>
            <a:r>
              <a:rPr lang="en-US" dirty="0" smtClean="0"/>
              <a:t>Features:</a:t>
            </a:r>
          </a:p>
          <a:p>
            <a:pPr lvl="1"/>
            <a:r>
              <a:rPr lang="en-US" dirty="0" smtClean="0"/>
              <a:t>Identifies contention “hot spot” addresses</a:t>
            </a:r>
          </a:p>
          <a:p>
            <a:pPr lvl="1"/>
            <a:r>
              <a:rPr lang="en-US" dirty="0" smtClean="0"/>
              <a:t>Sorts by time spent in critical region</a:t>
            </a:r>
          </a:p>
          <a:p>
            <a:pPr lvl="1"/>
            <a:r>
              <a:rPr lang="en-US" dirty="0" smtClean="0"/>
              <a:t>Identifies potential </a:t>
            </a:r>
            <a:r>
              <a:rPr lang="en-US" b="1" dirty="0" smtClean="0"/>
              <a:t>asymmetric</a:t>
            </a:r>
            <a:r>
              <a:rPr lang="en-US" dirty="0" smtClean="0"/>
              <a:t> conflicts between transactions and non-transactional threads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45533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Syncchar</a:t>
            </a:r>
            <a:r>
              <a:rPr lang="en-US" dirty="0" smtClean="0"/>
              <a:t> validation: </a:t>
            </a:r>
            <a:r>
              <a:rPr lang="en-US" dirty="0" err="1" smtClean="0"/>
              <a:t>microbenchmark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1654175" y="1516698"/>
          <a:ext cx="5381625" cy="292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3"/>
          <p:cNvSpPr txBox="1">
            <a:spLocks/>
          </p:cNvSpPr>
          <p:nvPr/>
        </p:nvSpPr>
        <p:spPr>
          <a:xfrm>
            <a:off x="612648" y="4904004"/>
            <a:ext cx="8153400" cy="160780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Tracks trends, </a:t>
            </a:r>
            <a:r>
              <a:rPr lang="en-US" sz="2900" dirty="0" smtClean="0"/>
              <a:t>does not model pathologies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Balances accuracy with generality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75126" y="4442339"/>
            <a:ext cx="205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Lower is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Syncchar</a:t>
            </a:r>
            <a:r>
              <a:rPr lang="en-US" dirty="0" smtClean="0"/>
              <a:t> validation: STAMP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12647" y="1600200"/>
          <a:ext cx="8153401" cy="2898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3"/>
          <p:cNvSpPr txBox="1">
            <a:spLocks/>
          </p:cNvSpPr>
          <p:nvPr/>
        </p:nvSpPr>
        <p:spPr>
          <a:xfrm>
            <a:off x="612648" y="4525841"/>
            <a:ext cx="8153400" cy="157016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Coarse predictions track scaling trend </a:t>
            </a:r>
          </a:p>
          <a:p>
            <a:pPr marL="777240" lvl="1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Mean error 25%</a:t>
            </a:r>
          </a:p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Additional benchmarks in paper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Multicore</a:t>
            </a:r>
            <a:r>
              <a:rPr lang="en-US" dirty="0" smtClean="0"/>
              <a:t> is here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4677629"/>
            <a:ext cx="8383666" cy="1418370"/>
          </a:xfrm>
        </p:spPr>
        <p:txBody>
          <a:bodyPr>
            <a:normAutofit/>
          </a:bodyPr>
          <a:lstStyle/>
          <a:p>
            <a:r>
              <a:rPr lang="en-US" dirty="0" smtClean="0"/>
              <a:t>Only concurrent applications will perform better on new hardware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 l="7541" t="7738" r="8282" b="12122"/>
          <a:stretch>
            <a:fillRect/>
          </a:stretch>
        </p:blipFill>
        <p:spPr bwMode="auto">
          <a:xfrm>
            <a:off x="3250019" y="1516698"/>
            <a:ext cx="2444750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6329314" y="1516698"/>
            <a:ext cx="2667000" cy="2514600"/>
            <a:chOff x="3748618" y="673151"/>
            <a:chExt cx="4241185" cy="455311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rcRect l="16396" r="16351"/>
            <a:stretch>
              <a:fillRect/>
            </a:stretch>
          </p:blipFill>
          <p:spPr bwMode="auto">
            <a:xfrm>
              <a:off x="4114798" y="674317"/>
              <a:ext cx="3555240" cy="4550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rcRect l="93782"/>
            <a:stretch>
              <a:fillRect/>
            </a:stretch>
          </p:blipFill>
          <p:spPr bwMode="auto">
            <a:xfrm>
              <a:off x="7661119" y="673151"/>
              <a:ext cx="328684" cy="4550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rcRect l="-2" r="92923"/>
            <a:stretch>
              <a:fillRect/>
            </a:stretch>
          </p:blipFill>
          <p:spPr bwMode="auto">
            <a:xfrm>
              <a:off x="3748618" y="677849"/>
              <a:ext cx="373991" cy="4548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/>
        </p:nvSpPr>
        <p:spPr>
          <a:xfrm>
            <a:off x="2901121" y="3467736"/>
            <a:ext cx="3197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Intel Single-chip Cloud Computer</a:t>
            </a:r>
          </a:p>
          <a:p>
            <a:pPr algn="ctr"/>
            <a:r>
              <a:rPr lang="en-US" dirty="0" smtClean="0"/>
              <a:t>48 cores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17266" y="4031298"/>
            <a:ext cx="1456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Tilera</a:t>
            </a:r>
            <a:r>
              <a:rPr lang="en-US" dirty="0" smtClean="0"/>
              <a:t> Tile GX</a:t>
            </a:r>
          </a:p>
          <a:p>
            <a:pPr algn="ctr"/>
            <a:r>
              <a:rPr lang="en-US" dirty="0" smtClean="0"/>
              <a:t>100 cores</a:t>
            </a:r>
            <a:endParaRPr lang="en-US" dirty="0"/>
          </a:p>
        </p:txBody>
      </p:sp>
      <p:pic>
        <p:nvPicPr>
          <p:cNvPr id="82948" name="Picture 4" descr="Lenovo ThinkPad T400 7417 - Core 2 Duo 2.4 GHz - 14.1 &quot; - 2 GB Ram -…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2648" y="1735244"/>
            <a:ext cx="1732492" cy="1732492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850393" y="3467736"/>
            <a:ext cx="1293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This laptop</a:t>
            </a:r>
          </a:p>
          <a:p>
            <a:pPr algn="ctr"/>
            <a:r>
              <a:rPr lang="en-US" dirty="0" smtClean="0"/>
              <a:t>2 Intel cores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Syncchar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Model: data independence and conflict density</a:t>
            </a:r>
          </a:p>
          <a:p>
            <a:pPr lvl="1"/>
            <a:r>
              <a:rPr lang="en-US" dirty="0" smtClean="0"/>
              <a:t>Both contribute to transactional speedup</a:t>
            </a:r>
          </a:p>
          <a:p>
            <a:r>
              <a:rPr lang="en-US" dirty="0" err="1" smtClean="0"/>
              <a:t>Syncchar</a:t>
            </a:r>
            <a:r>
              <a:rPr lang="en-US" dirty="0" smtClean="0"/>
              <a:t> tool predicts scaling trends</a:t>
            </a:r>
          </a:p>
          <a:p>
            <a:pPr lvl="1"/>
            <a:r>
              <a:rPr lang="en-US" dirty="0" smtClean="0"/>
              <a:t>Predicts poor performance      remove contention</a:t>
            </a:r>
          </a:p>
          <a:p>
            <a:pPr lvl="1"/>
            <a:r>
              <a:rPr lang="en-US" dirty="0" smtClean="0"/>
              <a:t>Predicts good performance  + poor performance         </a:t>
            </a:r>
          </a:p>
          <a:p>
            <a:pPr lvl="1">
              <a:buNone/>
            </a:pPr>
            <a:r>
              <a:rPr lang="en-US" dirty="0" smtClean="0"/>
              <a:t>	       system issue</a:t>
            </a:r>
          </a:p>
          <a:p>
            <a:r>
              <a:rPr lang="en-US" dirty="0" smtClean="0"/>
              <a:t>Distinguishing high contention from system issues is key step in performance tuning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10667" y="3410479"/>
            <a:ext cx="38946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439333" y="4275667"/>
            <a:ext cx="38946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</a:p>
          <a:p>
            <a:r>
              <a:rPr lang="en-US" dirty="0" err="1" smtClean="0"/>
              <a:t>Syncchar</a:t>
            </a:r>
            <a:r>
              <a:rPr lang="en-US" dirty="0" smtClean="0"/>
              <a:t> performance model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Experiences with transactional memory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Performance tuning case study</a:t>
            </a:r>
          </a:p>
          <a:p>
            <a:pPr lvl="1"/>
            <a:r>
              <a:rPr lang="en-US" dirty="0" smtClean="0"/>
              <a:t>System integration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TxLinux</a:t>
            </a:r>
            <a:r>
              <a:rPr lang="en-US" dirty="0" smtClean="0"/>
              <a:t> case study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TxLinux</a:t>
            </a:r>
            <a:r>
              <a:rPr lang="en-US" dirty="0" smtClean="0"/>
              <a:t> – modifies Linux synchronization primitives to use hardware transactions [SOSP 2007]</a:t>
            </a:r>
          </a:p>
        </p:txBody>
      </p:sp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612648" y="2591320"/>
          <a:ext cx="7549219" cy="3259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69944" y="5850457"/>
            <a:ext cx="58430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16 CPUs – graph taken from SOSP talk</a:t>
            </a:r>
          </a:p>
          <a:p>
            <a:pPr algn="ctr"/>
            <a:r>
              <a:rPr lang="en-US" sz="2800" dirty="0" smtClean="0"/>
              <a:t>Lower is better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2286005" y="2591320"/>
            <a:ext cx="1303867" cy="3259137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Bonnie++ pathology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execution profiling indicated ext3 file system journaling code was the culprit</a:t>
            </a:r>
          </a:p>
          <a:p>
            <a:r>
              <a:rPr lang="en-US" dirty="0" smtClean="0"/>
              <a:t>Code inspection yielded no clear culprit</a:t>
            </a:r>
          </a:p>
          <a:p>
            <a:r>
              <a:rPr lang="en-US" dirty="0" smtClean="0"/>
              <a:t>What information missing?</a:t>
            </a:r>
          </a:p>
          <a:p>
            <a:pPr lvl="1"/>
            <a:r>
              <a:rPr lang="en-US" dirty="0" smtClean="0"/>
              <a:t>What variable causing the contention</a:t>
            </a:r>
          </a:p>
          <a:p>
            <a:pPr lvl="1"/>
            <a:r>
              <a:rPr lang="en-US" dirty="0" smtClean="0"/>
              <a:t>What other code is contending with the transaction</a:t>
            </a:r>
          </a:p>
          <a:p>
            <a:r>
              <a:rPr lang="en-US" dirty="0" err="1" smtClean="0"/>
              <a:t>Syncchar</a:t>
            </a:r>
            <a:r>
              <a:rPr lang="en-US" dirty="0" smtClean="0"/>
              <a:t> tool showed:</a:t>
            </a:r>
          </a:p>
          <a:p>
            <a:pPr lvl="1"/>
            <a:r>
              <a:rPr lang="en-US" dirty="0" smtClean="0"/>
              <a:t>Contended variable</a:t>
            </a:r>
          </a:p>
          <a:p>
            <a:pPr lvl="1"/>
            <a:r>
              <a:rPr lang="en-US" dirty="0" smtClean="0"/>
              <a:t>High probability (88-92%) of asymmetric conflict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Bonnie++ pathology, explained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4944533"/>
            <a:ext cx="8153400" cy="1442637"/>
          </a:xfrm>
        </p:spPr>
        <p:txBody>
          <a:bodyPr>
            <a:normAutofit/>
          </a:bodyPr>
          <a:lstStyle/>
          <a:p>
            <a:r>
              <a:rPr lang="en-US" dirty="0" smtClean="0"/>
              <a:t>False asymmetric conflicts for unrelated bits</a:t>
            </a:r>
          </a:p>
          <a:p>
            <a:r>
              <a:rPr lang="en-US" dirty="0" smtClean="0"/>
              <a:t>Tuned by moving state lock to dedicated cache line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5534" y="1584430"/>
            <a:ext cx="5333999" cy="306893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lock(buffer-&gt;state);</a:t>
            </a:r>
          </a:p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1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xbegin</a:t>
            </a:r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...</a:t>
            </a:r>
          </a:p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assert(locked(buffer-&gt;state));</a:t>
            </a:r>
          </a:p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...</a:t>
            </a:r>
          </a:p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1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xend</a:t>
            </a:r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2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unlock(buffer-&gt;state);</a:t>
            </a:r>
            <a:endParaRPr lang="en-US" sz="21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2267" y="1584430"/>
            <a:ext cx="2483781" cy="30689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 smtClean="0">
                <a:solidFill>
                  <a:schemeClr val="tx1"/>
                </a:solidFill>
                <a:latin typeface="Courier New"/>
                <a:cs typeface="Courier New"/>
              </a:rPr>
              <a:t>struct</a:t>
            </a:r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Courier New"/>
                <a:cs typeface="Courier New"/>
              </a:rPr>
              <a:t>bufferhead</a:t>
            </a:r>
            <a:endParaRPr lang="en-US" sz="22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  …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  bit state;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  bit dirty;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  bit free;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   …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Courier New"/>
                <a:cs typeface="Courier New"/>
              </a:rPr>
              <a:t>};</a:t>
            </a:r>
            <a:endParaRPr lang="en-US" sz="22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27133" y="2794000"/>
            <a:ext cx="3716867" cy="1371600"/>
          </a:xfrm>
          <a:prstGeom prst="rect">
            <a:avLst/>
          </a:prstGeom>
          <a:noFill/>
          <a:ln w="1016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26100" y="2998801"/>
            <a:ext cx="702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Tx</a:t>
            </a:r>
            <a:r>
              <a:rPr lang="en-US" b="1" dirty="0" smtClean="0"/>
              <a:t> 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30335" y="3335867"/>
            <a:ext cx="49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8" grpId="0" animBg="1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Tuned performance – 16 CPUs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742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71130" y="1524000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&gt;10 s</a:t>
            </a:r>
            <a:endParaRPr lang="en-US" b="1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12648" y="5554132"/>
            <a:ext cx="8153400" cy="89746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Tuned performance strictly dominates </a:t>
            </a: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TxLinux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994" y="5092467"/>
            <a:ext cx="205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Lower is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</a:p>
          <a:p>
            <a:r>
              <a:rPr lang="en-US" dirty="0" err="1" smtClean="0"/>
              <a:t>Syncchar</a:t>
            </a:r>
            <a:r>
              <a:rPr lang="en-US" dirty="0" smtClean="0"/>
              <a:t> performance model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Experiences with transactional memory</a:t>
            </a:r>
          </a:p>
          <a:p>
            <a:pPr lvl="1"/>
            <a:r>
              <a:rPr lang="en-US" dirty="0" smtClean="0"/>
              <a:t>Performance tuning case study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System integration challenges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Compiler (motivation)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Architecture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Operating system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 designs must handle TLB misses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best effort HTM designs cannot handle TLB misses</a:t>
            </a:r>
          </a:p>
          <a:p>
            <a:pPr lvl="1"/>
            <a:r>
              <a:rPr lang="en-US" dirty="0" smtClean="0"/>
              <a:t>Sun Rock</a:t>
            </a:r>
          </a:p>
          <a:p>
            <a:r>
              <a:rPr lang="en-US" dirty="0" smtClean="0"/>
              <a:t>What percent of STAMP </a:t>
            </a:r>
            <a:r>
              <a:rPr lang="en-US" dirty="0" err="1" smtClean="0"/>
              <a:t>txns</a:t>
            </a:r>
            <a:r>
              <a:rPr lang="en-US" dirty="0" smtClean="0"/>
              <a:t> would abort for TLB misses?</a:t>
            </a:r>
          </a:p>
          <a:p>
            <a:pPr lvl="1"/>
            <a:r>
              <a:rPr lang="en-US" dirty="0" smtClean="0"/>
              <a:t>2% for </a:t>
            </a:r>
            <a:r>
              <a:rPr lang="en-US" dirty="0" err="1" smtClean="0"/>
              <a:t>kmeans</a:t>
            </a:r>
            <a:endParaRPr lang="en-US" dirty="0" smtClean="0"/>
          </a:p>
          <a:p>
            <a:pPr lvl="1"/>
            <a:r>
              <a:rPr lang="en-US" dirty="0" smtClean="0"/>
              <a:t>50-100%</a:t>
            </a:r>
          </a:p>
          <a:p>
            <a:r>
              <a:rPr lang="en-US" dirty="0" smtClean="0"/>
              <a:t>How many times will these transactions restart?</a:t>
            </a:r>
          </a:p>
          <a:p>
            <a:pPr lvl="1"/>
            <a:r>
              <a:rPr lang="en-US" dirty="0" smtClean="0"/>
              <a:t>3 (ssca2)</a:t>
            </a:r>
          </a:p>
          <a:p>
            <a:pPr lvl="1"/>
            <a:r>
              <a:rPr lang="en-US" dirty="0" smtClean="0"/>
              <a:t>908 (</a:t>
            </a:r>
            <a:r>
              <a:rPr lang="en-US" dirty="0" err="1" smtClean="0"/>
              <a:t>bayes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Practical HTM designs must handle TLB misses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size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Simulation studies need scaled inputs</a:t>
            </a:r>
          </a:p>
          <a:p>
            <a:pPr lvl="1"/>
            <a:r>
              <a:rPr lang="en-US" dirty="0" smtClean="0"/>
              <a:t>Simulating 1 second takes hours to weeks</a:t>
            </a:r>
          </a:p>
          <a:p>
            <a:r>
              <a:rPr lang="en-US" dirty="0" smtClean="0"/>
              <a:t>STAMP comes with parameters for real and simulated environments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size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199"/>
          <a:ext cx="8153400" cy="399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30619" y="5133986"/>
            <a:ext cx="6017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genome                    ssca2                      </a:t>
            </a:r>
            <a:r>
              <a:rPr lang="en-US" sz="2400" b="1" dirty="0" err="1" smtClean="0"/>
              <a:t>yada</a:t>
            </a:r>
            <a:endParaRPr lang="en-US" sz="2400" b="1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12775" y="5705722"/>
            <a:ext cx="8153400" cy="92688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"/>
              </a:rPr>
              <a:t>Simulator inputs too small to amortize costs of scheduling threads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programming is hard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Locks are the state of the art</a:t>
            </a:r>
          </a:p>
          <a:p>
            <a:pPr lvl="1"/>
            <a:r>
              <a:rPr lang="en-US" dirty="0" smtClean="0"/>
              <a:t>Correctness problems: deadlock, priority inversion, etc.</a:t>
            </a:r>
          </a:p>
          <a:p>
            <a:pPr lvl="1"/>
            <a:r>
              <a:rPr lang="en-US" dirty="0" smtClean="0"/>
              <a:t>Scaling performance requires more complexity</a:t>
            </a:r>
          </a:p>
          <a:p>
            <a:r>
              <a:rPr lang="en-US" dirty="0" smtClean="0"/>
              <a:t>Transactional memory makes correctness easy</a:t>
            </a:r>
          </a:p>
          <a:p>
            <a:pPr lvl="1"/>
            <a:r>
              <a:rPr lang="en-US" dirty="0" smtClean="0"/>
              <a:t>Trade correctness problems for performance problems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Key challenge: performance tuning transactions</a:t>
            </a:r>
          </a:p>
          <a:p>
            <a:r>
              <a:rPr lang="en-US" dirty="0" smtClean="0"/>
              <a:t>This work: </a:t>
            </a:r>
          </a:p>
          <a:p>
            <a:pPr lvl="1"/>
            <a:r>
              <a:rPr lang="en-US" dirty="0" smtClean="0"/>
              <a:t>Develops a TM performance model and tool</a:t>
            </a:r>
          </a:p>
          <a:p>
            <a:pPr lvl="1"/>
            <a:r>
              <a:rPr lang="en-US" dirty="0" smtClean="0"/>
              <a:t>Systems integration challenges for TM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 – memory allocation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00667" y="2637602"/>
            <a:ext cx="2048933" cy="1490133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xbegin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xend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4733" y="2175937"/>
            <a:ext cx="130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Thread 1</a:t>
            </a:r>
            <a:endParaRPr lang="en-US" sz="2400" u="sng" dirty="0"/>
          </a:p>
        </p:txBody>
      </p:sp>
      <p:sp>
        <p:nvSpPr>
          <p:cNvPr id="9" name="Right Arrow 8"/>
          <p:cNvSpPr/>
          <p:nvPr/>
        </p:nvSpPr>
        <p:spPr>
          <a:xfrm>
            <a:off x="270933" y="2891602"/>
            <a:ext cx="626534" cy="338667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83688" y="2654538"/>
            <a:ext cx="1049867" cy="133773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85955" y="2654538"/>
            <a:ext cx="1049867" cy="133773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485955" y="2679938"/>
            <a:ext cx="1049867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34688" y="3040005"/>
            <a:ext cx="592667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85955" y="3370203"/>
            <a:ext cx="592667" cy="5882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1312248" y="2891602"/>
            <a:ext cx="1305015" cy="897466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926227" y="3040005"/>
            <a:ext cx="592667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74777" y="4859869"/>
            <a:ext cx="7834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Common case behavior:</a:t>
            </a:r>
          </a:p>
          <a:p>
            <a:r>
              <a:rPr lang="en-US" sz="2800" dirty="0" smtClean="0"/>
              <a:t>Rollback of transaction rolls back heap bookkeeping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4115292" y="2908538"/>
            <a:ext cx="864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Heap</a:t>
            </a:r>
            <a:endParaRPr lang="en-US" sz="2400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3945962" y="3387139"/>
            <a:ext cx="123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Pages: 2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5307583" y="2079967"/>
            <a:ext cx="566778" cy="270933"/>
          </a:xfrm>
          <a:prstGeom prst="rect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019378" y="1978363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Allocated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7374236" y="2079967"/>
            <a:ext cx="566778" cy="27093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086031" y="1978363"/>
            <a:ext cx="726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Free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5150700" y="1910627"/>
            <a:ext cx="3855843" cy="52940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373803" y="1516698"/>
            <a:ext cx="1079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Legend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L -1.94444E-6 0.0544 " pathEditMode="relative" ptsTypes="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C85B4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544 L -3.61111E-6 -0.00023 " pathEditMode="relative" ptsTypes="A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4" grpId="0" animBg="1"/>
      <p:bldP spid="16" grpId="0" animBg="1"/>
      <p:bldP spid="17" grpId="0" animBg="1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 – memory allocation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00667" y="2637604"/>
            <a:ext cx="2048933" cy="1490133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xbegin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xend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4733" y="2175939"/>
            <a:ext cx="130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Thread 1</a:t>
            </a:r>
            <a:endParaRPr lang="en-US" sz="2400" u="sng" dirty="0"/>
          </a:p>
        </p:txBody>
      </p:sp>
      <p:sp>
        <p:nvSpPr>
          <p:cNvPr id="9" name="Right Arrow 8"/>
          <p:cNvSpPr/>
          <p:nvPr/>
        </p:nvSpPr>
        <p:spPr>
          <a:xfrm>
            <a:off x="270933" y="2891604"/>
            <a:ext cx="626534" cy="338667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77782" y="2637604"/>
            <a:ext cx="1049867" cy="133773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09386" y="2891604"/>
            <a:ext cx="864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Heap</a:t>
            </a:r>
            <a:endParaRPr lang="en-US" sz="2400" u="sng" dirty="0"/>
          </a:p>
        </p:txBody>
      </p:sp>
      <p:sp>
        <p:nvSpPr>
          <p:cNvPr id="12" name="Rectangle 11"/>
          <p:cNvSpPr/>
          <p:nvPr/>
        </p:nvSpPr>
        <p:spPr>
          <a:xfrm>
            <a:off x="6480049" y="2637604"/>
            <a:ext cx="1049867" cy="133773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1312248" y="2891604"/>
            <a:ext cx="1305015" cy="897466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3400" y="4487343"/>
            <a:ext cx="78347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Uncommon case behavior:</a:t>
            </a:r>
          </a:p>
          <a:p>
            <a:r>
              <a:rPr lang="en-US" sz="2800" dirty="0" smtClean="0"/>
              <a:t>Allocator adds pages to heap</a:t>
            </a:r>
          </a:p>
          <a:p>
            <a:r>
              <a:rPr lang="en-US" sz="2800" dirty="0" smtClean="0"/>
              <a:t>Rolls back bookkeeping, leaking pages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7682316" y="2637604"/>
            <a:ext cx="1049867" cy="13377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940056" y="3370205"/>
            <a:ext cx="123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Pages: 2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940059" y="3370208"/>
            <a:ext cx="123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Pages: 3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7690783" y="2646071"/>
            <a:ext cx="592667" cy="2286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12649" y="5872338"/>
            <a:ext cx="8119534" cy="866440"/>
          </a:xfrm>
          <a:prstGeom prst="roundRect">
            <a:avLst/>
          </a:prstGeom>
          <a:solidFill>
            <a:srgbClr val="DD804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Pathological memory leaks in STAMP genome and labyrinth benchmark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906190" y="3336339"/>
            <a:ext cx="1337726" cy="605132"/>
          </a:xfrm>
          <a:prstGeom prst="rect">
            <a:avLst/>
          </a:prstGeom>
          <a:noFill/>
          <a:ln w="1016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307583" y="2079967"/>
            <a:ext cx="566778" cy="270933"/>
          </a:xfrm>
          <a:prstGeom prst="rect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19378" y="1978363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Allocated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7374236" y="2079967"/>
            <a:ext cx="566778" cy="27093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086031" y="1978363"/>
            <a:ext cx="726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Free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5150700" y="1910627"/>
            <a:ext cx="3855843" cy="52940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373803" y="1516698"/>
            <a:ext cx="1079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Legend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L -1.94444E-6 0.0544 " pathEditMode="relative" ptsTypes="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544 L -3.61111E-6 -0.00023 " pathEditMode="relative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uiExpand="1" animBg="1"/>
      <p:bldP spid="16" grpId="0" uiExpand="1" animBg="1"/>
      <p:bldP spid="18" grpId="0" uiExpand="1" build="p"/>
      <p:bldP spid="19" grpId="0" uiExpand="1" animBg="1"/>
      <p:bldP spid="20" grpId="0" uiExpand="1"/>
      <p:bldP spid="20" grpId="1"/>
      <p:bldP spid="21" grpId="0" uiExpand="1"/>
      <p:bldP spid="21" grpId="1"/>
      <p:bldP spid="23" grpId="0" uiExpand="1" animBg="1"/>
      <p:bldP spid="23" grpId="1" animBg="1"/>
      <p:bldP spid="24" grpId="0" animBg="1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integration issues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Developers need tools to identify these subtle issues</a:t>
            </a:r>
          </a:p>
          <a:p>
            <a:pPr lvl="1"/>
            <a:r>
              <a:rPr lang="en-US" dirty="0" smtClean="0"/>
              <a:t>Indicated by poor performance despite good predictions from </a:t>
            </a:r>
            <a:r>
              <a:rPr lang="en-US" dirty="0" err="1" smtClean="0"/>
              <a:t>Syncchar</a:t>
            </a:r>
            <a:endParaRPr lang="en-US" dirty="0" smtClean="0"/>
          </a:p>
          <a:p>
            <a:r>
              <a:rPr lang="en-US" dirty="0" smtClean="0"/>
              <a:t>Pain for early adopters, important for designers</a:t>
            </a:r>
          </a:p>
          <a:p>
            <a:r>
              <a:rPr lang="en-US" dirty="0" smtClean="0"/>
              <a:t>System call support evolving in OS community</a:t>
            </a:r>
          </a:p>
          <a:p>
            <a:pPr lvl="1"/>
            <a:r>
              <a:rPr lang="en-US" dirty="0" err="1" smtClean="0"/>
              <a:t>xCalls</a:t>
            </a:r>
            <a:r>
              <a:rPr lang="en-US" dirty="0" smtClean="0"/>
              <a:t> [Volos et al. – </a:t>
            </a:r>
            <a:r>
              <a:rPr lang="en-US" dirty="0" err="1" smtClean="0"/>
              <a:t>Eurosys</a:t>
            </a:r>
            <a:r>
              <a:rPr lang="en-US" dirty="0" smtClean="0"/>
              <a:t> 2009] </a:t>
            </a:r>
          </a:p>
          <a:p>
            <a:pPr lvl="2"/>
            <a:r>
              <a:rPr lang="en-US" dirty="0" err="1" smtClean="0"/>
              <a:t>Userspace</a:t>
            </a:r>
            <a:r>
              <a:rPr lang="en-US" dirty="0" smtClean="0"/>
              <a:t> compensation built on transactional pause</a:t>
            </a:r>
          </a:p>
          <a:p>
            <a:pPr lvl="1"/>
            <a:r>
              <a:rPr lang="en-US" dirty="0" err="1" smtClean="0"/>
              <a:t>TxOS</a:t>
            </a:r>
            <a:r>
              <a:rPr lang="en-US" dirty="0" smtClean="0"/>
              <a:t> [Porter et al. – SOSP 2009] </a:t>
            </a:r>
          </a:p>
          <a:p>
            <a:pPr lvl="2"/>
            <a:r>
              <a:rPr lang="en-US" dirty="0" smtClean="0"/>
              <a:t>Kernel support for transactional system calls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TM performance models</a:t>
            </a:r>
          </a:p>
          <a:p>
            <a:pPr lvl="1"/>
            <a:r>
              <a:rPr lang="en-US" dirty="0" smtClean="0"/>
              <a:t>von </a:t>
            </a:r>
            <a:r>
              <a:rPr lang="en-US" dirty="0" err="1" smtClean="0"/>
              <a:t>Praun</a:t>
            </a:r>
            <a:r>
              <a:rPr lang="en-US" dirty="0" smtClean="0"/>
              <a:t> et al. [</a:t>
            </a:r>
            <a:r>
              <a:rPr lang="en-US" dirty="0" err="1" smtClean="0"/>
              <a:t>PPoPP</a:t>
            </a:r>
            <a:r>
              <a:rPr lang="en-US" dirty="0" smtClean="0"/>
              <a:t> ’07] – Dependence density</a:t>
            </a:r>
          </a:p>
          <a:p>
            <a:pPr lvl="1"/>
            <a:r>
              <a:rPr lang="en-US" dirty="0" err="1" smtClean="0"/>
              <a:t>Heindl</a:t>
            </a:r>
            <a:r>
              <a:rPr lang="en-US" dirty="0" smtClean="0"/>
              <a:t> and </a:t>
            </a:r>
            <a:r>
              <a:rPr lang="en-US" dirty="0" err="1" smtClean="0"/>
              <a:t>Pokam</a:t>
            </a:r>
            <a:r>
              <a:rPr lang="en-US" dirty="0" smtClean="0"/>
              <a:t> [Computer Networks 2009] – analytic model of STM performance</a:t>
            </a:r>
          </a:p>
          <a:p>
            <a:r>
              <a:rPr lang="en-US" dirty="0" smtClean="0"/>
              <a:t>HTM conflict behavior</a:t>
            </a:r>
          </a:p>
          <a:p>
            <a:pPr lvl="1"/>
            <a:r>
              <a:rPr lang="en-US" dirty="0" err="1" smtClean="0"/>
              <a:t>Bobba</a:t>
            </a:r>
            <a:r>
              <a:rPr lang="en-US" dirty="0" smtClean="0"/>
              <a:t> et al. [ISCA 2007]</a:t>
            </a:r>
          </a:p>
          <a:p>
            <a:pPr lvl="1"/>
            <a:r>
              <a:rPr lang="en-US" dirty="0" smtClean="0"/>
              <a:t>Ramadan et al. [MICRO 2008]</a:t>
            </a:r>
          </a:p>
          <a:p>
            <a:pPr lvl="1"/>
            <a:r>
              <a:rPr lang="en-US" dirty="0" smtClean="0"/>
              <a:t>Pant and Byrd [ICS 2009]</a:t>
            </a:r>
          </a:p>
          <a:p>
            <a:pPr lvl="1"/>
            <a:r>
              <a:rPr lang="en-US" dirty="0" err="1" smtClean="0"/>
              <a:t>Shriraman</a:t>
            </a:r>
            <a:r>
              <a:rPr lang="en-US" dirty="0" smtClean="0"/>
              <a:t> and </a:t>
            </a:r>
            <a:r>
              <a:rPr lang="en-US" dirty="0" err="1" smtClean="0"/>
              <a:t>Dwarkadas</a:t>
            </a:r>
            <a:r>
              <a:rPr lang="en-US" dirty="0" smtClean="0"/>
              <a:t> [ICS 2009]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Developers need tools for tuning TM performance</a:t>
            </a:r>
          </a:p>
          <a:p>
            <a:r>
              <a:rPr lang="en-US" dirty="0" err="1" smtClean="0"/>
              <a:t>Syncchar</a:t>
            </a:r>
            <a:r>
              <a:rPr lang="en-US" dirty="0" smtClean="0"/>
              <a:t> provides practical techniques</a:t>
            </a:r>
          </a:p>
          <a:p>
            <a:r>
              <a:rPr lang="en-US" dirty="0" smtClean="0"/>
              <a:t>Identified system integration challenges for TM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mtClean="0">
                <a:solidFill>
                  <a:schemeClr val="tx2"/>
                </a:solidFill>
              </a:rPr>
              <a:t>Code available at: http</a:t>
            </a:r>
            <a:r>
              <a:rPr lang="en-US" dirty="0" smtClean="0">
                <a:solidFill>
                  <a:schemeClr val="tx2"/>
                </a:solidFill>
              </a:rPr>
              <a:t>://syncchar.code.csres.utexas.edu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porterde@cs.utexas.edu</a:t>
            </a:r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8C18C62-1330-4271-8F84-EF3083747B7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</a:t>
            </a:r>
            <a:r>
              <a:rPr lang="en-US" dirty="0" err="1" smtClean="0"/>
              <a:t>microbenchmark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3081866"/>
            <a:ext cx="8153400" cy="3014133"/>
          </a:xfrm>
        </p:spPr>
        <p:txBody>
          <a:bodyPr/>
          <a:lstStyle/>
          <a:p>
            <a:r>
              <a:rPr lang="en-US" dirty="0" smtClean="0"/>
              <a:t>Intuition:</a:t>
            </a:r>
          </a:p>
          <a:p>
            <a:pPr lvl="1"/>
            <a:r>
              <a:rPr lang="en-US" dirty="0" smtClean="0"/>
              <a:t>Transactions execute optimistically</a:t>
            </a:r>
          </a:p>
          <a:p>
            <a:pPr lvl="1"/>
            <a:r>
              <a:rPr lang="en-US" dirty="0" smtClean="0"/>
              <a:t>TM should scale at low contention threshold</a:t>
            </a:r>
          </a:p>
          <a:p>
            <a:pPr lvl="1"/>
            <a:r>
              <a:rPr lang="en-US" dirty="0" smtClean="0"/>
              <a:t>Locks always execute serially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604538"/>
            <a:ext cx="3962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lock();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if(rand</a:t>
            </a:r>
            <a:r>
              <a:rPr lang="en-US" b="1" dirty="0" smtClean="0">
                <a:latin typeface="Courier New"/>
                <a:cs typeface="Courier New"/>
              </a:rPr>
              <a:t>() &lt; threshold)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shared_var</a:t>
            </a:r>
            <a:r>
              <a:rPr lang="en-US" b="1" dirty="0" smtClean="0">
                <a:latin typeface="Courier New"/>
                <a:cs typeface="Courier New"/>
              </a:rPr>
              <a:t> = </a:t>
            </a:r>
            <a:r>
              <a:rPr lang="en-US" b="1" dirty="0" err="1" smtClean="0">
                <a:latin typeface="Courier New"/>
                <a:cs typeface="Courier New"/>
              </a:rPr>
              <a:t>new_value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unlock();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3647" y="1604538"/>
            <a:ext cx="3962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xbegin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if(rand</a:t>
            </a:r>
            <a:r>
              <a:rPr lang="en-US" b="1" dirty="0" smtClean="0">
                <a:latin typeface="Courier New"/>
                <a:cs typeface="Courier New"/>
              </a:rPr>
              <a:t>() &lt; threshold)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shared_var</a:t>
            </a:r>
            <a:r>
              <a:rPr lang="en-US" b="1" dirty="0" smtClean="0">
                <a:latin typeface="Courier New"/>
                <a:cs typeface="Courier New"/>
              </a:rPr>
              <a:t> = </a:t>
            </a:r>
            <a:r>
              <a:rPr lang="en-US" b="1" dirty="0" err="1" smtClean="0">
                <a:latin typeface="Courier New"/>
                <a:cs typeface="Courier New"/>
              </a:rPr>
              <a:t>new_value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xend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Ideal TM performance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321733" y="1516698"/>
          <a:ext cx="4351867" cy="3725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3"/>
          <p:cNvSpPr txBox="1">
            <a:spLocks/>
          </p:cNvSpPr>
          <p:nvPr/>
        </p:nvSpPr>
        <p:spPr>
          <a:xfrm>
            <a:off x="4673600" y="1516698"/>
            <a:ext cx="4092447" cy="470895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2900" dirty="0" smtClean="0"/>
          </a:p>
          <a:p>
            <a:pPr marL="320040" lvl="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2900" dirty="0" smtClean="0"/>
          </a:p>
          <a:p>
            <a:pPr marL="320040" lvl="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2900" dirty="0" smtClean="0"/>
          </a:p>
          <a:p>
            <a:pPr marL="320040" lvl="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 smtClean="0"/>
              <a:t>Performance win at low contention</a:t>
            </a:r>
          </a:p>
          <a:p>
            <a:pPr marL="320040" lvl="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 smtClean="0"/>
              <a:t>Higher contention degrades gracefully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3647" y="1604538"/>
            <a:ext cx="3962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xbegin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if(rand</a:t>
            </a:r>
            <a:r>
              <a:rPr lang="en-US" b="1" dirty="0" smtClean="0">
                <a:latin typeface="Courier New"/>
                <a:cs typeface="Courier New"/>
              </a:rPr>
              <a:t>() &lt; threshold)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shared_var</a:t>
            </a:r>
            <a:r>
              <a:rPr lang="en-US" b="1" dirty="0" smtClean="0">
                <a:latin typeface="Courier New"/>
                <a:cs typeface="Courier New"/>
              </a:rPr>
              <a:t> = </a:t>
            </a:r>
            <a:r>
              <a:rPr lang="en-US" b="1" dirty="0" err="1" smtClean="0">
                <a:latin typeface="Courier New"/>
                <a:cs typeface="Courier New"/>
              </a:rPr>
              <a:t>new_value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xend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2278" y="5164086"/>
            <a:ext cx="2615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Lower is better</a:t>
            </a:r>
          </a:p>
          <a:p>
            <a:pPr algn="ctr"/>
            <a:r>
              <a:rPr lang="en-US" sz="2400" b="1" dirty="0" smtClean="0"/>
              <a:t>Ideal, not real data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 performance under contention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321733" y="1516698"/>
          <a:ext cx="4351867" cy="3725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3"/>
          <p:cNvSpPr txBox="1">
            <a:spLocks/>
          </p:cNvSpPr>
          <p:nvPr/>
        </p:nvSpPr>
        <p:spPr>
          <a:xfrm>
            <a:off x="4673600" y="1516698"/>
            <a:ext cx="4092447" cy="470895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Comparable performance at modest contention</a:t>
            </a:r>
          </a:p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40% worse at 100% contention</a:t>
            </a:r>
          </a:p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/>
          </a:p>
        </p:txBody>
      </p:sp>
      <p:sp>
        <p:nvSpPr>
          <p:cNvPr id="6" name="TextBox 5"/>
          <p:cNvSpPr txBox="1"/>
          <p:nvPr/>
        </p:nvSpPr>
        <p:spPr>
          <a:xfrm>
            <a:off x="4803647" y="1604538"/>
            <a:ext cx="3962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xbegin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if(rand</a:t>
            </a:r>
            <a:r>
              <a:rPr lang="en-US" b="1" dirty="0" smtClean="0">
                <a:latin typeface="Courier New"/>
                <a:cs typeface="Courier New"/>
              </a:rPr>
              <a:t>() &lt; threshold)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shared_var</a:t>
            </a:r>
            <a:r>
              <a:rPr lang="en-US" b="1" dirty="0" smtClean="0">
                <a:latin typeface="Courier New"/>
                <a:cs typeface="Courier New"/>
              </a:rPr>
              <a:t> = </a:t>
            </a:r>
            <a:r>
              <a:rPr lang="en-US" b="1" dirty="0" err="1" smtClean="0">
                <a:latin typeface="Courier New"/>
                <a:cs typeface="Courier New"/>
              </a:rPr>
              <a:t>new_value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xend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8268" y="5164086"/>
            <a:ext cx="2050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Lower is better</a:t>
            </a:r>
          </a:p>
          <a:p>
            <a:pPr algn="ctr"/>
            <a:r>
              <a:rPr lang="en-US" sz="2400" b="1" dirty="0" smtClean="0"/>
              <a:t>Actual data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attempt at </a:t>
            </a:r>
            <a:r>
              <a:rPr lang="en-US" dirty="0" err="1" smtClean="0"/>
              <a:t>microbenchmark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321733" y="1516698"/>
          <a:ext cx="4351867" cy="3725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3"/>
          <p:cNvSpPr txBox="1">
            <a:spLocks/>
          </p:cNvSpPr>
          <p:nvPr/>
        </p:nvSpPr>
        <p:spPr>
          <a:xfrm>
            <a:off x="4673600" y="1516698"/>
            <a:ext cx="4092447" cy="470895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  <a:p>
            <a:pPr marL="320040" indent="-320040" defTabSz="91440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9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803647" y="1604538"/>
            <a:ext cx="3962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xbegin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if(rand</a:t>
            </a:r>
            <a:r>
              <a:rPr lang="en-US" b="1" dirty="0" smtClean="0">
                <a:latin typeface="Courier New"/>
                <a:cs typeface="Courier New"/>
              </a:rPr>
              <a:t>() &lt; threshold)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shared_var</a:t>
            </a:r>
            <a:r>
              <a:rPr lang="en-US" b="1" dirty="0" smtClean="0">
                <a:latin typeface="Courier New"/>
                <a:cs typeface="Courier New"/>
              </a:rPr>
              <a:t> = </a:t>
            </a:r>
            <a:r>
              <a:rPr lang="en-US" b="1" dirty="0" err="1" smtClean="0">
                <a:latin typeface="Courier New"/>
                <a:cs typeface="Courier New"/>
              </a:rPr>
              <a:t>new_value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xend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7361" y="5164086"/>
            <a:ext cx="25121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Lower is better</a:t>
            </a:r>
          </a:p>
          <a:p>
            <a:pPr algn="ctr"/>
            <a:r>
              <a:rPr lang="en-US" sz="2400" b="1" dirty="0" smtClean="0"/>
              <a:t>Approximate data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Subtle sources of contention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if(a &lt; threshold) </a:t>
            </a:r>
          </a:p>
          <a:p>
            <a:pPr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shared_var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new_value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shared_var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edx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&lt; threshold)</a:t>
            </a:r>
          </a:p>
          <a:p>
            <a:pPr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new_value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shared_var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12648" y="2491436"/>
            <a:ext cx="8153400" cy="4053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34938" y="1686180"/>
            <a:ext cx="3331110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err="1" smtClean="0"/>
              <a:t>Microbenchmark</a:t>
            </a:r>
            <a:r>
              <a:rPr lang="en-US" sz="2800" dirty="0" smtClean="0"/>
              <a:t> code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434938" y="2632744"/>
            <a:ext cx="3331110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/>
              <a:t>gcc</a:t>
            </a:r>
            <a:r>
              <a:rPr lang="en-US" sz="2800" dirty="0" smtClean="0"/>
              <a:t> optimized code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310768" y="3945467"/>
            <a:ext cx="8455280" cy="397933"/>
          </a:xfrm>
          <a:prstGeom prst="rect">
            <a:avLst/>
          </a:prstGeom>
          <a:noFill/>
          <a:ln w="793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612648" y="4741332"/>
            <a:ext cx="8153400" cy="172994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700" dirty="0" smtClean="0"/>
              <a:t>Compiler optimization to avoid branches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700" dirty="0" smtClean="0"/>
              <a:t>Optimization causes 100% restart rate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700" noProof="0" dirty="0" smtClean="0"/>
              <a:t>Can’t identify problem with source inspection + reason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Developers need TM tuning tools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21AB2-839D-4844-A740-AD6A5A7A188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Transactional memory can perform pathologically</a:t>
            </a:r>
          </a:p>
          <a:p>
            <a:pPr lvl="1"/>
            <a:r>
              <a:rPr lang="en-US" dirty="0" smtClean="0"/>
              <a:t>Contention</a:t>
            </a:r>
          </a:p>
          <a:p>
            <a:pPr lvl="1"/>
            <a:r>
              <a:rPr lang="en-US" dirty="0" smtClean="0"/>
              <a:t>Poor integration with system components</a:t>
            </a:r>
          </a:p>
          <a:p>
            <a:pPr lvl="1"/>
            <a:r>
              <a:rPr lang="en-US" dirty="0" smtClean="0"/>
              <a:t>HTM “best effort” not good enough</a:t>
            </a:r>
          </a:p>
          <a:p>
            <a:r>
              <a:rPr lang="en-US" dirty="0" smtClean="0"/>
              <a:t>Causes can be subtle and counterintuitive</a:t>
            </a:r>
          </a:p>
          <a:p>
            <a:r>
              <a:rPr lang="en-US" dirty="0" err="1" smtClean="0"/>
              <a:t>Syncchar</a:t>
            </a:r>
            <a:r>
              <a:rPr lang="en-US" dirty="0" smtClean="0"/>
              <a:t>: Model that predicts TM performance</a:t>
            </a:r>
          </a:p>
          <a:p>
            <a:pPr lvl="1"/>
            <a:r>
              <a:rPr lang="en-US" dirty="0" smtClean="0"/>
              <a:t>Predicts poor performance      remove contention</a:t>
            </a:r>
          </a:p>
          <a:p>
            <a:pPr lvl="1"/>
            <a:r>
              <a:rPr lang="en-US" dirty="0" smtClean="0"/>
              <a:t>Predicts good performance + poor performance  </a:t>
            </a:r>
          </a:p>
          <a:p>
            <a:pPr lvl="1">
              <a:buNone/>
            </a:pPr>
            <a:r>
              <a:rPr lang="en-US" dirty="0" smtClean="0"/>
              <a:t>           system issue</a:t>
            </a:r>
          </a:p>
          <a:p>
            <a:pPr lvl="1"/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961524" y="4868333"/>
            <a:ext cx="38946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464734" y="5781142"/>
            <a:ext cx="38946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4759</TotalTime>
  <Words>2080</Words>
  <Application>Microsoft Office PowerPoint</Application>
  <PresentationFormat>On-screen Show (4:3)</PresentationFormat>
  <Paragraphs>463</Paragraphs>
  <Slides>35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Median</vt:lpstr>
      <vt:lpstr>Equation</vt:lpstr>
      <vt:lpstr>Slide 1</vt:lpstr>
      <vt:lpstr>Multicore is here</vt:lpstr>
      <vt:lpstr>Concurrent programming is hard</vt:lpstr>
      <vt:lpstr>Simple microbenchmark</vt:lpstr>
      <vt:lpstr>Ideal TM performance</vt:lpstr>
      <vt:lpstr>Actual performance under contention</vt:lpstr>
      <vt:lpstr>First attempt at microbenchmark</vt:lpstr>
      <vt:lpstr>Subtle sources of contention</vt:lpstr>
      <vt:lpstr>Developers need TM tuning tools</vt:lpstr>
      <vt:lpstr>This talk</vt:lpstr>
      <vt:lpstr>The Syncchar model</vt:lpstr>
      <vt:lpstr>Data independence (In)</vt:lpstr>
      <vt:lpstr>Example:</vt:lpstr>
      <vt:lpstr>Conflict density (Dn)</vt:lpstr>
      <vt:lpstr>Syncchar metrics in STAMP</vt:lpstr>
      <vt:lpstr>Predicting execution time</vt:lpstr>
      <vt:lpstr>Syncchar tool</vt:lpstr>
      <vt:lpstr>Syncchar validation: microbenchmark</vt:lpstr>
      <vt:lpstr>Syncchar validation: STAMP</vt:lpstr>
      <vt:lpstr>Syncchar summary</vt:lpstr>
      <vt:lpstr>This talk</vt:lpstr>
      <vt:lpstr>TxLinux case study</vt:lpstr>
      <vt:lpstr>Bonnie++ pathology</vt:lpstr>
      <vt:lpstr>Bonnie++ pathology, explained</vt:lpstr>
      <vt:lpstr>Tuned performance – 16 CPUs</vt:lpstr>
      <vt:lpstr>This talk</vt:lpstr>
      <vt:lpstr>HTM designs must handle TLB misses</vt:lpstr>
      <vt:lpstr>Input size</vt:lpstr>
      <vt:lpstr>Input size</vt:lpstr>
      <vt:lpstr>System calls – memory allocation</vt:lpstr>
      <vt:lpstr>System calls – memory allocation</vt:lpstr>
      <vt:lpstr>System integration issues</vt:lpstr>
      <vt:lpstr>Related work</vt:lpstr>
      <vt:lpstr>Conclusion</vt:lpstr>
      <vt:lpstr>Backup slides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Donald Porter</dc:creator>
  <cp:lastModifiedBy>witchel</cp:lastModifiedBy>
  <cp:revision>121</cp:revision>
  <cp:lastPrinted>2010-03-11T20:13:20Z</cp:lastPrinted>
  <dcterms:created xsi:type="dcterms:W3CDTF">2010-03-14T21:41:42Z</dcterms:created>
  <dcterms:modified xsi:type="dcterms:W3CDTF">2010-05-02T19:12:34Z</dcterms:modified>
</cp:coreProperties>
</file>