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72" r:id="rId5"/>
    <p:sldId id="259" r:id="rId6"/>
    <p:sldId id="311" r:id="rId7"/>
    <p:sldId id="301" r:id="rId8"/>
    <p:sldId id="310" r:id="rId9"/>
    <p:sldId id="282" r:id="rId10"/>
    <p:sldId id="295" r:id="rId11"/>
    <p:sldId id="286" r:id="rId12"/>
    <p:sldId id="296" r:id="rId13"/>
    <p:sldId id="298" r:id="rId14"/>
    <p:sldId id="264" r:id="rId15"/>
    <p:sldId id="277" r:id="rId16"/>
    <p:sldId id="276" r:id="rId17"/>
    <p:sldId id="294" r:id="rId18"/>
    <p:sldId id="265" r:id="rId19"/>
    <p:sldId id="273" r:id="rId20"/>
    <p:sldId id="299" r:id="rId21"/>
    <p:sldId id="266" r:id="rId22"/>
    <p:sldId id="291" r:id="rId23"/>
    <p:sldId id="292" r:id="rId24"/>
    <p:sldId id="293" r:id="rId25"/>
    <p:sldId id="267" r:id="rId26"/>
    <p:sldId id="309" r:id="rId27"/>
    <p:sldId id="308" r:id="rId28"/>
    <p:sldId id="268" r:id="rId29"/>
    <p:sldId id="279" r:id="rId30"/>
    <p:sldId id="302" r:id="rId31"/>
    <p:sldId id="300" r:id="rId32"/>
    <p:sldId id="270" r:id="rId33"/>
    <p:sldId id="30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85" autoAdjust="0"/>
  </p:normalViewPr>
  <p:slideViewPr>
    <p:cSldViewPr>
      <p:cViewPr varScale="1">
        <p:scale>
          <a:sx n="110" d="100"/>
          <a:sy n="110" d="100"/>
        </p:scale>
        <p:origin x="-85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rossbach\svn-papers\trunk\papers\tx\ppopp10rossbach\talk\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rossbach\svn-papers\trunk\papers\tx\ppopp10rossbach\talk\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stacked"/>
        <c:ser>
          <c:idx val="3"/>
          <c:order val="3"/>
          <c:tx>
            <c:strRef>
              <c:f>Sheet1!$H$31</c:f>
            </c:strRef>
          </c:tx>
          <c:spPr>
            <a:solidFill>
              <a:srgbClr val="00B050"/>
            </a:solidFill>
            <a:effectLst>
              <a:outerShdw blurRad="57150" dist="38100" dir="5400000" algn="ctr" rotWithShape="0">
                <a:srgbClr val="0F6FC6">
                  <a:shade val="65000"/>
                  <a:shade val="9000"/>
                  <a:satMod val="105000"/>
                </a:srgbClr>
              </a:outerShdw>
            </a:effectLst>
          </c:spPr>
          <c:cat>
            <c:multiLvlStrRef>
              <c:f>Sheet1!$F$32:$G$40</c:f>
            </c:multiLvlStrRef>
          </c:cat>
          <c:val>
            <c:numRef>
              <c:f>Sheet1!$H$32:$H$40</c:f>
            </c:numRef>
          </c:val>
        </c:ser>
        <c:ser>
          <c:idx val="4"/>
          <c:order val="4"/>
          <c:tx>
            <c:strRef>
              <c:f>Sheet1!$I$31</c:f>
            </c:strRef>
          </c:tx>
          <c:spPr>
            <a:solidFill>
              <a:srgbClr val="0070C0"/>
            </a:solidFill>
          </c:spPr>
          <c:cat>
            <c:multiLvlStrRef>
              <c:f>Sheet1!$F$32:$G$40</c:f>
            </c:multiLvlStrRef>
          </c:cat>
          <c:val>
            <c:numRef>
              <c:f>Sheet1!$I$32:$I$40</c:f>
            </c:numRef>
          </c:val>
        </c:ser>
        <c:ser>
          <c:idx val="0"/>
          <c:order val="0"/>
          <c:tx>
            <c:strRef>
              <c:f>[graphs.xlsx]Sheet1!$H$31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[graphs.xlsx]Sheet1!$H$32:$H$40</c:f>
              <c:numCache>
                <c:formatCode>General</c:formatCode>
                <c:ptCount val="9"/>
                <c:pt idx="0">
                  <c:v>0.77000000000000035</c:v>
                </c:pt>
                <c:pt idx="1">
                  <c:v>0.95000000000000062</c:v>
                </c:pt>
                <c:pt idx="2">
                  <c:v>0.92</c:v>
                </c:pt>
                <c:pt idx="3">
                  <c:v>0.43000000000000038</c:v>
                </c:pt>
                <c:pt idx="4">
                  <c:v>0.87000000000000111</c:v>
                </c:pt>
                <c:pt idx="5">
                  <c:v>0.56999999999999995</c:v>
                </c:pt>
                <c:pt idx="6">
                  <c:v>0.73000000000000065</c:v>
                </c:pt>
                <c:pt idx="7">
                  <c:v>0.88000000000000089</c:v>
                </c:pt>
                <c:pt idx="8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[graphs.xlsx]Sheet1!$I$31</c:f>
              <c:strCache>
                <c:ptCount val="1"/>
                <c:pt idx="0">
                  <c:v>code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[graphs.xlsx]Sheet1!$I$32:$I$40</c:f>
              <c:numCache>
                <c:formatCode>General</c:formatCode>
                <c:ptCount val="9"/>
                <c:pt idx="0">
                  <c:v>1.55</c:v>
                </c:pt>
                <c:pt idx="1">
                  <c:v>0.73000000000000065</c:v>
                </c:pt>
                <c:pt idx="2">
                  <c:v>1.03</c:v>
                </c:pt>
                <c:pt idx="3">
                  <c:v>0.60000000000000064</c:v>
                </c:pt>
                <c:pt idx="4">
                  <c:v>1.1900000000000022</c:v>
                </c:pt>
                <c:pt idx="5">
                  <c:v>0.63000000000000123</c:v>
                </c:pt>
                <c:pt idx="6">
                  <c:v>0.82000000000000062</c:v>
                </c:pt>
                <c:pt idx="7">
                  <c:v>1.1800000000000022</c:v>
                </c:pt>
                <c:pt idx="8">
                  <c:v>0.71000000000000063</c:v>
                </c:pt>
              </c:numCache>
            </c:numRef>
          </c:val>
        </c:ser>
        <c:ser>
          <c:idx val="2"/>
          <c:order val="2"/>
          <c:tx>
            <c:strRef>
              <c:f>[graphs.xlsx]Sheet1!$J$31</c:f>
              <c:strCache>
                <c:ptCount val="1"/>
                <c:pt idx="0">
                  <c:v>debug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[graphs.xlsx]Sheet1!$J$32:$J$40</c:f>
              <c:numCache>
                <c:formatCode>General</c:formatCode>
                <c:ptCount val="9"/>
                <c:pt idx="0">
                  <c:v>0.82000000000000062</c:v>
                </c:pt>
                <c:pt idx="1">
                  <c:v>0.75000000000000122</c:v>
                </c:pt>
                <c:pt idx="2">
                  <c:v>0.97000000000000031</c:v>
                </c:pt>
                <c:pt idx="3">
                  <c:v>0.58000000000000052</c:v>
                </c:pt>
                <c:pt idx="4">
                  <c:v>1.1200000000000001</c:v>
                </c:pt>
                <c:pt idx="5">
                  <c:v>0.48000000000000032</c:v>
                </c:pt>
                <c:pt idx="6">
                  <c:v>0.79</c:v>
                </c:pt>
                <c:pt idx="7">
                  <c:v>1.6800000000000022</c:v>
                </c:pt>
                <c:pt idx="8">
                  <c:v>0.76000000000000123</c:v>
                </c:pt>
              </c:numCache>
            </c:numRef>
          </c:val>
        </c:ser>
        <c:overlap val="100"/>
        <c:axId val="65738624"/>
        <c:axId val="66597248"/>
      </c:barChart>
      <c:catAx>
        <c:axId val="65738624"/>
        <c:scaling>
          <c:orientation val="minMax"/>
        </c:scaling>
        <c:axPos val="b"/>
        <c:majorTickMark val="none"/>
        <c:tickLblPos val="nextTo"/>
        <c:crossAx val="66597248"/>
        <c:crosses val="autoZero"/>
        <c:auto val="1"/>
        <c:lblAlgn val="ctr"/>
        <c:lblOffset val="100"/>
      </c:catAx>
      <c:valAx>
        <c:axId val="6659724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57386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stacked"/>
        <c:ser>
          <c:idx val="3"/>
          <c:order val="3"/>
          <c:tx>
            <c:strRef>
              <c:f>Sheet1!$H$31</c:f>
            </c:strRef>
          </c:tx>
          <c:spPr>
            <a:solidFill>
              <a:srgbClr val="00B050"/>
            </a:solidFill>
            <a:effectLst>
              <a:outerShdw blurRad="57150" dist="38100" dir="5400000" algn="ctr" rotWithShape="0">
                <a:srgbClr val="0F6FC6">
                  <a:shade val="65000"/>
                  <a:shade val="9000"/>
                  <a:satMod val="105000"/>
                </a:srgbClr>
              </a:outerShdw>
            </a:effectLst>
          </c:spPr>
          <c:cat>
            <c:multiLvlStrRef>
              <c:f>Sheet1!$F$32:$G$40</c:f>
            </c:multiLvlStrRef>
          </c:cat>
          <c:val>
            <c:numRef>
              <c:f>Sheet1!$H$32:$H$40</c:f>
            </c:numRef>
          </c:val>
        </c:ser>
        <c:ser>
          <c:idx val="4"/>
          <c:order val="4"/>
          <c:tx>
            <c:strRef>
              <c:f>Sheet1!$I$31</c:f>
            </c:strRef>
          </c:tx>
          <c:spPr>
            <a:solidFill>
              <a:srgbClr val="0070C0"/>
            </a:solidFill>
          </c:spPr>
          <c:cat>
            <c:multiLvlStrRef>
              <c:f>Sheet1!$F$32:$G$40</c:f>
            </c:multiLvlStrRef>
          </c:cat>
          <c:val>
            <c:numRef>
              <c:f>Sheet1!$I$32:$I$40</c:f>
            </c:numRef>
          </c:val>
        </c:ser>
        <c:ser>
          <c:idx val="0"/>
          <c:order val="0"/>
          <c:tx>
            <c:strRef>
              <c:f>[graphs.xlsx]Sheet1!$H$31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[graphs.xlsx]Sheet1!$H$32:$H$40</c:f>
              <c:numCache>
                <c:formatCode>General</c:formatCode>
                <c:ptCount val="9"/>
                <c:pt idx="0">
                  <c:v>0.77000000000000135</c:v>
                </c:pt>
                <c:pt idx="1">
                  <c:v>0.95000000000000062</c:v>
                </c:pt>
                <c:pt idx="2">
                  <c:v>0.92</c:v>
                </c:pt>
                <c:pt idx="3">
                  <c:v>0.43000000000000038</c:v>
                </c:pt>
                <c:pt idx="4">
                  <c:v>0.87000000000000133</c:v>
                </c:pt>
                <c:pt idx="5">
                  <c:v>0.56999999999999995</c:v>
                </c:pt>
                <c:pt idx="6">
                  <c:v>0.73000000000000065</c:v>
                </c:pt>
                <c:pt idx="7">
                  <c:v>0.88000000000000012</c:v>
                </c:pt>
                <c:pt idx="8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[graphs.xlsx]Sheet1!$I$31</c:f>
              <c:strCache>
                <c:ptCount val="1"/>
                <c:pt idx="0">
                  <c:v>code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[graphs.xlsx]Sheet1!$I$32:$I$40</c:f>
              <c:numCache>
                <c:formatCode>General</c:formatCode>
                <c:ptCount val="9"/>
                <c:pt idx="0">
                  <c:v>1.55</c:v>
                </c:pt>
                <c:pt idx="1">
                  <c:v>0.73000000000000065</c:v>
                </c:pt>
                <c:pt idx="2">
                  <c:v>1.03</c:v>
                </c:pt>
                <c:pt idx="3">
                  <c:v>0.60000000000000064</c:v>
                </c:pt>
                <c:pt idx="4">
                  <c:v>1.1900000000000026</c:v>
                </c:pt>
                <c:pt idx="5">
                  <c:v>0.63000000000000145</c:v>
                </c:pt>
                <c:pt idx="6">
                  <c:v>0.82000000000000062</c:v>
                </c:pt>
                <c:pt idx="7">
                  <c:v>1.1800000000000026</c:v>
                </c:pt>
                <c:pt idx="8">
                  <c:v>0.71000000000000063</c:v>
                </c:pt>
              </c:numCache>
            </c:numRef>
          </c:val>
        </c:ser>
        <c:ser>
          <c:idx val="2"/>
          <c:order val="2"/>
          <c:tx>
            <c:strRef>
              <c:f>[graphs.xlsx]Sheet1!$J$31</c:f>
              <c:strCache>
                <c:ptCount val="1"/>
                <c:pt idx="0">
                  <c:v>debug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[graphs.xlsx]Sheet1!$J$32:$J$40</c:f>
              <c:numCache>
                <c:formatCode>General</c:formatCode>
                <c:ptCount val="9"/>
                <c:pt idx="0">
                  <c:v>0.82000000000000062</c:v>
                </c:pt>
                <c:pt idx="1">
                  <c:v>0.75000000000000144</c:v>
                </c:pt>
                <c:pt idx="2">
                  <c:v>0.97000000000000064</c:v>
                </c:pt>
                <c:pt idx="3">
                  <c:v>0.58000000000000018</c:v>
                </c:pt>
                <c:pt idx="4">
                  <c:v>1.1200000000000001</c:v>
                </c:pt>
                <c:pt idx="5">
                  <c:v>0.48000000000000032</c:v>
                </c:pt>
                <c:pt idx="6">
                  <c:v>0.79</c:v>
                </c:pt>
                <c:pt idx="7">
                  <c:v>1.6800000000000026</c:v>
                </c:pt>
                <c:pt idx="8">
                  <c:v>0.76000000000000145</c:v>
                </c:pt>
              </c:numCache>
            </c:numRef>
          </c:val>
        </c:ser>
        <c:overlap val="100"/>
        <c:axId val="72574080"/>
        <c:axId val="72575616"/>
      </c:barChart>
      <c:catAx>
        <c:axId val="72574080"/>
        <c:scaling>
          <c:orientation val="minMax"/>
        </c:scaling>
        <c:axPos val="b"/>
        <c:majorTickMark val="none"/>
        <c:tickLblPos val="nextTo"/>
        <c:crossAx val="72575616"/>
        <c:crosses val="autoZero"/>
        <c:auto val="1"/>
        <c:lblAlgn val="ctr"/>
        <c:lblOffset val="100"/>
      </c:catAx>
      <c:valAx>
        <c:axId val="725756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25740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stacked"/>
        <c:ser>
          <c:idx val="3"/>
          <c:order val="3"/>
          <c:tx>
            <c:strRef>
              <c:f>Sheet1!$H$31</c:f>
            </c:strRef>
          </c:tx>
          <c:spPr>
            <a:solidFill>
              <a:srgbClr val="00B050"/>
            </a:solidFill>
            <a:effectLst>
              <a:outerShdw blurRad="57150" dist="38100" dir="5400000" algn="ctr" rotWithShape="0">
                <a:srgbClr val="0F6FC6">
                  <a:shade val="65000"/>
                  <a:shade val="9000"/>
                  <a:satMod val="105000"/>
                </a:srgbClr>
              </a:outerShdw>
            </a:effectLst>
          </c:spPr>
          <c:cat>
            <c:multiLvlStrRef>
              <c:f>Sheet1!$F$32:$G$40</c:f>
            </c:multiLvlStrRef>
          </c:cat>
          <c:val>
            <c:numRef>
              <c:f>Sheet1!$H$32:$H$40</c:f>
            </c:numRef>
          </c:val>
        </c:ser>
        <c:ser>
          <c:idx val="4"/>
          <c:order val="4"/>
          <c:tx>
            <c:strRef>
              <c:f>Sheet1!$I$31</c:f>
            </c:strRef>
          </c:tx>
          <c:spPr>
            <a:solidFill>
              <a:srgbClr val="0070C0"/>
            </a:solidFill>
          </c:spPr>
          <c:cat>
            <c:multiLvlStrRef>
              <c:f>Sheet1!$F$32:$G$40</c:f>
            </c:multiLvlStrRef>
          </c:cat>
          <c:val>
            <c:numRef>
              <c:f>Sheet1!$I$32:$I$40</c:f>
            </c:numRef>
          </c:val>
        </c:ser>
        <c:ser>
          <c:idx val="0"/>
          <c:order val="0"/>
          <c:tx>
            <c:strRef>
              <c:f>[graphs.xlsx]Sheet1!$H$31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[graphs.xlsx]Sheet1!$H$32:$H$40</c:f>
              <c:numCache>
                <c:formatCode>General</c:formatCode>
                <c:ptCount val="9"/>
                <c:pt idx="0">
                  <c:v>0.77000000000000168</c:v>
                </c:pt>
                <c:pt idx="1">
                  <c:v>0.95000000000000062</c:v>
                </c:pt>
                <c:pt idx="2">
                  <c:v>0.92</c:v>
                </c:pt>
                <c:pt idx="3">
                  <c:v>0.43000000000000038</c:v>
                </c:pt>
                <c:pt idx="4">
                  <c:v>0.87000000000000155</c:v>
                </c:pt>
                <c:pt idx="5">
                  <c:v>0.56999999999999995</c:v>
                </c:pt>
                <c:pt idx="6">
                  <c:v>0.73000000000000065</c:v>
                </c:pt>
                <c:pt idx="7">
                  <c:v>0.88000000000000012</c:v>
                </c:pt>
                <c:pt idx="8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[graphs.xlsx]Sheet1!$I$31</c:f>
              <c:strCache>
                <c:ptCount val="1"/>
                <c:pt idx="0">
                  <c:v>code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[graphs.xlsx]Sheet1!$I$32:$I$40</c:f>
              <c:numCache>
                <c:formatCode>General</c:formatCode>
                <c:ptCount val="9"/>
                <c:pt idx="0">
                  <c:v>1.55</c:v>
                </c:pt>
                <c:pt idx="1">
                  <c:v>0.73000000000000065</c:v>
                </c:pt>
                <c:pt idx="2">
                  <c:v>1.03</c:v>
                </c:pt>
                <c:pt idx="3">
                  <c:v>0.60000000000000064</c:v>
                </c:pt>
                <c:pt idx="4">
                  <c:v>1.1900000000000031</c:v>
                </c:pt>
                <c:pt idx="5">
                  <c:v>0.63000000000000178</c:v>
                </c:pt>
                <c:pt idx="6">
                  <c:v>0.82000000000000062</c:v>
                </c:pt>
                <c:pt idx="7">
                  <c:v>1.180000000000003</c:v>
                </c:pt>
                <c:pt idx="8">
                  <c:v>0.71000000000000063</c:v>
                </c:pt>
              </c:numCache>
            </c:numRef>
          </c:val>
        </c:ser>
        <c:ser>
          <c:idx val="2"/>
          <c:order val="2"/>
          <c:tx>
            <c:strRef>
              <c:f>[graphs.xlsx]Sheet1!$J$31</c:f>
              <c:strCache>
                <c:ptCount val="1"/>
                <c:pt idx="0">
                  <c:v>debug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[graphs.xlsx]Sheet1!$J$32:$J$40</c:f>
              <c:numCache>
                <c:formatCode>General</c:formatCode>
                <c:ptCount val="9"/>
                <c:pt idx="0">
                  <c:v>0.82000000000000062</c:v>
                </c:pt>
                <c:pt idx="1">
                  <c:v>0.75000000000000167</c:v>
                </c:pt>
                <c:pt idx="2">
                  <c:v>0.97000000000000064</c:v>
                </c:pt>
                <c:pt idx="3">
                  <c:v>0.58000000000000018</c:v>
                </c:pt>
                <c:pt idx="4">
                  <c:v>1.1200000000000001</c:v>
                </c:pt>
                <c:pt idx="5">
                  <c:v>0.48000000000000032</c:v>
                </c:pt>
                <c:pt idx="6">
                  <c:v>0.79</c:v>
                </c:pt>
                <c:pt idx="7">
                  <c:v>1.680000000000003</c:v>
                </c:pt>
                <c:pt idx="8">
                  <c:v>0.76000000000000179</c:v>
                </c:pt>
              </c:numCache>
            </c:numRef>
          </c:val>
        </c:ser>
        <c:overlap val="100"/>
        <c:axId val="86227584"/>
        <c:axId val="100356096"/>
      </c:barChart>
      <c:catAx>
        <c:axId val="86227584"/>
        <c:scaling>
          <c:orientation val="minMax"/>
        </c:scaling>
        <c:axPos val="b"/>
        <c:majorTickMark val="none"/>
        <c:tickLblPos val="nextTo"/>
        <c:crossAx val="100356096"/>
        <c:crosses val="autoZero"/>
        <c:auto val="1"/>
        <c:lblAlgn val="ctr"/>
        <c:lblOffset val="100"/>
      </c:catAx>
      <c:valAx>
        <c:axId val="1003560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62275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stacked"/>
        <c:ser>
          <c:idx val="3"/>
          <c:order val="3"/>
          <c:tx>
            <c:strRef>
              <c:f>Sheet1!$H$31</c:f>
            </c:strRef>
          </c:tx>
          <c:spPr>
            <a:solidFill>
              <a:srgbClr val="00B050"/>
            </a:solidFill>
            <a:effectLst>
              <a:outerShdw blurRad="57150" dist="38100" dir="5400000" algn="ctr" rotWithShape="0">
                <a:srgbClr val="0F6FC6">
                  <a:shade val="65000"/>
                  <a:shade val="9000"/>
                  <a:satMod val="105000"/>
                </a:srgbClr>
              </a:outerShdw>
            </a:effectLst>
          </c:spPr>
          <c:cat>
            <c:multiLvlStrRef>
              <c:f>Sheet1!$F$32:$G$40</c:f>
            </c:multiLvlStrRef>
          </c:cat>
          <c:val>
            <c:numRef>
              <c:f>Sheet1!$H$32:$H$40</c:f>
            </c:numRef>
          </c:val>
        </c:ser>
        <c:ser>
          <c:idx val="4"/>
          <c:order val="4"/>
          <c:tx>
            <c:strRef>
              <c:f>Sheet1!$I$31</c:f>
            </c:strRef>
          </c:tx>
          <c:spPr>
            <a:solidFill>
              <a:srgbClr val="0070C0"/>
            </a:solidFill>
          </c:spPr>
          <c:cat>
            <c:multiLvlStrRef>
              <c:f>Sheet1!$F$32:$G$40</c:f>
            </c:multiLvlStrRef>
          </c:cat>
          <c:val>
            <c:numRef>
              <c:f>Sheet1!$I$32:$I$40</c:f>
            </c:numRef>
          </c:val>
        </c:ser>
        <c:ser>
          <c:idx val="0"/>
          <c:order val="0"/>
          <c:tx>
            <c:strRef>
              <c:f>[graphs.xlsx]Sheet1!$H$31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[graphs.xlsx]Sheet1!$H$32:$H$40</c:f>
              <c:numCache>
                <c:formatCode>General</c:formatCode>
                <c:ptCount val="9"/>
                <c:pt idx="0">
                  <c:v>0.77000000000000168</c:v>
                </c:pt>
                <c:pt idx="1">
                  <c:v>0.95000000000000062</c:v>
                </c:pt>
                <c:pt idx="2">
                  <c:v>0.92</c:v>
                </c:pt>
                <c:pt idx="3">
                  <c:v>0.43000000000000038</c:v>
                </c:pt>
                <c:pt idx="4">
                  <c:v>0.87000000000000155</c:v>
                </c:pt>
                <c:pt idx="5">
                  <c:v>0.56999999999999995</c:v>
                </c:pt>
                <c:pt idx="6">
                  <c:v>0.73000000000000065</c:v>
                </c:pt>
                <c:pt idx="7">
                  <c:v>0.88000000000000012</c:v>
                </c:pt>
                <c:pt idx="8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[graphs.xlsx]Sheet1!$I$31</c:f>
              <c:strCache>
                <c:ptCount val="1"/>
                <c:pt idx="0">
                  <c:v>code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[graphs.xlsx]Sheet1!$I$32:$I$40</c:f>
              <c:numCache>
                <c:formatCode>General</c:formatCode>
                <c:ptCount val="9"/>
                <c:pt idx="0">
                  <c:v>1.55</c:v>
                </c:pt>
                <c:pt idx="1">
                  <c:v>0.73000000000000065</c:v>
                </c:pt>
                <c:pt idx="2">
                  <c:v>1.03</c:v>
                </c:pt>
                <c:pt idx="3">
                  <c:v>0.60000000000000064</c:v>
                </c:pt>
                <c:pt idx="4">
                  <c:v>1.1900000000000031</c:v>
                </c:pt>
                <c:pt idx="5">
                  <c:v>0.63000000000000178</c:v>
                </c:pt>
                <c:pt idx="6">
                  <c:v>0.82000000000000062</c:v>
                </c:pt>
                <c:pt idx="7">
                  <c:v>1.180000000000003</c:v>
                </c:pt>
                <c:pt idx="8">
                  <c:v>0.71000000000000063</c:v>
                </c:pt>
              </c:numCache>
            </c:numRef>
          </c:val>
        </c:ser>
        <c:ser>
          <c:idx val="2"/>
          <c:order val="2"/>
          <c:tx>
            <c:strRef>
              <c:f>[graphs.xlsx]Sheet1!$J$31</c:f>
              <c:strCache>
                <c:ptCount val="1"/>
                <c:pt idx="0">
                  <c:v>debug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[graphs.xlsx]Sheet1!$J$32:$J$40</c:f>
              <c:numCache>
                <c:formatCode>General</c:formatCode>
                <c:ptCount val="9"/>
                <c:pt idx="0">
                  <c:v>0.82000000000000062</c:v>
                </c:pt>
                <c:pt idx="1">
                  <c:v>0.75000000000000167</c:v>
                </c:pt>
                <c:pt idx="2">
                  <c:v>0.97000000000000064</c:v>
                </c:pt>
                <c:pt idx="3">
                  <c:v>0.58000000000000018</c:v>
                </c:pt>
                <c:pt idx="4">
                  <c:v>1.1200000000000001</c:v>
                </c:pt>
                <c:pt idx="5">
                  <c:v>0.48000000000000032</c:v>
                </c:pt>
                <c:pt idx="6">
                  <c:v>0.79</c:v>
                </c:pt>
                <c:pt idx="7">
                  <c:v>1.680000000000003</c:v>
                </c:pt>
                <c:pt idx="8">
                  <c:v>0.76000000000000179</c:v>
                </c:pt>
              </c:numCache>
            </c:numRef>
          </c:val>
        </c:ser>
        <c:overlap val="100"/>
        <c:axId val="102619008"/>
        <c:axId val="102686720"/>
      </c:barChart>
      <c:catAx>
        <c:axId val="102619008"/>
        <c:scaling>
          <c:orientation val="minMax"/>
        </c:scaling>
        <c:axPos val="b"/>
        <c:majorTickMark val="none"/>
        <c:tickLblPos val="nextTo"/>
        <c:crossAx val="102686720"/>
        <c:crosses val="autoZero"/>
        <c:auto val="1"/>
        <c:lblAlgn val="ctr"/>
        <c:lblOffset val="100"/>
      </c:catAx>
      <c:valAx>
        <c:axId val="1026867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26190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/>
      <c:barChart>
        <c:barDir val="col"/>
        <c:grouping val="clustered"/>
        <c:dLbls>
          <c:showVal val="1"/>
        </c:dLbls>
        <c:overlap val="-25"/>
        <c:axId val="110745472"/>
        <c:axId val="110904064"/>
      </c:barChart>
      <c:catAx>
        <c:axId val="110745472"/>
        <c:scaling>
          <c:orientation val="minMax"/>
        </c:scaling>
        <c:axPos val="b"/>
        <c:majorTickMark val="none"/>
        <c:tickLblPos val="nextTo"/>
        <c:crossAx val="110904064"/>
        <c:crosses val="autoZero"/>
        <c:auto val="1"/>
        <c:lblAlgn val="ctr"/>
        <c:lblOffset val="100"/>
      </c:catAx>
      <c:valAx>
        <c:axId val="110904064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110745472"/>
        <c:crosses val="autoZero"/>
        <c:crossBetween val="between"/>
      </c:valAx>
    </c:plotArea>
    <c:plotVisOnly val="1"/>
  </c:chart>
  <c:txPr>
    <a:bodyPr/>
    <a:lstStyle/>
    <a:p>
      <a:pPr>
        <a:defRPr sz="2000" b="1">
          <a:latin typeface="Arial Rounded MT Bold" pitchFamily="34" charset="0"/>
          <a:ea typeface="Arial Unicode MS" pitchFamily="34" charset="-128"/>
          <a:cs typeface="Arial Unicode MS" pitchFamily="34" charset="-128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Sheet1!$S$58</c:f>
              <c:strCache>
                <c:ptCount val="1"/>
                <c:pt idx="0">
                  <c:v>Y1</c:v>
                </c:pt>
              </c:strCache>
            </c:strRef>
          </c:tx>
          <c:cat>
            <c:strRef>
              <c:f>Sheet1!$T$57:$AC$57</c:f>
              <c:strCache>
                <c:ptCount val="10"/>
                <c:pt idx="0">
                  <c:v>Lock-ord </c:v>
                </c:pt>
                <c:pt idx="1">
                  <c:v>Lock-cond </c:v>
                </c:pt>
                <c:pt idx="2">
                  <c:v>Lock-forgot </c:v>
                </c:pt>
                <c:pt idx="3">
                  <c:v>Lock-exotic</c:v>
                </c:pt>
                <c:pt idx="4">
                  <c:v>Cv-exotic </c:v>
                </c:pt>
                <c:pt idx="5">
                  <c:v>Cv-use </c:v>
                </c:pt>
                <c:pt idx="6">
                  <c:v>TM-exotic </c:v>
                </c:pt>
                <c:pt idx="7">
                  <c:v>TM-order </c:v>
                </c:pt>
                <c:pt idx="8">
                  <c:v>TM-forgot </c:v>
                </c:pt>
                <c:pt idx="9">
                  <c:v>TM-cond</c:v>
                </c:pt>
              </c:strCache>
            </c:strRef>
          </c:cat>
          <c:val>
            <c:numRef>
              <c:f>Sheet1!$T$58:$AC$58</c:f>
              <c:numCache>
                <c:formatCode>0%</c:formatCode>
                <c:ptCount val="10"/>
                <c:pt idx="0">
                  <c:v>0.45</c:v>
                </c:pt>
                <c:pt idx="1">
                  <c:v>0.30000000000000021</c:v>
                </c:pt>
                <c:pt idx="2">
                  <c:v>0.13</c:v>
                </c:pt>
                <c:pt idx="3">
                  <c:v>0.05</c:v>
                </c:pt>
                <c:pt idx="4">
                  <c:v>0.23</c:v>
                </c:pt>
                <c:pt idx="5">
                  <c:v>0.62000000000000044</c:v>
                </c:pt>
                <c:pt idx="6">
                  <c:v>0</c:v>
                </c:pt>
                <c:pt idx="7">
                  <c:v>4.0000000000000022E-2</c:v>
                </c:pt>
                <c:pt idx="8">
                  <c:v>0.05</c:v>
                </c:pt>
                <c:pt idx="9">
                  <c:v>0.28000000000000008</c:v>
                </c:pt>
              </c:numCache>
            </c:numRef>
          </c:val>
        </c:ser>
        <c:ser>
          <c:idx val="1"/>
          <c:order val="1"/>
          <c:tx>
            <c:strRef>
              <c:f>Sheet1!$S$59</c:f>
              <c:strCache>
                <c:ptCount val="1"/>
                <c:pt idx="0">
                  <c:v>Y2</c:v>
                </c:pt>
              </c:strCache>
            </c:strRef>
          </c:tx>
          <c:cat>
            <c:strRef>
              <c:f>Sheet1!$T$57:$AC$57</c:f>
              <c:strCache>
                <c:ptCount val="10"/>
                <c:pt idx="0">
                  <c:v>Lock-ord </c:v>
                </c:pt>
                <c:pt idx="1">
                  <c:v>Lock-cond </c:v>
                </c:pt>
                <c:pt idx="2">
                  <c:v>Lock-forgot </c:v>
                </c:pt>
                <c:pt idx="3">
                  <c:v>Lock-exotic</c:v>
                </c:pt>
                <c:pt idx="4">
                  <c:v>Cv-exotic </c:v>
                </c:pt>
                <c:pt idx="5">
                  <c:v>Cv-use </c:v>
                </c:pt>
                <c:pt idx="6">
                  <c:v>TM-exotic </c:v>
                </c:pt>
                <c:pt idx="7">
                  <c:v>TM-order </c:v>
                </c:pt>
                <c:pt idx="8">
                  <c:v>TM-forgot </c:v>
                </c:pt>
                <c:pt idx="9">
                  <c:v>TM-cond</c:v>
                </c:pt>
              </c:strCache>
            </c:strRef>
          </c:cat>
          <c:val>
            <c:numRef>
              <c:f>Sheet1!$T$59:$AC$59</c:f>
              <c:numCache>
                <c:formatCode>0%</c:formatCode>
                <c:ptCount val="10"/>
                <c:pt idx="0">
                  <c:v>8.0000000000000043E-2</c:v>
                </c:pt>
                <c:pt idx="1">
                  <c:v>7.0000000000000021E-2</c:v>
                </c:pt>
                <c:pt idx="2">
                  <c:v>0.15000000000000011</c:v>
                </c:pt>
                <c:pt idx="3">
                  <c:v>0</c:v>
                </c:pt>
                <c:pt idx="4">
                  <c:v>8.0000000000000043E-2</c:v>
                </c:pt>
                <c:pt idx="5">
                  <c:v>0.11</c:v>
                </c:pt>
                <c:pt idx="6">
                  <c:v>3.0000000000000002E-2</c:v>
                </c:pt>
                <c:pt idx="7">
                  <c:v>2.0000000000000011E-2</c:v>
                </c:pt>
                <c:pt idx="8">
                  <c:v>5.0000000000000036E-3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Sheet1!$S$60</c:f>
              <c:strCache>
                <c:ptCount val="1"/>
                <c:pt idx="0">
                  <c:v>Y3</c:v>
                </c:pt>
              </c:strCache>
            </c:strRef>
          </c:tx>
          <c:cat>
            <c:strRef>
              <c:f>Sheet1!$T$57:$AC$57</c:f>
              <c:strCache>
                <c:ptCount val="10"/>
                <c:pt idx="0">
                  <c:v>Lock-ord </c:v>
                </c:pt>
                <c:pt idx="1">
                  <c:v>Lock-cond </c:v>
                </c:pt>
                <c:pt idx="2">
                  <c:v>Lock-forgot </c:v>
                </c:pt>
                <c:pt idx="3">
                  <c:v>Lock-exotic</c:v>
                </c:pt>
                <c:pt idx="4">
                  <c:v>Cv-exotic </c:v>
                </c:pt>
                <c:pt idx="5">
                  <c:v>Cv-use </c:v>
                </c:pt>
                <c:pt idx="6">
                  <c:v>TM-exotic </c:v>
                </c:pt>
                <c:pt idx="7">
                  <c:v>TM-order </c:v>
                </c:pt>
                <c:pt idx="8">
                  <c:v>TM-forgot </c:v>
                </c:pt>
                <c:pt idx="9">
                  <c:v>TM-cond</c:v>
                </c:pt>
              </c:strCache>
            </c:strRef>
          </c:cat>
          <c:val>
            <c:numRef>
              <c:f>Sheet1!$T$60:$AC$60</c:f>
              <c:numCache>
                <c:formatCode>0%</c:formatCode>
                <c:ptCount val="10"/>
                <c:pt idx="0">
                  <c:v>0.1800000000000001</c:v>
                </c:pt>
                <c:pt idx="1">
                  <c:v>0.2400000000000001</c:v>
                </c:pt>
                <c:pt idx="2">
                  <c:v>3.0000000000000002E-2</c:v>
                </c:pt>
                <c:pt idx="3">
                  <c:v>0</c:v>
                </c:pt>
                <c:pt idx="4">
                  <c:v>0.4</c:v>
                </c:pt>
                <c:pt idx="5">
                  <c:v>0.2100000000000001</c:v>
                </c:pt>
                <c:pt idx="6">
                  <c:v>7.0000000000000021E-2</c:v>
                </c:pt>
                <c:pt idx="7">
                  <c:v>0</c:v>
                </c:pt>
                <c:pt idx="8">
                  <c:v>3.5999999999999997E-2</c:v>
                </c:pt>
                <c:pt idx="9">
                  <c:v>0</c:v>
                </c:pt>
              </c:numCache>
            </c:numRef>
          </c:val>
        </c:ser>
        <c:gapWidth val="75"/>
        <c:overlap val="-25"/>
        <c:axId val="64479232"/>
        <c:axId val="64480768"/>
      </c:barChart>
      <c:catAx>
        <c:axId val="64479232"/>
        <c:scaling>
          <c:orientation val="minMax"/>
        </c:scaling>
        <c:axPos val="b"/>
        <c:majorTickMark val="none"/>
        <c:tickLblPos val="nextTo"/>
        <c:crossAx val="64480768"/>
        <c:crosses val="autoZero"/>
        <c:auto val="1"/>
        <c:lblAlgn val="ctr"/>
        <c:lblOffset val="100"/>
      </c:catAx>
      <c:valAx>
        <c:axId val="6448076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ln w="9525">
            <a:noFill/>
          </a:ln>
        </c:spPr>
        <c:crossAx val="6447923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txPr>
    <a:bodyPr/>
    <a:lstStyle/>
    <a:p>
      <a:pPr>
        <a:defRPr sz="1800" b="1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clustered"/>
        <c:ser>
          <c:idx val="3"/>
          <c:order val="3"/>
          <c:tx>
            <c:strRef>
              <c:f>Sheet1!$B$75</c:f>
            </c:strRef>
          </c:tx>
          <c:spPr>
            <a:solidFill>
              <a:schemeClr val="tx2">
                <a:lumMod val="75000"/>
              </a:schemeClr>
            </a:solidFill>
          </c:spPr>
          <c:cat>
            <c:multiLvlStrRef>
              <c:f>Sheet1!$A$76:$A$84</c:f>
            </c:multiLvlStrRef>
          </c:cat>
          <c:val>
            <c:numRef>
              <c:f>Sheet1!$B$76:$B$84</c:f>
            </c:numRef>
          </c:val>
        </c:ser>
        <c:ser>
          <c:idx val="0"/>
          <c:order val="0"/>
          <c:tx>
            <c:strRef>
              <c:f>[graphs.xlsx]Sheet1!$R$73</c:f>
              <c:strCache>
                <c:ptCount val="1"/>
                <c:pt idx="0">
                  <c:v>Y1</c:v>
                </c:pt>
              </c:strCache>
            </c:strRef>
          </c:tx>
          <c:cat>
            <c:strRef>
              <c:f>[graphs.xlsx]Sheet1!$Q$74:$Q$82</c:f>
              <c:strCache>
                <c:ptCount val="9"/>
                <c:pt idx="0">
                  <c:v>Coarse</c:v>
                </c:pt>
                <c:pt idx="1">
                  <c:v>Fine</c:v>
                </c:pt>
                <c:pt idx="2">
                  <c:v>TM</c:v>
                </c:pt>
                <c:pt idx="3">
                  <c:v>Coarse2</c:v>
                </c:pt>
                <c:pt idx="4">
                  <c:v>Fine2</c:v>
                </c:pt>
                <c:pt idx="5">
                  <c:v>TM2</c:v>
                </c:pt>
                <c:pt idx="6">
                  <c:v>CoarseCleaner</c:v>
                </c:pt>
                <c:pt idx="7">
                  <c:v>FineCleaner</c:v>
                </c:pt>
                <c:pt idx="8">
                  <c:v>TMCleaner</c:v>
                </c:pt>
              </c:strCache>
            </c:strRef>
          </c:cat>
          <c:val>
            <c:numRef>
              <c:f>[graphs.xlsx]Sheet1!$R$74:$R$82</c:f>
              <c:numCache>
                <c:formatCode>General</c:formatCode>
                <c:ptCount val="9"/>
                <c:pt idx="0">
                  <c:v>8.0000000000000043E-2</c:v>
                </c:pt>
                <c:pt idx="1">
                  <c:v>0.59</c:v>
                </c:pt>
                <c:pt idx="2">
                  <c:v>0.15000000000000013</c:v>
                </c:pt>
                <c:pt idx="3">
                  <c:v>0.5</c:v>
                </c:pt>
                <c:pt idx="4">
                  <c:v>0.70000000000000051</c:v>
                </c:pt>
                <c:pt idx="5">
                  <c:v>0.2</c:v>
                </c:pt>
                <c:pt idx="6">
                  <c:v>0.62000000000000055</c:v>
                </c:pt>
                <c:pt idx="7">
                  <c:v>0.78</c:v>
                </c:pt>
                <c:pt idx="8">
                  <c:v>0.63000000000000056</c:v>
                </c:pt>
              </c:numCache>
            </c:numRef>
          </c:val>
        </c:ser>
        <c:ser>
          <c:idx val="1"/>
          <c:order val="1"/>
          <c:tx>
            <c:strRef>
              <c:f>[graphs.xlsx]Sheet1!$S$73</c:f>
              <c:strCache>
                <c:ptCount val="1"/>
                <c:pt idx="0">
                  <c:v>Y2</c:v>
                </c:pt>
              </c:strCache>
            </c:strRef>
          </c:tx>
          <c:cat>
            <c:strRef>
              <c:f>[graphs.xlsx]Sheet1!$Q$74:$Q$82</c:f>
              <c:strCache>
                <c:ptCount val="9"/>
                <c:pt idx="0">
                  <c:v>Coarse</c:v>
                </c:pt>
                <c:pt idx="1">
                  <c:v>Fine</c:v>
                </c:pt>
                <c:pt idx="2">
                  <c:v>TM</c:v>
                </c:pt>
                <c:pt idx="3">
                  <c:v>Coarse2</c:v>
                </c:pt>
                <c:pt idx="4">
                  <c:v>Fine2</c:v>
                </c:pt>
                <c:pt idx="5">
                  <c:v>TM2</c:v>
                </c:pt>
                <c:pt idx="6">
                  <c:v>CoarseCleaner</c:v>
                </c:pt>
                <c:pt idx="7">
                  <c:v>FineCleaner</c:v>
                </c:pt>
                <c:pt idx="8">
                  <c:v>TMCleaner</c:v>
                </c:pt>
              </c:strCache>
            </c:strRef>
          </c:cat>
          <c:val>
            <c:numRef>
              <c:f>[graphs.xlsx]Sheet1!$S$74:$S$82</c:f>
              <c:numCache>
                <c:formatCode>General</c:formatCode>
                <c:ptCount val="9"/>
                <c:pt idx="0">
                  <c:v>0.1</c:v>
                </c:pt>
                <c:pt idx="1">
                  <c:v>0.71000000000000052</c:v>
                </c:pt>
                <c:pt idx="2">
                  <c:v>1.0000000000000005E-2</c:v>
                </c:pt>
                <c:pt idx="3">
                  <c:v>0.13</c:v>
                </c:pt>
                <c:pt idx="4">
                  <c:v>0.75000000000000056</c:v>
                </c:pt>
                <c:pt idx="5">
                  <c:v>8.0000000000000043E-2</c:v>
                </c:pt>
                <c:pt idx="6">
                  <c:v>0.18000000000000013</c:v>
                </c:pt>
                <c:pt idx="7">
                  <c:v>0.29000000000000026</c:v>
                </c:pt>
                <c:pt idx="8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[graphs.xlsx]Sheet1!$T$73</c:f>
              <c:strCache>
                <c:ptCount val="1"/>
                <c:pt idx="0">
                  <c:v>Y3</c:v>
                </c:pt>
              </c:strCache>
            </c:strRef>
          </c:tx>
          <c:cat>
            <c:strRef>
              <c:f>[graphs.xlsx]Sheet1!$Q$74:$Q$82</c:f>
              <c:strCache>
                <c:ptCount val="9"/>
                <c:pt idx="0">
                  <c:v>Coarse</c:v>
                </c:pt>
                <c:pt idx="1">
                  <c:v>Fine</c:v>
                </c:pt>
                <c:pt idx="2">
                  <c:v>TM</c:v>
                </c:pt>
                <c:pt idx="3">
                  <c:v>Coarse2</c:v>
                </c:pt>
                <c:pt idx="4">
                  <c:v>Fine2</c:v>
                </c:pt>
                <c:pt idx="5">
                  <c:v>TM2</c:v>
                </c:pt>
                <c:pt idx="6">
                  <c:v>CoarseCleaner</c:v>
                </c:pt>
                <c:pt idx="7">
                  <c:v>FineCleaner</c:v>
                </c:pt>
                <c:pt idx="8">
                  <c:v>TMCleaner</c:v>
                </c:pt>
              </c:strCache>
            </c:strRef>
          </c:cat>
          <c:val>
            <c:numRef>
              <c:f>[graphs.xlsx]Sheet1!$T$74:$T$82</c:f>
              <c:numCache>
                <c:formatCode>General</c:formatCode>
                <c:ptCount val="9"/>
                <c:pt idx="0">
                  <c:v>0.5</c:v>
                </c:pt>
                <c:pt idx="1">
                  <c:v>0.56000000000000005</c:v>
                </c:pt>
                <c:pt idx="2">
                  <c:v>3.0000000000000002E-2</c:v>
                </c:pt>
                <c:pt idx="3">
                  <c:v>0.4</c:v>
                </c:pt>
                <c:pt idx="4">
                  <c:v>0.56999999999999995</c:v>
                </c:pt>
                <c:pt idx="5">
                  <c:v>0.22</c:v>
                </c:pt>
                <c:pt idx="6">
                  <c:v>0.59</c:v>
                </c:pt>
                <c:pt idx="7">
                  <c:v>0.75000000000000056</c:v>
                </c:pt>
                <c:pt idx="8">
                  <c:v>0.12000000000000002</c:v>
                </c:pt>
              </c:numCache>
            </c:numRef>
          </c:val>
        </c:ser>
        <c:gapWidth val="75"/>
        <c:overlap val="-25"/>
        <c:axId val="64499072"/>
        <c:axId val="64529536"/>
      </c:barChart>
      <c:catAx>
        <c:axId val="64499072"/>
        <c:scaling>
          <c:orientation val="minMax"/>
        </c:scaling>
        <c:axPos val="b"/>
        <c:majorTickMark val="none"/>
        <c:tickLblPos val="nextTo"/>
        <c:crossAx val="64529536"/>
        <c:crosses val="autoZero"/>
        <c:auto val="1"/>
        <c:lblAlgn val="ctr"/>
        <c:lblOffset val="100"/>
      </c:catAx>
      <c:valAx>
        <c:axId val="6452953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449907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txPr>
    <a:bodyPr/>
    <a:lstStyle/>
    <a:p>
      <a:pPr>
        <a:defRPr sz="1800" b="1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Sheet1!$B$75</c:f>
              <c:strCache>
                <c:ptCount val="1"/>
                <c:pt idx="0">
                  <c:v>Proportion of errors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Sheet1!$A$76:$A$84</c:f>
              <c:strCache>
                <c:ptCount val="9"/>
                <c:pt idx="0">
                  <c:v>Coarse</c:v>
                </c:pt>
                <c:pt idx="1">
                  <c:v>Fine</c:v>
                </c:pt>
                <c:pt idx="2">
                  <c:v>TM</c:v>
                </c:pt>
                <c:pt idx="3">
                  <c:v>Coarse2</c:v>
                </c:pt>
                <c:pt idx="4">
                  <c:v>Fine2</c:v>
                </c:pt>
                <c:pt idx="5">
                  <c:v>TM2</c:v>
                </c:pt>
                <c:pt idx="6">
                  <c:v>CoarseCleaner</c:v>
                </c:pt>
                <c:pt idx="7">
                  <c:v>FineCleaner</c:v>
                </c:pt>
                <c:pt idx="8">
                  <c:v>TMCleaner</c:v>
                </c:pt>
              </c:strCache>
            </c:strRef>
          </c:cat>
          <c:val>
            <c:numRef>
              <c:f>Sheet1!$B$76:$B$84</c:f>
              <c:numCache>
                <c:formatCode>General</c:formatCode>
                <c:ptCount val="9"/>
                <c:pt idx="0">
                  <c:v>0.1</c:v>
                </c:pt>
                <c:pt idx="1">
                  <c:v>0.71000000000000063</c:v>
                </c:pt>
                <c:pt idx="2">
                  <c:v>1.0000000000000005E-2</c:v>
                </c:pt>
                <c:pt idx="3">
                  <c:v>0.13</c:v>
                </c:pt>
                <c:pt idx="4">
                  <c:v>0.75000000000000133</c:v>
                </c:pt>
                <c:pt idx="5">
                  <c:v>8.0000000000000043E-2</c:v>
                </c:pt>
                <c:pt idx="6">
                  <c:v>0.2</c:v>
                </c:pt>
                <c:pt idx="7">
                  <c:v>0.29000000000000031</c:v>
                </c:pt>
                <c:pt idx="8">
                  <c:v>0.13</c:v>
                </c:pt>
              </c:numCache>
            </c:numRef>
          </c:val>
        </c:ser>
        <c:axId val="64582400"/>
        <c:axId val="64583936"/>
      </c:barChart>
      <c:catAx>
        <c:axId val="64582400"/>
        <c:scaling>
          <c:orientation val="minMax"/>
        </c:scaling>
        <c:axPos val="b"/>
        <c:tickLblPos val="nextTo"/>
        <c:crossAx val="64583936"/>
        <c:crosses val="autoZero"/>
        <c:auto val="1"/>
        <c:lblAlgn val="ctr"/>
        <c:lblOffset val="100"/>
      </c:catAx>
      <c:valAx>
        <c:axId val="64583936"/>
        <c:scaling>
          <c:orientation val="minMax"/>
        </c:scaling>
        <c:axPos val="l"/>
        <c:majorGridlines/>
        <c:numFmt formatCode="General" sourceLinked="1"/>
        <c:tickLblPos val="nextTo"/>
        <c:crossAx val="64582400"/>
        <c:crosses val="autoZero"/>
        <c:crossBetween val="between"/>
      </c:valAx>
    </c:plotArea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1796F-CEAE-4C77-85E7-3F747C2D7A3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14F15-1EED-4F42-ADCC-3B4769317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</a:t>
            </a:r>
            <a:r>
              <a:rPr lang="en-US" baseline="0" dirty="0" smtClean="0"/>
              <a:t> programmer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it’s mostly</a:t>
            </a:r>
            <a:r>
              <a:rPr lang="en-US" baseline="0" dirty="0" smtClean="0"/>
              <a:t> 0 for TM.</a:t>
            </a:r>
          </a:p>
          <a:p>
            <a:r>
              <a:rPr lang="en-US" baseline="0" dirty="0" smtClean="0"/>
              <a:t>Different years are color-coded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say miraculous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a way to emphasize what</a:t>
            </a:r>
            <a:r>
              <a:rPr lang="en-US" baseline="0" dirty="0" smtClean="0"/>
              <a:t> is interesting…</a:t>
            </a:r>
          </a:p>
          <a:p>
            <a:r>
              <a:rPr lang="en-US" baseline="0" dirty="0" smtClean="0"/>
              <a:t>CIRCLE THE ITEMS I’m talking about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CIRCLE the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CIRCLE the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CIRCLE the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CIRCLE the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</a:t>
            </a:r>
            <a:r>
              <a:rPr lang="en-US" baseline="0" dirty="0" smtClean="0"/>
              <a:t> through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213B66-32B5-4147-A946-ADE34AD295CF}" type="datetimeFigureOut">
              <a:rPr lang="en-US" smtClean="0"/>
              <a:pPr/>
              <a:t>1/31/2010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Transactional Programming Actually Easier?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28536"/>
            <a:ext cx="8305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Christopher J. </a:t>
            </a:r>
            <a:r>
              <a:rPr lang="en-US" sz="2800" dirty="0" err="1" smtClean="0"/>
              <a:t>Rossbach</a:t>
            </a:r>
            <a:r>
              <a:rPr lang="en-US" sz="2800" dirty="0" smtClean="0"/>
              <a:t>, </a:t>
            </a:r>
          </a:p>
          <a:p>
            <a:r>
              <a:rPr lang="en-US" sz="2800" dirty="0" smtClean="0"/>
              <a:t>Owen S. Hofmann, </a:t>
            </a:r>
          </a:p>
          <a:p>
            <a:r>
              <a:rPr lang="en-US" sz="2800" dirty="0" smtClean="0"/>
              <a:t>Emmett </a:t>
            </a:r>
            <a:r>
              <a:rPr lang="en-US" sz="2800" dirty="0" err="1" smtClean="0"/>
              <a:t>Witchel</a:t>
            </a:r>
            <a:endParaRPr lang="en-US" sz="2800" dirty="0" smtClean="0"/>
          </a:p>
          <a:p>
            <a:r>
              <a:rPr lang="en-US" sz="2800" dirty="0" smtClean="0"/>
              <a:t>University of Texas at Austin, USA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2: “two-lane rogue”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Rogue() {</a:t>
            </a:r>
          </a:p>
          <a:p>
            <a:pPr>
              <a:buNone/>
            </a:pPr>
            <a:r>
              <a:rPr lang="en-US" dirty="0" smtClean="0"/>
              <a:t>	while(true) {</a:t>
            </a:r>
          </a:p>
          <a:p>
            <a:pPr>
              <a:buNone/>
            </a:pPr>
            <a:r>
              <a:rPr lang="en-US" dirty="0" smtClean="0"/>
              <a:t>	   Lane a = </a:t>
            </a:r>
            <a:r>
              <a:rPr lang="en-US" dirty="0" err="1" smtClean="0"/>
              <a:t>randomLane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Lane b = </a:t>
            </a:r>
            <a:r>
              <a:rPr lang="en-US" dirty="0" err="1" smtClean="0"/>
              <a:t>randomLane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if(</a:t>
            </a:r>
            <a:r>
              <a:rPr lang="en-US" dirty="0" err="1" smtClean="0"/>
              <a:t>a.getColor</a:t>
            </a:r>
            <a:r>
              <a:rPr lang="en-US" dirty="0" smtClean="0"/>
              <a:t>() == WHITE &amp;&amp;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b.getColor</a:t>
            </a:r>
            <a:r>
              <a:rPr lang="en-US" dirty="0" smtClean="0"/>
              <a:t>() == WHITE) {</a:t>
            </a:r>
          </a:p>
          <a:p>
            <a:pPr>
              <a:buNone/>
            </a:pPr>
            <a:r>
              <a:rPr lang="en-US" dirty="0" smtClean="0"/>
              <a:t>	      </a:t>
            </a:r>
            <a:r>
              <a:rPr lang="en-US" dirty="0" err="1" smtClean="0"/>
              <a:t>a.shoot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   </a:t>
            </a:r>
            <a:r>
              <a:rPr lang="en-US" dirty="0" err="1" smtClean="0"/>
              <a:t>b.shoot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}</a:t>
            </a:r>
          </a:p>
          <a:p>
            <a:pPr>
              <a:buNone/>
            </a:pPr>
            <a:r>
              <a:rPr lang="en-US" dirty="0" smtClean="0"/>
              <a:t>	   if(</a:t>
            </a:r>
            <a:r>
              <a:rPr lang="en-US" dirty="0" err="1" smtClean="0"/>
              <a:t>allLanesShot</a:t>
            </a:r>
            <a:r>
              <a:rPr lang="en-US" dirty="0" smtClean="0"/>
              <a:t>())</a:t>
            </a:r>
          </a:p>
          <a:p>
            <a:pPr>
              <a:buNone/>
            </a:pPr>
            <a:r>
              <a:rPr lang="en-US" dirty="0" smtClean="0"/>
              <a:t>	      clean();</a:t>
            </a:r>
          </a:p>
          <a:p>
            <a:pPr>
              <a:buNone/>
            </a:pPr>
            <a:r>
              <a:rPr lang="en-US" dirty="0" smtClean="0"/>
              <a:t>    }}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4400" y="4876800"/>
            <a:ext cx="4419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</a:rPr>
              <a:t>Invariants: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shooter  per lane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Don’t shoot colored lanes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cleaner thread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Clean only when all lanes shot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905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globalLock.lock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4433234">
            <a:off x="2789135" y="1918786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86200" y="4419600"/>
            <a:ext cx="312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globalLock.unlock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3293274">
            <a:off x="3045336" y="4410183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62000" y="5943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Coarse-grain locking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59391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Fine-grain locking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38600" y="2590800"/>
            <a:ext cx="46482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a.lock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b.lock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();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0" y="2743200"/>
            <a:ext cx="3311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Requires lock-ordering!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1472" y="4267200"/>
            <a:ext cx="312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lockAllLanes</a:t>
            </a:r>
            <a:r>
              <a:rPr lang="en-US" sz="2400" dirty="0" smtClean="0">
                <a:solidFill>
                  <a:srgbClr val="C00000"/>
                </a:solidFill>
              </a:rPr>
              <a:t>() ???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4411240">
            <a:off x="3628554" y="4039087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6" grpId="1" animBg="1"/>
      <p:bldP spid="7" grpId="0"/>
      <p:bldP spid="7" grpId="1"/>
      <p:bldP spid="8" grpId="0" animBg="1"/>
      <p:bldP spid="8" grpId="1" animBg="1"/>
      <p:bldP spid="19" grpId="0"/>
      <p:bldP spid="19" grpId="1"/>
      <p:bldP spid="20" grpId="0"/>
      <p:bldP spid="22" grpId="0" animBg="1"/>
      <p:bldP spid="23" grpId="0"/>
      <p:bldP spid="24" grpId="0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3: “cleaner rogues”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Rogue() {</a:t>
            </a:r>
          </a:p>
          <a:p>
            <a:pPr>
              <a:buNone/>
            </a:pPr>
            <a:r>
              <a:rPr lang="en-US" dirty="0" smtClean="0"/>
              <a:t>	while(true)</a:t>
            </a:r>
          </a:p>
          <a:p>
            <a:pPr>
              <a:buNone/>
            </a:pPr>
            <a:r>
              <a:rPr lang="en-US" dirty="0" smtClean="0"/>
              <a:t>	   Lane </a:t>
            </a:r>
            <a:r>
              <a:rPr lang="en-US" dirty="0" err="1" smtClean="0"/>
              <a:t>lane</a:t>
            </a:r>
            <a:r>
              <a:rPr lang="en-US" dirty="0" smtClean="0"/>
              <a:t> = </a:t>
            </a:r>
            <a:r>
              <a:rPr lang="en-US" dirty="0" err="1" smtClean="0"/>
              <a:t>randomLane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       if(</a:t>
            </a:r>
            <a:r>
              <a:rPr lang="en-US" dirty="0" err="1" smtClean="0"/>
              <a:t>lane.getColor</a:t>
            </a:r>
            <a:r>
              <a:rPr lang="en-US" dirty="0" smtClean="0"/>
              <a:t>() == WHITE)</a:t>
            </a:r>
          </a:p>
          <a:p>
            <a:pPr>
              <a:buNone/>
            </a:pPr>
            <a:r>
              <a:rPr lang="en-US" dirty="0" smtClean="0"/>
              <a:t>	      </a:t>
            </a:r>
            <a:r>
              <a:rPr lang="en-US" dirty="0" err="1" smtClean="0"/>
              <a:t>lane.shoot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} }</a:t>
            </a:r>
          </a:p>
          <a:p>
            <a:pPr>
              <a:buNone/>
            </a:pPr>
            <a:r>
              <a:rPr lang="en-US" dirty="0" smtClean="0"/>
              <a:t>Cleaner() {</a:t>
            </a:r>
          </a:p>
          <a:p>
            <a:pPr>
              <a:buNone/>
            </a:pPr>
            <a:r>
              <a:rPr lang="en-US" dirty="0" smtClean="0"/>
              <a:t>    while(true) {</a:t>
            </a:r>
          </a:p>
          <a:p>
            <a:pPr>
              <a:buNone/>
            </a:pPr>
            <a:r>
              <a:rPr lang="en-US" dirty="0" smtClean="0"/>
              <a:t>        if(</a:t>
            </a:r>
            <a:r>
              <a:rPr lang="en-US" dirty="0" err="1" smtClean="0"/>
              <a:t>allLanesShot</a:t>
            </a:r>
            <a:r>
              <a:rPr lang="en-US" dirty="0" smtClean="0"/>
              <a:t>())</a:t>
            </a:r>
          </a:p>
          <a:p>
            <a:pPr>
              <a:buNone/>
            </a:pPr>
            <a:r>
              <a:rPr lang="en-US" dirty="0" smtClean="0"/>
              <a:t>		clean();</a:t>
            </a:r>
          </a:p>
          <a:p>
            <a:pPr>
              <a:buNone/>
            </a:pPr>
            <a:r>
              <a:rPr lang="en-US" dirty="0" smtClean="0"/>
              <a:t>    } }</a:t>
            </a:r>
          </a:p>
        </p:txBody>
      </p:sp>
      <p:sp>
        <p:nvSpPr>
          <p:cNvPr id="6" name="Rectangle 5"/>
          <p:cNvSpPr/>
          <p:nvPr/>
        </p:nvSpPr>
        <p:spPr>
          <a:xfrm>
            <a:off x="4724400" y="4876800"/>
            <a:ext cx="4419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</a:rPr>
              <a:t>Invariants: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shooter  per lane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Don’t shoot colored lanes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cleaner thread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Clean only when all lanes shot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2963083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if(</a:t>
            </a:r>
            <a:r>
              <a:rPr lang="en-US" sz="2400" dirty="0" err="1" smtClean="0">
                <a:solidFill>
                  <a:srgbClr val="C00000"/>
                </a:solidFill>
              </a:rPr>
              <a:t>allLanesShot</a:t>
            </a:r>
            <a:r>
              <a:rPr lang="en-US" sz="2400" dirty="0" smtClean="0">
                <a:solidFill>
                  <a:srgbClr val="C00000"/>
                </a:solidFill>
              </a:rPr>
              <a:t>())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lanesFull</a:t>
            </a:r>
            <a:r>
              <a:rPr lang="en-US" sz="2400" dirty="0" err="1" smtClean="0">
                <a:solidFill>
                  <a:srgbClr val="C00000"/>
                </a:solidFill>
              </a:rPr>
              <a:t>.signal</a:t>
            </a:r>
            <a:r>
              <a:rPr lang="en-US" sz="2400" dirty="0" smtClean="0">
                <a:solidFill>
                  <a:srgbClr val="C00000"/>
                </a:solidFill>
              </a:rPr>
              <a:t>();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4433234">
            <a:off x="3723782" y="2762880"/>
            <a:ext cx="381000" cy="16101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86200" y="4038600"/>
            <a:ext cx="3124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while(!</a:t>
            </a:r>
            <a:r>
              <a:rPr lang="en-US" sz="2400" dirty="0" err="1" smtClean="0">
                <a:solidFill>
                  <a:srgbClr val="C00000"/>
                </a:solidFill>
              </a:rPr>
              <a:t>allLanesShot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lanesFull</a:t>
            </a:r>
            <a:r>
              <a:rPr lang="en-US" sz="2400" dirty="0" err="1" smtClean="0">
                <a:solidFill>
                  <a:srgbClr val="C00000"/>
                </a:solidFill>
              </a:rPr>
              <a:t>.await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4267260">
            <a:off x="3017046" y="3865466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59391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(still need other locks!)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Cross-product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6620" y="2438400"/>
          <a:ext cx="8396380" cy="1828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6650"/>
                <a:gridCol w="2428313"/>
                <a:gridCol w="2036650"/>
                <a:gridCol w="1894767"/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Coarse</a:t>
                      </a:r>
                      <a:endParaRPr lang="en-US" sz="2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Fine</a:t>
                      </a:r>
                      <a:endParaRPr lang="en-US" sz="2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TM</a:t>
                      </a:r>
                      <a:endParaRPr lang="en-US" sz="2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Single-lane</a:t>
                      </a:r>
                      <a:endParaRPr lang="en-US" sz="2400" b="1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Coarse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Fine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TM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Two-lane</a:t>
                      </a:r>
                      <a:endParaRPr lang="en-US" sz="2400" b="1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Coarse</a:t>
                      </a:r>
                      <a:r>
                        <a:rPr lang="en-US" sz="2400" dirty="0" smtClean="0">
                          <a:latin typeface="Arial Rounded MT Bold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lang="en-US" sz="2400" dirty="0">
                        <a:latin typeface="Arial Rounded MT Bold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 Rounded MT Bold" pitchFamily="34" charset="0"/>
                        </a:rPr>
                        <a:t>Fine2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TM2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Cleaner</a:t>
                      </a:r>
                      <a:endParaRPr lang="en-US" sz="2400" b="1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Rounded MT Bold" pitchFamily="34" charset="0"/>
                        </a:rPr>
                        <a:t>CoarseCleaner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Arial Rounded MT Bold" pitchFamily="34" charset="0"/>
                        </a:rPr>
                        <a:t>FineCleaner</a:t>
                      </a:r>
                      <a:endParaRPr lang="en-US" sz="2400" dirty="0" smtClean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Rounded MT Bold" pitchFamily="34" charset="0"/>
                        </a:rPr>
                        <a:t>TMCleaner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8006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</a:rPr>
              <a:t>different Rogue implementations</a:t>
            </a:r>
            <a:endParaRPr lang="en-US" sz="3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Programming Problem</a:t>
            </a:r>
          </a:p>
          <a:p>
            <a:r>
              <a:rPr lang="en-US" sz="3200" dirty="0" smtClean="0"/>
              <a:t>User Study Methodology</a:t>
            </a:r>
          </a:p>
          <a:p>
            <a:pPr lvl="1"/>
            <a:r>
              <a:rPr lang="en-US" sz="2800" dirty="0" smtClean="0"/>
              <a:t>TM Support</a:t>
            </a:r>
          </a:p>
          <a:p>
            <a:pPr lvl="1"/>
            <a:r>
              <a:rPr lang="en-US" sz="2800" dirty="0" smtClean="0"/>
              <a:t>Survey details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TM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080"/>
            <a:ext cx="8229600" cy="43891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Year 1: DSTM2 </a:t>
            </a:r>
            <a:r>
              <a:rPr lang="en-US" sz="2400" b="1" dirty="0" smtClean="0"/>
              <a:t>[</a:t>
            </a:r>
            <a:r>
              <a:rPr lang="en-US" sz="2400" b="1" dirty="0" err="1" smtClean="0"/>
              <a:t>Herlihy</a:t>
            </a:r>
            <a:r>
              <a:rPr lang="en-US" sz="2400" b="1" dirty="0" smtClean="0"/>
              <a:t> 06]</a:t>
            </a:r>
            <a:endParaRPr lang="en-US" sz="3200" b="1" dirty="0" smtClean="0"/>
          </a:p>
          <a:p>
            <a:r>
              <a:rPr lang="en-US" sz="3200" dirty="0" smtClean="0"/>
              <a:t>Year 2+3: JDASTM </a:t>
            </a:r>
            <a:r>
              <a:rPr lang="en-US" sz="2400" b="1" dirty="0" smtClean="0"/>
              <a:t>[Ramadan 09]</a:t>
            </a:r>
            <a:endParaRPr lang="en-US" sz="3200" b="1" dirty="0" smtClean="0"/>
          </a:p>
          <a:p>
            <a:r>
              <a:rPr lang="en-US" sz="3200" dirty="0" smtClean="0"/>
              <a:t>Library, not language support</a:t>
            </a:r>
          </a:p>
          <a:p>
            <a:pPr lvl="1"/>
            <a:r>
              <a:rPr lang="en-US" sz="2800" dirty="0" smtClean="0"/>
              <a:t>No atomic blocks</a:t>
            </a:r>
          </a:p>
          <a:p>
            <a:pPr lvl="1"/>
            <a:r>
              <a:rPr lang="en-US" sz="2800" dirty="0" smtClean="0"/>
              <a:t>Read/write barriers encapsulated in lib calls</a:t>
            </a:r>
          </a:p>
          <a:p>
            <a:pPr lvl="1"/>
            <a:r>
              <a:rPr lang="en-US" sz="2800" dirty="0" smtClean="0"/>
              <a:t>Different concrete syntax matters</a:t>
            </a:r>
          </a:p>
          <a:p>
            <a:pPr lvl="2">
              <a:buNone/>
            </a:pPr>
            <a:endParaRPr lang="en-US" sz="2800" dirty="0" smtClean="0"/>
          </a:p>
          <a:p>
            <a:pPr>
              <a:buNone/>
            </a:pPr>
            <a:endParaRPr lang="en-US" sz="33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DSTM2 concrete syntax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057400"/>
            <a:ext cx="6248400" cy="313932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Callable c = new Callable&lt;Void&gt; {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public Void call() {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	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GalleryLane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l = 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randomLane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   if(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l.color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() == WHITE))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	   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l.shoot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myColor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);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	return null;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}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}</a:t>
            </a:r>
          </a:p>
          <a:p>
            <a:pPr>
              <a:defRPr/>
            </a:pPr>
            <a:r>
              <a:rPr lang="en-US" sz="2200" b="1" dirty="0" err="1" smtClean="0">
                <a:solidFill>
                  <a:srgbClr val="C00000"/>
                </a:solidFill>
                <a:latin typeface="Consolas" pitchFamily="49" charset="0"/>
              </a:rPr>
              <a:t>Thread.doIt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(c); // 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  <a:sym typeface="Wingdings" pitchFamily="2" charset="2"/>
              </a:rPr>
              <a:t> 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transaction here</a:t>
            </a:r>
            <a:endParaRPr lang="en-US" sz="2200" dirty="0">
              <a:solidFill>
                <a:schemeClr val="accent4">
                  <a:lumMod val="50000"/>
                </a:schemeClr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JDASTM concrete syntax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057400"/>
            <a:ext cx="6248400" cy="449353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Transaction </a:t>
            </a:r>
            <a:r>
              <a:rPr lang="en-US" sz="2200" dirty="0" err="1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tx</a:t>
            </a: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= new Transaction(id);</a:t>
            </a:r>
          </a:p>
          <a:p>
            <a:pPr>
              <a:defRPr/>
            </a:pPr>
            <a:r>
              <a:rPr lang="en-US" sz="2200" dirty="0" err="1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boolean</a:t>
            </a: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done = false;</a:t>
            </a:r>
          </a:p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while(!done) {</a:t>
            </a:r>
          </a:p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try {</a:t>
            </a:r>
          </a:p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   </a:t>
            </a:r>
            <a:r>
              <a:rPr lang="en-US" sz="2200" b="1" i="1" dirty="0" err="1">
                <a:solidFill>
                  <a:srgbClr val="C00000"/>
                </a:solidFill>
                <a:latin typeface="Consolas" pitchFamily="49" charset="0"/>
              </a:rPr>
              <a:t>tx.BeginTransaction</a:t>
            </a: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   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GalleryLane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l = 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randomLane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   if(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l.</a:t>
            </a:r>
            <a:r>
              <a:rPr lang="en-US" sz="2200" b="1" i="1" dirty="0" err="1" smtClean="0">
                <a:solidFill>
                  <a:schemeClr val="tx2">
                    <a:lumMod val="50000"/>
                  </a:schemeClr>
                </a:solidFill>
                <a:latin typeface="Consolas" pitchFamily="49" charset="0"/>
              </a:rPr>
              <a:t>TM_color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() == WHITE))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	   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l.</a:t>
            </a:r>
            <a:r>
              <a:rPr lang="en-US" sz="2200" b="1" i="1" dirty="0" err="1" smtClean="0">
                <a:solidFill>
                  <a:schemeClr val="tx2">
                    <a:lumMod val="50000"/>
                  </a:schemeClr>
                </a:solidFill>
                <a:latin typeface="Consolas" pitchFamily="49" charset="0"/>
              </a:rPr>
              <a:t>TM_shoot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</a:t>
            </a:r>
            <a:r>
              <a:rPr lang="en-US" sz="2200" dirty="0" err="1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myColor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);</a:t>
            </a:r>
            <a:endParaRPr lang="en-US" sz="2200" dirty="0">
              <a:solidFill>
                <a:schemeClr val="accent4">
                  <a:lumMod val="50000"/>
                </a:schemeClr>
              </a:solidFill>
              <a:latin typeface="Consolas" pitchFamily="49" charset="0"/>
            </a:endParaRPr>
          </a:p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   done = </a:t>
            </a:r>
            <a:r>
              <a:rPr lang="en-US" sz="2200" b="1" i="1" dirty="0" err="1">
                <a:solidFill>
                  <a:srgbClr val="C00000"/>
                </a:solidFill>
                <a:latin typeface="Consolas" pitchFamily="49" charset="0"/>
              </a:rPr>
              <a:t>tx.CommitTransaction</a:t>
            </a: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} catch(</a:t>
            </a:r>
            <a:r>
              <a:rPr lang="en-US" sz="2200" dirty="0" err="1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AbortException</a:t>
            </a: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e) {</a:t>
            </a:r>
          </a:p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   </a:t>
            </a:r>
            <a:r>
              <a:rPr lang="en-US" sz="2200" b="1" i="1" dirty="0" err="1">
                <a:solidFill>
                  <a:srgbClr val="C00000"/>
                </a:solidFill>
                <a:latin typeface="Consolas" pitchFamily="49" charset="0"/>
              </a:rPr>
              <a:t>tx.AbortTransaction</a:t>
            </a: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   done = false;</a:t>
            </a:r>
          </a:p>
          <a:p>
            <a:pPr>
              <a:defRPr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   </a:t>
            </a:r>
            <a:r>
              <a:rPr lang="en-US" sz="2200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</a:rPr>
              <a:t>}}</a:t>
            </a:r>
            <a:endParaRPr lang="en-US" sz="2200" dirty="0">
              <a:solidFill>
                <a:schemeClr val="accent4">
                  <a:lumMod val="50000"/>
                </a:schemeClr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0408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Undergrads: the ideal TM user-base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TM added to undergrad OS curriculum</a:t>
            </a:r>
          </a:p>
          <a:p>
            <a:r>
              <a:rPr lang="en-US" sz="3200" dirty="0" smtClean="0"/>
              <a:t>Survey accompanies sync-gallery project</a:t>
            </a:r>
            <a:endParaRPr lang="en-US" sz="3200" b="1" i="1" dirty="0" smtClean="0"/>
          </a:p>
          <a:p>
            <a:r>
              <a:rPr lang="en-US" sz="3200" dirty="0" smtClean="0"/>
              <a:t>Analyze programming mistakes</a:t>
            </a:r>
          </a:p>
          <a:p>
            <a:r>
              <a:rPr lang="en-US" sz="3200" dirty="0" smtClean="0"/>
              <a:t>TM’s benchmark for success</a:t>
            </a:r>
          </a:p>
          <a:p>
            <a:pPr lvl="1"/>
            <a:r>
              <a:rPr lang="en-US" sz="3200" b="1" i="1" dirty="0" smtClean="0"/>
              <a:t>Easier to use than fine grain locks or conditions</a:t>
            </a:r>
          </a:p>
          <a:p>
            <a:pPr lvl="1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Autofit/>
          </a:bodyPr>
          <a:lstStyle/>
          <a:p>
            <a:r>
              <a:rPr lang="en-US" sz="2800" dirty="0" smtClean="0"/>
              <a:t>Measure previous exposure</a:t>
            </a:r>
          </a:p>
          <a:p>
            <a:pPr lvl="1"/>
            <a:r>
              <a:rPr lang="en-US" sz="2800" dirty="0" smtClean="0"/>
              <a:t>Used locks/TM before, etc</a:t>
            </a:r>
          </a:p>
          <a:p>
            <a:r>
              <a:rPr lang="en-US" sz="2800" dirty="0" smtClean="0"/>
              <a:t>Track design/code/debug time</a:t>
            </a:r>
          </a:p>
          <a:p>
            <a:r>
              <a:rPr lang="en-US" sz="2800" dirty="0" smtClean="0"/>
              <a:t>Rank primitives according along several axes:</a:t>
            </a:r>
          </a:p>
          <a:p>
            <a:pPr lvl="1"/>
            <a:r>
              <a:rPr lang="en-US" sz="2800" dirty="0" smtClean="0"/>
              <a:t>Ease of reasoning about</a:t>
            </a:r>
          </a:p>
          <a:p>
            <a:pPr lvl="1"/>
            <a:r>
              <a:rPr lang="en-US" sz="2800" dirty="0" smtClean="0"/>
              <a:t>Ease of coding/debugging</a:t>
            </a:r>
          </a:p>
          <a:p>
            <a:pPr lvl="1"/>
            <a:r>
              <a:rPr lang="en-US" sz="2800" dirty="0" smtClean="0"/>
              <a:t>Ease of understanding others’ code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http://www.cs.utexas.edu/~witchel/tx/sync-gallery-survey.html</a:t>
            </a:r>
          </a:p>
          <a:p>
            <a:pPr>
              <a:buNone/>
            </a:pPr>
            <a:endParaRPr lang="en-US" sz="24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Surveyed 5 sections of OS students </a:t>
            </a:r>
          </a:p>
          <a:p>
            <a:pPr lvl="1"/>
            <a:r>
              <a:rPr lang="en-US" sz="2800" dirty="0" smtClean="0"/>
              <a:t>2 sections x 2 semesters + 1 section x 1 semester</a:t>
            </a:r>
          </a:p>
          <a:p>
            <a:pPr lvl="1"/>
            <a:r>
              <a:rPr lang="en-US" sz="2800" b="1" dirty="0" smtClean="0"/>
              <a:t>237 </a:t>
            </a:r>
            <a:r>
              <a:rPr lang="en-US" sz="2800" dirty="0" smtClean="0"/>
              <a:t>students</a:t>
            </a:r>
          </a:p>
          <a:p>
            <a:pPr lvl="1"/>
            <a:r>
              <a:rPr lang="en-US" sz="2800" b="1" dirty="0" smtClean="0"/>
              <a:t>1323</a:t>
            </a:r>
            <a:r>
              <a:rPr lang="en-US" sz="2800" dirty="0" smtClean="0"/>
              <a:t> rogue implementations</a:t>
            </a:r>
          </a:p>
          <a:p>
            <a:r>
              <a:rPr lang="en-US" sz="3200" dirty="0" smtClean="0"/>
              <a:t>Defect Analysis</a:t>
            </a:r>
          </a:p>
          <a:p>
            <a:pPr lvl="1"/>
            <a:r>
              <a:rPr lang="en-US" sz="2800" dirty="0" smtClean="0"/>
              <a:t>Automated testing using condor</a:t>
            </a:r>
          </a:p>
          <a:p>
            <a:pPr lvl="1"/>
            <a:r>
              <a:rPr lang="en-US" sz="2800" dirty="0" smtClean="0"/>
              <a:t>Examined all implementations</a:t>
            </a:r>
          </a:p>
          <a:p>
            <a:pPr lvl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Transactional Memory: </a:t>
            </a:r>
            <a:br>
              <a:rPr lang="en-US" dirty="0" smtClean="0"/>
            </a:br>
            <a:r>
              <a:rPr lang="en-US" dirty="0" smtClean="0"/>
              <a:t>	Motivation Mantra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need better parallel programming tools</a:t>
            </a:r>
          </a:p>
          <a:p>
            <a:pPr lvl="1"/>
            <a:r>
              <a:rPr lang="en-US" dirty="0" smtClean="0"/>
              <a:t>(Concurrent programming == programming w/locks)</a:t>
            </a:r>
          </a:p>
          <a:p>
            <a:pPr lvl="1"/>
            <a:r>
              <a:rPr lang="en-US" dirty="0" smtClean="0"/>
              <a:t>Locks are difficult</a:t>
            </a:r>
          </a:p>
          <a:p>
            <a:pPr lvl="1"/>
            <a:r>
              <a:rPr lang="en-US" dirty="0" smtClean="0"/>
              <a:t>CMP ubiquity </a:t>
            </a:r>
            <a:r>
              <a:rPr lang="en-US" dirty="0" smtClean="0">
                <a:sym typeface="Wingdings" pitchFamily="2" charset="2"/>
              </a:rPr>
              <a:t> urgency</a:t>
            </a:r>
            <a:endParaRPr lang="en-US" dirty="0" smtClean="0"/>
          </a:p>
          <a:p>
            <a:r>
              <a:rPr lang="en-US" dirty="0" smtClean="0"/>
              <a:t>Transactional memory is “promising”:</a:t>
            </a:r>
          </a:p>
          <a:p>
            <a:pPr lvl="1"/>
            <a:r>
              <a:rPr lang="en-US" dirty="0" smtClean="0"/>
              <a:t>No deadlock, </a:t>
            </a:r>
            <a:r>
              <a:rPr lang="en-US" dirty="0" err="1" smtClean="0"/>
              <a:t>livelock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Optimistic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likely more scalable </a:t>
            </a:r>
          </a:p>
          <a:p>
            <a:r>
              <a:rPr lang="en-US" b="1" dirty="0" smtClean="0"/>
              <a:t>Conclusion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Transactional Memory is </a:t>
            </a:r>
            <a:r>
              <a:rPr lang="en-US" b="1" i="1" dirty="0" smtClean="0"/>
              <a:t>easier</a:t>
            </a:r>
            <a:r>
              <a:rPr lang="en-US" dirty="0" smtClean="0"/>
              <a:t> than locks</a:t>
            </a:r>
          </a:p>
          <a:p>
            <a:pPr lvl="1"/>
            <a:r>
              <a:rPr lang="en-US" dirty="0" smtClean="0"/>
              <a:t>Corollary: All TM papers should be published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Programming Problem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User Study Methodology</a:t>
            </a: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Results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Development Effort: year 2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1619250"/>
          <a:ext cx="76962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3124200"/>
            <a:ext cx="88998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hours</a:t>
            </a:r>
            <a:endParaRPr lang="en-US" sz="20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828800"/>
            <a:ext cx="2057400" cy="4572000"/>
          </a:xfrm>
          <a:prstGeom prst="rect">
            <a:avLst/>
          </a:prstGeom>
          <a:solidFill>
            <a:srgbClr val="FFFF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1619250"/>
          <a:ext cx="76962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Development Effort: year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3105090"/>
            <a:ext cx="88998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hours</a:t>
            </a:r>
            <a:endParaRPr lang="en-US" sz="2000" b="1" dirty="0">
              <a:latin typeface="Arial Rounded MT Bold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419600" y="1600200"/>
            <a:ext cx="3810000" cy="4267200"/>
            <a:chOff x="4419600" y="1600200"/>
            <a:chExt cx="3810000" cy="4267200"/>
          </a:xfrm>
        </p:grpSpPr>
        <p:sp>
          <p:nvSpPr>
            <p:cNvPr id="8" name="Rectangle 7"/>
            <p:cNvSpPr/>
            <p:nvPr/>
          </p:nvSpPr>
          <p:spPr>
            <a:xfrm>
              <a:off x="4419600" y="1600200"/>
              <a:ext cx="3810000" cy="426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7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Implementation order:</a:t>
              </a:r>
              <a:endParaRPr lang="en-US" sz="28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5462588" y="2514600"/>
              <a:ext cx="1666875" cy="4602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Rounded MT Bold" pitchFamily="34" charset="0"/>
                </a:rPr>
                <a:t>Coarse</a:t>
              </a:r>
              <a:endParaRPr lang="en-US" dirty="0">
                <a:latin typeface="Arial Rounded MT Bold" pitchFamily="34" charset="0"/>
              </a:endParaRPr>
            </a:p>
          </p:txBody>
        </p:sp>
        <p:sp>
          <p:nvSpPr>
            <p:cNvPr id="12" name="Flowchart: Decision 11"/>
            <p:cNvSpPr/>
            <p:nvPr/>
          </p:nvSpPr>
          <p:spPr>
            <a:xfrm>
              <a:off x="4962525" y="3203448"/>
              <a:ext cx="2667000" cy="609600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Rounded MT Bold" pitchFamily="34" charset="0"/>
                </a:rPr>
                <a:t>rand&amp;2?</a:t>
              </a:r>
              <a:endParaRPr lang="en-US" dirty="0">
                <a:latin typeface="Arial Rounded MT Bold" pitchFamily="34" charset="0"/>
              </a:endParaRP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4657725" y="4194048"/>
              <a:ext cx="1666875" cy="4602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Rounded MT Bold" pitchFamily="34" charset="0"/>
                </a:rPr>
                <a:t>Fine</a:t>
              </a:r>
              <a:endParaRPr lang="en-US" dirty="0">
                <a:latin typeface="Arial Rounded MT Bold" pitchFamily="34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410325" y="4191000"/>
              <a:ext cx="1666875" cy="4602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Rounded MT Bold" pitchFamily="34" charset="0"/>
                </a:rPr>
                <a:t>TM</a:t>
              </a:r>
              <a:endParaRPr lang="en-US" dirty="0">
                <a:latin typeface="Arial Rounded MT Bold" pitchFamily="34" charset="0"/>
              </a:endParaRPr>
            </a:p>
          </p:txBody>
        </p:sp>
        <p:cxnSp>
          <p:nvCxnSpPr>
            <p:cNvPr id="15" name="Straight Arrow Connector 14"/>
            <p:cNvCxnSpPr>
              <a:stCxn id="11" idx="2"/>
              <a:endCxn id="12" idx="0"/>
            </p:cNvCxnSpPr>
            <p:nvPr/>
          </p:nvCxnSpPr>
          <p:spPr>
            <a:xfrm rot="5400000">
              <a:off x="6181726" y="3089148"/>
              <a:ext cx="2286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hape 15"/>
            <p:cNvCxnSpPr>
              <a:stCxn id="12" idx="3"/>
              <a:endCxn id="14" idx="0"/>
            </p:cNvCxnSpPr>
            <p:nvPr/>
          </p:nvCxnSpPr>
          <p:spPr>
            <a:xfrm flipH="1">
              <a:off x="7243763" y="3508248"/>
              <a:ext cx="385762" cy="682752"/>
            </a:xfrm>
            <a:prstGeom prst="bentConnector4">
              <a:avLst>
                <a:gd name="adj1" fmla="val -59259"/>
                <a:gd name="adj2" fmla="val 72321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hape 16"/>
            <p:cNvCxnSpPr>
              <a:stCxn id="12" idx="1"/>
              <a:endCxn id="13" idx="0"/>
            </p:cNvCxnSpPr>
            <p:nvPr/>
          </p:nvCxnSpPr>
          <p:spPr>
            <a:xfrm rot="10800000" flipH="1" flipV="1">
              <a:off x="4962525" y="3508248"/>
              <a:ext cx="528638" cy="685800"/>
            </a:xfrm>
            <a:prstGeom prst="bentConnector4">
              <a:avLst>
                <a:gd name="adj1" fmla="val -43243"/>
                <a:gd name="adj2" fmla="val 72222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52800" y="1828800"/>
            <a:ext cx="2057400" cy="4572000"/>
          </a:xfrm>
          <a:prstGeom prst="rect">
            <a:avLst/>
          </a:prstGeom>
          <a:solidFill>
            <a:srgbClr val="FFFF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Development Effort: year 2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1619250"/>
          <a:ext cx="76962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3105090"/>
            <a:ext cx="88998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hours</a:t>
            </a:r>
            <a:endParaRPr lang="en-US" sz="20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181600" y="1828800"/>
            <a:ext cx="2057400" cy="4572000"/>
          </a:xfrm>
          <a:prstGeom prst="rect">
            <a:avLst/>
          </a:prstGeom>
          <a:solidFill>
            <a:srgbClr val="FFFF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Development Effort: year 2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1619250"/>
          <a:ext cx="76962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3105090"/>
            <a:ext cx="88998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hours</a:t>
            </a:r>
            <a:endParaRPr lang="en-US" sz="20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Qualitative preferences: year 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057400"/>
          <a:ext cx="66294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748"/>
                <a:gridCol w="1243013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Coarse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62%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Fine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45%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32%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Conditions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199" y="4419600"/>
          <a:ext cx="66294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748"/>
                <a:gridCol w="1243013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Coarse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81%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Fine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38%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32%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Conditions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1688068"/>
            <a:ext cx="13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Syntax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4050268"/>
            <a:ext cx="239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Easiest to Think about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48600" y="6324600"/>
            <a:ext cx="94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(Year 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Qualitative preferences: year 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2057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62%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45%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32%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4419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81%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38%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1688068"/>
            <a:ext cx="13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Syntax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4050268"/>
            <a:ext cx="2399568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Easiest to Think about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48600" y="6324600"/>
            <a:ext cx="94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(Year 2)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66800" y="1676400"/>
            <a:ext cx="6934200" cy="4876800"/>
          </a:xfrm>
          <a:prstGeom prst="rect">
            <a:avLst/>
          </a:prstGeom>
          <a:solidFill>
            <a:schemeClr val="accent1">
              <a:lumMod val="50000"/>
              <a:alpha val="8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1676400"/>
            <a:ext cx="4489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Easiest to Think about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81400" y="2743200"/>
            <a:ext cx="166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Coarse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3810000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TM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5600" y="3810000"/>
            <a:ext cx="113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Fine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24200" y="5105400"/>
            <a:ext cx="2605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Conditions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18" name="Straight Connector 17"/>
          <p:cNvCxnSpPr>
            <a:stCxn id="14" idx="2"/>
            <a:endCxn id="16" idx="0"/>
          </p:cNvCxnSpPr>
          <p:nvPr/>
        </p:nvCxnSpPr>
        <p:spPr>
          <a:xfrm rot="5400000">
            <a:off x="3728410" y="3124505"/>
            <a:ext cx="420469" cy="95052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2"/>
            <a:endCxn id="17" idx="0"/>
          </p:cNvCxnSpPr>
          <p:nvPr/>
        </p:nvCxnSpPr>
        <p:spPr>
          <a:xfrm rot="16200000" flipH="1">
            <a:off x="3620750" y="4298964"/>
            <a:ext cx="649069" cy="963801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5" idx="2"/>
            <a:endCxn id="17" idx="0"/>
          </p:cNvCxnSpPr>
          <p:nvPr/>
        </p:nvCxnSpPr>
        <p:spPr>
          <a:xfrm rot="5400000">
            <a:off x="4667462" y="4216055"/>
            <a:ext cx="649069" cy="1129621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0"/>
            <a:endCxn id="14" idx="2"/>
          </p:cNvCxnSpPr>
          <p:nvPr/>
        </p:nvCxnSpPr>
        <p:spPr>
          <a:xfrm rot="16200000" flipV="1">
            <a:off x="4775121" y="3028315"/>
            <a:ext cx="420469" cy="1142902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Up-Down Arrow 21"/>
          <p:cNvSpPr/>
          <p:nvPr/>
        </p:nvSpPr>
        <p:spPr>
          <a:xfrm>
            <a:off x="1752600" y="2739077"/>
            <a:ext cx="484632" cy="2359152"/>
          </a:xfrm>
          <a:prstGeom prst="upDown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" name="TextBox 22"/>
          <p:cNvSpPr txBox="1"/>
          <p:nvPr/>
        </p:nvSpPr>
        <p:spPr>
          <a:xfrm>
            <a:off x="1295400" y="2435995"/>
            <a:ext cx="677108" cy="128176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Easier</a:t>
            </a:r>
            <a:endParaRPr lang="en-US" sz="3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66092" y="4034477"/>
            <a:ext cx="677108" cy="147469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Harder</a:t>
            </a:r>
            <a:endParaRPr lang="en-US" sz="32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Qualitative preferences: year 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2057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62%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45%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32%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4419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81%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38%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1688068"/>
            <a:ext cx="13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Syntax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4050268"/>
            <a:ext cx="2399568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Easiest to Think about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48600" y="6324600"/>
            <a:ext cx="94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(Year 2)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66800" y="1676400"/>
            <a:ext cx="6934200" cy="4876800"/>
          </a:xfrm>
          <a:prstGeom prst="rect">
            <a:avLst/>
          </a:prstGeom>
          <a:solidFill>
            <a:schemeClr val="accent1">
              <a:lumMod val="50000"/>
              <a:alpha val="8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1676400"/>
            <a:ext cx="2392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Best Syntax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2891477"/>
            <a:ext cx="166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Coarse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7800" y="2891477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TM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0" y="4339277"/>
            <a:ext cx="113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Fine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95800" y="4339277"/>
            <a:ext cx="2605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Conditions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18" name="Straight Connector 17"/>
          <p:cNvCxnSpPr>
            <a:stCxn id="14" idx="2"/>
            <a:endCxn id="16" idx="0"/>
          </p:cNvCxnSpPr>
          <p:nvPr/>
        </p:nvCxnSpPr>
        <p:spPr>
          <a:xfrm rot="5400000">
            <a:off x="3156910" y="3920482"/>
            <a:ext cx="801469" cy="3612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2"/>
            <a:endCxn id="17" idx="0"/>
          </p:cNvCxnSpPr>
          <p:nvPr/>
        </p:nvCxnSpPr>
        <p:spPr>
          <a:xfrm rot="16200000" flipH="1">
            <a:off x="4286510" y="2827001"/>
            <a:ext cx="801469" cy="2223081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5" idx="2"/>
            <a:endCxn id="17" idx="0"/>
          </p:cNvCxnSpPr>
          <p:nvPr/>
        </p:nvCxnSpPr>
        <p:spPr>
          <a:xfrm rot="16200000" flipH="1">
            <a:off x="5353261" y="3893752"/>
            <a:ext cx="801469" cy="89579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2"/>
            <a:endCxn id="16" idx="0"/>
          </p:cNvCxnSpPr>
          <p:nvPr/>
        </p:nvCxnSpPr>
        <p:spPr>
          <a:xfrm rot="5400000">
            <a:off x="4223661" y="2853731"/>
            <a:ext cx="801469" cy="2169622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Up-Down Arrow 21"/>
          <p:cNvSpPr/>
          <p:nvPr/>
        </p:nvSpPr>
        <p:spPr>
          <a:xfrm>
            <a:off x="1752600" y="2739077"/>
            <a:ext cx="484632" cy="2359152"/>
          </a:xfrm>
          <a:prstGeom prst="upDown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" name="TextBox 22"/>
          <p:cNvSpPr txBox="1"/>
          <p:nvPr/>
        </p:nvSpPr>
        <p:spPr>
          <a:xfrm>
            <a:off x="1295400" y="2435995"/>
            <a:ext cx="677108" cy="128176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Easier</a:t>
            </a:r>
            <a:endParaRPr lang="en-US" sz="3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66092" y="4034477"/>
            <a:ext cx="677108" cy="147469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Harder</a:t>
            </a:r>
            <a:endParaRPr lang="en-US" sz="32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Programming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Error taxonomy: 10 classes</a:t>
            </a:r>
          </a:p>
          <a:p>
            <a:r>
              <a:rPr lang="en-US" b="1" dirty="0" smtClean="0"/>
              <a:t>Lock-</a:t>
            </a:r>
            <a:r>
              <a:rPr lang="en-US" b="1" dirty="0" err="1" smtClean="0"/>
              <a:t>ord</a:t>
            </a:r>
            <a:r>
              <a:rPr lang="en-US" b="1" dirty="0" smtClean="0"/>
              <a:t>:</a:t>
            </a:r>
            <a:r>
              <a:rPr lang="en-US" dirty="0" smtClean="0"/>
              <a:t> lock ordering</a:t>
            </a:r>
          </a:p>
          <a:p>
            <a:r>
              <a:rPr lang="en-US" b="1" dirty="0" smtClean="0"/>
              <a:t>Lock-</a:t>
            </a:r>
            <a:r>
              <a:rPr lang="en-US" b="1" dirty="0" err="1" smtClean="0"/>
              <a:t>cond</a:t>
            </a:r>
            <a:r>
              <a:rPr lang="en-US" b="1" dirty="0" smtClean="0"/>
              <a:t>:</a:t>
            </a:r>
            <a:r>
              <a:rPr lang="en-US" dirty="0" smtClean="0"/>
              <a:t> checking condition outside </a:t>
            </a:r>
            <a:r>
              <a:rPr lang="en-US" dirty="0" err="1" smtClean="0"/>
              <a:t>critsec</a:t>
            </a:r>
            <a:endParaRPr lang="en-US" dirty="0" smtClean="0"/>
          </a:p>
          <a:p>
            <a:r>
              <a:rPr lang="en-US" b="1" dirty="0" smtClean="0"/>
              <a:t>Lock-forgot:</a:t>
            </a:r>
            <a:r>
              <a:rPr lang="en-US" dirty="0" smtClean="0"/>
              <a:t> forgotten Synchronization</a:t>
            </a:r>
          </a:p>
          <a:p>
            <a:r>
              <a:rPr lang="en-US" b="1" dirty="0" smtClean="0"/>
              <a:t>Lock-exotic</a:t>
            </a:r>
            <a:r>
              <a:rPr lang="en-US" dirty="0" smtClean="0"/>
              <a:t>: inscrutable lock usage</a:t>
            </a:r>
          </a:p>
          <a:p>
            <a:r>
              <a:rPr lang="en-US" b="1" dirty="0" err="1" smtClean="0"/>
              <a:t>Cv</a:t>
            </a:r>
            <a:r>
              <a:rPr lang="en-US" b="1" dirty="0" smtClean="0"/>
              <a:t>-exotic: </a:t>
            </a:r>
            <a:r>
              <a:rPr lang="en-US" dirty="0" smtClean="0"/>
              <a:t>exotic condition variable usage</a:t>
            </a:r>
          </a:p>
          <a:p>
            <a:r>
              <a:rPr lang="en-US" b="1" dirty="0" err="1" smtClean="0"/>
              <a:t>Cv</a:t>
            </a:r>
            <a:r>
              <a:rPr lang="en-US" b="1" dirty="0" smtClean="0"/>
              <a:t>-use:</a:t>
            </a:r>
            <a:r>
              <a:rPr lang="en-US" dirty="0" smtClean="0"/>
              <a:t> condition variable errors</a:t>
            </a:r>
          </a:p>
          <a:p>
            <a:r>
              <a:rPr lang="en-US" b="1" dirty="0" smtClean="0"/>
              <a:t>TM-exotic: </a:t>
            </a:r>
            <a:r>
              <a:rPr lang="en-US" dirty="0" smtClean="0"/>
              <a:t>TM primitive misuse</a:t>
            </a:r>
          </a:p>
          <a:p>
            <a:r>
              <a:rPr lang="en-US" b="1" dirty="0" smtClean="0"/>
              <a:t>TM-forgot:</a:t>
            </a:r>
            <a:r>
              <a:rPr lang="en-US" dirty="0" smtClean="0"/>
              <a:t> Forgotten TM synchronization</a:t>
            </a:r>
          </a:p>
          <a:p>
            <a:r>
              <a:rPr lang="en-US" b="1" dirty="0" smtClean="0"/>
              <a:t>TM-</a:t>
            </a:r>
            <a:r>
              <a:rPr lang="en-US" b="1" dirty="0" err="1" smtClean="0"/>
              <a:t>cond</a:t>
            </a:r>
            <a:r>
              <a:rPr lang="en-US" dirty="0" smtClean="0"/>
              <a:t>: Checking conditions outside </a:t>
            </a:r>
            <a:r>
              <a:rPr lang="en-US" dirty="0" err="1" smtClean="0"/>
              <a:t>critsec</a:t>
            </a:r>
            <a:endParaRPr lang="en-US" dirty="0" smtClean="0"/>
          </a:p>
          <a:p>
            <a:r>
              <a:rPr lang="en-US" b="1" i="1" dirty="0" smtClean="0"/>
              <a:t>TM-order: </a:t>
            </a:r>
            <a:r>
              <a:rPr lang="en-US" i="1" dirty="0" smtClean="0"/>
              <a:t>Ordering in TM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286000"/>
            <a:ext cx="3429000" cy="3810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4114800"/>
            <a:ext cx="4572000" cy="3810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5562600"/>
            <a:ext cx="3810000" cy="3810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1143000"/>
          </a:xfrm>
        </p:spPr>
        <p:txBody>
          <a:bodyPr/>
          <a:lstStyle/>
          <a:p>
            <a:r>
              <a:rPr lang="en-US" dirty="0" smtClean="0"/>
              <a:t>Error Rates by Defect Type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838200" y="2057400"/>
          <a:ext cx="6934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1143000" y="1752600"/>
          <a:ext cx="6686550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495800" y="1524000"/>
            <a:ext cx="3009845" cy="1219200"/>
            <a:chOff x="4495800" y="1524000"/>
            <a:chExt cx="3009845" cy="1219200"/>
          </a:xfrm>
        </p:grpSpPr>
        <p:sp>
          <p:nvSpPr>
            <p:cNvPr id="10" name="Oval 9"/>
            <p:cNvSpPr/>
            <p:nvPr/>
          </p:nvSpPr>
          <p:spPr>
            <a:xfrm>
              <a:off x="4495800" y="1981200"/>
              <a:ext cx="990600" cy="762000"/>
            </a:xfrm>
            <a:prstGeom prst="ellipse">
              <a:avLst/>
            </a:prstGeom>
            <a:solidFill>
              <a:srgbClr val="FFC000">
                <a:alpha val="17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10200" y="1524000"/>
              <a:ext cx="20954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err="1" smtClean="0">
                  <a:solidFill>
                    <a:srgbClr val="C00000"/>
                  </a:solidFill>
                </a:rPr>
                <a:t>cv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-use: 63%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rot="10800000" flipV="1">
              <a:off x="5410200" y="1905000"/>
              <a:ext cx="526070" cy="492592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334000" y="2438400"/>
            <a:ext cx="2812035" cy="2057400"/>
            <a:chOff x="4876800" y="2362200"/>
            <a:chExt cx="2812035" cy="2057400"/>
          </a:xfrm>
        </p:grpSpPr>
        <p:sp>
          <p:nvSpPr>
            <p:cNvPr id="14" name="Oval 13"/>
            <p:cNvSpPr/>
            <p:nvPr/>
          </p:nvSpPr>
          <p:spPr>
            <a:xfrm>
              <a:off x="4876800" y="3657600"/>
              <a:ext cx="2057400" cy="762000"/>
            </a:xfrm>
            <a:prstGeom prst="ellipse">
              <a:avLst/>
            </a:prstGeom>
            <a:solidFill>
              <a:srgbClr val="FFC000">
                <a:alpha val="17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91200" y="2362200"/>
              <a:ext cx="18976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TM: 0-27%</a:t>
              </a:r>
              <a:endParaRPr lang="en-US" sz="28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6" name="Straight Arrow Connector 15"/>
            <p:cNvCxnSpPr>
              <a:endCxn id="14" idx="0"/>
            </p:cNvCxnSpPr>
            <p:nvPr/>
          </p:nvCxnSpPr>
          <p:spPr>
            <a:xfrm rot="5400000">
              <a:off x="5734050" y="3067051"/>
              <a:ext cx="762000" cy="419099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TM </a:t>
            </a:r>
            <a:r>
              <a:rPr lang="en-US" i="1" dirty="0" smtClean="0"/>
              <a:t>really</a:t>
            </a:r>
            <a:r>
              <a:rPr lang="en-US" dirty="0" smtClean="0"/>
              <a:t> easier than locks?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Programmers </a:t>
            </a:r>
            <a:r>
              <a:rPr lang="en-US" b="1" i="1" dirty="0" smtClean="0"/>
              <a:t>still must write critical sections</a:t>
            </a:r>
          </a:p>
          <a:p>
            <a:r>
              <a:rPr lang="en-US" dirty="0" smtClean="0"/>
              <a:t>Realizable TM will have </a:t>
            </a:r>
            <a:r>
              <a:rPr lang="en-US" i="1" dirty="0" smtClean="0"/>
              <a:t>new</a:t>
            </a:r>
            <a:r>
              <a:rPr lang="en-US" dirty="0" smtClean="0"/>
              <a:t> issues</a:t>
            </a:r>
          </a:p>
          <a:p>
            <a:pPr lvl="1"/>
            <a:r>
              <a:rPr lang="en-US" dirty="0" smtClean="0"/>
              <a:t>HTM overflow</a:t>
            </a:r>
          </a:p>
          <a:p>
            <a:pPr lvl="1"/>
            <a:r>
              <a:rPr lang="en-US" dirty="0" smtClean="0"/>
              <a:t>STM performance</a:t>
            </a:r>
          </a:p>
          <a:p>
            <a:pPr lvl="1"/>
            <a:r>
              <a:rPr lang="en-US" dirty="0" smtClean="0"/>
              <a:t>Trading one set of difficult issues for another?</a:t>
            </a:r>
          </a:p>
          <a:p>
            <a:r>
              <a:rPr lang="en-US" dirty="0" smtClean="0"/>
              <a:t>Ease-of-use is a critical motivator for TM research</a:t>
            </a:r>
          </a:p>
          <a:p>
            <a:pPr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i="1" dirty="0" smtClean="0"/>
              <a:t>It’s important to know the answer to this question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/>
          <a:lstStyle/>
          <a:p>
            <a:r>
              <a:rPr lang="en-US" dirty="0" smtClean="0"/>
              <a:t>Overall Error Rates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609600" y="3272135"/>
            <a:ext cx="2678234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Proportion of errors</a:t>
            </a:r>
            <a:endParaRPr lang="en-US" sz="2000" b="1" dirty="0">
              <a:latin typeface="Arial Rounded MT Bold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990600" y="1905000"/>
          <a:ext cx="6858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228600" y="3581400"/>
            <a:ext cx="4800600" cy="2438400"/>
            <a:chOff x="228600" y="3581400"/>
            <a:chExt cx="4800600" cy="2438400"/>
          </a:xfrm>
        </p:grpSpPr>
        <p:sp>
          <p:nvSpPr>
            <p:cNvPr id="10" name="Rectangle 9"/>
            <p:cNvSpPr/>
            <p:nvPr/>
          </p:nvSpPr>
          <p:spPr>
            <a:xfrm>
              <a:off x="228600" y="3581400"/>
              <a:ext cx="4800600" cy="2438400"/>
            </a:xfrm>
            <a:prstGeom prst="rect">
              <a:avLst/>
            </a:prstGeom>
            <a:solidFill>
              <a:schemeClr val="accent1">
                <a:lumMod val="50000"/>
                <a:alpha val="8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1000" y="3733800"/>
              <a:ext cx="3394263" cy="18774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FF00"/>
                  </a:solidFill>
                </a:rPr>
                <a:t>Geometric Mean:</a:t>
              </a:r>
            </a:p>
            <a:p>
              <a:r>
                <a:rPr lang="en-US" sz="2800" b="1" dirty="0" smtClean="0">
                  <a:solidFill>
                    <a:srgbClr val="FFFF00"/>
                  </a:solidFill>
                </a:rPr>
                <a:t>  Coarse Locks: 27%</a:t>
              </a:r>
            </a:p>
            <a:p>
              <a:r>
                <a:rPr lang="en-US" sz="2800" b="1" dirty="0" smtClean="0">
                  <a:solidFill>
                    <a:srgbClr val="FFFF00"/>
                  </a:solidFill>
                </a:rPr>
                <a:t>  Fine Locks: 62%</a:t>
              </a:r>
            </a:p>
            <a:p>
              <a:r>
                <a:rPr lang="en-US" sz="2800" b="1" dirty="0" smtClean="0">
                  <a:solidFill>
                    <a:srgbClr val="FFFF00"/>
                  </a:solidFill>
                </a:rPr>
                <a:t>  </a:t>
              </a:r>
              <a:r>
                <a:rPr lang="en-US" sz="32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TM: 10%</a:t>
              </a:r>
              <a:endParaRPr lang="en-US" sz="2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191000" y="1524000"/>
            <a:ext cx="3690261" cy="1676400"/>
            <a:chOff x="4191000" y="1524000"/>
            <a:chExt cx="3690261" cy="1676400"/>
          </a:xfrm>
        </p:grpSpPr>
        <p:sp>
          <p:nvSpPr>
            <p:cNvPr id="7" name="Oval 6"/>
            <p:cNvSpPr/>
            <p:nvPr/>
          </p:nvSpPr>
          <p:spPr>
            <a:xfrm>
              <a:off x="4191000" y="2438400"/>
              <a:ext cx="990600" cy="762000"/>
            </a:xfrm>
            <a:prstGeom prst="ellipse">
              <a:avLst/>
            </a:prstGeom>
            <a:solidFill>
              <a:srgbClr val="FFC000">
                <a:alpha val="17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10200" y="1524000"/>
              <a:ext cx="2471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</a:rPr>
                <a:t>Locks: 58-75%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6" name="Straight Arrow Connector 15"/>
            <p:cNvCxnSpPr>
              <a:endCxn id="7" idx="7"/>
            </p:cNvCxnSpPr>
            <p:nvPr/>
          </p:nvCxnSpPr>
          <p:spPr>
            <a:xfrm rot="10800000" flipV="1">
              <a:off x="5036530" y="2057400"/>
              <a:ext cx="526070" cy="492592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876800" y="2438400"/>
            <a:ext cx="2839927" cy="1981200"/>
            <a:chOff x="4876800" y="2438400"/>
            <a:chExt cx="2839927" cy="1981200"/>
          </a:xfrm>
        </p:grpSpPr>
        <p:sp>
          <p:nvSpPr>
            <p:cNvPr id="9" name="Oval 8"/>
            <p:cNvSpPr/>
            <p:nvPr/>
          </p:nvSpPr>
          <p:spPr>
            <a:xfrm>
              <a:off x="4876800" y="3657600"/>
              <a:ext cx="990600" cy="762000"/>
            </a:xfrm>
            <a:prstGeom prst="ellipse">
              <a:avLst/>
            </a:prstGeom>
            <a:solidFill>
              <a:srgbClr val="FFC000">
                <a:alpha val="17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91200" y="2438400"/>
              <a:ext cx="19255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TM: 8-20%</a:t>
              </a:r>
              <a:endParaRPr lang="en-US" sz="28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9" name="Straight Arrow Connector 18"/>
            <p:cNvCxnSpPr>
              <a:endCxn id="9" idx="7"/>
            </p:cNvCxnSpPr>
            <p:nvPr/>
          </p:nvCxnSpPr>
          <p:spPr>
            <a:xfrm rot="5400000">
              <a:off x="5586669" y="3031261"/>
              <a:ext cx="873592" cy="60227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Programming Problem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User Study Methodology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</a:p>
          <a:p>
            <a:r>
              <a:rPr lang="en-US" sz="3200" dirty="0" smtClean="0"/>
              <a:t>Conclusion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General qualitative ranking: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200" dirty="0" smtClean="0"/>
              <a:t>Coarse-grain locks (easiest)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200" dirty="0" smtClean="0"/>
              <a:t>TM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200" dirty="0" smtClean="0"/>
              <a:t>Fine-grain locks/conditions (hardest)</a:t>
            </a:r>
          </a:p>
          <a:p>
            <a:r>
              <a:rPr lang="en-US" sz="3200" dirty="0" smtClean="0"/>
              <a:t>Error rates overwhelmingly in favor of TM</a:t>
            </a:r>
          </a:p>
          <a:p>
            <a:r>
              <a:rPr lang="en-US" sz="3200" dirty="0" smtClean="0"/>
              <a:t>TM may </a:t>
            </a:r>
            <a:r>
              <a:rPr lang="en-US" sz="3200" b="1" i="1" dirty="0" smtClean="0"/>
              <a:t>actually be easier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/>
          <a:lstStyle/>
          <a:p>
            <a:r>
              <a:rPr lang="en-US" dirty="0" smtClean="0"/>
              <a:t>Overall Error Rates: Year 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609600" y="3272135"/>
            <a:ext cx="2678234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Proportion of errors</a:t>
            </a:r>
            <a:endParaRPr lang="en-US" sz="2000" b="1" dirty="0">
              <a:latin typeface="Arial Rounded MT Bold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990600" y="1905000"/>
          <a:ext cx="6858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answer this question?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6" y="3168969"/>
            <a:ext cx="8229600" cy="256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Step 2</a:t>
            </a:r>
            <a:r>
              <a:rPr lang="en-US" sz="3600" dirty="0" smtClean="0"/>
              <a:t>: have them write the same program with TM and locks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9126" y="5033963"/>
            <a:ext cx="8229600" cy="103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4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Evaluate their code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9126" y="4378643"/>
            <a:ext cx="8229600" cy="18745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3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Ask them how it went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1792" y="205740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1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Get some programmers</a:t>
            </a:r>
          </a:p>
          <a:p>
            <a:pPr marL="914400" marR="0" lvl="2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preferrably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inexperienced)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9400" y="2819400"/>
            <a:ext cx="60198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This talk: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TM vs. locks user study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UT Austin OS undergrads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same program using 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locks (fine/coarse)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monitors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transactional memory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sz="3200" dirty="0" smtClean="0"/>
              <a:t>Programming Problem</a:t>
            </a:r>
          </a:p>
          <a:p>
            <a:r>
              <a:rPr lang="en-US" sz="3200" dirty="0" smtClean="0"/>
              <a:t>User Study Methodology</a:t>
            </a:r>
          </a:p>
          <a:p>
            <a:r>
              <a:rPr lang="en-US" sz="3200" dirty="0" smtClean="0"/>
              <a:t>Results</a:t>
            </a:r>
          </a:p>
          <a:p>
            <a:r>
              <a:rPr lang="en-US" sz="3200" dirty="0" smtClean="0"/>
              <a:t>Conclusion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The programming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sync-gallery: a rogue’s gallery of synchronization</a:t>
            </a:r>
          </a:p>
          <a:p>
            <a:r>
              <a:rPr lang="en-US" dirty="0" smtClean="0"/>
              <a:t>Metaphor </a:t>
            </a:r>
            <a:r>
              <a:rPr lang="en-US" dirty="0" smtClean="0">
                <a:sym typeface="Wingdings" pitchFamily="2" charset="2"/>
              </a:rPr>
              <a:t> shooting gallery (welcome to Texas)</a:t>
            </a:r>
          </a:p>
          <a:p>
            <a:r>
              <a:rPr lang="en-US" dirty="0" smtClean="0">
                <a:sym typeface="Wingdings" pitchFamily="2" charset="2"/>
              </a:rPr>
              <a:t>Rogues  shoot paint-balls in lanes (1 red, 1 blue)</a:t>
            </a:r>
          </a:p>
          <a:p>
            <a:r>
              <a:rPr lang="en-US" dirty="0" smtClean="0">
                <a:sym typeface="Wingdings" pitchFamily="2" charset="2"/>
              </a:rPr>
              <a:t>Cleaners  change targets back to white</a:t>
            </a:r>
          </a:p>
        </p:txBody>
      </p:sp>
      <p:pic>
        <p:nvPicPr>
          <p:cNvPr id="118786" name="Picture 2" descr="C:\Users\rossbach\Desktop\4ba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86200"/>
            <a:ext cx="7010400" cy="2693811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838200" y="3352800"/>
            <a:ext cx="3429000" cy="1752600"/>
            <a:chOff x="4724400" y="1600200"/>
            <a:chExt cx="3429000" cy="1752600"/>
          </a:xfrm>
        </p:grpSpPr>
        <p:sp>
          <p:nvSpPr>
            <p:cNvPr id="6" name="Oval 5"/>
            <p:cNvSpPr/>
            <p:nvPr/>
          </p:nvSpPr>
          <p:spPr>
            <a:xfrm>
              <a:off x="4724400" y="2438400"/>
              <a:ext cx="685800" cy="914400"/>
            </a:xfrm>
            <a:prstGeom prst="ellipse">
              <a:avLst/>
            </a:prstGeom>
            <a:solidFill>
              <a:srgbClr val="FFC000">
                <a:alpha val="17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67400" y="1600200"/>
              <a:ext cx="2286000" cy="1077218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 err="1" smtClean="0">
                  <a:solidFill>
                    <a:srgbClr val="FFFF00"/>
                  </a:solidFill>
                </a:rPr>
                <a:t>Unshot</a:t>
              </a:r>
              <a:r>
                <a:rPr lang="en-US" sz="3200" b="1" dirty="0" smtClean="0">
                  <a:solidFill>
                    <a:srgbClr val="FFFF00"/>
                  </a:solidFill>
                </a:rPr>
                <a:t> lane</a:t>
              </a:r>
              <a:endParaRPr lang="en-US" sz="32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8" name="Straight Arrow Connector 7"/>
            <p:cNvCxnSpPr>
              <a:stCxn id="7" idx="1"/>
              <a:endCxn id="6" idx="6"/>
            </p:cNvCxnSpPr>
            <p:nvPr/>
          </p:nvCxnSpPr>
          <p:spPr>
            <a:xfrm rot="10800000" flipV="1">
              <a:off x="5410200" y="2138808"/>
              <a:ext cx="457200" cy="756791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295400" y="3429000"/>
            <a:ext cx="3505200" cy="1676400"/>
            <a:chOff x="4648200" y="1600200"/>
            <a:chExt cx="3505200" cy="1676400"/>
          </a:xfrm>
        </p:grpSpPr>
        <p:sp>
          <p:nvSpPr>
            <p:cNvPr id="27" name="Oval 26"/>
            <p:cNvSpPr/>
            <p:nvPr/>
          </p:nvSpPr>
          <p:spPr>
            <a:xfrm>
              <a:off x="4648200" y="2362200"/>
              <a:ext cx="685800" cy="914400"/>
            </a:xfrm>
            <a:prstGeom prst="ellipse">
              <a:avLst/>
            </a:prstGeom>
            <a:solidFill>
              <a:srgbClr val="FFC000">
                <a:alpha val="17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67400" y="1600200"/>
              <a:ext cx="2286000" cy="1077218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FF00"/>
                  </a:solidFill>
                </a:rPr>
                <a:t>Shot by blue rogue</a:t>
              </a:r>
              <a:endParaRPr lang="en-US" sz="32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28" idx="1"/>
              <a:endCxn id="27" idx="6"/>
            </p:cNvCxnSpPr>
            <p:nvPr/>
          </p:nvCxnSpPr>
          <p:spPr>
            <a:xfrm rot="10800000" flipV="1">
              <a:off x="5334000" y="2138808"/>
              <a:ext cx="533400" cy="680591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4953000" y="2667000"/>
            <a:ext cx="2514600" cy="2514600"/>
            <a:chOff x="3124200" y="1447800"/>
            <a:chExt cx="2514600" cy="2514600"/>
          </a:xfrm>
        </p:grpSpPr>
        <p:sp>
          <p:nvSpPr>
            <p:cNvPr id="31" name="Oval 30"/>
            <p:cNvSpPr/>
            <p:nvPr/>
          </p:nvSpPr>
          <p:spPr>
            <a:xfrm>
              <a:off x="4876800" y="2971800"/>
              <a:ext cx="609600" cy="990600"/>
            </a:xfrm>
            <a:prstGeom prst="ellipse">
              <a:avLst/>
            </a:prstGeom>
            <a:solidFill>
              <a:srgbClr val="FFC000">
                <a:alpha val="17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24200" y="1447800"/>
              <a:ext cx="2514600" cy="1077218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FF00"/>
                  </a:solidFill>
                </a:rPr>
                <a:t>Shot by red</a:t>
              </a:r>
            </a:p>
            <a:p>
              <a:r>
                <a:rPr lang="en-US" sz="3200" b="1" dirty="0" smtClean="0">
                  <a:solidFill>
                    <a:srgbClr val="FFFF00"/>
                  </a:solidFill>
                </a:rPr>
                <a:t>rogue</a:t>
              </a:r>
              <a:endParaRPr lang="en-US" sz="32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33" name="Straight Arrow Connector 32"/>
            <p:cNvCxnSpPr>
              <a:stCxn id="32" idx="2"/>
              <a:endCxn id="31" idx="2"/>
            </p:cNvCxnSpPr>
            <p:nvPr/>
          </p:nvCxnSpPr>
          <p:spPr>
            <a:xfrm rot="16200000" flipH="1">
              <a:off x="4158109" y="2748409"/>
              <a:ext cx="942082" cy="49530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Sync-gallery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Only one shooter per lane  </a:t>
            </a:r>
            <a:r>
              <a:rPr lang="en-US" sz="1800" b="1" dirty="0" smtClean="0"/>
              <a:t>(Uh, hello, dangerous?!)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Don’t shoot colored lanes </a:t>
            </a:r>
            <a:r>
              <a:rPr lang="en-US" sz="2000" b="1" dirty="0" smtClean="0"/>
              <a:t>(no fun)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Clean only when all lanes shot </a:t>
            </a:r>
            <a:r>
              <a:rPr lang="en-US" sz="2000" b="1" dirty="0" smtClean="0"/>
              <a:t>(be lazy)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Only one cleaner at a time</a:t>
            </a:r>
            <a:endParaRPr lang="en-US" sz="2800" b="1" dirty="0" smtClean="0"/>
          </a:p>
        </p:txBody>
      </p:sp>
      <p:pic>
        <p:nvPicPr>
          <p:cNvPr id="86017" name="Picture 1" descr="C:\Users\rossbach\Desktop\ra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962400"/>
            <a:ext cx="7134318" cy="2590800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6477000" y="2362200"/>
            <a:ext cx="2438400" cy="2819400"/>
            <a:chOff x="4648200" y="457200"/>
            <a:chExt cx="2438400" cy="2819400"/>
          </a:xfrm>
        </p:grpSpPr>
        <p:sp>
          <p:nvSpPr>
            <p:cNvPr id="7" name="Oval 6"/>
            <p:cNvSpPr/>
            <p:nvPr/>
          </p:nvSpPr>
          <p:spPr>
            <a:xfrm>
              <a:off x="4648200" y="2362200"/>
              <a:ext cx="685800" cy="914400"/>
            </a:xfrm>
            <a:prstGeom prst="ellipse">
              <a:avLst/>
            </a:prstGeom>
            <a:solidFill>
              <a:srgbClr val="FFC000">
                <a:alpha val="17000"/>
              </a:srgb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24400" y="457200"/>
              <a:ext cx="2362200" cy="156966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FF00"/>
                  </a:solidFill>
                </a:rPr>
                <a:t>Shot by both rogues</a:t>
              </a:r>
              <a:endParaRPr lang="en-US" sz="32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8" idx="2"/>
              <a:endCxn id="7" idx="0"/>
            </p:cNvCxnSpPr>
            <p:nvPr/>
          </p:nvCxnSpPr>
          <p:spPr>
            <a:xfrm rot="5400000">
              <a:off x="5280630" y="1737330"/>
              <a:ext cx="335340" cy="91440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Sync-gallery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Program specification variations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Single-lane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Two-lane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Cleaner (condition </a:t>
            </a:r>
            <a:r>
              <a:rPr lang="en-US" dirty="0" err="1" smtClean="0"/>
              <a:t>vars</a:t>
            </a:r>
            <a:r>
              <a:rPr lang="en-US" dirty="0" smtClean="0"/>
              <a:t> + additional thread)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Synchronization primitive variations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Coarse: single global lock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Fine: per lane locks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Transactional Memory</a:t>
            </a:r>
            <a:endParaRPr lang="en-US" sz="1800" dirty="0" smtClean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181600"/>
            <a:ext cx="4343400" cy="147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1: “single-lane rogue”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Rogue() {</a:t>
            </a:r>
          </a:p>
          <a:p>
            <a:pPr>
              <a:buNone/>
            </a:pPr>
            <a:r>
              <a:rPr lang="en-US" dirty="0" smtClean="0"/>
              <a:t>	while(true) {</a:t>
            </a:r>
          </a:p>
          <a:p>
            <a:pPr>
              <a:buNone/>
            </a:pPr>
            <a:r>
              <a:rPr lang="en-US" dirty="0" smtClean="0"/>
              <a:t>	   Lane </a:t>
            </a:r>
            <a:r>
              <a:rPr lang="en-US" dirty="0" err="1" smtClean="0"/>
              <a:t>lane</a:t>
            </a:r>
            <a:r>
              <a:rPr lang="en-US" dirty="0" smtClean="0"/>
              <a:t> = </a:t>
            </a:r>
            <a:r>
              <a:rPr lang="en-US" dirty="0" err="1" smtClean="0"/>
              <a:t>randomLane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if(</a:t>
            </a:r>
            <a:r>
              <a:rPr lang="en-US" dirty="0" err="1" smtClean="0"/>
              <a:t>lane.getColor</a:t>
            </a:r>
            <a:r>
              <a:rPr lang="en-US" dirty="0" smtClean="0"/>
              <a:t>() == WHITE)</a:t>
            </a:r>
          </a:p>
          <a:p>
            <a:pPr>
              <a:buNone/>
            </a:pPr>
            <a:r>
              <a:rPr lang="en-US" dirty="0" smtClean="0"/>
              <a:t>	      </a:t>
            </a:r>
            <a:r>
              <a:rPr lang="en-US" dirty="0" err="1" smtClean="0"/>
              <a:t>lane.shoot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if(</a:t>
            </a:r>
            <a:r>
              <a:rPr lang="en-US" dirty="0" err="1" smtClean="0"/>
              <a:t>allLanesShot</a:t>
            </a:r>
            <a:r>
              <a:rPr lang="en-US" dirty="0" smtClean="0"/>
              <a:t>())</a:t>
            </a:r>
          </a:p>
          <a:p>
            <a:pPr>
              <a:buNone/>
            </a:pPr>
            <a:r>
              <a:rPr lang="en-US" dirty="0" smtClean="0"/>
              <a:t>	      clean();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4400" y="4876800"/>
            <a:ext cx="4419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</a:rPr>
              <a:t>Invariants: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shooter  per lane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Don’t shoot colored lanes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cleaner thread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Clean only when all lanes shot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2286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globalLock.lock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4433234">
            <a:off x="2789135" y="2299786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86200" y="4419600"/>
            <a:ext cx="312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globalLock.unlock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4361240">
            <a:off x="2942244" y="4304854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0" y="2658283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lane.lock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4433234">
            <a:off x="5303735" y="2672069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529" y="3611577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lane.unlock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4433234">
            <a:off x="4542264" y="3625363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05927" y="4221177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lockAllLanes</a:t>
            </a:r>
            <a:r>
              <a:rPr lang="en-US" sz="2400" dirty="0" smtClean="0">
                <a:solidFill>
                  <a:srgbClr val="C00000"/>
                </a:solidFill>
              </a:rPr>
              <a:t>() ???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 rot="4696472">
            <a:off x="4232679" y="4124457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80872" y="2286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beginTransaction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4433234">
            <a:off x="2788607" y="2299786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885672" y="4419600"/>
            <a:ext cx="312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endTransaction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 rot="4361240">
            <a:off x="2941716" y="4304854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62000" y="5943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Coarse-grain locking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59391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Fine-grain locking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5943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Transactions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/>
      <p:bldP spid="9" grpId="1"/>
      <p:bldP spid="10" grpId="0" animBg="1"/>
      <p:bldP spid="10" grpId="1" animBg="1"/>
      <p:bldP spid="11" grpId="0"/>
      <p:bldP spid="11" grpId="1"/>
      <p:bldP spid="12" grpId="0" animBg="1"/>
      <p:bldP spid="12" grpId="1" animBg="1"/>
      <p:bldP spid="13" grpId="0"/>
      <p:bldP spid="13" grpId="1"/>
      <p:bldP spid="14" grpId="0" animBg="1"/>
      <p:bldP spid="14" grpId="1" animBg="1"/>
      <p:bldP spid="15" grpId="0"/>
      <p:bldP spid="16" grpId="0" animBg="1"/>
      <p:bldP spid="17" grpId="0"/>
      <p:bldP spid="18" grpId="0" animBg="1"/>
      <p:bldP spid="19" grpId="0"/>
      <p:bldP spid="19" grpId="1"/>
      <p:bldP spid="20" grpId="0"/>
      <p:bldP spid="20" grpId="1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12838</TotalTime>
  <Words>1278</Words>
  <Application>Microsoft Office PowerPoint</Application>
  <PresentationFormat>On-screen Show (4:3)</PresentationFormat>
  <Paragraphs>477</Paragraphs>
  <Slides>33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Is Transactional Programming Actually Easier?</vt:lpstr>
      <vt:lpstr>Transactional Memory:   Motivation Mantra</vt:lpstr>
      <vt:lpstr>Is TM really easier than locks?</vt:lpstr>
      <vt:lpstr>How can we answer this question?</vt:lpstr>
      <vt:lpstr>Outline</vt:lpstr>
      <vt:lpstr>The programming problem</vt:lpstr>
      <vt:lpstr>Sync-gallery invariants</vt:lpstr>
      <vt:lpstr>Sync-gallery Implementations</vt:lpstr>
      <vt:lpstr>Variation 1: “single-lane rogue”</vt:lpstr>
      <vt:lpstr>Variation 2: “two-lane rogue”</vt:lpstr>
      <vt:lpstr>Variation 3: “cleaner rogues”</vt:lpstr>
      <vt:lpstr>Synchronization Cross-product</vt:lpstr>
      <vt:lpstr>Outline</vt:lpstr>
      <vt:lpstr>TM Support</vt:lpstr>
      <vt:lpstr>DSTM2 concrete syntax</vt:lpstr>
      <vt:lpstr>JDASTM concrete syntax</vt:lpstr>
      <vt:lpstr>Undergrads: the ideal TM user-base</vt:lpstr>
      <vt:lpstr>Survey</vt:lpstr>
      <vt:lpstr>Data collection</vt:lpstr>
      <vt:lpstr>Outline</vt:lpstr>
      <vt:lpstr>Development Effort: year 2</vt:lpstr>
      <vt:lpstr>Development Effort: year 2</vt:lpstr>
      <vt:lpstr>Development Effort: year 2</vt:lpstr>
      <vt:lpstr>Development Effort: year 2</vt:lpstr>
      <vt:lpstr>Qualitative preferences: year 2</vt:lpstr>
      <vt:lpstr>Qualitative preferences: year 2</vt:lpstr>
      <vt:lpstr>Qualitative preferences: year 2</vt:lpstr>
      <vt:lpstr>Analyzing Programming Errors</vt:lpstr>
      <vt:lpstr>Error Rates by Defect Type</vt:lpstr>
      <vt:lpstr>Overall Error Rates</vt:lpstr>
      <vt:lpstr>Outline</vt:lpstr>
      <vt:lpstr>Conclusion</vt:lpstr>
      <vt:lpstr>Overall Error Rates: Year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Transactional Programming Actually Easier?</dc:title>
  <dc:creator>Canesta</dc:creator>
  <cp:lastModifiedBy>witchel</cp:lastModifiedBy>
  <cp:revision>188</cp:revision>
  <dcterms:created xsi:type="dcterms:W3CDTF">2009-06-12T15:30:28Z</dcterms:created>
  <dcterms:modified xsi:type="dcterms:W3CDTF">2010-02-01T05:48:22Z</dcterms:modified>
</cp:coreProperties>
</file>