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72" r:id="rId5"/>
    <p:sldId id="259" r:id="rId6"/>
    <p:sldId id="261" r:id="rId7"/>
    <p:sldId id="301" r:id="rId8"/>
    <p:sldId id="282" r:id="rId9"/>
    <p:sldId id="295" r:id="rId10"/>
    <p:sldId id="286" r:id="rId11"/>
    <p:sldId id="281" r:id="rId12"/>
    <p:sldId id="296" r:id="rId13"/>
    <p:sldId id="298" r:id="rId14"/>
    <p:sldId id="264" r:id="rId15"/>
    <p:sldId id="277" r:id="rId16"/>
    <p:sldId id="276" r:id="rId17"/>
    <p:sldId id="294" r:id="rId18"/>
    <p:sldId id="265" r:id="rId19"/>
    <p:sldId id="273" r:id="rId20"/>
    <p:sldId id="299" r:id="rId21"/>
    <p:sldId id="266" r:id="rId22"/>
    <p:sldId id="291" r:id="rId23"/>
    <p:sldId id="292" r:id="rId24"/>
    <p:sldId id="293" r:id="rId25"/>
    <p:sldId id="267" r:id="rId26"/>
    <p:sldId id="278" r:id="rId27"/>
    <p:sldId id="268" r:id="rId28"/>
    <p:sldId id="279" r:id="rId29"/>
    <p:sldId id="269" r:id="rId30"/>
    <p:sldId id="300" r:id="rId31"/>
    <p:sldId id="270" r:id="rId32"/>
    <p:sldId id="280" r:id="rId33"/>
    <p:sldId id="288" r:id="rId34"/>
    <p:sldId id="29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activeX/activeX1.xml><?xml version="1.0" encoding="utf-8"?>
<ax:ocx xmlns:ax="http://schemas.microsoft.com/office/2006/activeX" xmlns:r="http://schemas.openxmlformats.org/officeDocument/2006/relationships" ax:classid="{8856F961-340A-11D0-A96B-00C04FD705A2}" ax:persistence="persistPropertyBag">
  <ax:ocxPr ax:name="ExtentX" ax:value="22860"/>
  <ax:ocxPr ax:name="ExtentY" ax:value="13335"/>
  <ax:ocxPr ax:name="ViewMode" ax:value="0"/>
  <ax:ocxPr ax:name="Offline" ax:value="0"/>
  <ax:ocxPr ax:name="Silent" ax:value="0"/>
  <ax:ocxPr ax:name="RegisterAsBrowser" ax:value="0"/>
  <ax:ocxPr ax:name="RegisterAsDropTarget" ax:value="0"/>
  <ax:ocxPr ax:name="AutoArrange" ax:value="0"/>
  <ax:ocxPr ax:name="NoClientEdge" ax:value="0"/>
  <ax:ocxPr ax:name="AlignLeft" ax:value="0"/>
  <ax:ocxPr ax:name="NoWebView" ax:value="0"/>
  <ax:ocxPr ax:name="HideFileNames" ax:value="0"/>
  <ax:ocxPr ax:name="SingleClick" ax:value="0"/>
  <ax:ocxPr ax:name="SingleSelection" ax:value="0"/>
  <ax:ocxPr ax:name="NoFolders" ax:value="0"/>
  <ax:ocxPr ax:name="Transparent" ax:value="0"/>
  <ax:ocxPr ax:name="Location" ax:value="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Canesta\papers\wddd09-tm\presentation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0.77000000000000024</c:v>
                </c:pt>
                <c:pt idx="1">
                  <c:v>0.95000000000000051</c:v>
                </c:pt>
                <c:pt idx="2">
                  <c:v>0.92</c:v>
                </c:pt>
                <c:pt idx="3">
                  <c:v>0.43000000000000027</c:v>
                </c:pt>
                <c:pt idx="4">
                  <c:v>0.87000000000000055</c:v>
                </c:pt>
                <c:pt idx="5">
                  <c:v>0.56999999999999995</c:v>
                </c:pt>
                <c:pt idx="6">
                  <c:v>0.73000000000000054</c:v>
                </c:pt>
                <c:pt idx="7">
                  <c:v>0.88000000000000034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0.73000000000000054</c:v>
                </c:pt>
                <c:pt idx="2">
                  <c:v>1.03</c:v>
                </c:pt>
                <c:pt idx="3">
                  <c:v>0.60000000000000053</c:v>
                </c:pt>
                <c:pt idx="4">
                  <c:v>1.1900000000000011</c:v>
                </c:pt>
                <c:pt idx="5">
                  <c:v>0.63000000000000056</c:v>
                </c:pt>
                <c:pt idx="6">
                  <c:v>0.82000000000000051</c:v>
                </c:pt>
                <c:pt idx="7">
                  <c:v>1.180000000000001</c:v>
                </c:pt>
                <c:pt idx="8">
                  <c:v>0.71000000000000052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0.82000000000000051</c:v>
                </c:pt>
                <c:pt idx="1">
                  <c:v>0.75000000000000056</c:v>
                </c:pt>
                <c:pt idx="2">
                  <c:v>0.9700000000000002</c:v>
                </c:pt>
                <c:pt idx="3">
                  <c:v>0.5800000000000004</c:v>
                </c:pt>
                <c:pt idx="4">
                  <c:v>1.1200000000000001</c:v>
                </c:pt>
                <c:pt idx="5">
                  <c:v>0.48000000000000026</c:v>
                </c:pt>
                <c:pt idx="6">
                  <c:v>0.79</c:v>
                </c:pt>
                <c:pt idx="7">
                  <c:v>1.680000000000001</c:v>
                </c:pt>
                <c:pt idx="8">
                  <c:v>0.76000000000000056</c:v>
                </c:pt>
              </c:numCache>
            </c:numRef>
          </c:val>
        </c:ser>
        <c:overlap val="100"/>
        <c:axId val="57464704"/>
        <c:axId val="57466240"/>
      </c:barChart>
      <c:catAx>
        <c:axId val="57464704"/>
        <c:scaling>
          <c:orientation val="minMax"/>
        </c:scaling>
        <c:axPos val="b"/>
        <c:majorTickMark val="none"/>
        <c:tickLblPos val="nextTo"/>
        <c:crossAx val="57466240"/>
        <c:crosses val="autoZero"/>
        <c:auto val="1"/>
        <c:lblAlgn val="ctr"/>
        <c:lblOffset val="100"/>
      </c:catAx>
      <c:valAx>
        <c:axId val="574662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74647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0.77000000000000079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0.43000000000000038</c:v>
                </c:pt>
                <c:pt idx="4">
                  <c:v>0.87000000000000077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0.88000000000000012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1.1900000000000015</c:v>
                </c:pt>
                <c:pt idx="5">
                  <c:v>0.63000000000000089</c:v>
                </c:pt>
                <c:pt idx="6">
                  <c:v>0.82000000000000062</c:v>
                </c:pt>
                <c:pt idx="7">
                  <c:v>1.1800000000000015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0.75000000000000089</c:v>
                </c:pt>
                <c:pt idx="2">
                  <c:v>0.97000000000000064</c:v>
                </c:pt>
                <c:pt idx="3">
                  <c:v>0.58000000000000018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1.6800000000000015</c:v>
                </c:pt>
                <c:pt idx="8">
                  <c:v>0.7600000000000009</c:v>
                </c:pt>
              </c:numCache>
            </c:numRef>
          </c:val>
        </c:ser>
        <c:overlap val="100"/>
        <c:axId val="81643392"/>
        <c:axId val="81644928"/>
      </c:barChart>
      <c:catAx>
        <c:axId val="81643392"/>
        <c:scaling>
          <c:orientation val="minMax"/>
        </c:scaling>
        <c:axPos val="b"/>
        <c:majorTickMark val="none"/>
        <c:tickLblPos val="nextTo"/>
        <c:crossAx val="81644928"/>
        <c:crosses val="autoZero"/>
        <c:auto val="1"/>
        <c:lblAlgn val="ctr"/>
        <c:lblOffset val="100"/>
      </c:catAx>
      <c:valAx>
        <c:axId val="8164492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16433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0.77000000000000102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0.43000000000000038</c:v>
                </c:pt>
                <c:pt idx="4">
                  <c:v>0.87000000000000099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0.88000000000000012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1.1900000000000019</c:v>
                </c:pt>
                <c:pt idx="5">
                  <c:v>0.63000000000000111</c:v>
                </c:pt>
                <c:pt idx="6">
                  <c:v>0.82000000000000062</c:v>
                </c:pt>
                <c:pt idx="7">
                  <c:v>1.1800000000000019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0.75000000000000111</c:v>
                </c:pt>
                <c:pt idx="2">
                  <c:v>0.97000000000000064</c:v>
                </c:pt>
                <c:pt idx="3">
                  <c:v>0.58000000000000018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1.6800000000000019</c:v>
                </c:pt>
                <c:pt idx="8">
                  <c:v>0.76000000000000112</c:v>
                </c:pt>
              </c:numCache>
            </c:numRef>
          </c:val>
        </c:ser>
        <c:overlap val="100"/>
        <c:axId val="81533952"/>
        <c:axId val="81539840"/>
      </c:barChart>
      <c:catAx>
        <c:axId val="81533952"/>
        <c:scaling>
          <c:orientation val="minMax"/>
        </c:scaling>
        <c:axPos val="b"/>
        <c:majorTickMark val="none"/>
        <c:tickLblPos val="nextTo"/>
        <c:crossAx val="81539840"/>
        <c:crosses val="autoZero"/>
        <c:auto val="1"/>
        <c:lblAlgn val="ctr"/>
        <c:lblOffset val="100"/>
      </c:catAx>
      <c:valAx>
        <c:axId val="815398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15339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stacked"/>
        <c:ser>
          <c:idx val="3"/>
          <c:order val="3"/>
          <c:tx>
            <c:strRef>
              <c:f>Sheet1!$H$31</c:f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</c:multiLvlStrRef>
          </c:cat>
          <c:val>
            <c:numRef>
              <c:f>Sheet1!$H$32:$H$40</c:f>
            </c:numRef>
          </c:val>
        </c:ser>
        <c:ser>
          <c:idx val="4"/>
          <c:order val="4"/>
          <c:tx>
            <c:strRef>
              <c:f>Sheet1!$I$31</c:f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</c:multiLvlStrRef>
          </c:cat>
          <c:val>
            <c:numRef>
              <c:f>Sheet1!$I$32:$I$40</c:f>
            </c:numRef>
          </c:val>
        </c:ser>
        <c:ser>
          <c:idx val="0"/>
          <c:order val="0"/>
          <c:tx>
            <c:strRef>
              <c:f>[graphs.xlsx]Sheet1!$H$31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[graphs.xlsx]Sheet1!$H$32:$H$40</c:f>
              <c:numCache>
                <c:formatCode>General</c:formatCode>
                <c:ptCount val="9"/>
                <c:pt idx="0">
                  <c:v>0.77000000000000102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0.43000000000000038</c:v>
                </c:pt>
                <c:pt idx="4">
                  <c:v>0.87000000000000099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0.88000000000000012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[graphs.xlsx]Sheet1!$I$31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1.1900000000000019</c:v>
                </c:pt>
                <c:pt idx="5">
                  <c:v>0.63000000000000111</c:v>
                </c:pt>
                <c:pt idx="6">
                  <c:v>0.82000000000000062</c:v>
                </c:pt>
                <c:pt idx="7">
                  <c:v>1.1800000000000019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[graphs.xlsx]Sheet1!$J$31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[graphs.xlsx]Sheet1!$F$32:$G$40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[graphs.xlsx]Sheet1!$J$32:$J$40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0.75000000000000111</c:v>
                </c:pt>
                <c:pt idx="2">
                  <c:v>0.97000000000000064</c:v>
                </c:pt>
                <c:pt idx="3">
                  <c:v>0.58000000000000018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1.6800000000000019</c:v>
                </c:pt>
                <c:pt idx="8">
                  <c:v>0.76000000000000112</c:v>
                </c:pt>
              </c:numCache>
            </c:numRef>
          </c:val>
        </c:ser>
        <c:overlap val="100"/>
        <c:axId val="81579392"/>
        <c:axId val="84804736"/>
      </c:barChart>
      <c:catAx>
        <c:axId val="81579392"/>
        <c:scaling>
          <c:orientation val="minMax"/>
        </c:scaling>
        <c:axPos val="b"/>
        <c:majorTickMark val="none"/>
        <c:tickLblPos val="nextTo"/>
        <c:crossAx val="84804736"/>
        <c:crosses val="autoZero"/>
        <c:auto val="1"/>
        <c:lblAlgn val="ctr"/>
        <c:lblOffset val="100"/>
      </c:catAx>
      <c:valAx>
        <c:axId val="8480473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15793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Sheet1!$A$57:$H$57</c:f>
              <c:strCache>
                <c:ptCount val="8"/>
                <c:pt idx="0">
                  <c:v>Lock-ord </c:v>
                </c:pt>
                <c:pt idx="1">
                  <c:v>Lock-cond </c:v>
                </c:pt>
                <c:pt idx="2">
                  <c:v>Lock-forgot </c:v>
                </c:pt>
                <c:pt idx="3">
                  <c:v>Cv-exotic </c:v>
                </c:pt>
                <c:pt idx="4">
                  <c:v>Cv-use </c:v>
                </c:pt>
                <c:pt idx="5">
                  <c:v>TM-exotic </c:v>
                </c:pt>
                <c:pt idx="6">
                  <c:v>TM-order </c:v>
                </c:pt>
                <c:pt idx="7">
                  <c:v>TM-forgot </c:v>
                </c:pt>
              </c:strCache>
            </c:strRef>
          </c:cat>
          <c:val>
            <c:numRef>
              <c:f>Sheet1!$A$58:$H$58</c:f>
              <c:numCache>
                <c:formatCode>0%</c:formatCode>
                <c:ptCount val="8"/>
                <c:pt idx="0">
                  <c:v>8.0000000000000043E-2</c:v>
                </c:pt>
                <c:pt idx="1">
                  <c:v>7.0000000000000021E-2</c:v>
                </c:pt>
                <c:pt idx="2">
                  <c:v>0.15000000000000013</c:v>
                </c:pt>
                <c:pt idx="3">
                  <c:v>8.0000000000000043E-2</c:v>
                </c:pt>
                <c:pt idx="4">
                  <c:v>0.11</c:v>
                </c:pt>
                <c:pt idx="5">
                  <c:v>3.0000000000000002E-2</c:v>
                </c:pt>
                <c:pt idx="6">
                  <c:v>2.0000000000000011E-2</c:v>
                </c:pt>
                <c:pt idx="7" formatCode="0.00%">
                  <c:v>5.0000000000000044E-3</c:v>
                </c:pt>
              </c:numCache>
            </c:numRef>
          </c:val>
        </c:ser>
        <c:dLbls>
          <c:showVal val="1"/>
        </c:dLbls>
        <c:overlap val="-25"/>
        <c:axId val="84849792"/>
        <c:axId val="84851328"/>
      </c:barChart>
      <c:catAx>
        <c:axId val="84849792"/>
        <c:scaling>
          <c:orientation val="minMax"/>
        </c:scaling>
        <c:axPos val="b"/>
        <c:majorTickMark val="none"/>
        <c:tickLblPos val="nextTo"/>
        <c:crossAx val="84851328"/>
        <c:crosses val="autoZero"/>
        <c:auto val="1"/>
        <c:lblAlgn val="ctr"/>
        <c:lblOffset val="100"/>
      </c:catAx>
      <c:valAx>
        <c:axId val="84851328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84849792"/>
        <c:crosses val="autoZero"/>
        <c:crossBetween val="between"/>
      </c:valAx>
    </c:plotArea>
    <c:plotVisOnly val="1"/>
  </c:chart>
  <c:txPr>
    <a:bodyPr/>
    <a:lstStyle/>
    <a:p>
      <a:pPr>
        <a:defRPr sz="2000" b="1">
          <a:latin typeface="Arial Rounded MT Bold" pitchFamily="34" charset="0"/>
          <a:ea typeface="Arial Unicode MS" pitchFamily="34" charset="-128"/>
          <a:cs typeface="Arial Unicode MS" pitchFamily="34" charset="-128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Sheet1!$B$75</c:f>
              <c:strCache>
                <c:ptCount val="1"/>
                <c:pt idx="0">
                  <c:v>Proportion of errors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Sheet1!$A$76:$A$84</c:f>
              <c:strCache>
                <c:ptCount val="9"/>
                <c:pt idx="0">
                  <c:v>Coarse</c:v>
                </c:pt>
                <c:pt idx="1">
                  <c:v>Fine</c:v>
                </c:pt>
                <c:pt idx="2">
                  <c:v>TM</c:v>
                </c:pt>
                <c:pt idx="3">
                  <c:v>Coarse2</c:v>
                </c:pt>
                <c:pt idx="4">
                  <c:v>Fine2</c:v>
                </c:pt>
                <c:pt idx="5">
                  <c:v>TM2</c:v>
                </c:pt>
                <c:pt idx="6">
                  <c:v>CoarseCleaner</c:v>
                </c:pt>
                <c:pt idx="7">
                  <c:v>FineCleaner</c:v>
                </c:pt>
                <c:pt idx="8">
                  <c:v>TMCleaner</c:v>
                </c:pt>
              </c:strCache>
            </c:strRef>
          </c:cat>
          <c:val>
            <c:numRef>
              <c:f>Sheet1!$B$76:$B$84</c:f>
              <c:numCache>
                <c:formatCode>General</c:formatCode>
                <c:ptCount val="9"/>
                <c:pt idx="0">
                  <c:v>0.1</c:v>
                </c:pt>
                <c:pt idx="1">
                  <c:v>0.71000000000000041</c:v>
                </c:pt>
                <c:pt idx="2">
                  <c:v>1.0000000000000005E-2</c:v>
                </c:pt>
                <c:pt idx="3">
                  <c:v>0.13</c:v>
                </c:pt>
                <c:pt idx="4">
                  <c:v>0.75000000000000044</c:v>
                </c:pt>
                <c:pt idx="5">
                  <c:v>8.0000000000000043E-2</c:v>
                </c:pt>
                <c:pt idx="6">
                  <c:v>0.2</c:v>
                </c:pt>
                <c:pt idx="7">
                  <c:v>0.2900000000000002</c:v>
                </c:pt>
                <c:pt idx="8">
                  <c:v>0.13</c:v>
                </c:pt>
              </c:numCache>
            </c:numRef>
          </c:val>
        </c:ser>
        <c:axId val="85936000"/>
        <c:axId val="85937536"/>
      </c:barChart>
      <c:catAx>
        <c:axId val="85936000"/>
        <c:scaling>
          <c:orientation val="minMax"/>
        </c:scaling>
        <c:axPos val="b"/>
        <c:tickLblPos val="nextTo"/>
        <c:crossAx val="85937536"/>
        <c:crosses val="autoZero"/>
        <c:auto val="1"/>
        <c:lblAlgn val="ctr"/>
        <c:lblOffset val="100"/>
      </c:catAx>
      <c:valAx>
        <c:axId val="85937536"/>
        <c:scaling>
          <c:orientation val="minMax"/>
        </c:scaling>
        <c:axPos val="l"/>
        <c:majorGridlines/>
        <c:numFmt formatCode="General" sourceLinked="1"/>
        <c:tickLblPos val="nextTo"/>
        <c:crossAx val="85936000"/>
        <c:crosses val="autoZero"/>
        <c:crossBetween val="between"/>
      </c:valAx>
    </c:plotArea>
    <c:plotVisOnly val="1"/>
  </c:chart>
  <c:txPr>
    <a:bodyPr/>
    <a:lstStyle/>
    <a:p>
      <a:pPr>
        <a:defRPr sz="2000" b="1">
          <a:latin typeface="Arial Rounded MT Bold" pitchFamily="34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Sheet1!$H$31</c:f>
              <c:strCache>
                <c:ptCount val="1"/>
                <c:pt idx="0">
                  <c:v>design</c:v>
                </c:pt>
              </c:strCache>
            </c:strRef>
          </c:tx>
          <c:spPr>
            <a:solidFill>
              <a:srgbClr val="00B050"/>
            </a:solidFill>
            <a:effectLst>
              <a:outerShdw blurRad="57150" dist="38100" dir="5400000" algn="ctr" rotWithShape="0">
                <a:srgbClr val="0F6FC6">
                  <a:shade val="65000"/>
                  <a:shade val="9000"/>
                  <a:satMod val="105000"/>
                </a:srgbClr>
              </a:outerShdw>
            </a:effectLst>
          </c:spPr>
          <c:cat>
            <c:multiLvlStrRef>
              <c:f>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Sheet1!$H$32:$H$40</c:f>
              <c:numCache>
                <c:formatCode>General</c:formatCode>
                <c:ptCount val="9"/>
                <c:pt idx="0">
                  <c:v>0.77000000000000079</c:v>
                </c:pt>
                <c:pt idx="1">
                  <c:v>0.95000000000000062</c:v>
                </c:pt>
                <c:pt idx="2">
                  <c:v>0.92</c:v>
                </c:pt>
                <c:pt idx="3">
                  <c:v>0.43000000000000033</c:v>
                </c:pt>
                <c:pt idx="4">
                  <c:v>0.87000000000000066</c:v>
                </c:pt>
                <c:pt idx="5">
                  <c:v>0.56999999999999995</c:v>
                </c:pt>
                <c:pt idx="6">
                  <c:v>0.73000000000000065</c:v>
                </c:pt>
                <c:pt idx="7">
                  <c:v>0.88</c:v>
                </c:pt>
                <c:pt idx="8">
                  <c:v>0.56999999999999995</c:v>
                </c:pt>
              </c:numCache>
            </c:numRef>
          </c:val>
        </c:ser>
        <c:ser>
          <c:idx val="1"/>
          <c:order val="1"/>
          <c:tx>
            <c:strRef>
              <c:f>Sheet1!$I$31</c:f>
              <c:strCache>
                <c:ptCount val="1"/>
                <c:pt idx="0">
                  <c:v>code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Sheet1!$I$32:$I$40</c:f>
              <c:numCache>
                <c:formatCode>General</c:formatCode>
                <c:ptCount val="9"/>
                <c:pt idx="0">
                  <c:v>1.55</c:v>
                </c:pt>
                <c:pt idx="1">
                  <c:v>0.73000000000000065</c:v>
                </c:pt>
                <c:pt idx="2">
                  <c:v>1.03</c:v>
                </c:pt>
                <c:pt idx="3">
                  <c:v>0.60000000000000064</c:v>
                </c:pt>
                <c:pt idx="4">
                  <c:v>1.1900000000000013</c:v>
                </c:pt>
                <c:pt idx="5">
                  <c:v>0.63000000000000078</c:v>
                </c:pt>
                <c:pt idx="6">
                  <c:v>0.82000000000000062</c:v>
                </c:pt>
                <c:pt idx="7">
                  <c:v>1.1800000000000013</c:v>
                </c:pt>
                <c:pt idx="8">
                  <c:v>0.71000000000000063</c:v>
                </c:pt>
              </c:numCache>
            </c:numRef>
          </c:val>
        </c:ser>
        <c:ser>
          <c:idx val="2"/>
          <c:order val="2"/>
          <c:tx>
            <c:strRef>
              <c:f>Sheet1!$J$31</c:f>
              <c:strCache>
                <c:ptCount val="1"/>
                <c:pt idx="0">
                  <c:v>debug</c:v>
                </c:pt>
              </c:strCache>
            </c:strRef>
          </c:tx>
          <c:spPr>
            <a:solidFill>
              <a:srgbClr val="002060"/>
            </a:solidFill>
          </c:spPr>
          <c:cat>
            <c:multiLvlStrRef>
              <c:f>Sheet1!$F$32:$G$40</c:f>
              <c:multiLvlStrCache>
                <c:ptCount val="9"/>
                <c:lvl>
                  <c:pt idx="0">
                    <c:v>coarse</c:v>
                  </c:pt>
                  <c:pt idx="1">
                    <c:v>fine</c:v>
                  </c:pt>
                  <c:pt idx="2">
                    <c:v>tm</c:v>
                  </c:pt>
                  <c:pt idx="3">
                    <c:v>coarse</c:v>
                  </c:pt>
                  <c:pt idx="4">
                    <c:v>fine</c:v>
                  </c:pt>
                  <c:pt idx="5">
                    <c:v>tm</c:v>
                  </c:pt>
                  <c:pt idx="6">
                    <c:v>coarse</c:v>
                  </c:pt>
                  <c:pt idx="7">
                    <c:v>fine</c:v>
                  </c:pt>
                  <c:pt idx="8">
                    <c:v>tm</c:v>
                  </c:pt>
                </c:lvl>
                <c:lvl>
                  <c:pt idx="0">
                    <c:v>single-lane</c:v>
                  </c:pt>
                  <c:pt idx="3">
                    <c:v>two-lane</c:v>
                  </c:pt>
                  <c:pt idx="6">
                    <c:v>cleaner</c:v>
                  </c:pt>
                </c:lvl>
              </c:multiLvlStrCache>
            </c:multiLvlStrRef>
          </c:cat>
          <c:val>
            <c:numRef>
              <c:f>Sheet1!$J$32:$J$40</c:f>
              <c:numCache>
                <c:formatCode>General</c:formatCode>
                <c:ptCount val="9"/>
                <c:pt idx="0">
                  <c:v>0.82000000000000062</c:v>
                </c:pt>
                <c:pt idx="1">
                  <c:v>0.75000000000000078</c:v>
                </c:pt>
                <c:pt idx="2">
                  <c:v>0.97000000000000064</c:v>
                </c:pt>
                <c:pt idx="3">
                  <c:v>0.58000000000000007</c:v>
                </c:pt>
                <c:pt idx="4">
                  <c:v>1.1200000000000001</c:v>
                </c:pt>
                <c:pt idx="5">
                  <c:v>0.48000000000000032</c:v>
                </c:pt>
                <c:pt idx="6">
                  <c:v>0.79</c:v>
                </c:pt>
                <c:pt idx="7">
                  <c:v>1.6800000000000013</c:v>
                </c:pt>
                <c:pt idx="8">
                  <c:v>0.76000000000000079</c:v>
                </c:pt>
              </c:numCache>
            </c:numRef>
          </c:val>
        </c:ser>
        <c:gapWidth val="149"/>
        <c:axId val="91029888"/>
        <c:axId val="91031424"/>
      </c:barChart>
      <c:catAx>
        <c:axId val="91029888"/>
        <c:scaling>
          <c:orientation val="minMax"/>
        </c:scaling>
        <c:axPos val="b"/>
        <c:majorTickMark val="none"/>
        <c:tickLblPos val="nextTo"/>
        <c:crossAx val="91031424"/>
        <c:crosses val="autoZero"/>
        <c:auto val="1"/>
        <c:lblAlgn val="ctr"/>
        <c:lblOffset val="100"/>
      </c:catAx>
      <c:valAx>
        <c:axId val="91031424"/>
        <c:scaling>
          <c:orientation val="minMax"/>
        </c:scaling>
        <c:axPos val="l"/>
        <c:numFmt formatCode="General" sourceLinked="1"/>
        <c:majorTickMark val="none"/>
        <c:tickLblPos val="nextTo"/>
        <c:crossAx val="910298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 b="1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1796F-CEAE-4C77-85E7-3F747C2D7A3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14F15-1EED-4F42-ADCC-3B4769317E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a way to emphasize what</a:t>
            </a:r>
            <a:r>
              <a:rPr lang="en-US" baseline="0" dirty="0" smtClean="0"/>
              <a:t> is interesting…</a:t>
            </a:r>
          </a:p>
          <a:p>
            <a:r>
              <a:rPr lang="en-US" baseline="0" dirty="0" smtClean="0"/>
              <a:t>CIRCLE THE ITEMS I’m talking about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CIRCLE the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a way to emphasize what</a:t>
            </a:r>
            <a:r>
              <a:rPr lang="en-US" baseline="0" dirty="0" smtClean="0"/>
              <a:t> is interesting…</a:t>
            </a:r>
          </a:p>
          <a:p>
            <a:r>
              <a:rPr lang="en-US" baseline="0" dirty="0" smtClean="0"/>
              <a:t>CIRCLE THE ITEMS I’m talking about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14F15-1EED-4F42-ADCC-3B4769317EB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213B66-32B5-4147-A946-ADE34AD295CF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5BCEE5-7991-43E7-B163-5BC2670A887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Transactional Programming Actually Easier?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28536"/>
            <a:ext cx="8305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Christopher J. </a:t>
            </a:r>
            <a:r>
              <a:rPr lang="en-US" sz="2800" dirty="0" err="1" smtClean="0"/>
              <a:t>Rossbach</a:t>
            </a:r>
            <a:r>
              <a:rPr lang="en-US" sz="2800" dirty="0" smtClean="0"/>
              <a:t>, </a:t>
            </a:r>
          </a:p>
          <a:p>
            <a:r>
              <a:rPr lang="en-US" sz="2800" dirty="0" smtClean="0"/>
              <a:t>Owen S. Hofmann, </a:t>
            </a:r>
          </a:p>
          <a:p>
            <a:r>
              <a:rPr lang="en-US" sz="2800" dirty="0" smtClean="0"/>
              <a:t>Emmett </a:t>
            </a:r>
            <a:r>
              <a:rPr lang="en-US" sz="2800" dirty="0" err="1" smtClean="0"/>
              <a:t>Witchel</a:t>
            </a:r>
            <a:endParaRPr lang="en-US" sz="2800" dirty="0" smtClean="0"/>
          </a:p>
          <a:p>
            <a:r>
              <a:rPr lang="en-US" sz="2800" dirty="0" smtClean="0"/>
              <a:t>UT Austin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2: “cleaner rogues”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Rogue() {</a:t>
            </a:r>
          </a:p>
          <a:p>
            <a:pPr>
              <a:buNone/>
            </a:pPr>
            <a:r>
              <a:rPr lang="en-US" dirty="0" smtClean="0"/>
              <a:t>	while(true)</a:t>
            </a:r>
          </a:p>
          <a:p>
            <a:pPr>
              <a:buNone/>
            </a:pPr>
            <a:r>
              <a:rPr lang="en-US" dirty="0" smtClean="0"/>
              <a:t>	   Lane </a:t>
            </a:r>
            <a:r>
              <a:rPr lang="en-US" dirty="0" err="1" smtClean="0"/>
              <a:t>lane</a:t>
            </a:r>
            <a:r>
              <a:rPr lang="en-US" dirty="0" smtClean="0"/>
              <a:t>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       if(</a:t>
            </a:r>
            <a:r>
              <a:rPr lang="en-US" dirty="0" err="1" smtClean="0"/>
              <a:t>lane.getColor</a:t>
            </a:r>
            <a:r>
              <a:rPr lang="en-US" dirty="0" smtClean="0"/>
              <a:t>() == WHITE)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lane.shoot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} }</a:t>
            </a:r>
          </a:p>
          <a:p>
            <a:pPr>
              <a:buNone/>
            </a:pPr>
            <a:r>
              <a:rPr lang="en-US" dirty="0" smtClean="0"/>
              <a:t>Cleaner() {</a:t>
            </a:r>
          </a:p>
          <a:p>
            <a:pPr>
              <a:buNone/>
            </a:pPr>
            <a:r>
              <a:rPr lang="en-US" dirty="0" smtClean="0"/>
              <a:t>    while(true) {</a:t>
            </a:r>
          </a:p>
          <a:p>
            <a:pPr>
              <a:buNone/>
            </a:pPr>
            <a:r>
              <a:rPr lang="en-US" dirty="0" smtClean="0"/>
              <a:t>        if(</a:t>
            </a:r>
            <a:r>
              <a:rPr lang="en-US" dirty="0" err="1" smtClean="0"/>
              <a:t>allLanesShot</a:t>
            </a:r>
            <a:r>
              <a:rPr lang="en-US" dirty="0" smtClean="0"/>
              <a:t>())</a:t>
            </a:r>
          </a:p>
          <a:p>
            <a:pPr>
              <a:buNone/>
            </a:pPr>
            <a:r>
              <a:rPr lang="en-US" dirty="0" smtClean="0"/>
              <a:t>		clean();</a:t>
            </a:r>
          </a:p>
          <a:p>
            <a:pPr>
              <a:buNone/>
            </a:pPr>
            <a:r>
              <a:rPr lang="en-US" dirty="0" smtClean="0"/>
              <a:t>    } }</a:t>
            </a:r>
          </a:p>
        </p:txBody>
      </p:sp>
      <p:sp>
        <p:nvSpPr>
          <p:cNvPr id="6" name="Rectangle 5"/>
          <p:cNvSpPr/>
          <p:nvPr/>
        </p:nvSpPr>
        <p:spPr>
          <a:xfrm>
            <a:off x="4724400" y="4876800"/>
            <a:ext cx="4419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</a:rPr>
              <a:t>Invariants: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shooter  per lane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Don’t shoot colored lanes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cleaner thread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Clean only when all lanes shot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963083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if(</a:t>
            </a:r>
            <a:r>
              <a:rPr lang="en-US" sz="2400" dirty="0" err="1" smtClean="0">
                <a:solidFill>
                  <a:srgbClr val="C00000"/>
                </a:solidFill>
              </a:rPr>
              <a:t>allLanesShot</a:t>
            </a:r>
            <a:r>
              <a:rPr lang="en-US" sz="2400" dirty="0" smtClean="0">
                <a:solidFill>
                  <a:srgbClr val="C00000"/>
                </a:solidFill>
              </a:rPr>
              <a:t>())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lanesFull</a:t>
            </a:r>
            <a:r>
              <a:rPr lang="en-US" sz="2400" dirty="0" err="1" smtClean="0">
                <a:solidFill>
                  <a:srgbClr val="C00000"/>
                </a:solidFill>
              </a:rPr>
              <a:t>.signal</a:t>
            </a:r>
            <a:r>
              <a:rPr lang="en-US" sz="2400" dirty="0" smtClean="0">
                <a:solidFill>
                  <a:srgbClr val="C00000"/>
                </a:solidFill>
              </a:rPr>
              <a:t>();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4433234">
            <a:off x="3723782" y="2762880"/>
            <a:ext cx="381000" cy="16101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86200" y="4038600"/>
            <a:ext cx="3124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while(!</a:t>
            </a:r>
            <a:r>
              <a:rPr lang="en-US" sz="2400" dirty="0" err="1" smtClean="0">
                <a:solidFill>
                  <a:srgbClr val="C00000"/>
                </a:solidFill>
              </a:rPr>
              <a:t>allLanesShot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lanesFull</a:t>
            </a:r>
            <a:r>
              <a:rPr lang="en-US" sz="2400" dirty="0" err="1" smtClean="0">
                <a:solidFill>
                  <a:srgbClr val="C00000"/>
                </a:solidFill>
              </a:rPr>
              <a:t>.await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4267260">
            <a:off x="3017046" y="3865466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59391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(still need other locks!)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Sync-gallery in action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ontrols>
      <p:control spid="21506" name="WebBrowser1" r:id="rId2" imgW="8229600" imgH="4800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Cross-product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6620" y="2438400"/>
          <a:ext cx="8396380" cy="1828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6650"/>
                <a:gridCol w="2428313"/>
                <a:gridCol w="2036650"/>
                <a:gridCol w="1894767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Coarse</a:t>
                      </a:r>
                      <a:endParaRPr lang="en-US" sz="2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Fine</a:t>
                      </a:r>
                      <a:endParaRPr lang="en-US" sz="2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TM</a:t>
                      </a:r>
                      <a:endParaRPr lang="en-US" sz="2400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Single-lane</a:t>
                      </a:r>
                      <a:endParaRPr lang="en-US" sz="2400" b="1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Coarse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Fine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TM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Two-lane</a:t>
                      </a:r>
                      <a:endParaRPr lang="en-US" sz="2400" b="1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Coarse</a:t>
                      </a:r>
                      <a:r>
                        <a:rPr lang="en-US" sz="2400" dirty="0" smtClean="0">
                          <a:latin typeface="Arial Rounded MT Bold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lang="en-US" sz="2400" dirty="0">
                        <a:latin typeface="Arial Rounded MT Bold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 Rounded MT Bold" pitchFamily="34" charset="0"/>
                        </a:rPr>
                        <a:t>Fine2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Rounded MT Bold" pitchFamily="34" charset="0"/>
                        </a:rPr>
                        <a:t>TM2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  <a:latin typeface="Arial Rounded MT Bold" pitchFamily="34" charset="0"/>
                        </a:rPr>
                        <a:t>Cleaner</a:t>
                      </a:r>
                      <a:endParaRPr lang="en-US" sz="2400" b="1" dirty="0">
                        <a:solidFill>
                          <a:srgbClr val="FFFF00"/>
                        </a:solidFill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Rounded MT Bold" pitchFamily="34" charset="0"/>
                        </a:rPr>
                        <a:t>CoarseCleaner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 Rounded MT Bold" pitchFamily="34" charset="0"/>
                        </a:rPr>
                        <a:t>FineCleaner</a:t>
                      </a:r>
                      <a:endParaRPr lang="en-US" sz="2400" dirty="0" smtClean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Rounded MT Bold" pitchFamily="34" charset="0"/>
                        </a:rPr>
                        <a:t>TMCleaner</a:t>
                      </a:r>
                      <a:endParaRPr lang="en-US" sz="2400" dirty="0">
                        <a:latin typeface="Arial Rounded MT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4800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different Rogue implementations</a:t>
            </a:r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Programming Problem</a:t>
            </a:r>
          </a:p>
          <a:p>
            <a:r>
              <a:rPr lang="en-US" sz="3200" dirty="0" smtClean="0"/>
              <a:t>User Study Methodology</a:t>
            </a:r>
          </a:p>
          <a:p>
            <a:pPr lvl="1"/>
            <a:r>
              <a:rPr lang="en-US" sz="2800" dirty="0" smtClean="0"/>
              <a:t>TM Support</a:t>
            </a:r>
          </a:p>
          <a:p>
            <a:pPr lvl="1"/>
            <a:r>
              <a:rPr lang="en-US" sz="2800" dirty="0" smtClean="0"/>
              <a:t>Survey details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TM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08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Year 1: DSTM2 </a:t>
            </a:r>
            <a:r>
              <a:rPr lang="en-US" sz="2400" b="1" dirty="0" smtClean="0"/>
              <a:t>[</a:t>
            </a:r>
            <a:r>
              <a:rPr lang="en-US" sz="2400" b="1" dirty="0" err="1" smtClean="0"/>
              <a:t>Herlihy</a:t>
            </a:r>
            <a:r>
              <a:rPr lang="en-US" sz="2400" b="1" dirty="0" smtClean="0"/>
              <a:t> 06]</a:t>
            </a:r>
            <a:endParaRPr lang="en-US" sz="3200" b="1" dirty="0" smtClean="0"/>
          </a:p>
          <a:p>
            <a:r>
              <a:rPr lang="en-US" sz="3200" dirty="0" smtClean="0"/>
              <a:t>Year 2: JDASTM </a:t>
            </a:r>
            <a:r>
              <a:rPr lang="en-US" sz="2400" b="1" dirty="0" smtClean="0"/>
              <a:t>[Ramadan 09]</a:t>
            </a:r>
            <a:endParaRPr lang="en-US" sz="3200" b="1" dirty="0" smtClean="0"/>
          </a:p>
          <a:p>
            <a:r>
              <a:rPr lang="en-US" sz="3200" dirty="0" smtClean="0"/>
              <a:t>Library, not language support</a:t>
            </a:r>
          </a:p>
          <a:p>
            <a:pPr lvl="1"/>
            <a:r>
              <a:rPr lang="en-US" sz="2800" dirty="0" smtClean="0"/>
              <a:t>No atomic blocks</a:t>
            </a:r>
          </a:p>
          <a:p>
            <a:pPr lvl="1"/>
            <a:r>
              <a:rPr lang="en-US" sz="2800" dirty="0" smtClean="0"/>
              <a:t>Different concrete syntax</a:t>
            </a:r>
          </a:p>
          <a:p>
            <a:pPr lvl="1"/>
            <a:r>
              <a:rPr lang="en-US" sz="2800" dirty="0" smtClean="0"/>
              <a:t>Read/write barriers</a:t>
            </a:r>
          </a:p>
          <a:p>
            <a:pPr lvl="2">
              <a:buNone/>
            </a:pPr>
            <a:endParaRPr lang="en-US" sz="2800" dirty="0" smtClean="0"/>
          </a:p>
          <a:p>
            <a:pPr>
              <a:buNone/>
            </a:pPr>
            <a:endParaRPr lang="en-US" sz="33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DSTM2 concrete syntax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057400"/>
            <a:ext cx="6248400" cy="313932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Callable c = new Callable&lt;Void&gt; {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  public Void call() {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	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GalleryLane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l = 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randomLane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     if(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l.color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() == WHITE))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	   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l.shoot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myColor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);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	return null;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  }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}</a:t>
            </a:r>
          </a:p>
          <a:p>
            <a:pPr>
              <a:defRPr/>
            </a:pP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Thread.doIt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(c);</a:t>
            </a:r>
            <a:endParaRPr lang="en-US" sz="2200" dirty="0">
              <a:solidFill>
                <a:schemeClr val="accent4">
                  <a:lumMod val="75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JDASTM concrete syntax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057400"/>
            <a:ext cx="6248400" cy="44935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Transaction </a:t>
            </a:r>
            <a:r>
              <a:rPr lang="en-US" sz="2200" dirty="0" err="1">
                <a:solidFill>
                  <a:schemeClr val="accent4"/>
                </a:solidFill>
                <a:latin typeface="Consolas" pitchFamily="49" charset="0"/>
              </a:rPr>
              <a:t>tx</a:t>
            </a: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= new Transaction(id);</a:t>
            </a:r>
          </a:p>
          <a:p>
            <a:pPr>
              <a:defRPr/>
            </a:pPr>
            <a:r>
              <a:rPr lang="en-US" sz="2200" dirty="0" err="1">
                <a:solidFill>
                  <a:schemeClr val="accent4"/>
                </a:solidFill>
                <a:latin typeface="Consolas" pitchFamily="49" charset="0"/>
              </a:rPr>
              <a:t>boolean</a:t>
            </a: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done = false;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while(!done) {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try {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   </a:t>
            </a:r>
            <a:r>
              <a:rPr lang="en-US" sz="2200" i="1" dirty="0" err="1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tx.BeginTransaction</a:t>
            </a: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   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GalleryLane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l = 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randomLane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     if(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l.color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() == WHITE))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	   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l.TM_shoot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(</a:t>
            </a:r>
            <a:r>
              <a:rPr lang="en-US" sz="2200" dirty="0" err="1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myColor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);</a:t>
            </a:r>
            <a:endParaRPr lang="en-US" sz="2200" dirty="0">
              <a:solidFill>
                <a:schemeClr val="accent4"/>
              </a:solidFill>
              <a:latin typeface="Consolas" pitchFamily="49" charset="0"/>
            </a:endParaRP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   done = </a:t>
            </a:r>
            <a:r>
              <a:rPr lang="en-US" sz="2200" i="1" dirty="0" err="1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tx.CommitTransaction</a:t>
            </a: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} catch(</a:t>
            </a:r>
            <a:r>
              <a:rPr lang="en-US" sz="2200" dirty="0" err="1">
                <a:solidFill>
                  <a:schemeClr val="accent4"/>
                </a:solidFill>
                <a:latin typeface="Consolas" pitchFamily="49" charset="0"/>
              </a:rPr>
              <a:t>AbortException</a:t>
            </a: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e) {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   </a:t>
            </a:r>
            <a:r>
              <a:rPr lang="en-US" sz="2200" i="1" dirty="0" err="1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tx.AbortTransaction</a:t>
            </a: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();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   done = false;</a:t>
            </a:r>
          </a:p>
          <a:p>
            <a:pPr>
              <a:defRPr/>
            </a:pPr>
            <a:r>
              <a:rPr lang="en-US" sz="2200" dirty="0">
                <a:solidFill>
                  <a:schemeClr val="accent4"/>
                </a:solidFill>
                <a:latin typeface="Consolas" pitchFamily="49" charset="0"/>
              </a:rPr>
              <a:t>   </a:t>
            </a:r>
            <a:r>
              <a:rPr lang="en-US" sz="2200" dirty="0" smtClean="0">
                <a:solidFill>
                  <a:schemeClr val="accent4"/>
                </a:solidFill>
                <a:latin typeface="Consolas" pitchFamily="49" charset="0"/>
              </a:rPr>
              <a:t>}}</a:t>
            </a:r>
            <a:endParaRPr lang="en-US" sz="2200" dirty="0">
              <a:solidFill>
                <a:schemeClr val="accent4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Undergrads: the ideal TM user-base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TM added to undergrad OS curriculum</a:t>
            </a:r>
          </a:p>
          <a:p>
            <a:r>
              <a:rPr lang="en-US" dirty="0" smtClean="0"/>
              <a:t>Survey students</a:t>
            </a:r>
            <a:endParaRPr lang="en-US" b="1" i="1" dirty="0" smtClean="0"/>
          </a:p>
          <a:p>
            <a:r>
              <a:rPr lang="en-US" dirty="0" smtClean="0"/>
              <a:t>Analyze programming mistakes</a:t>
            </a:r>
          </a:p>
          <a:p>
            <a:r>
              <a:rPr lang="en-US" dirty="0" smtClean="0"/>
              <a:t>TM’s benchmark for success</a:t>
            </a:r>
          </a:p>
          <a:p>
            <a:pPr lvl="1"/>
            <a:r>
              <a:rPr lang="en-US" b="1" i="1" dirty="0" smtClean="0"/>
              <a:t>Easier to use than fine grain locks or conditions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Measure previous exposure</a:t>
            </a:r>
          </a:p>
          <a:p>
            <a:pPr lvl="1"/>
            <a:r>
              <a:rPr lang="en-US" dirty="0" smtClean="0"/>
              <a:t>Used locks/TM before, etc</a:t>
            </a:r>
          </a:p>
          <a:p>
            <a:r>
              <a:rPr lang="en-US" dirty="0" smtClean="0"/>
              <a:t>Track design/code/debug time</a:t>
            </a:r>
          </a:p>
          <a:p>
            <a:r>
              <a:rPr lang="en-US" dirty="0" smtClean="0"/>
              <a:t>Rank primitives according along several axes:</a:t>
            </a:r>
          </a:p>
          <a:p>
            <a:pPr lvl="1"/>
            <a:r>
              <a:rPr lang="en-US" dirty="0" smtClean="0"/>
              <a:t>Ease of reasoning about</a:t>
            </a:r>
          </a:p>
          <a:p>
            <a:pPr lvl="1"/>
            <a:r>
              <a:rPr lang="en-US" dirty="0" smtClean="0"/>
              <a:t>Ease of coding/debugging</a:t>
            </a:r>
          </a:p>
          <a:p>
            <a:pPr lvl="1"/>
            <a:r>
              <a:rPr lang="en-US" dirty="0" smtClean="0"/>
              <a:t>Ease of understanding others’ code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http://www.cs.utexas.edu/~witchel/tx/sync-gallery-survey.html</a:t>
            </a:r>
          </a:p>
          <a:p>
            <a:pPr>
              <a:buNone/>
            </a:pPr>
            <a:endParaRPr lang="en-US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Surveyed 4 sections of OS students </a:t>
            </a:r>
          </a:p>
          <a:p>
            <a:pPr lvl="1"/>
            <a:r>
              <a:rPr lang="en-US" sz="2800" dirty="0" smtClean="0"/>
              <a:t>2 sections x 2 semesters</a:t>
            </a:r>
          </a:p>
          <a:p>
            <a:pPr lvl="1"/>
            <a:r>
              <a:rPr lang="en-US" sz="2800" b="1" dirty="0" smtClean="0"/>
              <a:t>147 </a:t>
            </a:r>
            <a:r>
              <a:rPr lang="en-US" sz="2800" dirty="0" smtClean="0"/>
              <a:t>students</a:t>
            </a:r>
          </a:p>
          <a:p>
            <a:pPr lvl="1"/>
            <a:r>
              <a:rPr lang="en-US" sz="2800" b="1" dirty="0" smtClean="0"/>
              <a:t>1323</a:t>
            </a:r>
            <a:r>
              <a:rPr lang="en-US" sz="2800" dirty="0" smtClean="0"/>
              <a:t> rogue implementations</a:t>
            </a:r>
          </a:p>
          <a:p>
            <a:r>
              <a:rPr lang="en-US" sz="3200" dirty="0" smtClean="0"/>
              <a:t>Defect Analysis</a:t>
            </a:r>
          </a:p>
          <a:p>
            <a:pPr lvl="1"/>
            <a:r>
              <a:rPr lang="en-US" sz="2800" dirty="0" smtClean="0"/>
              <a:t>Examined year 2 (</a:t>
            </a:r>
            <a:r>
              <a:rPr lang="en-US" sz="2800" b="1" dirty="0" smtClean="0"/>
              <a:t>604</a:t>
            </a:r>
            <a:r>
              <a:rPr lang="en-US" sz="2800" dirty="0" smtClean="0"/>
              <a:t> implementations)</a:t>
            </a:r>
          </a:p>
          <a:p>
            <a:pPr lvl="1"/>
            <a:r>
              <a:rPr lang="en-US" sz="2800" dirty="0" smtClean="0"/>
              <a:t>Automated testing using condor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TM Research Mantra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need better parallel programming tools</a:t>
            </a:r>
          </a:p>
          <a:p>
            <a:pPr lvl="1"/>
            <a:r>
              <a:rPr lang="en-US" dirty="0" smtClean="0"/>
              <a:t>CMP ubiquity</a:t>
            </a:r>
          </a:p>
          <a:p>
            <a:pPr lvl="1"/>
            <a:r>
              <a:rPr lang="en-US" dirty="0" smtClean="0"/>
              <a:t>(Concurrent programming == programming w/locks)</a:t>
            </a:r>
          </a:p>
          <a:p>
            <a:pPr lvl="1"/>
            <a:r>
              <a:rPr lang="en-US" dirty="0" smtClean="0"/>
              <a:t>Locks are difficult</a:t>
            </a:r>
          </a:p>
          <a:p>
            <a:r>
              <a:rPr lang="en-US" dirty="0" smtClean="0"/>
              <a:t>Transactional memory is “promising”:</a:t>
            </a:r>
          </a:p>
          <a:p>
            <a:pPr lvl="1"/>
            <a:r>
              <a:rPr lang="en-US" dirty="0" smtClean="0"/>
              <a:t>No deadlock, </a:t>
            </a:r>
            <a:r>
              <a:rPr lang="en-US" dirty="0" err="1" smtClean="0"/>
              <a:t>livelock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Optimistic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likely more scalable </a:t>
            </a:r>
          </a:p>
          <a:p>
            <a:r>
              <a:rPr lang="en-US" b="1" dirty="0" smtClean="0"/>
              <a:t>Therefore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Transactional Memory is </a:t>
            </a:r>
            <a:r>
              <a:rPr lang="en-US" b="1" i="1" dirty="0" smtClean="0"/>
              <a:t>easier</a:t>
            </a:r>
            <a:r>
              <a:rPr lang="en-US" dirty="0" smtClean="0"/>
              <a:t> than locks</a:t>
            </a:r>
          </a:p>
          <a:p>
            <a:pPr lvl="1"/>
            <a:r>
              <a:rPr lang="en-US" dirty="0" smtClean="0"/>
              <a:t>All TM papers should be published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Programming Problem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User Study Methodology</a:t>
            </a: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312420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828800"/>
            <a:ext cx="2057400" cy="4572000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310509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419600" y="1600200"/>
            <a:ext cx="3810000" cy="4267200"/>
            <a:chOff x="4419600" y="1600200"/>
            <a:chExt cx="3810000" cy="4267200"/>
          </a:xfrm>
        </p:grpSpPr>
        <p:sp>
          <p:nvSpPr>
            <p:cNvPr id="8" name="Rectangle 7"/>
            <p:cNvSpPr/>
            <p:nvPr/>
          </p:nvSpPr>
          <p:spPr>
            <a:xfrm>
              <a:off x="4419600" y="1600200"/>
              <a:ext cx="3810000" cy="4267200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7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Implementation order:</a:t>
              </a:r>
              <a:endParaRPr lang="en-US" sz="28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5462588" y="2514600"/>
              <a:ext cx="1666875" cy="4602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Coarse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12" name="Flowchart: Decision 11"/>
            <p:cNvSpPr/>
            <p:nvPr/>
          </p:nvSpPr>
          <p:spPr>
            <a:xfrm>
              <a:off x="4962525" y="3203448"/>
              <a:ext cx="2667000" cy="609600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rand&amp;2?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4657725" y="4194048"/>
              <a:ext cx="1666875" cy="4602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Fine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410325" y="4191000"/>
              <a:ext cx="1666875" cy="460248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 Rounded MT Bold" pitchFamily="34" charset="0"/>
                </a:rPr>
                <a:t>TM</a:t>
              </a:r>
              <a:endParaRPr lang="en-US" dirty="0">
                <a:latin typeface="Arial Rounded MT Bold" pitchFamily="34" charset="0"/>
              </a:endParaRPr>
            </a:p>
          </p:txBody>
        </p:sp>
        <p:cxnSp>
          <p:nvCxnSpPr>
            <p:cNvPr id="15" name="Straight Arrow Connector 14"/>
            <p:cNvCxnSpPr>
              <a:stCxn id="11" idx="2"/>
              <a:endCxn id="12" idx="0"/>
            </p:cNvCxnSpPr>
            <p:nvPr/>
          </p:nvCxnSpPr>
          <p:spPr>
            <a:xfrm rot="5400000">
              <a:off x="6181726" y="3089148"/>
              <a:ext cx="2286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hape 15"/>
            <p:cNvCxnSpPr>
              <a:stCxn id="12" idx="3"/>
              <a:endCxn id="14" idx="0"/>
            </p:cNvCxnSpPr>
            <p:nvPr/>
          </p:nvCxnSpPr>
          <p:spPr>
            <a:xfrm flipH="1">
              <a:off x="7243763" y="3508248"/>
              <a:ext cx="385762" cy="682752"/>
            </a:xfrm>
            <a:prstGeom prst="bentConnector4">
              <a:avLst>
                <a:gd name="adj1" fmla="val -59259"/>
                <a:gd name="adj2" fmla="val 7232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hape 16"/>
            <p:cNvCxnSpPr>
              <a:stCxn id="12" idx="1"/>
              <a:endCxn id="13" idx="0"/>
            </p:cNvCxnSpPr>
            <p:nvPr/>
          </p:nvCxnSpPr>
          <p:spPr>
            <a:xfrm rot="10800000" flipH="1" flipV="1">
              <a:off x="4962525" y="3508248"/>
              <a:ext cx="528638" cy="685800"/>
            </a:xfrm>
            <a:prstGeom prst="bentConnector4">
              <a:avLst>
                <a:gd name="adj1" fmla="val -43243"/>
                <a:gd name="adj2" fmla="val 7222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52800" y="1828800"/>
            <a:ext cx="2057400" cy="4572000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310509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81600" y="1828800"/>
            <a:ext cx="2057400" cy="4572000"/>
          </a:xfrm>
          <a:prstGeom prst="rect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3105090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hours</a:t>
            </a:r>
            <a:endParaRPr lang="en-US" sz="2000" b="1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Qualitative preferences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057400"/>
          <a:ext cx="6629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748"/>
                <a:gridCol w="1243013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Coarse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62%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Fine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45%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Conditions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>
                    <a:solidFill>
                      <a:srgbClr val="FFFF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199" y="4419600"/>
          <a:ext cx="6629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748"/>
                <a:gridCol w="1243013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Coarse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81%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Fine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38%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Conditions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1688068"/>
            <a:ext cx="13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Syntax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050268"/>
            <a:ext cx="239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Easiest to Think about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48600" y="6324600"/>
            <a:ext cx="94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(Year 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Qualitative preferences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057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62%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45%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419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1430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81%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38%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1688068"/>
            <a:ext cx="13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Syntax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050268"/>
            <a:ext cx="2399568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Easiest to Think about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48600" y="6324600"/>
            <a:ext cx="94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(Year 2)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66800" y="1676400"/>
            <a:ext cx="6781800" cy="4876800"/>
          </a:xfrm>
          <a:prstGeom prst="rect">
            <a:avLst/>
          </a:prstGeom>
          <a:solidFill>
            <a:schemeClr val="accent1">
              <a:lumMod val="50000"/>
              <a:alpha val="8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2286000"/>
            <a:ext cx="4917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Coarse &gt; (</a:t>
            </a:r>
            <a:r>
              <a:rPr lang="en-US" sz="2800" b="1" dirty="0" err="1" smtClean="0">
                <a:solidFill>
                  <a:srgbClr val="FFFF00"/>
                </a:solidFill>
              </a:rPr>
              <a:t>TM|Coarse</a:t>
            </a:r>
            <a:r>
              <a:rPr lang="en-US" sz="2800" b="1" dirty="0" smtClean="0">
                <a:solidFill>
                  <a:srgbClr val="FFFF00"/>
                </a:solidFill>
              </a:rPr>
              <a:t>) &gt; </a:t>
            </a:r>
          </a:p>
          <a:p>
            <a:r>
              <a:rPr lang="en-US" sz="2800" b="1" dirty="0" smtClean="0">
                <a:solidFill>
                  <a:srgbClr val="FFFF00"/>
                </a:solidFill>
              </a:rPr>
              <a:t>       Fine &gt; (</a:t>
            </a:r>
            <a:r>
              <a:rPr lang="en-US" sz="2800" b="1" dirty="0" err="1" smtClean="0">
                <a:solidFill>
                  <a:srgbClr val="FFFF00"/>
                </a:solidFill>
              </a:rPr>
              <a:t>Fine|Conditions</a:t>
            </a:r>
            <a:r>
              <a:rPr lang="en-US" sz="2800" b="1" dirty="0" smtClean="0">
                <a:solidFill>
                  <a:srgbClr val="FFFF00"/>
                </a:solidFill>
              </a:rPr>
              <a:t>)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1600" y="4724400"/>
            <a:ext cx="5654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Coarse &gt; (</a:t>
            </a:r>
            <a:r>
              <a:rPr lang="en-US" sz="2800" b="1" dirty="0" err="1" smtClean="0">
                <a:solidFill>
                  <a:srgbClr val="FFFF00"/>
                </a:solidFill>
              </a:rPr>
              <a:t>Fine|TM</a:t>
            </a:r>
            <a:r>
              <a:rPr lang="en-US" sz="2800" b="1" dirty="0" smtClean="0">
                <a:solidFill>
                  <a:srgbClr val="FFFF00"/>
                </a:solidFill>
              </a:rPr>
              <a:t>) &gt; Conditions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1676400"/>
            <a:ext cx="2114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Best Syntax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4038600"/>
            <a:ext cx="394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Easiest to Think about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Programming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Error taxonomy: 8 classes</a:t>
            </a:r>
          </a:p>
          <a:p>
            <a:r>
              <a:rPr lang="en-US" b="1" dirty="0" smtClean="0"/>
              <a:t>Lock-</a:t>
            </a:r>
            <a:r>
              <a:rPr lang="en-US" b="1" dirty="0" err="1" smtClean="0"/>
              <a:t>ord</a:t>
            </a:r>
            <a:r>
              <a:rPr lang="en-US" b="1" dirty="0" smtClean="0"/>
              <a:t>:</a:t>
            </a:r>
            <a:r>
              <a:rPr lang="en-US" dirty="0" smtClean="0"/>
              <a:t> lock ordering</a:t>
            </a:r>
          </a:p>
          <a:p>
            <a:r>
              <a:rPr lang="en-US" b="1" dirty="0" smtClean="0"/>
              <a:t>Lock-</a:t>
            </a:r>
            <a:r>
              <a:rPr lang="en-US" b="1" dirty="0" err="1" smtClean="0"/>
              <a:t>cond</a:t>
            </a:r>
            <a:r>
              <a:rPr lang="en-US" b="1" dirty="0" smtClean="0"/>
              <a:t>:</a:t>
            </a:r>
            <a:r>
              <a:rPr lang="en-US" dirty="0" smtClean="0"/>
              <a:t> checking condition outside </a:t>
            </a:r>
            <a:r>
              <a:rPr lang="en-US" dirty="0" err="1" smtClean="0"/>
              <a:t>critsec</a:t>
            </a:r>
            <a:endParaRPr lang="en-US" dirty="0" smtClean="0"/>
          </a:p>
          <a:p>
            <a:r>
              <a:rPr lang="en-US" b="1" dirty="0" smtClean="0"/>
              <a:t>Lock-forgot:</a:t>
            </a:r>
            <a:r>
              <a:rPr lang="en-US" dirty="0" smtClean="0"/>
              <a:t> forgotten Synchronization</a:t>
            </a:r>
          </a:p>
          <a:p>
            <a:r>
              <a:rPr lang="en-US" b="1" dirty="0" err="1" smtClean="0"/>
              <a:t>Cv</a:t>
            </a:r>
            <a:r>
              <a:rPr lang="en-US" b="1" dirty="0" smtClean="0"/>
              <a:t>-exotic: </a:t>
            </a:r>
            <a:r>
              <a:rPr lang="en-US" dirty="0" smtClean="0"/>
              <a:t>exotic condition variable usage</a:t>
            </a:r>
          </a:p>
          <a:p>
            <a:r>
              <a:rPr lang="en-US" b="1" dirty="0" err="1" smtClean="0"/>
              <a:t>Cv</a:t>
            </a:r>
            <a:r>
              <a:rPr lang="en-US" b="1" dirty="0" smtClean="0"/>
              <a:t>-use:</a:t>
            </a:r>
            <a:r>
              <a:rPr lang="en-US" dirty="0" smtClean="0"/>
              <a:t> condition variable errors</a:t>
            </a:r>
          </a:p>
          <a:p>
            <a:r>
              <a:rPr lang="en-US" b="1" dirty="0" smtClean="0"/>
              <a:t>TM-exotic: </a:t>
            </a:r>
            <a:r>
              <a:rPr lang="en-US" dirty="0" smtClean="0"/>
              <a:t>TM primitive misuse</a:t>
            </a:r>
          </a:p>
          <a:p>
            <a:r>
              <a:rPr lang="en-US" b="1" dirty="0" smtClean="0"/>
              <a:t>TM-forgot:</a:t>
            </a:r>
            <a:r>
              <a:rPr lang="en-US" dirty="0" smtClean="0"/>
              <a:t> Forgotten TM synchronization</a:t>
            </a:r>
          </a:p>
          <a:p>
            <a:r>
              <a:rPr lang="en-US" b="1" i="1" dirty="0" smtClean="0"/>
              <a:t>TM-order: </a:t>
            </a:r>
            <a:r>
              <a:rPr lang="en-US" i="1" dirty="0" smtClean="0"/>
              <a:t>Ordering in TM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</p:spPr>
        <p:txBody>
          <a:bodyPr/>
          <a:lstStyle/>
          <a:p>
            <a:r>
              <a:rPr lang="en-US" dirty="0" smtClean="0"/>
              <a:t>Error Rates by Defect Type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838200" y="2057400"/>
          <a:ext cx="6934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/>
          <a:lstStyle/>
          <a:p>
            <a:r>
              <a:rPr lang="en-US" dirty="0" smtClean="0"/>
              <a:t>Overall Error Rates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609600" y="3272135"/>
            <a:ext cx="2678234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 Rounded MT Bold" pitchFamily="34" charset="0"/>
              </a:rPr>
              <a:t>Proportion of errors</a:t>
            </a:r>
            <a:endParaRPr lang="en-US" sz="2000" b="1" dirty="0">
              <a:latin typeface="Arial Rounded MT Bold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990600" y="1905000"/>
          <a:ext cx="6858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TM </a:t>
            </a:r>
            <a:r>
              <a:rPr lang="en-US" i="1" dirty="0" smtClean="0"/>
              <a:t>really</a:t>
            </a:r>
            <a:r>
              <a:rPr lang="en-US" dirty="0" smtClean="0"/>
              <a:t> easier than locks?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Programmers </a:t>
            </a:r>
            <a:r>
              <a:rPr lang="en-US" b="1" i="1" dirty="0" smtClean="0"/>
              <a:t>still must write critical sections</a:t>
            </a:r>
          </a:p>
          <a:p>
            <a:r>
              <a:rPr lang="en-US" dirty="0" smtClean="0"/>
              <a:t>Realizable TM will have </a:t>
            </a:r>
            <a:r>
              <a:rPr lang="en-US" i="1" dirty="0" smtClean="0"/>
              <a:t>new</a:t>
            </a:r>
            <a:r>
              <a:rPr lang="en-US" dirty="0" smtClean="0"/>
              <a:t> issues</a:t>
            </a:r>
          </a:p>
          <a:p>
            <a:pPr lvl="1"/>
            <a:r>
              <a:rPr lang="en-US" dirty="0" smtClean="0"/>
              <a:t>HTM overflow</a:t>
            </a:r>
          </a:p>
          <a:p>
            <a:pPr lvl="1"/>
            <a:r>
              <a:rPr lang="en-US" dirty="0" smtClean="0"/>
              <a:t>STM performance</a:t>
            </a:r>
          </a:p>
          <a:p>
            <a:pPr lvl="1"/>
            <a:r>
              <a:rPr lang="en-US" dirty="0" smtClean="0"/>
              <a:t>Trading one set of difficult issues for another?</a:t>
            </a:r>
          </a:p>
          <a:p>
            <a:r>
              <a:rPr lang="en-US" dirty="0" smtClean="0"/>
              <a:t>Ease-of-use is a critical motivator for TM research</a:t>
            </a:r>
          </a:p>
          <a:p>
            <a:pPr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It’s important to know the answer to this question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Programming Problem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User Study Methodology</a:t>
            </a:r>
          </a:p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Results</a:t>
            </a:r>
          </a:p>
          <a:p>
            <a:r>
              <a:rPr lang="en-US" sz="3200" dirty="0" smtClean="0"/>
              <a:t>Conclusion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General qualitative ranking: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200" dirty="0" smtClean="0"/>
              <a:t>Coarse-grain locks (easiest)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200" dirty="0" smtClean="0"/>
              <a:t>TM</a:t>
            </a:r>
          </a:p>
          <a:p>
            <a:pPr marL="907542" lvl="1" indent="-514350">
              <a:buFont typeface="+mj-lt"/>
              <a:buAutoNum type="arabicPeriod"/>
            </a:pPr>
            <a:r>
              <a:rPr lang="en-US" sz="3200" dirty="0" smtClean="0"/>
              <a:t>Fine-grain locks/conditions (hardest)</a:t>
            </a:r>
          </a:p>
          <a:p>
            <a:r>
              <a:rPr lang="en-US" sz="3200" dirty="0" smtClean="0"/>
              <a:t>Error rates overwhelmingly in favor of TM</a:t>
            </a:r>
          </a:p>
          <a:p>
            <a:r>
              <a:rPr lang="en-US" sz="3200" dirty="0" smtClean="0"/>
              <a:t>TM </a:t>
            </a:r>
            <a:r>
              <a:rPr lang="en-US" sz="3200" dirty="0" smtClean="0"/>
              <a:t>may </a:t>
            </a:r>
            <a:r>
              <a:rPr lang="en-US" sz="3200" b="1" i="1" smtClean="0"/>
              <a:t>actually </a:t>
            </a:r>
            <a:r>
              <a:rPr lang="en-US" sz="3200" b="1" i="1" smtClean="0"/>
              <a:t>be easier…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P-values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905000"/>
            <a:ext cx="90297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Development Effort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1619250"/>
          <a:ext cx="76962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2967335"/>
            <a:ext cx="889987" cy="400110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hours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Potpourri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209800"/>
          <a:ext cx="76962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743200"/>
                <a:gridCol w="1447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Rogue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Sync</a:t>
                      </a:r>
                      <a:r>
                        <a:rPr lang="en-US" baseline="0" dirty="0" smtClean="0"/>
                        <a:t>hronization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R/C Threads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 Requirements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distinct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Coarse2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Shoot at 2 </a:t>
                      </a:r>
                      <a:r>
                        <a:rPr lang="en-US" baseline="0" dirty="0" smtClean="0"/>
                        <a:t>lanes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CoarseCleaner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lock, 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wait/notify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Per-lane</a:t>
                      </a:r>
                      <a:r>
                        <a:rPr lang="en-US" baseline="0" dirty="0" smtClean="0"/>
                        <a:t> locks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distinct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Per-lane</a:t>
                      </a:r>
                      <a:r>
                        <a:rPr lang="en-US" baseline="0" dirty="0" smtClean="0"/>
                        <a:t> locks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Shoot at 2 </a:t>
                      </a:r>
                      <a:r>
                        <a:rPr lang="en-US" baseline="0" dirty="0" smtClean="0"/>
                        <a:t>lanes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FineCleaner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Per-lane</a:t>
                      </a:r>
                      <a:r>
                        <a:rPr lang="en-US" baseline="0" dirty="0" smtClean="0"/>
                        <a:t> locks, conditions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wait/notify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distinct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 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Shoot at 2 </a:t>
                      </a:r>
                      <a:r>
                        <a:rPr lang="en-US" baseline="0" dirty="0" smtClean="0"/>
                        <a:t>lanes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TMCleaner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answer this 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6" y="3168969"/>
            <a:ext cx="8229600" cy="256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Step 2</a:t>
            </a:r>
            <a:r>
              <a:rPr lang="en-US" sz="3600" dirty="0" smtClean="0"/>
              <a:t>: have them write the same program with TM and locks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9126" y="5033963"/>
            <a:ext cx="8229600" cy="103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4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Evaluate their code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9126" y="4378643"/>
            <a:ext cx="8229600" cy="18745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3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Ask them how it went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1792" y="205740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1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Get some programmers</a:t>
            </a: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preferrably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inexperienced)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9400" y="2819400"/>
            <a:ext cx="60198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This talk: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TM vs. locks user study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UT Austin OS undergrads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same program using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locks (fine/coarse)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monitors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 transactional memory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sz="3200" dirty="0" smtClean="0"/>
              <a:t>Programming Problem</a:t>
            </a:r>
          </a:p>
          <a:p>
            <a:r>
              <a:rPr lang="en-US" sz="3200" dirty="0" smtClean="0"/>
              <a:t>User Study Methodology</a:t>
            </a:r>
          </a:p>
          <a:p>
            <a:r>
              <a:rPr lang="en-US" sz="3200" dirty="0" smtClean="0"/>
              <a:t>Results</a:t>
            </a:r>
          </a:p>
          <a:p>
            <a:r>
              <a:rPr lang="en-US" sz="3200" dirty="0" smtClean="0"/>
              <a:t>Conclusion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programming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sync-gallery</a:t>
            </a:r>
            <a:r>
              <a:rPr lang="en-US" dirty="0" smtClean="0"/>
              <a:t>: a rogue’s gallery of synchronization</a:t>
            </a:r>
          </a:p>
          <a:p>
            <a:r>
              <a:rPr lang="en-US" dirty="0" smtClean="0"/>
              <a:t>Metaphor </a:t>
            </a:r>
            <a:r>
              <a:rPr lang="en-US" dirty="0" smtClean="0">
                <a:sym typeface="Wingdings" pitchFamily="2" charset="2"/>
              </a:rPr>
              <a:t> shooting gallery (welcome to UT)</a:t>
            </a:r>
          </a:p>
          <a:p>
            <a:r>
              <a:rPr lang="en-US" dirty="0" smtClean="0">
                <a:sym typeface="Wingdings" pitchFamily="2" charset="2"/>
              </a:rPr>
              <a:t>Rogues  shoot paint-balls in lanes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Each rogue has a unique color</a:t>
            </a:r>
          </a:p>
          <a:p>
            <a:r>
              <a:rPr lang="en-US" dirty="0" smtClean="0">
                <a:sym typeface="Wingdings" pitchFamily="2" charset="2"/>
              </a:rPr>
              <a:t>Shooting  target takes rogue’s color</a:t>
            </a:r>
          </a:p>
          <a:p>
            <a:r>
              <a:rPr lang="en-US" dirty="0" smtClean="0">
                <a:sym typeface="Wingdings" pitchFamily="2" charset="2"/>
              </a:rPr>
              <a:t>Cleaners  change targets back to white</a:t>
            </a:r>
          </a:p>
          <a:p>
            <a:r>
              <a:rPr lang="en-US" dirty="0" smtClean="0">
                <a:sym typeface="Wingdings" pitchFamily="2" charset="2"/>
              </a:rPr>
              <a:t>Rogues/cleaners must synchronize 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maintain 4 invariants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Sync-gallery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Only one shooter  per lane  </a:t>
            </a:r>
            <a:r>
              <a:rPr lang="en-US" sz="1800" b="1" dirty="0" smtClean="0"/>
              <a:t>(Uh, hello, dangerous?!)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Don’t shoot colored lanes </a:t>
            </a:r>
            <a:r>
              <a:rPr lang="en-US" sz="2000" b="1" dirty="0" smtClean="0"/>
              <a:t>(no fun)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Clean only when all lanes shot </a:t>
            </a:r>
            <a:r>
              <a:rPr lang="en-US" sz="2000" b="1" dirty="0" smtClean="0"/>
              <a:t>(be lazy)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Only one cleaner thread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Task: “single-lane rogue”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Rogue() {</a:t>
            </a:r>
          </a:p>
          <a:p>
            <a:pPr>
              <a:buNone/>
            </a:pPr>
            <a:r>
              <a:rPr lang="en-US" dirty="0" smtClean="0"/>
              <a:t>	while(true) {</a:t>
            </a:r>
          </a:p>
          <a:p>
            <a:pPr>
              <a:buNone/>
            </a:pPr>
            <a:r>
              <a:rPr lang="en-US" dirty="0" smtClean="0"/>
              <a:t>	   Lane </a:t>
            </a:r>
            <a:r>
              <a:rPr lang="en-US" dirty="0" err="1" smtClean="0"/>
              <a:t>lane</a:t>
            </a:r>
            <a:r>
              <a:rPr lang="en-US" dirty="0" smtClean="0"/>
              <a:t>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lane.getColor</a:t>
            </a:r>
            <a:r>
              <a:rPr lang="en-US" dirty="0" smtClean="0"/>
              <a:t>() == WHITE)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lane.shoot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allLanesShot</a:t>
            </a:r>
            <a:r>
              <a:rPr lang="en-US" dirty="0" smtClean="0"/>
              <a:t>())</a:t>
            </a:r>
          </a:p>
          <a:p>
            <a:pPr>
              <a:buNone/>
            </a:pPr>
            <a:r>
              <a:rPr lang="en-US" dirty="0" smtClean="0"/>
              <a:t>	      clean();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4876800"/>
            <a:ext cx="4419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</a:rPr>
              <a:t>Invariants: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shooter  per lane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Don’t shoot colored lanes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cleaner thread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Clean only when all lanes shot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2286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4433234">
            <a:off x="2789135" y="2299786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6200" y="44196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globalLock.unlock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4361240">
            <a:off x="2942244" y="4304854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0" y="2658283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lane.lock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4433234">
            <a:off x="5303735" y="2672069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529" y="3611577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lane.unlock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4433234">
            <a:off x="4542264" y="3625363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05927" y="4221177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lockAllLanes</a:t>
            </a:r>
            <a:r>
              <a:rPr lang="en-US" sz="2400" dirty="0" smtClean="0">
                <a:solidFill>
                  <a:srgbClr val="C00000"/>
                </a:solidFill>
              </a:rPr>
              <a:t>() ???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4696472">
            <a:off x="4232679" y="4124457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580872" y="2286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beginTransaction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4433234">
            <a:off x="2788607" y="2299786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85672" y="44196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endTransaction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 rot="4361240">
            <a:off x="2941716" y="4304854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0" y="5943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Coarse-grain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59391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Fine-grain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5943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Transactions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9" grpId="1"/>
      <p:bldP spid="10" grpId="0" animBg="1"/>
      <p:bldP spid="10" grpId="1" animBg="1"/>
      <p:bldP spid="11" grpId="0"/>
      <p:bldP spid="11" grpId="1"/>
      <p:bldP spid="12" grpId="0" animBg="1"/>
      <p:bldP spid="12" grpId="1" animBg="1"/>
      <p:bldP spid="13" grpId="0"/>
      <p:bldP spid="13" grpId="1"/>
      <p:bldP spid="14" grpId="0" animBg="1"/>
      <p:bldP spid="14" grpId="1" animBg="1"/>
      <p:bldP spid="15" grpId="0"/>
      <p:bldP spid="16" grpId="0" animBg="1"/>
      <p:bldP spid="17" grpId="0"/>
      <p:bldP spid="18" grpId="0" animBg="1"/>
      <p:bldP spid="19" grpId="0"/>
      <p:bldP spid="19" grpId="1"/>
      <p:bldP spid="20" grpId="0"/>
      <p:bldP spid="20" grpId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Variation: “two-lane rogue”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Rogue() {</a:t>
            </a:r>
          </a:p>
          <a:p>
            <a:pPr>
              <a:buNone/>
            </a:pPr>
            <a:r>
              <a:rPr lang="en-US" dirty="0" smtClean="0"/>
              <a:t>	while(true) {</a:t>
            </a:r>
          </a:p>
          <a:p>
            <a:pPr>
              <a:buNone/>
            </a:pPr>
            <a:r>
              <a:rPr lang="en-US" dirty="0" smtClean="0"/>
              <a:t>	   Lane a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Lane b = </a:t>
            </a:r>
            <a:r>
              <a:rPr lang="en-US" dirty="0" err="1" smtClean="0"/>
              <a:t>randomLane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a.getColor</a:t>
            </a:r>
            <a:r>
              <a:rPr lang="en-US" dirty="0" smtClean="0"/>
              <a:t>() == WHITE &amp;&amp;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b.getColor</a:t>
            </a:r>
            <a:r>
              <a:rPr lang="en-US" dirty="0" smtClean="0"/>
              <a:t>() == WHITE) {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a.shoot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   </a:t>
            </a:r>
            <a:r>
              <a:rPr lang="en-US" dirty="0" err="1" smtClean="0"/>
              <a:t>b.shoot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  }</a:t>
            </a:r>
          </a:p>
          <a:p>
            <a:pPr>
              <a:buNone/>
            </a:pPr>
            <a:r>
              <a:rPr lang="en-US" dirty="0" smtClean="0"/>
              <a:t>	   if(</a:t>
            </a:r>
            <a:r>
              <a:rPr lang="en-US" dirty="0" err="1" smtClean="0"/>
              <a:t>allLanesShot</a:t>
            </a:r>
            <a:r>
              <a:rPr lang="en-US" dirty="0" smtClean="0"/>
              <a:t>())</a:t>
            </a:r>
          </a:p>
          <a:p>
            <a:pPr>
              <a:buNone/>
            </a:pPr>
            <a:r>
              <a:rPr lang="en-US" dirty="0" smtClean="0"/>
              <a:t>	      clean();</a:t>
            </a:r>
          </a:p>
          <a:p>
            <a:pPr>
              <a:buNone/>
            </a:pPr>
            <a:r>
              <a:rPr lang="en-US" dirty="0" smtClean="0"/>
              <a:t>    }}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4876800"/>
            <a:ext cx="4419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FFFF00"/>
                </a:solidFill>
              </a:rPr>
              <a:t>Invariants: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shooter  per lane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Don’t shoot colored lanes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One cleaner thread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 Clean only when all lanes shot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905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4433234">
            <a:off x="2789135" y="1918786"/>
            <a:ext cx="381000" cy="1017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86200" y="44196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globalLock.unlock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3293274">
            <a:off x="3045336" y="4410183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62000" y="5943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Coarse-grain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0" y="59391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Fine-grain locking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38600" y="2590800"/>
            <a:ext cx="46482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a.lock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();</a:t>
            </a:r>
          </a:p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b.lock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();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0" y="2743200"/>
            <a:ext cx="3311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Requires lock-ordering!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1472" y="4267200"/>
            <a:ext cx="312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lockAllLanes</a:t>
            </a:r>
            <a:r>
              <a:rPr lang="en-US" sz="2400" dirty="0" smtClean="0">
                <a:solidFill>
                  <a:srgbClr val="C00000"/>
                </a:solidFill>
              </a:rPr>
              <a:t>() ???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5" name="Down Arrow 24"/>
          <p:cNvSpPr/>
          <p:nvPr/>
        </p:nvSpPr>
        <p:spPr>
          <a:xfrm rot="4411240">
            <a:off x="3628554" y="4039087"/>
            <a:ext cx="381000" cy="14954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19" grpId="0"/>
      <p:bldP spid="19" grpId="1"/>
      <p:bldP spid="20" grpId="0"/>
      <p:bldP spid="22" grpId="0" animBg="1"/>
      <p:bldP spid="23" grpId="0"/>
      <p:bldP spid="24" grpId="0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6390</TotalTime>
  <Words>1124</Words>
  <Application>Microsoft Office PowerPoint</Application>
  <PresentationFormat>On-screen Show (4:3)</PresentationFormat>
  <Paragraphs>428</Paragraphs>
  <Slides>34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Is Transactional Programming Actually Easier?</vt:lpstr>
      <vt:lpstr>TM Research Mantra</vt:lpstr>
      <vt:lpstr>Is TM really easier than locks?</vt:lpstr>
      <vt:lpstr>How can we answer this question?</vt:lpstr>
      <vt:lpstr>Outline</vt:lpstr>
      <vt:lpstr>The programming problem</vt:lpstr>
      <vt:lpstr>Sync-gallery invariants</vt:lpstr>
      <vt:lpstr>Task: “single-lane rogue”</vt:lpstr>
      <vt:lpstr>Variation: “two-lane rogue”</vt:lpstr>
      <vt:lpstr>Variation 2: “cleaner rogues”</vt:lpstr>
      <vt:lpstr>Slide 11</vt:lpstr>
      <vt:lpstr>Synchronization Cross-product</vt:lpstr>
      <vt:lpstr>Outline</vt:lpstr>
      <vt:lpstr>TM Support</vt:lpstr>
      <vt:lpstr>DSTM2 concrete syntax</vt:lpstr>
      <vt:lpstr>JDASTM concrete syntax</vt:lpstr>
      <vt:lpstr>Undergrads: the ideal TM user-base</vt:lpstr>
      <vt:lpstr>Survey</vt:lpstr>
      <vt:lpstr>Data collection</vt:lpstr>
      <vt:lpstr>Outline</vt:lpstr>
      <vt:lpstr>Development Effort</vt:lpstr>
      <vt:lpstr>Development Effort</vt:lpstr>
      <vt:lpstr>Development Effort</vt:lpstr>
      <vt:lpstr>Development Effort</vt:lpstr>
      <vt:lpstr>Qualitative preferences</vt:lpstr>
      <vt:lpstr>Qualitative preferences</vt:lpstr>
      <vt:lpstr>Analyzing Programming Errors</vt:lpstr>
      <vt:lpstr>Error Rates by Defect Type</vt:lpstr>
      <vt:lpstr>Overall Error Rates</vt:lpstr>
      <vt:lpstr>Outline</vt:lpstr>
      <vt:lpstr>Conclusion</vt:lpstr>
      <vt:lpstr>P-values</vt:lpstr>
      <vt:lpstr>Development Effort</vt:lpstr>
      <vt:lpstr>Synchronization Potpourri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Transactional Programming Actually Easier?</dc:title>
  <dc:creator>Canesta</dc:creator>
  <cp:lastModifiedBy>Chris Rossbach</cp:lastModifiedBy>
  <cp:revision>87</cp:revision>
  <dcterms:created xsi:type="dcterms:W3CDTF">2009-06-12T15:30:28Z</dcterms:created>
  <dcterms:modified xsi:type="dcterms:W3CDTF">2009-06-21T14:55:37Z</dcterms:modified>
</cp:coreProperties>
</file>