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78" r:id="rId4"/>
    <p:sldId id="258" r:id="rId5"/>
    <p:sldId id="259" r:id="rId6"/>
    <p:sldId id="263" r:id="rId7"/>
    <p:sldId id="260" r:id="rId8"/>
    <p:sldId id="262" r:id="rId9"/>
    <p:sldId id="275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89" r:id="rId20"/>
    <p:sldId id="274" r:id="rId21"/>
    <p:sldId id="276" r:id="rId22"/>
    <p:sldId id="277" r:id="rId23"/>
    <p:sldId id="279" r:id="rId24"/>
    <p:sldId id="280" r:id="rId25"/>
    <p:sldId id="281" r:id="rId26"/>
    <p:sldId id="285" r:id="rId27"/>
    <p:sldId id="286" r:id="rId28"/>
    <p:sldId id="284" r:id="rId29"/>
    <p:sldId id="282" r:id="rId30"/>
    <p:sldId id="283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650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-3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538E60B4-82F7-4910-9DA1-EFEC32FAA226}" type="presOf" srcId="{03D9FC81-63DD-4F62-BA75-6E2F4C8419A1}" destId="{CC7B0E51-F108-48B0-A376-9F03C99E31AF}" srcOrd="1" destOrd="0" presId="urn:microsoft.com/office/officeart/2005/8/layout/venn1"/>
    <dgm:cxn modelId="{CAA4C6D4-81C9-4B13-8564-C78D5F3AEA56}" type="presOf" srcId="{A2B1D5B8-D69C-41B4-B5E7-0561B9925A72}" destId="{F0734014-174F-4074-8BF3-F837C7ACF2B1}" srcOrd="0" destOrd="0" presId="urn:microsoft.com/office/officeart/2005/8/layout/venn1"/>
    <dgm:cxn modelId="{BEB9AC0C-5417-44EA-87D7-7F678A5CF8CE}" type="presOf" srcId="{03D9FC81-63DD-4F62-BA75-6E2F4C8419A1}" destId="{79C9F7DA-3A83-4C0A-B4CE-6B61544C8FCF}" srcOrd="0" destOrd="0" presId="urn:microsoft.com/office/officeart/2005/8/layout/venn1"/>
    <dgm:cxn modelId="{346EEE0B-BB9D-4108-87EB-724C6E8D813B}" type="presOf" srcId="{A2B1D5B8-D69C-41B4-B5E7-0561B9925A72}" destId="{4B9281FD-5070-4F10-A6B1-E5D707DBE5D1}" srcOrd="1" destOrd="0" presId="urn:microsoft.com/office/officeart/2005/8/layout/venn1"/>
    <dgm:cxn modelId="{DCF3AF0B-D40E-4ACB-B409-BA0591D0B17F}" type="presOf" srcId="{8DA2219B-E0F0-45C7-835D-B3E0365F266C}" destId="{14B4BA83-E6BA-418E-99BB-28BDDD8DFB35}" srcOrd="1" destOrd="0" presId="urn:microsoft.com/office/officeart/2005/8/layout/venn1"/>
    <dgm:cxn modelId="{BD0FB30F-3985-44E3-B5D9-AE5304D1C05C}" type="presOf" srcId="{0A5961BB-2B42-4383-B6F7-C947BD55114B}" destId="{5BBFF91B-A01C-4FB9-A4DD-547612327046}" srcOrd="0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291609A1-076E-43AF-AA5C-E8E1AE9DA405}" type="presOf" srcId="{8DA2219B-E0F0-45C7-835D-B3E0365F266C}" destId="{31A7AC5C-120D-4AD5-BA11-7EAB20AEAAE1}" srcOrd="0" destOrd="0" presId="urn:microsoft.com/office/officeart/2005/8/layout/venn1"/>
    <dgm:cxn modelId="{8D60CB2F-B527-4FE9-8FFE-2241719619BC}" type="presParOf" srcId="{5BBFF91B-A01C-4FB9-A4DD-547612327046}" destId="{31A7AC5C-120D-4AD5-BA11-7EAB20AEAAE1}" srcOrd="0" destOrd="0" presId="urn:microsoft.com/office/officeart/2005/8/layout/venn1"/>
    <dgm:cxn modelId="{175E3937-0965-4EB5-804D-9F44F32315BA}" type="presParOf" srcId="{5BBFF91B-A01C-4FB9-A4DD-547612327046}" destId="{14B4BA83-E6BA-418E-99BB-28BDDD8DFB35}" srcOrd="1" destOrd="0" presId="urn:microsoft.com/office/officeart/2005/8/layout/venn1"/>
    <dgm:cxn modelId="{7777828A-1BF2-4C08-ABB6-B13A52383BE0}" type="presParOf" srcId="{5BBFF91B-A01C-4FB9-A4DD-547612327046}" destId="{F0734014-174F-4074-8BF3-F837C7ACF2B1}" srcOrd="2" destOrd="0" presId="urn:microsoft.com/office/officeart/2005/8/layout/venn1"/>
    <dgm:cxn modelId="{CC0FE8CB-4BDA-4668-8D96-B4E355BD4504}" type="presParOf" srcId="{5BBFF91B-A01C-4FB9-A4DD-547612327046}" destId="{4B9281FD-5070-4F10-A6B1-E5D707DBE5D1}" srcOrd="3" destOrd="0" presId="urn:microsoft.com/office/officeart/2005/8/layout/venn1"/>
    <dgm:cxn modelId="{650A88F6-FD7A-49C6-BFD7-4D317E7F37F9}" type="presParOf" srcId="{5BBFF91B-A01C-4FB9-A4DD-547612327046}" destId="{79C9F7DA-3A83-4C0A-B4CE-6B61544C8FCF}" srcOrd="4" destOrd="0" presId="urn:microsoft.com/office/officeart/2005/8/layout/venn1"/>
    <dgm:cxn modelId="{3DD7401C-8507-4CF0-A76A-9FA4B141D916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272C0C-8243-4237-9721-CA15274C8766}" type="presOf" srcId="{0A5961BB-2B42-4383-B6F7-C947BD55114B}" destId="{5BBFF91B-A01C-4FB9-A4DD-547612327046}" srcOrd="0" destOrd="0" presId="urn:microsoft.com/office/officeart/2005/8/layout/venn1"/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0A8BD338-FD20-457C-86B0-A1E9B3A31B1B}" type="presOf" srcId="{A2B1D5B8-D69C-41B4-B5E7-0561B9925A72}" destId="{4B9281FD-5070-4F10-A6B1-E5D707DBE5D1}" srcOrd="1" destOrd="0" presId="urn:microsoft.com/office/officeart/2005/8/layout/venn1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07A3502D-7514-493D-8288-C33ADF3C02F6}" type="presOf" srcId="{8DA2219B-E0F0-45C7-835D-B3E0365F266C}" destId="{31A7AC5C-120D-4AD5-BA11-7EAB20AEAAE1}" srcOrd="0" destOrd="0" presId="urn:microsoft.com/office/officeart/2005/8/layout/venn1"/>
    <dgm:cxn modelId="{ECF6FD31-9CE7-4F4C-B92B-6703DC3F5D2F}" type="presOf" srcId="{03D9FC81-63DD-4F62-BA75-6E2F4C8419A1}" destId="{CC7B0E51-F108-48B0-A376-9F03C99E31AF}" srcOrd="1" destOrd="0" presId="urn:microsoft.com/office/officeart/2005/8/layout/venn1"/>
    <dgm:cxn modelId="{5D758435-8880-44E5-8137-42719391070E}" type="presOf" srcId="{A2B1D5B8-D69C-41B4-B5E7-0561B9925A72}" destId="{F0734014-174F-4074-8BF3-F837C7ACF2B1}" srcOrd="0" destOrd="0" presId="urn:microsoft.com/office/officeart/2005/8/layout/venn1"/>
    <dgm:cxn modelId="{A6502E25-A1CB-4637-A116-C86FAD67FC2A}" type="presOf" srcId="{8DA2219B-E0F0-45C7-835D-B3E0365F266C}" destId="{14B4BA83-E6BA-418E-99BB-28BDDD8DFB35}" srcOrd="1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0A133F52-1B25-4A0E-BE31-DDD7445A8775}" type="presOf" srcId="{03D9FC81-63DD-4F62-BA75-6E2F4C8419A1}" destId="{79C9F7DA-3A83-4C0A-B4CE-6B61544C8FCF}" srcOrd="0" destOrd="0" presId="urn:microsoft.com/office/officeart/2005/8/layout/venn1"/>
    <dgm:cxn modelId="{8628A336-E61D-4EA0-A3B4-F5750D33C80F}" type="presParOf" srcId="{5BBFF91B-A01C-4FB9-A4DD-547612327046}" destId="{31A7AC5C-120D-4AD5-BA11-7EAB20AEAAE1}" srcOrd="0" destOrd="0" presId="urn:microsoft.com/office/officeart/2005/8/layout/venn1"/>
    <dgm:cxn modelId="{2B5A5BE8-CEDD-407B-88BA-B45BC5D75D56}" type="presParOf" srcId="{5BBFF91B-A01C-4FB9-A4DD-547612327046}" destId="{14B4BA83-E6BA-418E-99BB-28BDDD8DFB35}" srcOrd="1" destOrd="0" presId="urn:microsoft.com/office/officeart/2005/8/layout/venn1"/>
    <dgm:cxn modelId="{94E4D4C6-E164-48A9-8D38-932F7B579903}" type="presParOf" srcId="{5BBFF91B-A01C-4FB9-A4DD-547612327046}" destId="{F0734014-174F-4074-8BF3-F837C7ACF2B1}" srcOrd="2" destOrd="0" presId="urn:microsoft.com/office/officeart/2005/8/layout/venn1"/>
    <dgm:cxn modelId="{0F371E22-EDC1-426E-893F-BBC408CE1CE2}" type="presParOf" srcId="{5BBFF91B-A01C-4FB9-A4DD-547612327046}" destId="{4B9281FD-5070-4F10-A6B1-E5D707DBE5D1}" srcOrd="3" destOrd="0" presId="urn:microsoft.com/office/officeart/2005/8/layout/venn1"/>
    <dgm:cxn modelId="{DDF9CFA2-C057-4A0F-B3C6-BCF195CAE6C9}" type="presParOf" srcId="{5BBFF91B-A01C-4FB9-A4DD-547612327046}" destId="{79C9F7DA-3A83-4C0A-B4CE-6B61544C8FCF}" srcOrd="4" destOrd="0" presId="urn:microsoft.com/office/officeart/2005/8/layout/venn1"/>
    <dgm:cxn modelId="{BD62A9F4-FE7E-4F35-AFFD-D9BCC95B3D67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1CDDCD4D-4AF7-4B04-B810-A845B7D87A60}" type="presOf" srcId="{A2B1D5B8-D69C-41B4-B5E7-0561B9925A72}" destId="{F0734014-174F-4074-8BF3-F837C7ACF2B1}" srcOrd="0" destOrd="0" presId="urn:microsoft.com/office/officeart/2005/8/layout/venn1"/>
    <dgm:cxn modelId="{5773BEC5-AD5D-4337-A323-0465919CA434}" type="presOf" srcId="{03D9FC81-63DD-4F62-BA75-6E2F4C8419A1}" destId="{CC7B0E51-F108-48B0-A376-9F03C99E31AF}" srcOrd="1" destOrd="0" presId="urn:microsoft.com/office/officeart/2005/8/layout/venn1"/>
    <dgm:cxn modelId="{500D7B69-F086-48B2-9C65-E0E380D56688}" type="presOf" srcId="{8DA2219B-E0F0-45C7-835D-B3E0365F266C}" destId="{31A7AC5C-120D-4AD5-BA11-7EAB20AEAAE1}" srcOrd="0" destOrd="0" presId="urn:microsoft.com/office/officeart/2005/8/layout/venn1"/>
    <dgm:cxn modelId="{4AC4AFA7-8198-4F5C-853A-6CE321592CB3}" type="presOf" srcId="{03D9FC81-63DD-4F62-BA75-6E2F4C8419A1}" destId="{79C9F7DA-3A83-4C0A-B4CE-6B61544C8FCF}" srcOrd="0" destOrd="0" presId="urn:microsoft.com/office/officeart/2005/8/layout/venn1"/>
    <dgm:cxn modelId="{0DFF124B-773B-4699-A047-A8B83F1138B4}" type="presOf" srcId="{8DA2219B-E0F0-45C7-835D-B3E0365F266C}" destId="{14B4BA83-E6BA-418E-99BB-28BDDD8DFB35}" srcOrd="1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2FC0B79B-C4BB-4C73-BF5F-4FAB6BF9FE45}" type="presOf" srcId="{0A5961BB-2B42-4383-B6F7-C947BD55114B}" destId="{5BBFF91B-A01C-4FB9-A4DD-547612327046}" srcOrd="0" destOrd="0" presId="urn:microsoft.com/office/officeart/2005/8/layout/venn1"/>
    <dgm:cxn modelId="{424A84A7-F91F-40B8-BCBC-22C96BB9DC5F}" type="presOf" srcId="{A2B1D5B8-D69C-41B4-B5E7-0561B9925A72}" destId="{4B9281FD-5070-4F10-A6B1-E5D707DBE5D1}" srcOrd="1" destOrd="0" presId="urn:microsoft.com/office/officeart/2005/8/layout/venn1"/>
    <dgm:cxn modelId="{4CC8BB53-181C-40AA-B87C-0FF14C342F7C}" type="presParOf" srcId="{5BBFF91B-A01C-4FB9-A4DD-547612327046}" destId="{31A7AC5C-120D-4AD5-BA11-7EAB20AEAAE1}" srcOrd="0" destOrd="0" presId="urn:microsoft.com/office/officeart/2005/8/layout/venn1"/>
    <dgm:cxn modelId="{A967C282-214B-4D7A-AC2F-D25C0F489B8E}" type="presParOf" srcId="{5BBFF91B-A01C-4FB9-A4DD-547612327046}" destId="{14B4BA83-E6BA-418E-99BB-28BDDD8DFB35}" srcOrd="1" destOrd="0" presId="urn:microsoft.com/office/officeart/2005/8/layout/venn1"/>
    <dgm:cxn modelId="{14BC9CF5-6724-4B36-A09F-78A68835A819}" type="presParOf" srcId="{5BBFF91B-A01C-4FB9-A4DD-547612327046}" destId="{F0734014-174F-4074-8BF3-F837C7ACF2B1}" srcOrd="2" destOrd="0" presId="urn:microsoft.com/office/officeart/2005/8/layout/venn1"/>
    <dgm:cxn modelId="{970A529F-577B-44DB-9ADB-599DE24E7CD6}" type="presParOf" srcId="{5BBFF91B-A01C-4FB9-A4DD-547612327046}" destId="{4B9281FD-5070-4F10-A6B1-E5D707DBE5D1}" srcOrd="3" destOrd="0" presId="urn:microsoft.com/office/officeart/2005/8/layout/venn1"/>
    <dgm:cxn modelId="{411E4B5C-2735-455B-9ED4-7A97CC8E0384}" type="presParOf" srcId="{5BBFF91B-A01C-4FB9-A4DD-547612327046}" destId="{79C9F7DA-3A83-4C0A-B4CE-6B61544C8FCF}" srcOrd="4" destOrd="0" presId="urn:microsoft.com/office/officeart/2005/8/layout/venn1"/>
    <dgm:cxn modelId="{2B104CA6-ACD9-4D87-9BFC-9D9E696B57EC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E55A323B-84C6-487B-994E-FF2CE5B756DB}" type="presOf" srcId="{8DA2219B-E0F0-45C7-835D-B3E0365F266C}" destId="{31A7AC5C-120D-4AD5-BA11-7EAB20AEAAE1}" srcOrd="0" destOrd="0" presId="urn:microsoft.com/office/officeart/2005/8/layout/venn1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D186BF9A-D15C-43CC-B239-C2DEAF92ED30}" type="presOf" srcId="{03D9FC81-63DD-4F62-BA75-6E2F4C8419A1}" destId="{79C9F7DA-3A83-4C0A-B4CE-6B61544C8FCF}" srcOrd="0" destOrd="0" presId="urn:microsoft.com/office/officeart/2005/8/layout/venn1"/>
    <dgm:cxn modelId="{CA3B4492-B9F8-40BF-A190-92AB4EB6553B}" type="presOf" srcId="{A2B1D5B8-D69C-41B4-B5E7-0561B9925A72}" destId="{F0734014-174F-4074-8BF3-F837C7ACF2B1}" srcOrd="0" destOrd="0" presId="urn:microsoft.com/office/officeart/2005/8/layout/venn1"/>
    <dgm:cxn modelId="{4DB9F37B-FBAB-4962-8528-0540A64A91B9}" type="presOf" srcId="{0A5961BB-2B42-4383-B6F7-C947BD55114B}" destId="{5BBFF91B-A01C-4FB9-A4DD-547612327046}" srcOrd="0" destOrd="0" presId="urn:microsoft.com/office/officeart/2005/8/layout/venn1"/>
    <dgm:cxn modelId="{6CAB4269-AFC9-4369-9507-BE54D705AB6B}" type="presOf" srcId="{8DA2219B-E0F0-45C7-835D-B3E0365F266C}" destId="{14B4BA83-E6BA-418E-99BB-28BDDD8DFB35}" srcOrd="1" destOrd="0" presId="urn:microsoft.com/office/officeart/2005/8/layout/venn1"/>
    <dgm:cxn modelId="{E22F7349-18FB-47B7-8E04-7D02B4EE6667}" type="presOf" srcId="{A2B1D5B8-D69C-41B4-B5E7-0561B9925A72}" destId="{4B9281FD-5070-4F10-A6B1-E5D707DBE5D1}" srcOrd="1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E62DCF64-69C5-43CD-B7B2-008CFCD1CDAB}" type="presOf" srcId="{03D9FC81-63DD-4F62-BA75-6E2F4C8419A1}" destId="{CC7B0E51-F108-48B0-A376-9F03C99E31AF}" srcOrd="1" destOrd="0" presId="urn:microsoft.com/office/officeart/2005/8/layout/venn1"/>
    <dgm:cxn modelId="{422690AC-8437-49FC-B94F-CAF068C2CCAC}" type="presParOf" srcId="{5BBFF91B-A01C-4FB9-A4DD-547612327046}" destId="{31A7AC5C-120D-4AD5-BA11-7EAB20AEAAE1}" srcOrd="0" destOrd="0" presId="urn:microsoft.com/office/officeart/2005/8/layout/venn1"/>
    <dgm:cxn modelId="{F90F6B52-AB5F-40F9-94BC-E66D11A51E69}" type="presParOf" srcId="{5BBFF91B-A01C-4FB9-A4DD-547612327046}" destId="{14B4BA83-E6BA-418E-99BB-28BDDD8DFB35}" srcOrd="1" destOrd="0" presId="urn:microsoft.com/office/officeart/2005/8/layout/venn1"/>
    <dgm:cxn modelId="{57715B9F-584C-414F-9390-85F1580627D1}" type="presParOf" srcId="{5BBFF91B-A01C-4FB9-A4DD-547612327046}" destId="{F0734014-174F-4074-8BF3-F837C7ACF2B1}" srcOrd="2" destOrd="0" presId="urn:microsoft.com/office/officeart/2005/8/layout/venn1"/>
    <dgm:cxn modelId="{65795260-6F85-4989-A860-E01ED4C90257}" type="presParOf" srcId="{5BBFF91B-A01C-4FB9-A4DD-547612327046}" destId="{4B9281FD-5070-4F10-A6B1-E5D707DBE5D1}" srcOrd="3" destOrd="0" presId="urn:microsoft.com/office/officeart/2005/8/layout/venn1"/>
    <dgm:cxn modelId="{163310F4-4420-45DE-AD11-76A2422AF457}" type="presParOf" srcId="{5BBFF91B-A01C-4FB9-A4DD-547612327046}" destId="{79C9F7DA-3A83-4C0A-B4CE-6B61544C8FCF}" srcOrd="4" destOrd="0" presId="urn:microsoft.com/office/officeart/2005/8/layout/venn1"/>
    <dgm:cxn modelId="{EADFD1BA-3196-4369-AFAD-12DD782B1627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5F1374-8A12-4CF1-A788-5308EE1FAA2E}" type="presOf" srcId="{8DA2219B-E0F0-45C7-835D-B3E0365F266C}" destId="{31A7AC5C-120D-4AD5-BA11-7EAB20AEAAE1}" srcOrd="0" destOrd="0" presId="urn:microsoft.com/office/officeart/2005/8/layout/venn1"/>
    <dgm:cxn modelId="{6EE0FAB0-3A81-44EA-8BEB-8E5019D07BAF}" type="presOf" srcId="{03D9FC81-63DD-4F62-BA75-6E2F4C8419A1}" destId="{CC7B0E51-F108-48B0-A376-9F03C99E31AF}" srcOrd="1" destOrd="0" presId="urn:microsoft.com/office/officeart/2005/8/layout/venn1"/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0086AA69-BF0D-4153-9ECD-F9AEA90109E5}" type="presOf" srcId="{0A5961BB-2B42-4383-B6F7-C947BD55114B}" destId="{5BBFF91B-A01C-4FB9-A4DD-547612327046}" srcOrd="0" destOrd="0" presId="urn:microsoft.com/office/officeart/2005/8/layout/venn1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DA3D3472-3086-4ACF-ACBD-55B21E7CC2CB}" type="presOf" srcId="{8DA2219B-E0F0-45C7-835D-B3E0365F266C}" destId="{14B4BA83-E6BA-418E-99BB-28BDDD8DFB35}" srcOrd="1" destOrd="0" presId="urn:microsoft.com/office/officeart/2005/8/layout/venn1"/>
    <dgm:cxn modelId="{DCBDD804-EA85-46E5-85FE-0B1BC33B30D2}" type="presOf" srcId="{A2B1D5B8-D69C-41B4-B5E7-0561B9925A72}" destId="{4B9281FD-5070-4F10-A6B1-E5D707DBE5D1}" srcOrd="1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1F674322-728B-4E0E-974B-6961C66AE9B8}" type="presOf" srcId="{03D9FC81-63DD-4F62-BA75-6E2F4C8419A1}" destId="{79C9F7DA-3A83-4C0A-B4CE-6B61544C8FCF}" srcOrd="0" destOrd="0" presId="urn:microsoft.com/office/officeart/2005/8/layout/venn1"/>
    <dgm:cxn modelId="{D46F2893-1FA3-40A3-9E2A-A7C46CBB39A2}" type="presOf" srcId="{A2B1D5B8-D69C-41B4-B5E7-0561B9925A72}" destId="{F0734014-174F-4074-8BF3-F837C7ACF2B1}" srcOrd="0" destOrd="0" presId="urn:microsoft.com/office/officeart/2005/8/layout/venn1"/>
    <dgm:cxn modelId="{46D8FA35-2D82-456B-8576-FCB051A0638A}" type="presParOf" srcId="{5BBFF91B-A01C-4FB9-A4DD-547612327046}" destId="{31A7AC5C-120D-4AD5-BA11-7EAB20AEAAE1}" srcOrd="0" destOrd="0" presId="urn:microsoft.com/office/officeart/2005/8/layout/venn1"/>
    <dgm:cxn modelId="{121D396C-613E-4784-B22C-0F8CC749FB5C}" type="presParOf" srcId="{5BBFF91B-A01C-4FB9-A4DD-547612327046}" destId="{14B4BA83-E6BA-418E-99BB-28BDDD8DFB35}" srcOrd="1" destOrd="0" presId="urn:microsoft.com/office/officeart/2005/8/layout/venn1"/>
    <dgm:cxn modelId="{3F66302E-D208-4332-9EFE-84D9BAA1F158}" type="presParOf" srcId="{5BBFF91B-A01C-4FB9-A4DD-547612327046}" destId="{F0734014-174F-4074-8BF3-F837C7ACF2B1}" srcOrd="2" destOrd="0" presId="urn:microsoft.com/office/officeart/2005/8/layout/venn1"/>
    <dgm:cxn modelId="{56C74159-86C5-444C-A0DE-43B66F5B2F2F}" type="presParOf" srcId="{5BBFF91B-A01C-4FB9-A4DD-547612327046}" destId="{4B9281FD-5070-4F10-A6B1-E5D707DBE5D1}" srcOrd="3" destOrd="0" presId="urn:microsoft.com/office/officeart/2005/8/layout/venn1"/>
    <dgm:cxn modelId="{F715B8DD-99AC-43A2-A64B-969C9F22F3AA}" type="presParOf" srcId="{5BBFF91B-A01C-4FB9-A4DD-547612327046}" destId="{79C9F7DA-3A83-4C0A-B4CE-6B61544C8FCF}" srcOrd="4" destOrd="0" presId="urn:microsoft.com/office/officeart/2005/8/layout/venn1"/>
    <dgm:cxn modelId="{399DEA45-61FB-472B-82BD-1911194B52B6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9421BB-7DDD-497C-BE54-8CB37F9E6282}" type="presOf" srcId="{03D9FC81-63DD-4F62-BA75-6E2F4C8419A1}" destId="{79C9F7DA-3A83-4C0A-B4CE-6B61544C8FCF}" srcOrd="0" destOrd="0" presId="urn:microsoft.com/office/officeart/2005/8/layout/venn1"/>
    <dgm:cxn modelId="{AD6F2036-A253-4A82-9000-5E1FC5844F04}" type="presOf" srcId="{A2B1D5B8-D69C-41B4-B5E7-0561B9925A72}" destId="{F0734014-174F-4074-8BF3-F837C7ACF2B1}" srcOrd="0" destOrd="0" presId="urn:microsoft.com/office/officeart/2005/8/layout/venn1"/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E0F1CB37-43E8-4855-B489-4115CFFD8D57}" type="presOf" srcId="{03D9FC81-63DD-4F62-BA75-6E2F4C8419A1}" destId="{CC7B0E51-F108-48B0-A376-9F03C99E31AF}" srcOrd="1" destOrd="0" presId="urn:microsoft.com/office/officeart/2005/8/layout/venn1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DF593A33-698C-4BB5-A88D-9089DFDD403F}" type="presOf" srcId="{8DA2219B-E0F0-45C7-835D-B3E0365F266C}" destId="{31A7AC5C-120D-4AD5-BA11-7EAB20AEAAE1}" srcOrd="0" destOrd="0" presId="urn:microsoft.com/office/officeart/2005/8/layout/venn1"/>
    <dgm:cxn modelId="{BBEB0B67-63B7-49A4-8712-3B40F443665B}" type="presOf" srcId="{A2B1D5B8-D69C-41B4-B5E7-0561B9925A72}" destId="{4B9281FD-5070-4F10-A6B1-E5D707DBE5D1}" srcOrd="1" destOrd="0" presId="urn:microsoft.com/office/officeart/2005/8/layout/venn1"/>
    <dgm:cxn modelId="{F0F4133F-632F-419B-80D7-42B90D51E299}" type="presOf" srcId="{8DA2219B-E0F0-45C7-835D-B3E0365F266C}" destId="{14B4BA83-E6BA-418E-99BB-28BDDD8DFB35}" srcOrd="1" destOrd="0" presId="urn:microsoft.com/office/officeart/2005/8/layout/venn1"/>
    <dgm:cxn modelId="{1033718B-DB90-4310-B2E8-75BBE302496F}" type="presOf" srcId="{0A5961BB-2B42-4383-B6F7-C947BD55114B}" destId="{5BBFF91B-A01C-4FB9-A4DD-547612327046}" srcOrd="0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A0B32051-0172-45A7-9CF0-BC96CB847306}" type="presParOf" srcId="{5BBFF91B-A01C-4FB9-A4DD-547612327046}" destId="{31A7AC5C-120D-4AD5-BA11-7EAB20AEAAE1}" srcOrd="0" destOrd="0" presId="urn:microsoft.com/office/officeart/2005/8/layout/venn1"/>
    <dgm:cxn modelId="{2CF0C13F-3EFD-4EEE-9BF7-C569087A97A9}" type="presParOf" srcId="{5BBFF91B-A01C-4FB9-A4DD-547612327046}" destId="{14B4BA83-E6BA-418E-99BB-28BDDD8DFB35}" srcOrd="1" destOrd="0" presId="urn:microsoft.com/office/officeart/2005/8/layout/venn1"/>
    <dgm:cxn modelId="{3E509D39-AD38-4C2C-9462-B65FF5D5D6E8}" type="presParOf" srcId="{5BBFF91B-A01C-4FB9-A4DD-547612327046}" destId="{F0734014-174F-4074-8BF3-F837C7ACF2B1}" srcOrd="2" destOrd="0" presId="urn:microsoft.com/office/officeart/2005/8/layout/venn1"/>
    <dgm:cxn modelId="{30FBAF0E-1884-4FF6-9CF1-F249CB2DF0C4}" type="presParOf" srcId="{5BBFF91B-A01C-4FB9-A4DD-547612327046}" destId="{4B9281FD-5070-4F10-A6B1-E5D707DBE5D1}" srcOrd="3" destOrd="0" presId="urn:microsoft.com/office/officeart/2005/8/layout/venn1"/>
    <dgm:cxn modelId="{A8E65DE9-5040-4681-AC1F-9FA8EDABF98C}" type="presParOf" srcId="{5BBFF91B-A01C-4FB9-A4DD-547612327046}" destId="{79C9F7DA-3A83-4C0A-B4CE-6B61544C8FCF}" srcOrd="4" destOrd="0" presId="urn:microsoft.com/office/officeart/2005/8/layout/venn1"/>
    <dgm:cxn modelId="{7C6B08D8-EB16-4D99-AB18-BF13E4E16FA6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E04925-4A56-4F97-A630-C88E42AB425B}" type="presOf" srcId="{A2B1D5B8-D69C-41B4-B5E7-0561B9925A72}" destId="{4B9281FD-5070-4F10-A6B1-E5D707DBE5D1}" srcOrd="1" destOrd="0" presId="urn:microsoft.com/office/officeart/2005/8/layout/venn1"/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CBF3BF31-A127-4E74-B5D6-4729586698E2}" type="presOf" srcId="{03D9FC81-63DD-4F62-BA75-6E2F4C8419A1}" destId="{79C9F7DA-3A83-4C0A-B4CE-6B61544C8FCF}" srcOrd="0" destOrd="0" presId="urn:microsoft.com/office/officeart/2005/8/layout/venn1"/>
    <dgm:cxn modelId="{CD5788E7-9FC0-4BD7-964C-48E61711CC3E}" type="presOf" srcId="{8DA2219B-E0F0-45C7-835D-B3E0365F266C}" destId="{31A7AC5C-120D-4AD5-BA11-7EAB20AEAAE1}" srcOrd="0" destOrd="0" presId="urn:microsoft.com/office/officeart/2005/8/layout/venn1"/>
    <dgm:cxn modelId="{01E1097B-A97C-4E01-8297-A74A5B6C58FC}" type="presOf" srcId="{A2B1D5B8-D69C-41B4-B5E7-0561B9925A72}" destId="{F0734014-174F-4074-8BF3-F837C7ACF2B1}" srcOrd="0" destOrd="0" presId="urn:microsoft.com/office/officeart/2005/8/layout/venn1"/>
    <dgm:cxn modelId="{C5A99B1A-0E69-4517-88A2-4308FC7415FD}" type="presOf" srcId="{03D9FC81-63DD-4F62-BA75-6E2F4C8419A1}" destId="{CC7B0E51-F108-48B0-A376-9F03C99E31AF}" srcOrd="1" destOrd="0" presId="urn:microsoft.com/office/officeart/2005/8/layout/venn1"/>
    <dgm:cxn modelId="{95A094E5-80CB-45F1-9A30-69408E9A37E4}" type="presOf" srcId="{0A5961BB-2B42-4383-B6F7-C947BD55114B}" destId="{5BBFF91B-A01C-4FB9-A4DD-547612327046}" srcOrd="0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6831FD3D-61AC-49C2-BC54-DB049533CE24}" type="presOf" srcId="{8DA2219B-E0F0-45C7-835D-B3E0365F266C}" destId="{14B4BA83-E6BA-418E-99BB-28BDDD8DFB35}" srcOrd="1" destOrd="0" presId="urn:microsoft.com/office/officeart/2005/8/layout/venn1"/>
    <dgm:cxn modelId="{9F6328B1-9F9A-49B6-A1B2-0034CFDDB03F}" type="presParOf" srcId="{5BBFF91B-A01C-4FB9-A4DD-547612327046}" destId="{31A7AC5C-120D-4AD5-BA11-7EAB20AEAAE1}" srcOrd="0" destOrd="0" presId="urn:microsoft.com/office/officeart/2005/8/layout/venn1"/>
    <dgm:cxn modelId="{291EA262-B572-4C4E-B263-165163D861B8}" type="presParOf" srcId="{5BBFF91B-A01C-4FB9-A4DD-547612327046}" destId="{14B4BA83-E6BA-418E-99BB-28BDDD8DFB35}" srcOrd="1" destOrd="0" presId="urn:microsoft.com/office/officeart/2005/8/layout/venn1"/>
    <dgm:cxn modelId="{718BC95D-BA04-4601-8740-5244E227CDEB}" type="presParOf" srcId="{5BBFF91B-A01C-4FB9-A4DD-547612327046}" destId="{F0734014-174F-4074-8BF3-F837C7ACF2B1}" srcOrd="2" destOrd="0" presId="urn:microsoft.com/office/officeart/2005/8/layout/venn1"/>
    <dgm:cxn modelId="{B5FBB514-5FBF-433B-9C29-B5490E4ED30C}" type="presParOf" srcId="{5BBFF91B-A01C-4FB9-A4DD-547612327046}" destId="{4B9281FD-5070-4F10-A6B1-E5D707DBE5D1}" srcOrd="3" destOrd="0" presId="urn:microsoft.com/office/officeart/2005/8/layout/venn1"/>
    <dgm:cxn modelId="{7CD4847D-04D7-4D1B-A85E-937EC7AEEC02}" type="presParOf" srcId="{5BBFF91B-A01C-4FB9-A4DD-547612327046}" destId="{79C9F7DA-3A83-4C0A-B4CE-6B61544C8FCF}" srcOrd="4" destOrd="0" presId="urn:microsoft.com/office/officeart/2005/8/layout/venn1"/>
    <dgm:cxn modelId="{34F9A94F-472B-4FDC-9B46-4054520886D7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ACB252E5-5FCF-4E02-B804-626731573FD4}" type="presOf" srcId="{8DA2219B-E0F0-45C7-835D-B3E0365F266C}" destId="{31A7AC5C-120D-4AD5-BA11-7EAB20AEAAE1}" srcOrd="0" destOrd="0" presId="urn:microsoft.com/office/officeart/2005/8/layout/venn1"/>
    <dgm:cxn modelId="{137490B2-6443-4DFE-A5A6-9C3E8A16D2E2}" type="presOf" srcId="{A2B1D5B8-D69C-41B4-B5E7-0561B9925A72}" destId="{F0734014-174F-4074-8BF3-F837C7ACF2B1}" srcOrd="0" destOrd="0" presId="urn:microsoft.com/office/officeart/2005/8/layout/venn1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840C2349-A1F3-4E62-9A24-F73A8103D0FE}" type="presOf" srcId="{03D9FC81-63DD-4F62-BA75-6E2F4C8419A1}" destId="{79C9F7DA-3A83-4C0A-B4CE-6B61544C8FCF}" srcOrd="0" destOrd="0" presId="urn:microsoft.com/office/officeart/2005/8/layout/venn1"/>
    <dgm:cxn modelId="{1C050950-E21B-4E97-80EE-5901E9589DF2}" type="presOf" srcId="{8DA2219B-E0F0-45C7-835D-B3E0365F266C}" destId="{14B4BA83-E6BA-418E-99BB-28BDDD8DFB35}" srcOrd="1" destOrd="0" presId="urn:microsoft.com/office/officeart/2005/8/layout/venn1"/>
    <dgm:cxn modelId="{5BBA6898-F615-4E92-B607-7732BD88C092}" type="presOf" srcId="{03D9FC81-63DD-4F62-BA75-6E2F4C8419A1}" destId="{CC7B0E51-F108-48B0-A376-9F03C99E31AF}" srcOrd="1" destOrd="0" presId="urn:microsoft.com/office/officeart/2005/8/layout/venn1"/>
    <dgm:cxn modelId="{15FFCB71-8179-4E62-A22B-92AD254CE89F}" type="presOf" srcId="{A2B1D5B8-D69C-41B4-B5E7-0561B9925A72}" destId="{4B9281FD-5070-4F10-A6B1-E5D707DBE5D1}" srcOrd="1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FBD28249-0CE6-43D9-A563-7CA1BD7BB08B}" type="presOf" srcId="{0A5961BB-2B42-4383-B6F7-C947BD55114B}" destId="{5BBFF91B-A01C-4FB9-A4DD-547612327046}" srcOrd="0" destOrd="0" presId="urn:microsoft.com/office/officeart/2005/8/layout/venn1"/>
    <dgm:cxn modelId="{94689E7A-8415-4204-80BA-370EB01F063B}" type="presParOf" srcId="{5BBFF91B-A01C-4FB9-A4DD-547612327046}" destId="{31A7AC5C-120D-4AD5-BA11-7EAB20AEAAE1}" srcOrd="0" destOrd="0" presId="urn:microsoft.com/office/officeart/2005/8/layout/venn1"/>
    <dgm:cxn modelId="{E85AED57-5F87-4209-8C9E-8839262BB72E}" type="presParOf" srcId="{5BBFF91B-A01C-4FB9-A4DD-547612327046}" destId="{14B4BA83-E6BA-418E-99BB-28BDDD8DFB35}" srcOrd="1" destOrd="0" presId="urn:microsoft.com/office/officeart/2005/8/layout/venn1"/>
    <dgm:cxn modelId="{1C7FFD21-10F5-4A8C-AE9A-B0EB11892EBE}" type="presParOf" srcId="{5BBFF91B-A01C-4FB9-A4DD-547612327046}" destId="{F0734014-174F-4074-8BF3-F837C7ACF2B1}" srcOrd="2" destOrd="0" presId="urn:microsoft.com/office/officeart/2005/8/layout/venn1"/>
    <dgm:cxn modelId="{A58A84FD-6AE2-4631-A337-913C1FE6FA71}" type="presParOf" srcId="{5BBFF91B-A01C-4FB9-A4DD-547612327046}" destId="{4B9281FD-5070-4F10-A6B1-E5D707DBE5D1}" srcOrd="3" destOrd="0" presId="urn:microsoft.com/office/officeart/2005/8/layout/venn1"/>
    <dgm:cxn modelId="{B26552BB-D308-4A93-AE42-FFE055AF16AE}" type="presParOf" srcId="{5BBFF91B-A01C-4FB9-A4DD-547612327046}" destId="{79C9F7DA-3A83-4C0A-B4CE-6B61544C8FCF}" srcOrd="4" destOrd="0" presId="urn:microsoft.com/office/officeart/2005/8/layout/venn1"/>
    <dgm:cxn modelId="{33C96CCD-82D3-4A05-B57D-8A3552D8274F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1571BA-791B-40CC-9C36-25AB1A0D39B5}" type="presOf" srcId="{8DA2219B-E0F0-45C7-835D-B3E0365F266C}" destId="{31A7AC5C-120D-4AD5-BA11-7EAB20AEAAE1}" srcOrd="0" destOrd="0" presId="urn:microsoft.com/office/officeart/2005/8/layout/venn1"/>
    <dgm:cxn modelId="{326FB51E-EF0B-4865-B67E-D8D20D25E9AC}" type="presOf" srcId="{A2B1D5B8-D69C-41B4-B5E7-0561B9925A72}" destId="{F0734014-174F-4074-8BF3-F837C7ACF2B1}" srcOrd="0" destOrd="0" presId="urn:microsoft.com/office/officeart/2005/8/layout/venn1"/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E4FFA0E6-68EA-440F-9799-E5451ED19C91}" type="presOf" srcId="{8DA2219B-E0F0-45C7-835D-B3E0365F266C}" destId="{14B4BA83-E6BA-418E-99BB-28BDDD8DFB35}" srcOrd="1" destOrd="0" presId="urn:microsoft.com/office/officeart/2005/8/layout/venn1"/>
    <dgm:cxn modelId="{E5539ACE-C88F-4FC3-9358-6D3BE0CEA7D8}" type="presOf" srcId="{03D9FC81-63DD-4F62-BA75-6E2F4C8419A1}" destId="{79C9F7DA-3A83-4C0A-B4CE-6B61544C8FCF}" srcOrd="0" destOrd="0" presId="urn:microsoft.com/office/officeart/2005/8/layout/venn1"/>
    <dgm:cxn modelId="{9AF44CEB-37FD-4FC8-97D8-B2435C4B6AE4}" type="presOf" srcId="{A2B1D5B8-D69C-41B4-B5E7-0561B9925A72}" destId="{4B9281FD-5070-4F10-A6B1-E5D707DBE5D1}" srcOrd="1" destOrd="0" presId="urn:microsoft.com/office/officeart/2005/8/layout/venn1"/>
    <dgm:cxn modelId="{DA017A06-6641-4DA9-824A-994B52082B44}" type="presOf" srcId="{03D9FC81-63DD-4F62-BA75-6E2F4C8419A1}" destId="{CC7B0E51-F108-48B0-A376-9F03C99E31AF}" srcOrd="1" destOrd="0" presId="urn:microsoft.com/office/officeart/2005/8/layout/venn1"/>
    <dgm:cxn modelId="{3C9D0494-9E57-4F82-9E80-01CBD00793D3}" type="presOf" srcId="{0A5961BB-2B42-4383-B6F7-C947BD55114B}" destId="{5BBFF91B-A01C-4FB9-A4DD-547612327046}" srcOrd="0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236BCEDB-6C6D-4EEE-BCDC-3B4430B7827F}" type="presParOf" srcId="{5BBFF91B-A01C-4FB9-A4DD-547612327046}" destId="{31A7AC5C-120D-4AD5-BA11-7EAB20AEAAE1}" srcOrd="0" destOrd="0" presId="urn:microsoft.com/office/officeart/2005/8/layout/venn1"/>
    <dgm:cxn modelId="{E2D1A8B8-53EB-4940-A2FE-AE7DA6A6DA2E}" type="presParOf" srcId="{5BBFF91B-A01C-4FB9-A4DD-547612327046}" destId="{14B4BA83-E6BA-418E-99BB-28BDDD8DFB35}" srcOrd="1" destOrd="0" presId="urn:microsoft.com/office/officeart/2005/8/layout/venn1"/>
    <dgm:cxn modelId="{896C744B-3A3D-487D-B341-38945EF6ECB4}" type="presParOf" srcId="{5BBFF91B-A01C-4FB9-A4DD-547612327046}" destId="{F0734014-174F-4074-8BF3-F837C7ACF2B1}" srcOrd="2" destOrd="0" presId="urn:microsoft.com/office/officeart/2005/8/layout/venn1"/>
    <dgm:cxn modelId="{05869DFC-DD36-43A4-87B9-F86D614CCDF5}" type="presParOf" srcId="{5BBFF91B-A01C-4FB9-A4DD-547612327046}" destId="{4B9281FD-5070-4F10-A6B1-E5D707DBE5D1}" srcOrd="3" destOrd="0" presId="urn:microsoft.com/office/officeart/2005/8/layout/venn1"/>
    <dgm:cxn modelId="{EBB43BC0-0686-4185-A340-00C4B741BCC7}" type="presParOf" srcId="{5BBFF91B-A01C-4FB9-A4DD-547612327046}" destId="{79C9F7DA-3A83-4C0A-B4CE-6B61544C8FCF}" srcOrd="4" destOrd="0" presId="urn:microsoft.com/office/officeart/2005/8/layout/venn1"/>
    <dgm:cxn modelId="{81AFAA78-5962-4E2B-9DCB-240E084D04BE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DFC94039-28A8-40C3-908B-9504304281F8}" type="presOf" srcId="{8DA2219B-E0F0-45C7-835D-B3E0365F266C}" destId="{14B4BA83-E6BA-418E-99BB-28BDDD8DFB35}" srcOrd="1" destOrd="0" presId="urn:microsoft.com/office/officeart/2005/8/layout/venn1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4F363B9B-7786-4618-9AFB-20ACF1C4E82C}" type="presOf" srcId="{03D9FC81-63DD-4F62-BA75-6E2F4C8419A1}" destId="{79C9F7DA-3A83-4C0A-B4CE-6B61544C8FCF}" srcOrd="0" destOrd="0" presId="urn:microsoft.com/office/officeart/2005/8/layout/venn1"/>
    <dgm:cxn modelId="{F8C6CA21-2A40-425E-A22E-D53BD36CC855}" type="presOf" srcId="{A2B1D5B8-D69C-41B4-B5E7-0561B9925A72}" destId="{4B9281FD-5070-4F10-A6B1-E5D707DBE5D1}" srcOrd="1" destOrd="0" presId="urn:microsoft.com/office/officeart/2005/8/layout/venn1"/>
    <dgm:cxn modelId="{72768BA9-3B4B-4635-9FC1-ED2565B2A921}" type="presOf" srcId="{A2B1D5B8-D69C-41B4-B5E7-0561B9925A72}" destId="{F0734014-174F-4074-8BF3-F837C7ACF2B1}" srcOrd="0" destOrd="0" presId="urn:microsoft.com/office/officeart/2005/8/layout/venn1"/>
    <dgm:cxn modelId="{F8C87E9A-1511-4B11-87C7-F07E02D56057}" type="presOf" srcId="{0A5961BB-2B42-4383-B6F7-C947BD55114B}" destId="{5BBFF91B-A01C-4FB9-A4DD-547612327046}" srcOrd="0" destOrd="0" presId="urn:microsoft.com/office/officeart/2005/8/layout/venn1"/>
    <dgm:cxn modelId="{DAFA4069-0013-4413-9023-1FAE1858362A}" type="presOf" srcId="{8DA2219B-E0F0-45C7-835D-B3E0365F266C}" destId="{31A7AC5C-120D-4AD5-BA11-7EAB20AEAAE1}" srcOrd="0" destOrd="0" presId="urn:microsoft.com/office/officeart/2005/8/layout/venn1"/>
    <dgm:cxn modelId="{748259A6-1EF1-4D28-9914-B15FBFBA0994}" type="presOf" srcId="{03D9FC81-63DD-4F62-BA75-6E2F4C8419A1}" destId="{CC7B0E51-F108-48B0-A376-9F03C99E31AF}" srcOrd="1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7D13729B-914D-46ED-81B5-0FA4296DA84D}" type="presParOf" srcId="{5BBFF91B-A01C-4FB9-A4DD-547612327046}" destId="{31A7AC5C-120D-4AD5-BA11-7EAB20AEAAE1}" srcOrd="0" destOrd="0" presId="urn:microsoft.com/office/officeart/2005/8/layout/venn1"/>
    <dgm:cxn modelId="{75742F0D-A0D9-4149-885A-4B2324DBB23B}" type="presParOf" srcId="{5BBFF91B-A01C-4FB9-A4DD-547612327046}" destId="{14B4BA83-E6BA-418E-99BB-28BDDD8DFB35}" srcOrd="1" destOrd="0" presId="urn:microsoft.com/office/officeart/2005/8/layout/venn1"/>
    <dgm:cxn modelId="{2A828BE2-9432-4137-92C9-FAE736BB18A3}" type="presParOf" srcId="{5BBFF91B-A01C-4FB9-A4DD-547612327046}" destId="{F0734014-174F-4074-8BF3-F837C7ACF2B1}" srcOrd="2" destOrd="0" presId="urn:microsoft.com/office/officeart/2005/8/layout/venn1"/>
    <dgm:cxn modelId="{46DD5EF2-371F-4044-B84F-E45C5ADF986A}" type="presParOf" srcId="{5BBFF91B-A01C-4FB9-A4DD-547612327046}" destId="{4B9281FD-5070-4F10-A6B1-E5D707DBE5D1}" srcOrd="3" destOrd="0" presId="urn:microsoft.com/office/officeart/2005/8/layout/venn1"/>
    <dgm:cxn modelId="{09CC141B-1211-426F-9BF7-99624BA24B0C}" type="presParOf" srcId="{5BBFF91B-A01C-4FB9-A4DD-547612327046}" destId="{79C9F7DA-3A83-4C0A-B4CE-6B61544C8FCF}" srcOrd="4" destOrd="0" presId="urn:microsoft.com/office/officeart/2005/8/layout/venn1"/>
    <dgm:cxn modelId="{045D2CB1-1983-4054-8963-B58489ADC820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5961BB-2B42-4383-B6F7-C947BD55114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8DA2219B-E0F0-45C7-835D-B3E0365F266C}">
      <dgm:prSet phldrT="[Text]"/>
      <dgm:spPr/>
      <dgm:t>
        <a:bodyPr/>
        <a:lstStyle/>
        <a:p>
          <a:r>
            <a:rPr lang="en-US" dirty="0" smtClean="0"/>
            <a:t>Space</a:t>
          </a:r>
          <a:endParaRPr lang="en-US" dirty="0"/>
        </a:p>
      </dgm:t>
    </dgm:pt>
    <dgm:pt modelId="{5BEEAC94-3A8D-44AF-8387-3FB4E7D2E86C}" type="parTrans" cxnId="{F54EB4ED-D8DB-4534-A7AB-8BC3D83009CD}">
      <dgm:prSet/>
      <dgm:spPr/>
      <dgm:t>
        <a:bodyPr/>
        <a:lstStyle/>
        <a:p>
          <a:endParaRPr lang="en-US"/>
        </a:p>
      </dgm:t>
    </dgm:pt>
    <dgm:pt modelId="{004A963F-173E-4FA3-BDDF-AA04C5E64908}" type="sibTrans" cxnId="{F54EB4ED-D8DB-4534-A7AB-8BC3D83009CD}">
      <dgm:prSet/>
      <dgm:spPr/>
      <dgm:t>
        <a:bodyPr/>
        <a:lstStyle/>
        <a:p>
          <a:endParaRPr lang="en-US"/>
        </a:p>
      </dgm:t>
    </dgm:pt>
    <dgm:pt modelId="{A2B1D5B8-D69C-41B4-B5E7-0561B9925A72}">
      <dgm:prSet phldrT="[Text]"/>
      <dgm:spPr/>
      <dgm:t>
        <a:bodyPr/>
        <a:lstStyle/>
        <a:p>
          <a:r>
            <a:rPr lang="en-US" dirty="0" smtClean="0"/>
            <a:t>Writes</a:t>
          </a:r>
          <a:endParaRPr lang="en-US" dirty="0"/>
        </a:p>
      </dgm:t>
    </dgm:pt>
    <dgm:pt modelId="{B754D53A-1E31-4BE5-9F55-FCAB44DCF951}" type="parTrans" cxnId="{C473B1CD-C4FE-4BF6-BE82-8873CC4A07A3}">
      <dgm:prSet/>
      <dgm:spPr/>
      <dgm:t>
        <a:bodyPr/>
        <a:lstStyle/>
        <a:p>
          <a:endParaRPr lang="en-US"/>
        </a:p>
      </dgm:t>
    </dgm:pt>
    <dgm:pt modelId="{DA78F45E-AC75-4C31-954E-6FD66176C0B6}" type="sibTrans" cxnId="{C473B1CD-C4FE-4BF6-BE82-8873CC4A07A3}">
      <dgm:prSet/>
      <dgm:spPr/>
      <dgm:t>
        <a:bodyPr/>
        <a:lstStyle/>
        <a:p>
          <a:endParaRPr lang="en-US"/>
        </a:p>
      </dgm:t>
    </dgm:pt>
    <dgm:pt modelId="{03D9FC81-63DD-4F62-BA75-6E2F4C8419A1}">
      <dgm:prSet phldrT="[Text]"/>
      <dgm:spPr/>
      <dgm:t>
        <a:bodyPr/>
        <a:lstStyle/>
        <a:p>
          <a:r>
            <a:rPr lang="en-US" dirty="0" smtClean="0"/>
            <a:t>PLB</a:t>
          </a:r>
          <a:endParaRPr lang="en-US" dirty="0"/>
        </a:p>
      </dgm:t>
    </dgm:pt>
    <dgm:pt modelId="{5771EF06-1C5C-4DAA-B208-6DEFE201C4D6}" type="parTrans" cxnId="{EB69018E-C9CD-433D-9A11-B1500B3ED2B0}">
      <dgm:prSet/>
      <dgm:spPr/>
      <dgm:t>
        <a:bodyPr/>
        <a:lstStyle/>
        <a:p>
          <a:endParaRPr lang="en-US"/>
        </a:p>
      </dgm:t>
    </dgm:pt>
    <dgm:pt modelId="{77329B9F-45A9-41E6-8579-AD6F13510FBA}" type="sibTrans" cxnId="{EB69018E-C9CD-433D-9A11-B1500B3ED2B0}">
      <dgm:prSet/>
      <dgm:spPr/>
      <dgm:t>
        <a:bodyPr/>
        <a:lstStyle/>
        <a:p>
          <a:endParaRPr lang="en-US"/>
        </a:p>
      </dgm:t>
    </dgm:pt>
    <dgm:pt modelId="{5BBFF91B-A01C-4FB9-A4DD-547612327046}" type="pres">
      <dgm:prSet presAssocID="{0A5961BB-2B42-4383-B6F7-C947BD55114B}" presName="compositeShape" presStyleCnt="0">
        <dgm:presLayoutVars>
          <dgm:chMax val="7"/>
          <dgm:dir/>
          <dgm:resizeHandles val="exact"/>
        </dgm:presLayoutVars>
      </dgm:prSet>
      <dgm:spPr/>
    </dgm:pt>
    <dgm:pt modelId="{31A7AC5C-120D-4AD5-BA11-7EAB20AEAAE1}" type="pres">
      <dgm:prSet presAssocID="{8DA2219B-E0F0-45C7-835D-B3E0365F266C}" presName="circ1" presStyleLbl="vennNode1" presStyleIdx="0" presStyleCnt="3"/>
      <dgm:spPr/>
      <dgm:t>
        <a:bodyPr/>
        <a:lstStyle/>
        <a:p>
          <a:endParaRPr lang="en-US"/>
        </a:p>
      </dgm:t>
    </dgm:pt>
    <dgm:pt modelId="{14B4BA83-E6BA-418E-99BB-28BDDD8DFB35}" type="pres">
      <dgm:prSet presAssocID="{8DA2219B-E0F0-45C7-835D-B3E0365F26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34014-174F-4074-8BF3-F837C7ACF2B1}" type="pres">
      <dgm:prSet presAssocID="{A2B1D5B8-D69C-41B4-B5E7-0561B9925A72}" presName="circ2" presStyleLbl="vennNode1" presStyleIdx="1" presStyleCnt="3"/>
      <dgm:spPr/>
      <dgm:t>
        <a:bodyPr/>
        <a:lstStyle/>
        <a:p>
          <a:endParaRPr lang="en-US"/>
        </a:p>
      </dgm:t>
    </dgm:pt>
    <dgm:pt modelId="{4B9281FD-5070-4F10-A6B1-E5D707DBE5D1}" type="pres">
      <dgm:prSet presAssocID="{A2B1D5B8-D69C-41B4-B5E7-0561B9925A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9F7DA-3A83-4C0A-B4CE-6B61544C8FCF}" type="pres">
      <dgm:prSet presAssocID="{03D9FC81-63DD-4F62-BA75-6E2F4C8419A1}" presName="circ3" presStyleLbl="vennNode1" presStyleIdx="2" presStyleCnt="3"/>
      <dgm:spPr/>
      <dgm:t>
        <a:bodyPr/>
        <a:lstStyle/>
        <a:p>
          <a:endParaRPr lang="en-US"/>
        </a:p>
      </dgm:t>
    </dgm:pt>
    <dgm:pt modelId="{CC7B0E51-F108-48B0-A376-9F03C99E31AF}" type="pres">
      <dgm:prSet presAssocID="{03D9FC81-63DD-4F62-BA75-6E2F4C8419A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0E515F-1BA8-4A97-A287-3ACC41A8576A}" type="presOf" srcId="{8DA2219B-E0F0-45C7-835D-B3E0365F266C}" destId="{14B4BA83-E6BA-418E-99BB-28BDDD8DFB35}" srcOrd="1" destOrd="0" presId="urn:microsoft.com/office/officeart/2005/8/layout/venn1"/>
    <dgm:cxn modelId="{C473B1CD-C4FE-4BF6-BE82-8873CC4A07A3}" srcId="{0A5961BB-2B42-4383-B6F7-C947BD55114B}" destId="{A2B1D5B8-D69C-41B4-B5E7-0561B9925A72}" srcOrd="1" destOrd="0" parTransId="{B754D53A-1E31-4BE5-9F55-FCAB44DCF951}" sibTransId="{DA78F45E-AC75-4C31-954E-6FD66176C0B6}"/>
    <dgm:cxn modelId="{EB69018E-C9CD-433D-9A11-B1500B3ED2B0}" srcId="{0A5961BB-2B42-4383-B6F7-C947BD55114B}" destId="{03D9FC81-63DD-4F62-BA75-6E2F4C8419A1}" srcOrd="2" destOrd="0" parTransId="{5771EF06-1C5C-4DAA-B208-6DEFE201C4D6}" sibTransId="{77329B9F-45A9-41E6-8579-AD6F13510FBA}"/>
    <dgm:cxn modelId="{801D9B82-48B8-4F85-82B4-418C201C71DA}" type="presOf" srcId="{A2B1D5B8-D69C-41B4-B5E7-0561B9925A72}" destId="{F0734014-174F-4074-8BF3-F837C7ACF2B1}" srcOrd="0" destOrd="0" presId="urn:microsoft.com/office/officeart/2005/8/layout/venn1"/>
    <dgm:cxn modelId="{BB56195E-C9FD-40D3-B22F-9D6F14E016C7}" type="presOf" srcId="{0A5961BB-2B42-4383-B6F7-C947BD55114B}" destId="{5BBFF91B-A01C-4FB9-A4DD-547612327046}" srcOrd="0" destOrd="0" presId="urn:microsoft.com/office/officeart/2005/8/layout/venn1"/>
    <dgm:cxn modelId="{13E687F4-BDF3-47F0-BC90-C706BCB2818E}" type="presOf" srcId="{A2B1D5B8-D69C-41B4-B5E7-0561B9925A72}" destId="{4B9281FD-5070-4F10-A6B1-E5D707DBE5D1}" srcOrd="1" destOrd="0" presId="urn:microsoft.com/office/officeart/2005/8/layout/venn1"/>
    <dgm:cxn modelId="{9B6D7DFB-7ECD-4630-BFBC-39855D6C4E0F}" type="presOf" srcId="{03D9FC81-63DD-4F62-BA75-6E2F4C8419A1}" destId="{CC7B0E51-F108-48B0-A376-9F03C99E31AF}" srcOrd="1" destOrd="0" presId="urn:microsoft.com/office/officeart/2005/8/layout/venn1"/>
    <dgm:cxn modelId="{F54EB4ED-D8DB-4534-A7AB-8BC3D83009CD}" srcId="{0A5961BB-2B42-4383-B6F7-C947BD55114B}" destId="{8DA2219B-E0F0-45C7-835D-B3E0365F266C}" srcOrd="0" destOrd="0" parTransId="{5BEEAC94-3A8D-44AF-8387-3FB4E7D2E86C}" sibTransId="{004A963F-173E-4FA3-BDDF-AA04C5E64908}"/>
    <dgm:cxn modelId="{57049164-C508-485C-85A4-7B99E8FAE4B6}" type="presOf" srcId="{8DA2219B-E0F0-45C7-835D-B3E0365F266C}" destId="{31A7AC5C-120D-4AD5-BA11-7EAB20AEAAE1}" srcOrd="0" destOrd="0" presId="urn:microsoft.com/office/officeart/2005/8/layout/venn1"/>
    <dgm:cxn modelId="{376A05A7-13C2-4B40-BE3F-5F07EBD43A3A}" type="presOf" srcId="{03D9FC81-63DD-4F62-BA75-6E2F4C8419A1}" destId="{79C9F7DA-3A83-4C0A-B4CE-6B61544C8FCF}" srcOrd="0" destOrd="0" presId="urn:microsoft.com/office/officeart/2005/8/layout/venn1"/>
    <dgm:cxn modelId="{0653E668-364D-4337-AE20-6A4B0A3FFFB3}" type="presParOf" srcId="{5BBFF91B-A01C-4FB9-A4DD-547612327046}" destId="{31A7AC5C-120D-4AD5-BA11-7EAB20AEAAE1}" srcOrd="0" destOrd="0" presId="urn:microsoft.com/office/officeart/2005/8/layout/venn1"/>
    <dgm:cxn modelId="{F0F77AFD-F677-4CDA-A539-CECCCCD992A9}" type="presParOf" srcId="{5BBFF91B-A01C-4FB9-A4DD-547612327046}" destId="{14B4BA83-E6BA-418E-99BB-28BDDD8DFB35}" srcOrd="1" destOrd="0" presId="urn:microsoft.com/office/officeart/2005/8/layout/venn1"/>
    <dgm:cxn modelId="{C0ED27DE-E286-4456-AD24-AD4697111FCF}" type="presParOf" srcId="{5BBFF91B-A01C-4FB9-A4DD-547612327046}" destId="{F0734014-174F-4074-8BF3-F837C7ACF2B1}" srcOrd="2" destOrd="0" presId="urn:microsoft.com/office/officeart/2005/8/layout/venn1"/>
    <dgm:cxn modelId="{2A00E6F4-B0B6-4D2C-83AC-78AF9A446280}" type="presParOf" srcId="{5BBFF91B-A01C-4FB9-A4DD-547612327046}" destId="{4B9281FD-5070-4F10-A6B1-E5D707DBE5D1}" srcOrd="3" destOrd="0" presId="urn:microsoft.com/office/officeart/2005/8/layout/venn1"/>
    <dgm:cxn modelId="{01390B9F-826C-4612-B3B6-D60D315C13BB}" type="presParOf" srcId="{5BBFF91B-A01C-4FB9-A4DD-547612327046}" destId="{79C9F7DA-3A83-4C0A-B4CE-6B61544C8FCF}" srcOrd="4" destOrd="0" presId="urn:microsoft.com/office/officeart/2005/8/layout/venn1"/>
    <dgm:cxn modelId="{A6641D5E-DA00-41DB-9992-4117A28F0CC7}" type="presParOf" srcId="{5BBFF91B-A01C-4FB9-A4DD-547612327046}" destId="{CC7B0E51-F108-48B0-A376-9F03C99E31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A7AC5C-120D-4AD5-BA11-7EAB20AEAAE1}">
      <dsp:nvSpPr>
        <dsp:cNvPr id="0" name=""/>
        <dsp:cNvSpPr/>
      </dsp:nvSpPr>
      <dsp:spPr>
        <a:xfrm>
          <a:off x="1623059" y="41909"/>
          <a:ext cx="2011680" cy="201168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Space</a:t>
          </a:r>
          <a:endParaRPr lang="en-US" sz="3500" kern="1200" dirty="0"/>
        </a:p>
      </dsp:txBody>
      <dsp:txXfrm>
        <a:off x="1891284" y="393953"/>
        <a:ext cx="1475232" cy="905256"/>
      </dsp:txXfrm>
    </dsp:sp>
    <dsp:sp modelId="{F0734014-174F-4074-8BF3-F837C7ACF2B1}">
      <dsp:nvSpPr>
        <dsp:cNvPr id="0" name=""/>
        <dsp:cNvSpPr/>
      </dsp:nvSpPr>
      <dsp:spPr>
        <a:xfrm>
          <a:off x="2348941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Writes</a:t>
          </a:r>
          <a:endParaRPr lang="en-US" sz="3500" kern="1200" dirty="0"/>
        </a:p>
      </dsp:txBody>
      <dsp:txXfrm>
        <a:off x="2964180" y="1818894"/>
        <a:ext cx="1207008" cy="1106424"/>
      </dsp:txXfrm>
    </dsp:sp>
    <dsp:sp modelId="{79C9F7DA-3A83-4C0A-B4CE-6B61544C8FCF}">
      <dsp:nvSpPr>
        <dsp:cNvPr id="0" name=""/>
        <dsp:cNvSpPr/>
      </dsp:nvSpPr>
      <dsp:spPr>
        <a:xfrm>
          <a:off x="897178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PLB</a:t>
          </a:r>
          <a:endParaRPr lang="en-US" sz="3500" kern="1200" dirty="0"/>
        </a:p>
      </dsp:txBody>
      <dsp:txXfrm>
        <a:off x="1086612" y="1818894"/>
        <a:ext cx="1207008" cy="110642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A7AC5C-120D-4AD5-BA11-7EAB20AEAAE1}">
      <dsp:nvSpPr>
        <dsp:cNvPr id="0" name=""/>
        <dsp:cNvSpPr/>
      </dsp:nvSpPr>
      <dsp:spPr>
        <a:xfrm>
          <a:off x="1623059" y="41909"/>
          <a:ext cx="2011680" cy="201168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Space</a:t>
          </a:r>
          <a:endParaRPr lang="en-US" sz="3500" kern="1200" dirty="0"/>
        </a:p>
      </dsp:txBody>
      <dsp:txXfrm>
        <a:off x="1891284" y="393953"/>
        <a:ext cx="1475232" cy="905256"/>
      </dsp:txXfrm>
    </dsp:sp>
    <dsp:sp modelId="{F0734014-174F-4074-8BF3-F837C7ACF2B1}">
      <dsp:nvSpPr>
        <dsp:cNvPr id="0" name=""/>
        <dsp:cNvSpPr/>
      </dsp:nvSpPr>
      <dsp:spPr>
        <a:xfrm>
          <a:off x="2348941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Writes</a:t>
          </a:r>
          <a:endParaRPr lang="en-US" sz="3500" kern="1200" dirty="0"/>
        </a:p>
      </dsp:txBody>
      <dsp:txXfrm>
        <a:off x="2964180" y="1818894"/>
        <a:ext cx="1207008" cy="1106424"/>
      </dsp:txXfrm>
    </dsp:sp>
    <dsp:sp modelId="{79C9F7DA-3A83-4C0A-B4CE-6B61544C8FCF}">
      <dsp:nvSpPr>
        <dsp:cNvPr id="0" name=""/>
        <dsp:cNvSpPr/>
      </dsp:nvSpPr>
      <dsp:spPr>
        <a:xfrm>
          <a:off x="897178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PLB</a:t>
          </a:r>
          <a:endParaRPr lang="en-US" sz="3500" kern="1200" dirty="0"/>
        </a:p>
      </dsp:txBody>
      <dsp:txXfrm>
        <a:off x="1086612" y="1818894"/>
        <a:ext cx="1207008" cy="1106424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A7AC5C-120D-4AD5-BA11-7EAB20AEAAE1}">
      <dsp:nvSpPr>
        <dsp:cNvPr id="0" name=""/>
        <dsp:cNvSpPr/>
      </dsp:nvSpPr>
      <dsp:spPr>
        <a:xfrm>
          <a:off x="1623059" y="41909"/>
          <a:ext cx="2011680" cy="201168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Space</a:t>
          </a:r>
          <a:endParaRPr lang="en-US" sz="3500" kern="1200" dirty="0"/>
        </a:p>
      </dsp:txBody>
      <dsp:txXfrm>
        <a:off x="1891284" y="393953"/>
        <a:ext cx="1475232" cy="905256"/>
      </dsp:txXfrm>
    </dsp:sp>
    <dsp:sp modelId="{F0734014-174F-4074-8BF3-F837C7ACF2B1}">
      <dsp:nvSpPr>
        <dsp:cNvPr id="0" name=""/>
        <dsp:cNvSpPr/>
      </dsp:nvSpPr>
      <dsp:spPr>
        <a:xfrm>
          <a:off x="2348941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Writes</a:t>
          </a:r>
          <a:endParaRPr lang="en-US" sz="3500" kern="1200" dirty="0"/>
        </a:p>
      </dsp:txBody>
      <dsp:txXfrm>
        <a:off x="2964180" y="1818894"/>
        <a:ext cx="1207008" cy="1106424"/>
      </dsp:txXfrm>
    </dsp:sp>
    <dsp:sp modelId="{79C9F7DA-3A83-4C0A-B4CE-6B61544C8FCF}">
      <dsp:nvSpPr>
        <dsp:cNvPr id="0" name=""/>
        <dsp:cNvSpPr/>
      </dsp:nvSpPr>
      <dsp:spPr>
        <a:xfrm>
          <a:off x="897178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PLB</a:t>
          </a:r>
          <a:endParaRPr lang="en-US" sz="3500" kern="1200" dirty="0"/>
        </a:p>
      </dsp:txBody>
      <dsp:txXfrm>
        <a:off x="1086612" y="1818894"/>
        <a:ext cx="1207008" cy="11064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A7AC5C-120D-4AD5-BA11-7EAB20AEAAE1}">
      <dsp:nvSpPr>
        <dsp:cNvPr id="0" name=""/>
        <dsp:cNvSpPr/>
      </dsp:nvSpPr>
      <dsp:spPr>
        <a:xfrm>
          <a:off x="1623059" y="41909"/>
          <a:ext cx="2011680" cy="201168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Space</a:t>
          </a:r>
          <a:endParaRPr lang="en-US" sz="3500" kern="1200" dirty="0"/>
        </a:p>
      </dsp:txBody>
      <dsp:txXfrm>
        <a:off x="1891284" y="393953"/>
        <a:ext cx="1475232" cy="905256"/>
      </dsp:txXfrm>
    </dsp:sp>
    <dsp:sp modelId="{F0734014-174F-4074-8BF3-F837C7ACF2B1}">
      <dsp:nvSpPr>
        <dsp:cNvPr id="0" name=""/>
        <dsp:cNvSpPr/>
      </dsp:nvSpPr>
      <dsp:spPr>
        <a:xfrm>
          <a:off x="2348941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Writes</a:t>
          </a:r>
          <a:endParaRPr lang="en-US" sz="3500" kern="1200" dirty="0"/>
        </a:p>
      </dsp:txBody>
      <dsp:txXfrm>
        <a:off x="2964180" y="1818894"/>
        <a:ext cx="1207008" cy="1106424"/>
      </dsp:txXfrm>
    </dsp:sp>
    <dsp:sp modelId="{79C9F7DA-3A83-4C0A-B4CE-6B61544C8FCF}">
      <dsp:nvSpPr>
        <dsp:cNvPr id="0" name=""/>
        <dsp:cNvSpPr/>
      </dsp:nvSpPr>
      <dsp:spPr>
        <a:xfrm>
          <a:off x="897178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PLB</a:t>
          </a:r>
          <a:endParaRPr lang="en-US" sz="3500" kern="1200" dirty="0"/>
        </a:p>
      </dsp:txBody>
      <dsp:txXfrm>
        <a:off x="1086612" y="1818894"/>
        <a:ext cx="1207008" cy="11064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A7AC5C-120D-4AD5-BA11-7EAB20AEAAE1}">
      <dsp:nvSpPr>
        <dsp:cNvPr id="0" name=""/>
        <dsp:cNvSpPr/>
      </dsp:nvSpPr>
      <dsp:spPr>
        <a:xfrm>
          <a:off x="1623059" y="41909"/>
          <a:ext cx="2011680" cy="201168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Space</a:t>
          </a:r>
          <a:endParaRPr lang="en-US" sz="3500" kern="1200" dirty="0"/>
        </a:p>
      </dsp:txBody>
      <dsp:txXfrm>
        <a:off x="1891284" y="393953"/>
        <a:ext cx="1475232" cy="905256"/>
      </dsp:txXfrm>
    </dsp:sp>
    <dsp:sp modelId="{F0734014-174F-4074-8BF3-F837C7ACF2B1}">
      <dsp:nvSpPr>
        <dsp:cNvPr id="0" name=""/>
        <dsp:cNvSpPr/>
      </dsp:nvSpPr>
      <dsp:spPr>
        <a:xfrm>
          <a:off x="2348941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Writes</a:t>
          </a:r>
          <a:endParaRPr lang="en-US" sz="3500" kern="1200" dirty="0"/>
        </a:p>
      </dsp:txBody>
      <dsp:txXfrm>
        <a:off x="2964180" y="1818894"/>
        <a:ext cx="1207008" cy="1106424"/>
      </dsp:txXfrm>
    </dsp:sp>
    <dsp:sp modelId="{79C9F7DA-3A83-4C0A-B4CE-6B61544C8FCF}">
      <dsp:nvSpPr>
        <dsp:cNvPr id="0" name=""/>
        <dsp:cNvSpPr/>
      </dsp:nvSpPr>
      <dsp:spPr>
        <a:xfrm>
          <a:off x="897178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PLB</a:t>
          </a:r>
          <a:endParaRPr lang="en-US" sz="3500" kern="1200" dirty="0"/>
        </a:p>
      </dsp:txBody>
      <dsp:txXfrm>
        <a:off x="1086612" y="1818894"/>
        <a:ext cx="1207008" cy="110642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A7AC5C-120D-4AD5-BA11-7EAB20AEAAE1}">
      <dsp:nvSpPr>
        <dsp:cNvPr id="0" name=""/>
        <dsp:cNvSpPr/>
      </dsp:nvSpPr>
      <dsp:spPr>
        <a:xfrm>
          <a:off x="1623059" y="41909"/>
          <a:ext cx="2011680" cy="201168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Space</a:t>
          </a:r>
          <a:endParaRPr lang="en-US" sz="3500" kern="1200" dirty="0"/>
        </a:p>
      </dsp:txBody>
      <dsp:txXfrm>
        <a:off x="1891284" y="393953"/>
        <a:ext cx="1475232" cy="905256"/>
      </dsp:txXfrm>
    </dsp:sp>
    <dsp:sp modelId="{F0734014-174F-4074-8BF3-F837C7ACF2B1}">
      <dsp:nvSpPr>
        <dsp:cNvPr id="0" name=""/>
        <dsp:cNvSpPr/>
      </dsp:nvSpPr>
      <dsp:spPr>
        <a:xfrm>
          <a:off x="2348941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Writes</a:t>
          </a:r>
          <a:endParaRPr lang="en-US" sz="3500" kern="1200" dirty="0"/>
        </a:p>
      </dsp:txBody>
      <dsp:txXfrm>
        <a:off x="2964180" y="1818894"/>
        <a:ext cx="1207008" cy="1106424"/>
      </dsp:txXfrm>
    </dsp:sp>
    <dsp:sp modelId="{79C9F7DA-3A83-4C0A-B4CE-6B61544C8FCF}">
      <dsp:nvSpPr>
        <dsp:cNvPr id="0" name=""/>
        <dsp:cNvSpPr/>
      </dsp:nvSpPr>
      <dsp:spPr>
        <a:xfrm>
          <a:off x="897178" y="1299210"/>
          <a:ext cx="2011680" cy="201168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PLB</a:t>
          </a:r>
          <a:endParaRPr lang="en-US" sz="3500" kern="1200" dirty="0"/>
        </a:p>
      </dsp:txBody>
      <dsp:txXfrm>
        <a:off x="1086612" y="1818894"/>
        <a:ext cx="1207008" cy="1106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55ADE-3EC8-4441-87A3-F6BEA4D62D88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4E9A9-91B5-4DEA-A5E1-4C0093788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Times New Roman" charset="0"/>
              </a:rPr>
              <a:t>Xscale TLB is 15%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 enough reach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entry reach for finer grained regions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entry reach for finer grained regions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1938"/>
            <a:ext cx="7772400" cy="855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0075" y="1376363"/>
            <a:ext cx="8001000" cy="51562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3D702-7B0D-4F8A-B3D9-1FBFD76C603A}" type="datetimeFigureOut">
              <a:rPr lang="en-US" smtClean="0"/>
              <a:pPr/>
              <a:t>6/28/2009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B6D00-A325-4E02-BB6D-CFA34D38D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84238"/>
            <a:ext cx="8229600" cy="14779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Considerations for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err="1" smtClean="0">
                <a:solidFill>
                  <a:srgbClr val="0070C0"/>
                </a:solidFill>
              </a:rPr>
              <a:t>Mondriaan</a:t>
            </a:r>
            <a:r>
              <a:rPr lang="en-US" dirty="0" smtClean="0">
                <a:solidFill>
                  <a:srgbClr val="0070C0"/>
                </a:solidFill>
              </a:rPr>
              <a:t>-like Systems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1242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2009 Workshop </a:t>
            </a:r>
            <a:r>
              <a:rPr lang="en-US" dirty="0"/>
              <a:t>on Duplicating, Deconstructing, and </a:t>
            </a:r>
            <a:r>
              <a:rPr lang="en-US" dirty="0" smtClean="0"/>
              <a:t>Debunking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>
                <a:solidFill>
                  <a:srgbClr val="D56509"/>
                </a:solidFill>
              </a:rPr>
              <a:t>Emmett </a:t>
            </a:r>
            <a:r>
              <a:rPr lang="en-US" dirty="0" err="1" smtClean="0">
                <a:solidFill>
                  <a:srgbClr val="D56509"/>
                </a:solidFill>
              </a:rPr>
              <a:t>Witchel</a:t>
            </a:r>
            <a:endParaRPr lang="en-US" dirty="0" smtClean="0">
              <a:solidFill>
                <a:srgbClr val="D56509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D56509"/>
                </a:solidFill>
              </a:rPr>
              <a:t>University of Texas at Austin</a:t>
            </a:r>
            <a:endParaRPr lang="en-US" dirty="0">
              <a:solidFill>
                <a:srgbClr val="D5650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dirty="0" err="1" smtClean="0"/>
              <a:t>Mondriaan</a:t>
            </a:r>
            <a:r>
              <a:rPr lang="en-US" dirty="0" smtClean="0"/>
              <a:t> primer</a:t>
            </a:r>
          </a:p>
          <a:p>
            <a:r>
              <a:rPr lang="en-US" dirty="0" smtClean="0"/>
              <a:t>Comparison of </a:t>
            </a:r>
            <a:r>
              <a:rPr lang="en-US" dirty="0" err="1" smtClean="0"/>
              <a:t>Mondriaan</a:t>
            </a:r>
            <a:r>
              <a:rPr lang="en-US" dirty="0" smtClean="0"/>
              <a:t>-like systems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Goal is to give researchers a quick way to justify a </a:t>
            </a:r>
            <a:r>
              <a:rPr lang="en-US" dirty="0" err="1" smtClean="0">
                <a:solidFill>
                  <a:srgbClr val="FF0000"/>
                </a:solidFill>
              </a:rPr>
              <a:t>Mondriaan</a:t>
            </a:r>
            <a:r>
              <a:rPr lang="en-US" dirty="0" smtClean="0">
                <a:solidFill>
                  <a:srgbClr val="FF0000"/>
                </a:solidFill>
              </a:rPr>
              <a:t>-like design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Any design should address these 3 issues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It took me a while to see the relationship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Mondriaan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3298" cy="48768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Arial" charset="0"/>
              </a:rPr>
              <a:t>Redzone</a:t>
            </a:r>
            <a:r>
              <a:rPr lang="en-US" dirty="0" smtClean="0">
                <a:latin typeface="Arial" charset="0"/>
              </a:rPr>
              <a:t> memory allocations</a:t>
            </a:r>
          </a:p>
          <a:p>
            <a:pPr lvl="1"/>
            <a:r>
              <a:rPr lang="en-US" dirty="0" smtClean="0">
                <a:latin typeface="Arial" charset="0"/>
              </a:rPr>
              <a:t>Prevent accidental overwrite</a:t>
            </a:r>
          </a:p>
          <a:p>
            <a:pPr lvl="1"/>
            <a:r>
              <a:rPr lang="en-US" dirty="0" smtClean="0">
                <a:latin typeface="Arial" charset="0"/>
              </a:rPr>
              <a:t>Example has 3 permission zones</a:t>
            </a:r>
          </a:p>
          <a:p>
            <a:r>
              <a:rPr lang="en-US" dirty="0" smtClean="0">
                <a:latin typeface="Arial" charset="0"/>
              </a:rPr>
              <a:t>CPU checks load, store, execute</a:t>
            </a:r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461250" y="2203847"/>
            <a:ext cx="1208088" cy="400050"/>
          </a:xfrm>
          <a:prstGeom prst="rect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169150" y="2203847"/>
            <a:ext cx="292100" cy="40005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674100" y="2203847"/>
            <a:ext cx="292100" cy="40005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Rounded Rectangular Callout 9"/>
          <p:cNvSpPr>
            <a:spLocks noChangeArrowheads="1"/>
          </p:cNvSpPr>
          <p:nvPr/>
        </p:nvSpPr>
        <p:spPr bwMode="auto">
          <a:xfrm>
            <a:off x="7366000" y="1262459"/>
            <a:ext cx="1624374" cy="510778"/>
          </a:xfrm>
          <a:prstGeom prst="wedgeRoundRectCallout">
            <a:avLst>
              <a:gd name="adj1" fmla="val 20097"/>
              <a:gd name="adj2" fmla="val 157607"/>
              <a:gd name="adj3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Read/write</a:t>
            </a:r>
          </a:p>
        </p:txBody>
      </p:sp>
      <p:sp>
        <p:nvSpPr>
          <p:cNvPr id="8" name="Rounded Rectangular Callout 10"/>
          <p:cNvSpPr>
            <a:spLocks noChangeArrowheads="1"/>
          </p:cNvSpPr>
          <p:nvPr/>
        </p:nvSpPr>
        <p:spPr bwMode="auto">
          <a:xfrm>
            <a:off x="7558084" y="2918222"/>
            <a:ext cx="1456849" cy="510778"/>
          </a:xfrm>
          <a:prstGeom prst="wedgeRoundRectCallout">
            <a:avLst>
              <a:gd name="adj1" fmla="val 38774"/>
              <a:gd name="adj2" fmla="val -144437"/>
              <a:gd name="adj3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No access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943600" y="381000"/>
            <a:ext cx="1371600" cy="1200329"/>
          </a:xfrm>
          <a:prstGeom prst="wedgeRectCallout">
            <a:avLst>
              <a:gd name="adj1" fmla="val 57383"/>
              <a:gd name="adj2" fmla="val 97291"/>
            </a:avLst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/>
              <a:t>Returned from </a:t>
            </a:r>
            <a:r>
              <a:rPr lang="en-US" sz="2400" dirty="0" err="1" smtClean="0"/>
              <a:t>malloc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 Table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44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Organized like a </a:t>
            </a:r>
            <a:r>
              <a:rPr lang="en-US" dirty="0" err="1" smtClean="0"/>
              <a:t>heirarchical</a:t>
            </a:r>
            <a:r>
              <a:rPr lang="en-US" dirty="0" smtClean="0"/>
              <a:t> page table (</a:t>
            </a:r>
            <a:r>
              <a:rPr lang="en-US" dirty="0" err="1" smtClean="0"/>
              <a:t>trie</a:t>
            </a:r>
            <a:r>
              <a:rPr lang="en-US" dirty="0" smtClean="0"/>
              <a:t>) with three levels.</a:t>
            </a:r>
          </a:p>
          <a:p>
            <a:pPr lvl="1"/>
            <a:r>
              <a:rPr lang="en-US" dirty="0"/>
              <a:t>Space overhead mostly in </a:t>
            </a:r>
            <a:r>
              <a:rPr lang="en-US" dirty="0" smtClean="0"/>
              <a:t>lowest </a:t>
            </a:r>
            <a:r>
              <a:rPr lang="en-US" dirty="0"/>
              <a:t>level</a:t>
            </a:r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48768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Last level, 4B entry for 16 words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~6.3% space overhead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Measure ratio size of MMP tables to data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in use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0.4% – 8.3% measured (fragmentation)</a:t>
            </a: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558925" y="3343275"/>
            <a:ext cx="1657350" cy="1143000"/>
            <a:chOff x="538" y="1686"/>
            <a:chExt cx="1184" cy="720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538" y="1782"/>
              <a:ext cx="1184" cy="231"/>
              <a:chOff x="538" y="1782"/>
              <a:chExt cx="1184" cy="231"/>
            </a:xfrm>
          </p:grpSpPr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572" y="1830"/>
                <a:ext cx="1150" cy="14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538" y="1782"/>
                <a:ext cx="240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1">
                    <a:latin typeface="Arial" charset="0"/>
                  </a:rPr>
                  <a:t>P</a:t>
                </a:r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750" y="1902"/>
                <a:ext cx="972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572" y="1974"/>
              <a:ext cx="115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572" y="1686"/>
              <a:ext cx="115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572" y="2118"/>
              <a:ext cx="115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2" y="2262"/>
              <a:ext cx="115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3894138" y="3952875"/>
            <a:ext cx="1676400" cy="366713"/>
            <a:chOff x="538" y="1782"/>
            <a:chExt cx="1184" cy="231"/>
          </a:xfrm>
        </p:grpSpPr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72" y="1830"/>
              <a:ext cx="115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538" y="1782"/>
              <a:ext cx="238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1" dirty="0">
                  <a:latin typeface="Arial" charset="0"/>
                </a:rPr>
                <a:t>P</a:t>
              </a: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750" y="1902"/>
              <a:ext cx="972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3942278" y="3571875"/>
            <a:ext cx="1628260" cy="22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942278" y="3343275"/>
            <a:ext cx="1628260" cy="22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942278" y="3800475"/>
            <a:ext cx="1628260" cy="22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942278" y="4257675"/>
            <a:ext cx="1628260" cy="22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4485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6009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77533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79057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80581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82105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83629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85153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7448550" y="3571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7600950" y="3571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7753350" y="3571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7905750" y="3571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8058150" y="3571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8210550" y="3571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8362950" y="3571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8515350" y="3571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74485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76009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77533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>
            <a:off x="79057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auto">
          <a:xfrm>
            <a:off x="80581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5"/>
          <p:cNvSpPr>
            <a:spLocks noChangeArrowheads="1"/>
          </p:cNvSpPr>
          <p:nvPr/>
        </p:nvSpPr>
        <p:spPr bwMode="auto">
          <a:xfrm>
            <a:off x="82105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6"/>
          <p:cNvSpPr>
            <a:spLocks noChangeArrowheads="1"/>
          </p:cNvSpPr>
          <p:nvPr/>
        </p:nvSpPr>
        <p:spPr bwMode="auto">
          <a:xfrm>
            <a:off x="83629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7"/>
          <p:cNvSpPr>
            <a:spLocks noChangeArrowheads="1"/>
          </p:cNvSpPr>
          <p:nvPr/>
        </p:nvSpPr>
        <p:spPr bwMode="auto">
          <a:xfrm>
            <a:off x="8515350" y="38004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8"/>
          <p:cNvSpPr>
            <a:spLocks noChangeArrowheads="1"/>
          </p:cNvSpPr>
          <p:nvPr/>
        </p:nvSpPr>
        <p:spPr bwMode="auto">
          <a:xfrm>
            <a:off x="7448550" y="4029075"/>
            <a:ext cx="152400" cy="2286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7600950" y="40290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50"/>
          <p:cNvSpPr>
            <a:spLocks noChangeArrowheads="1"/>
          </p:cNvSpPr>
          <p:nvPr/>
        </p:nvSpPr>
        <p:spPr bwMode="auto">
          <a:xfrm>
            <a:off x="7753350" y="40290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1"/>
          <p:cNvSpPr>
            <a:spLocks noChangeArrowheads="1"/>
          </p:cNvSpPr>
          <p:nvPr/>
        </p:nvSpPr>
        <p:spPr bwMode="auto">
          <a:xfrm>
            <a:off x="7905750" y="40290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2"/>
          <p:cNvSpPr>
            <a:spLocks noChangeArrowheads="1"/>
          </p:cNvSpPr>
          <p:nvPr/>
        </p:nvSpPr>
        <p:spPr bwMode="auto">
          <a:xfrm>
            <a:off x="8058150" y="40290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3"/>
          <p:cNvSpPr>
            <a:spLocks noChangeArrowheads="1"/>
          </p:cNvSpPr>
          <p:nvPr/>
        </p:nvSpPr>
        <p:spPr bwMode="auto">
          <a:xfrm>
            <a:off x="8210550" y="40290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8362950" y="40290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5"/>
          <p:cNvSpPr>
            <a:spLocks noChangeArrowheads="1"/>
          </p:cNvSpPr>
          <p:nvPr/>
        </p:nvSpPr>
        <p:spPr bwMode="auto">
          <a:xfrm>
            <a:off x="8515350" y="40290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6"/>
          <p:cNvSpPr>
            <a:spLocks noChangeArrowheads="1"/>
          </p:cNvSpPr>
          <p:nvPr/>
        </p:nvSpPr>
        <p:spPr bwMode="auto">
          <a:xfrm>
            <a:off x="62293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57"/>
          <p:cNvSpPr>
            <a:spLocks noChangeArrowheads="1"/>
          </p:cNvSpPr>
          <p:nvPr/>
        </p:nvSpPr>
        <p:spPr bwMode="auto">
          <a:xfrm>
            <a:off x="63817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58"/>
          <p:cNvSpPr>
            <a:spLocks noChangeArrowheads="1"/>
          </p:cNvSpPr>
          <p:nvPr/>
        </p:nvSpPr>
        <p:spPr bwMode="auto">
          <a:xfrm>
            <a:off x="65341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66865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60"/>
          <p:cNvSpPr>
            <a:spLocks noChangeArrowheads="1"/>
          </p:cNvSpPr>
          <p:nvPr/>
        </p:nvSpPr>
        <p:spPr bwMode="auto">
          <a:xfrm>
            <a:off x="68389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auto">
          <a:xfrm>
            <a:off x="69913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71437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7296150" y="33432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64"/>
          <p:cNvSpPr>
            <a:spLocks noChangeArrowheads="1"/>
          </p:cNvSpPr>
          <p:nvPr/>
        </p:nvSpPr>
        <p:spPr bwMode="auto">
          <a:xfrm>
            <a:off x="6229350" y="3571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5"/>
          <p:cNvSpPr>
            <a:spLocks noChangeArrowheads="1"/>
          </p:cNvSpPr>
          <p:nvPr/>
        </p:nvSpPr>
        <p:spPr bwMode="auto">
          <a:xfrm>
            <a:off x="6381750" y="3571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66"/>
          <p:cNvSpPr>
            <a:spLocks noChangeArrowheads="1"/>
          </p:cNvSpPr>
          <p:nvPr/>
        </p:nvSpPr>
        <p:spPr bwMode="auto">
          <a:xfrm>
            <a:off x="6534150" y="3571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auto">
          <a:xfrm>
            <a:off x="6686550" y="35718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68"/>
          <p:cNvSpPr>
            <a:spLocks noChangeArrowheads="1"/>
          </p:cNvSpPr>
          <p:nvPr/>
        </p:nvSpPr>
        <p:spPr bwMode="auto">
          <a:xfrm>
            <a:off x="6838950" y="35718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69"/>
          <p:cNvSpPr>
            <a:spLocks noChangeArrowheads="1"/>
          </p:cNvSpPr>
          <p:nvPr/>
        </p:nvSpPr>
        <p:spPr bwMode="auto">
          <a:xfrm>
            <a:off x="6991350" y="35718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70"/>
          <p:cNvSpPr>
            <a:spLocks noChangeArrowheads="1"/>
          </p:cNvSpPr>
          <p:nvPr/>
        </p:nvSpPr>
        <p:spPr bwMode="auto">
          <a:xfrm>
            <a:off x="7143750" y="35718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1"/>
          <p:cNvSpPr>
            <a:spLocks noChangeArrowheads="1"/>
          </p:cNvSpPr>
          <p:nvPr/>
        </p:nvSpPr>
        <p:spPr bwMode="auto">
          <a:xfrm>
            <a:off x="7296150" y="35718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72"/>
          <p:cNvSpPr>
            <a:spLocks noChangeArrowheads="1"/>
          </p:cNvSpPr>
          <p:nvPr/>
        </p:nvSpPr>
        <p:spPr bwMode="auto">
          <a:xfrm>
            <a:off x="62293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3"/>
          <p:cNvSpPr>
            <a:spLocks noChangeArrowheads="1"/>
          </p:cNvSpPr>
          <p:nvPr/>
        </p:nvSpPr>
        <p:spPr bwMode="auto">
          <a:xfrm>
            <a:off x="63817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4"/>
          <p:cNvSpPr>
            <a:spLocks noChangeArrowheads="1"/>
          </p:cNvSpPr>
          <p:nvPr/>
        </p:nvSpPr>
        <p:spPr bwMode="auto">
          <a:xfrm>
            <a:off x="6534150" y="38004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75"/>
          <p:cNvSpPr>
            <a:spLocks noChangeArrowheads="1"/>
          </p:cNvSpPr>
          <p:nvPr/>
        </p:nvSpPr>
        <p:spPr bwMode="auto">
          <a:xfrm>
            <a:off x="66865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76"/>
          <p:cNvSpPr>
            <a:spLocks noChangeArrowheads="1"/>
          </p:cNvSpPr>
          <p:nvPr/>
        </p:nvSpPr>
        <p:spPr bwMode="auto">
          <a:xfrm>
            <a:off x="6838950" y="38004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77"/>
          <p:cNvSpPr>
            <a:spLocks noChangeArrowheads="1"/>
          </p:cNvSpPr>
          <p:nvPr/>
        </p:nvSpPr>
        <p:spPr bwMode="auto">
          <a:xfrm>
            <a:off x="69913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71437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79"/>
          <p:cNvSpPr>
            <a:spLocks noChangeArrowheads="1"/>
          </p:cNvSpPr>
          <p:nvPr/>
        </p:nvSpPr>
        <p:spPr bwMode="auto">
          <a:xfrm>
            <a:off x="7296150" y="38004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80"/>
          <p:cNvSpPr>
            <a:spLocks noChangeArrowheads="1"/>
          </p:cNvSpPr>
          <p:nvPr/>
        </p:nvSpPr>
        <p:spPr bwMode="auto">
          <a:xfrm>
            <a:off x="6229350" y="4029075"/>
            <a:ext cx="152400" cy="2286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81"/>
          <p:cNvSpPr>
            <a:spLocks noChangeArrowheads="1"/>
          </p:cNvSpPr>
          <p:nvPr/>
        </p:nvSpPr>
        <p:spPr bwMode="auto">
          <a:xfrm>
            <a:off x="6381750" y="4029075"/>
            <a:ext cx="152400" cy="2286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Rectangle 82"/>
          <p:cNvSpPr>
            <a:spLocks noChangeArrowheads="1"/>
          </p:cNvSpPr>
          <p:nvPr/>
        </p:nvSpPr>
        <p:spPr bwMode="auto">
          <a:xfrm>
            <a:off x="6534150" y="4029075"/>
            <a:ext cx="152400" cy="2286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83"/>
          <p:cNvSpPr>
            <a:spLocks noChangeArrowheads="1"/>
          </p:cNvSpPr>
          <p:nvPr/>
        </p:nvSpPr>
        <p:spPr bwMode="auto">
          <a:xfrm>
            <a:off x="6686550" y="4029075"/>
            <a:ext cx="152400" cy="2286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Rectangle 84"/>
          <p:cNvSpPr>
            <a:spLocks noChangeArrowheads="1"/>
          </p:cNvSpPr>
          <p:nvPr/>
        </p:nvSpPr>
        <p:spPr bwMode="auto">
          <a:xfrm>
            <a:off x="6838950" y="4029075"/>
            <a:ext cx="152400" cy="2286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85"/>
          <p:cNvSpPr>
            <a:spLocks noChangeArrowheads="1"/>
          </p:cNvSpPr>
          <p:nvPr/>
        </p:nvSpPr>
        <p:spPr bwMode="auto">
          <a:xfrm>
            <a:off x="6991350" y="4029075"/>
            <a:ext cx="152400" cy="2286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Rectangle 86"/>
          <p:cNvSpPr>
            <a:spLocks noChangeArrowheads="1"/>
          </p:cNvSpPr>
          <p:nvPr/>
        </p:nvSpPr>
        <p:spPr bwMode="auto">
          <a:xfrm>
            <a:off x="7143750" y="4029075"/>
            <a:ext cx="152400" cy="2286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87"/>
          <p:cNvSpPr>
            <a:spLocks noChangeArrowheads="1"/>
          </p:cNvSpPr>
          <p:nvPr/>
        </p:nvSpPr>
        <p:spPr bwMode="auto">
          <a:xfrm>
            <a:off x="7296150" y="4029075"/>
            <a:ext cx="152400" cy="228600"/>
          </a:xfrm>
          <a:prstGeom prst="rect">
            <a:avLst/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88"/>
          <p:cNvSpPr>
            <a:spLocks noChangeArrowheads="1"/>
          </p:cNvSpPr>
          <p:nvPr/>
        </p:nvSpPr>
        <p:spPr bwMode="auto">
          <a:xfrm>
            <a:off x="1527175" y="2857500"/>
            <a:ext cx="1296988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Arial" charset="0"/>
              </a:rPr>
              <a:t>1</a:t>
            </a:r>
            <a:r>
              <a:rPr lang="en-US" b="1" baseline="30000" dirty="0">
                <a:latin typeface="Arial" charset="0"/>
              </a:rPr>
              <a:t>st</a:t>
            </a:r>
            <a:r>
              <a:rPr lang="en-US" b="1" dirty="0">
                <a:latin typeface="Arial" charset="0"/>
              </a:rPr>
              <a:t> level</a:t>
            </a:r>
          </a:p>
        </p:txBody>
      </p:sp>
      <p:sp>
        <p:nvSpPr>
          <p:cNvPr id="89" name="Rectangle 89"/>
          <p:cNvSpPr>
            <a:spLocks noChangeArrowheads="1"/>
          </p:cNvSpPr>
          <p:nvPr/>
        </p:nvSpPr>
        <p:spPr bwMode="auto">
          <a:xfrm>
            <a:off x="3924300" y="2857500"/>
            <a:ext cx="1363663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2</a:t>
            </a:r>
            <a:r>
              <a:rPr lang="en-US" b="1" baseline="30000">
                <a:latin typeface="Arial" charset="0"/>
              </a:rPr>
              <a:t>nd</a:t>
            </a:r>
            <a:r>
              <a:rPr lang="en-US" b="1">
                <a:latin typeface="Arial" charset="0"/>
              </a:rPr>
              <a:t> level</a:t>
            </a:r>
          </a:p>
        </p:txBody>
      </p:sp>
      <p:sp>
        <p:nvSpPr>
          <p:cNvPr id="90" name="Rectangle 90"/>
          <p:cNvSpPr>
            <a:spLocks noChangeArrowheads="1"/>
          </p:cNvSpPr>
          <p:nvPr/>
        </p:nvSpPr>
        <p:spPr bwMode="auto">
          <a:xfrm>
            <a:off x="6129338" y="2857500"/>
            <a:ext cx="1319212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3</a:t>
            </a:r>
            <a:r>
              <a:rPr lang="en-US" b="1" baseline="30000">
                <a:latin typeface="Arial" charset="0"/>
              </a:rPr>
              <a:t>rd</a:t>
            </a:r>
            <a:r>
              <a:rPr lang="en-US" b="1">
                <a:latin typeface="Arial" charset="0"/>
              </a:rPr>
              <a:t> level</a:t>
            </a:r>
          </a:p>
        </p:txBody>
      </p:sp>
      <p:sp>
        <p:nvSpPr>
          <p:cNvPr id="91" name="Line 91"/>
          <p:cNvSpPr>
            <a:spLocks noChangeShapeType="1"/>
          </p:cNvSpPr>
          <p:nvPr/>
        </p:nvSpPr>
        <p:spPr bwMode="auto">
          <a:xfrm flipV="1">
            <a:off x="3219450" y="3343275"/>
            <a:ext cx="728663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" name="Line 92"/>
          <p:cNvSpPr>
            <a:spLocks noChangeShapeType="1"/>
          </p:cNvSpPr>
          <p:nvPr/>
        </p:nvSpPr>
        <p:spPr bwMode="auto">
          <a:xfrm flipV="1">
            <a:off x="5554663" y="3343275"/>
            <a:ext cx="674687" cy="800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" name="Text Box 93"/>
          <p:cNvSpPr txBox="1">
            <a:spLocks noChangeArrowheads="1"/>
          </p:cNvSpPr>
          <p:nvPr/>
        </p:nvSpPr>
        <p:spPr bwMode="auto">
          <a:xfrm>
            <a:off x="193675" y="3298825"/>
            <a:ext cx="1026243" cy="1077218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2000" dirty="0">
                <a:latin typeface="Arial" charset="0"/>
              </a:rPr>
              <a:t>Find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2000" dirty="0">
                <a:latin typeface="Arial" charset="0"/>
              </a:rPr>
              <a:t>perm.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2000" dirty="0">
                <a:latin typeface="Arial" charset="0"/>
              </a:rPr>
              <a:t>for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sz="2000" dirty="0">
                <a:latin typeface="Arial" charset="0"/>
              </a:rPr>
              <a:t>0x1004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Lowest Level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0200"/>
            <a:ext cx="8229600" cy="2895600"/>
          </a:xfrm>
        </p:spPr>
        <p:txBody>
          <a:bodyPr/>
          <a:lstStyle/>
          <a:p>
            <a:r>
              <a:rPr lang="en-US" dirty="0" smtClean="0"/>
              <a:t>Bitmapped entry</a:t>
            </a:r>
          </a:p>
          <a:p>
            <a:pPr lvl="1"/>
            <a:r>
              <a:rPr lang="en-US" dirty="0" smtClean="0"/>
              <a:t>2 bit permissions values for 16 data words</a:t>
            </a:r>
          </a:p>
          <a:p>
            <a:r>
              <a:rPr lang="en-US" dirty="0" smtClean="0"/>
              <a:t>Run-length (RLE) encoded entry</a:t>
            </a:r>
          </a:p>
          <a:p>
            <a:pPr lvl="1"/>
            <a:r>
              <a:rPr lang="en-US" dirty="0" smtClean="0"/>
              <a:t>Break data into fixed number of zones (4)</a:t>
            </a:r>
          </a:p>
          <a:p>
            <a:pPr lvl="1"/>
            <a:r>
              <a:rPr lang="en-US" dirty="0" smtClean="0"/>
              <a:t>Specify length of each permission zone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8558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Perm. 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8558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Length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48558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Perm. 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48558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Length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48558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Perm.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48558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Length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48558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Perm. 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15200" y="48558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Length 3</a:t>
            </a:r>
            <a:endParaRPr lang="en-US" dirty="0"/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3122434" y="1670682"/>
            <a:ext cx="358775" cy="379412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11</a:t>
            </a:r>
          </a:p>
        </p:txBody>
      </p:sp>
      <p:sp>
        <p:nvSpPr>
          <p:cNvPr id="15" name="Text Box 72"/>
          <p:cNvSpPr txBox="1">
            <a:spLocks noChangeArrowheads="1"/>
          </p:cNvSpPr>
          <p:nvPr/>
        </p:nvSpPr>
        <p:spPr bwMode="auto">
          <a:xfrm>
            <a:off x="3487559" y="1670682"/>
            <a:ext cx="358775" cy="379412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11</a:t>
            </a: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3854272" y="1670682"/>
            <a:ext cx="358775" cy="379412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11</a:t>
            </a:r>
          </a:p>
        </p:txBody>
      </p:sp>
      <p:sp>
        <p:nvSpPr>
          <p:cNvPr id="17" name="Text Box 74"/>
          <p:cNvSpPr txBox="1">
            <a:spLocks noChangeArrowheads="1"/>
          </p:cNvSpPr>
          <p:nvPr/>
        </p:nvSpPr>
        <p:spPr bwMode="auto">
          <a:xfrm>
            <a:off x="4219397" y="1670682"/>
            <a:ext cx="358775" cy="37941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00</a:t>
            </a:r>
          </a:p>
        </p:txBody>
      </p:sp>
      <p:sp>
        <p:nvSpPr>
          <p:cNvPr id="18" name="Text Box 75"/>
          <p:cNvSpPr txBox="1">
            <a:spLocks noChangeArrowheads="1"/>
          </p:cNvSpPr>
          <p:nvPr/>
        </p:nvSpPr>
        <p:spPr bwMode="auto">
          <a:xfrm>
            <a:off x="4581347" y="1670682"/>
            <a:ext cx="358775" cy="37941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00</a:t>
            </a:r>
          </a:p>
        </p:txBody>
      </p:sp>
      <p:sp>
        <p:nvSpPr>
          <p:cNvPr id="19" name="Text Box 76"/>
          <p:cNvSpPr txBox="1">
            <a:spLocks noChangeArrowheads="1"/>
          </p:cNvSpPr>
          <p:nvPr/>
        </p:nvSpPr>
        <p:spPr bwMode="auto">
          <a:xfrm>
            <a:off x="4948059" y="1670682"/>
            <a:ext cx="358775" cy="37941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00</a:t>
            </a:r>
          </a:p>
        </p:txBody>
      </p:sp>
      <p:sp>
        <p:nvSpPr>
          <p:cNvPr id="20" name="Text Box 77"/>
          <p:cNvSpPr txBox="1">
            <a:spLocks noChangeArrowheads="1"/>
          </p:cNvSpPr>
          <p:nvPr/>
        </p:nvSpPr>
        <p:spPr bwMode="auto">
          <a:xfrm>
            <a:off x="5298897" y="1670682"/>
            <a:ext cx="358775" cy="37941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00</a:t>
            </a:r>
          </a:p>
        </p:txBody>
      </p:sp>
      <p:sp>
        <p:nvSpPr>
          <p:cNvPr id="21" name="Text Box 78"/>
          <p:cNvSpPr txBox="1">
            <a:spLocks noChangeArrowheads="1"/>
          </p:cNvSpPr>
          <p:nvPr/>
        </p:nvSpPr>
        <p:spPr bwMode="auto">
          <a:xfrm>
            <a:off x="5665609" y="1670682"/>
            <a:ext cx="358775" cy="37941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00</a:t>
            </a: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6025972" y="1670682"/>
            <a:ext cx="358775" cy="379412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01</a:t>
            </a:r>
          </a:p>
        </p:txBody>
      </p:sp>
      <p:sp>
        <p:nvSpPr>
          <p:cNvPr id="23" name="Text Box 80"/>
          <p:cNvSpPr txBox="1">
            <a:spLocks noChangeArrowheads="1"/>
          </p:cNvSpPr>
          <p:nvPr/>
        </p:nvSpPr>
        <p:spPr bwMode="auto">
          <a:xfrm>
            <a:off x="6383159" y="1670682"/>
            <a:ext cx="358775" cy="379412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01</a:t>
            </a:r>
          </a:p>
        </p:txBody>
      </p:sp>
      <p:sp>
        <p:nvSpPr>
          <p:cNvPr id="24" name="Text Box 81"/>
          <p:cNvSpPr txBox="1">
            <a:spLocks noChangeArrowheads="1"/>
          </p:cNvSpPr>
          <p:nvPr/>
        </p:nvSpPr>
        <p:spPr bwMode="auto">
          <a:xfrm>
            <a:off x="6730822" y="1670682"/>
            <a:ext cx="358775" cy="379412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11</a:t>
            </a:r>
          </a:p>
        </p:txBody>
      </p:sp>
      <p:sp>
        <p:nvSpPr>
          <p:cNvPr id="25" name="Text Box 82"/>
          <p:cNvSpPr txBox="1">
            <a:spLocks noChangeArrowheads="1"/>
          </p:cNvSpPr>
          <p:nvPr/>
        </p:nvSpPr>
        <p:spPr bwMode="auto">
          <a:xfrm>
            <a:off x="7091184" y="1670682"/>
            <a:ext cx="358775" cy="379412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11</a:t>
            </a:r>
          </a:p>
        </p:txBody>
      </p:sp>
      <p:sp>
        <p:nvSpPr>
          <p:cNvPr id="26" name="Text Box 83"/>
          <p:cNvSpPr txBox="1">
            <a:spLocks noChangeArrowheads="1"/>
          </p:cNvSpPr>
          <p:nvPr/>
        </p:nvSpPr>
        <p:spPr bwMode="auto">
          <a:xfrm>
            <a:off x="7453134" y="1670682"/>
            <a:ext cx="358775" cy="379412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11</a:t>
            </a:r>
          </a:p>
        </p:txBody>
      </p:sp>
      <p:sp>
        <p:nvSpPr>
          <p:cNvPr id="27" name="Text Box 84"/>
          <p:cNvSpPr txBox="1">
            <a:spLocks noChangeArrowheads="1"/>
          </p:cNvSpPr>
          <p:nvPr/>
        </p:nvSpPr>
        <p:spPr bwMode="auto">
          <a:xfrm>
            <a:off x="7799209" y="1670682"/>
            <a:ext cx="358775" cy="379412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11</a:t>
            </a:r>
          </a:p>
        </p:txBody>
      </p:sp>
      <p:sp>
        <p:nvSpPr>
          <p:cNvPr id="28" name="Text Box 85"/>
          <p:cNvSpPr txBox="1">
            <a:spLocks noChangeArrowheads="1"/>
          </p:cNvSpPr>
          <p:nvPr/>
        </p:nvSpPr>
        <p:spPr bwMode="auto">
          <a:xfrm>
            <a:off x="8161159" y="1670682"/>
            <a:ext cx="358775" cy="379412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11</a:t>
            </a:r>
          </a:p>
        </p:txBody>
      </p:sp>
      <p:sp>
        <p:nvSpPr>
          <p:cNvPr id="29" name="Text Box 86"/>
          <p:cNvSpPr txBox="1">
            <a:spLocks noChangeArrowheads="1"/>
          </p:cNvSpPr>
          <p:nvPr/>
        </p:nvSpPr>
        <p:spPr bwMode="auto">
          <a:xfrm>
            <a:off x="8527872" y="1670682"/>
            <a:ext cx="358775" cy="379412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2"/>
            </a:solidFill>
            <a:miter lim="800000"/>
            <a:headEnd/>
            <a:tailEnd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>
                <a:latin typeface="Arial" charset="0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Run-length Encoded (RLE)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RLE Entries are harder for software to write than bitmapped entries</a:t>
            </a:r>
          </a:p>
          <a:p>
            <a:r>
              <a:rPr lang="en-US" dirty="0" smtClean="0"/>
              <a:t>RLE Entries cannot represent every pattern of metadata</a:t>
            </a:r>
          </a:p>
          <a:p>
            <a:pPr lvl="1"/>
            <a:r>
              <a:rPr lang="en-US" dirty="0" smtClean="0"/>
              <a:t>Need bitmapped entries as fallback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3806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Perm. 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3806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Length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43806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Perm. 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43806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Length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43806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Perm.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43806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Length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43806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Perm. 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15200" y="4380600"/>
            <a:ext cx="990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Length 3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35600" y="4935600"/>
            <a:ext cx="8229600" cy="52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Only works if number of zones ≤ 4 for 16 words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95800" y="6001800"/>
            <a:ext cx="6402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YES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877000" y="6001800"/>
            <a:ext cx="6246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</a:t>
            </a:r>
            <a:endParaRPr lang="en-US" sz="2400" dirty="0"/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>
            <a:off x="2430150" y="55806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2582550" y="55806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34"/>
          <p:cNvSpPr>
            <a:spLocks noChangeArrowheads="1"/>
          </p:cNvSpPr>
          <p:nvPr/>
        </p:nvSpPr>
        <p:spPr bwMode="auto">
          <a:xfrm>
            <a:off x="2734950" y="55806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35"/>
          <p:cNvSpPr>
            <a:spLocks noChangeArrowheads="1"/>
          </p:cNvSpPr>
          <p:nvPr/>
        </p:nvSpPr>
        <p:spPr bwMode="auto">
          <a:xfrm>
            <a:off x="2887350" y="55806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3039750" y="55806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37"/>
          <p:cNvSpPr>
            <a:spLocks noChangeArrowheads="1"/>
          </p:cNvSpPr>
          <p:nvPr/>
        </p:nvSpPr>
        <p:spPr bwMode="auto">
          <a:xfrm>
            <a:off x="3192150" y="55806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38"/>
          <p:cNvSpPr>
            <a:spLocks noChangeArrowheads="1"/>
          </p:cNvSpPr>
          <p:nvPr/>
        </p:nvSpPr>
        <p:spPr bwMode="auto">
          <a:xfrm>
            <a:off x="3344550" y="55806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39"/>
          <p:cNvSpPr>
            <a:spLocks noChangeArrowheads="1"/>
          </p:cNvSpPr>
          <p:nvPr/>
        </p:nvSpPr>
        <p:spPr bwMode="auto">
          <a:xfrm>
            <a:off x="3496950" y="55806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64"/>
          <p:cNvSpPr>
            <a:spLocks noChangeArrowheads="1"/>
          </p:cNvSpPr>
          <p:nvPr/>
        </p:nvSpPr>
        <p:spPr bwMode="auto">
          <a:xfrm>
            <a:off x="1210950" y="55806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65"/>
          <p:cNvSpPr>
            <a:spLocks noChangeArrowheads="1"/>
          </p:cNvSpPr>
          <p:nvPr/>
        </p:nvSpPr>
        <p:spPr bwMode="auto">
          <a:xfrm>
            <a:off x="1363350" y="55806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66"/>
          <p:cNvSpPr>
            <a:spLocks noChangeArrowheads="1"/>
          </p:cNvSpPr>
          <p:nvPr/>
        </p:nvSpPr>
        <p:spPr bwMode="auto">
          <a:xfrm>
            <a:off x="1515750" y="55806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67"/>
          <p:cNvSpPr>
            <a:spLocks noChangeArrowheads="1"/>
          </p:cNvSpPr>
          <p:nvPr/>
        </p:nvSpPr>
        <p:spPr bwMode="auto">
          <a:xfrm>
            <a:off x="1668150" y="55806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68"/>
          <p:cNvSpPr>
            <a:spLocks noChangeArrowheads="1"/>
          </p:cNvSpPr>
          <p:nvPr/>
        </p:nvSpPr>
        <p:spPr bwMode="auto">
          <a:xfrm>
            <a:off x="1820550" y="55806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69"/>
          <p:cNvSpPr>
            <a:spLocks noChangeArrowheads="1"/>
          </p:cNvSpPr>
          <p:nvPr/>
        </p:nvSpPr>
        <p:spPr bwMode="auto">
          <a:xfrm>
            <a:off x="1972950" y="55806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70"/>
          <p:cNvSpPr>
            <a:spLocks noChangeArrowheads="1"/>
          </p:cNvSpPr>
          <p:nvPr/>
        </p:nvSpPr>
        <p:spPr bwMode="auto">
          <a:xfrm>
            <a:off x="2125350" y="55806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2277750" y="55806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6163200" y="5595075"/>
            <a:ext cx="16335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3"/>
          <p:cNvSpPr>
            <a:spLocks noChangeArrowheads="1"/>
          </p:cNvSpPr>
          <p:nvPr/>
        </p:nvSpPr>
        <p:spPr bwMode="auto">
          <a:xfrm>
            <a:off x="6315600" y="5595075"/>
            <a:ext cx="16335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6468000" y="5595075"/>
            <a:ext cx="16335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6620400" y="5595075"/>
            <a:ext cx="16335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6"/>
          <p:cNvSpPr>
            <a:spLocks noChangeArrowheads="1"/>
          </p:cNvSpPr>
          <p:nvPr/>
        </p:nvSpPr>
        <p:spPr bwMode="auto">
          <a:xfrm>
            <a:off x="6772800" y="5595075"/>
            <a:ext cx="16335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7"/>
          <p:cNvSpPr>
            <a:spLocks noChangeArrowheads="1"/>
          </p:cNvSpPr>
          <p:nvPr/>
        </p:nvSpPr>
        <p:spPr bwMode="auto">
          <a:xfrm>
            <a:off x="6925200" y="5595075"/>
            <a:ext cx="16335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8"/>
          <p:cNvSpPr>
            <a:spLocks noChangeArrowheads="1"/>
          </p:cNvSpPr>
          <p:nvPr/>
        </p:nvSpPr>
        <p:spPr bwMode="auto">
          <a:xfrm>
            <a:off x="7077600" y="5595075"/>
            <a:ext cx="16335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9"/>
          <p:cNvSpPr>
            <a:spLocks noChangeArrowheads="1"/>
          </p:cNvSpPr>
          <p:nvPr/>
        </p:nvSpPr>
        <p:spPr bwMode="auto">
          <a:xfrm>
            <a:off x="7230000" y="5595075"/>
            <a:ext cx="16335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64"/>
          <p:cNvSpPr>
            <a:spLocks noChangeArrowheads="1"/>
          </p:cNvSpPr>
          <p:nvPr/>
        </p:nvSpPr>
        <p:spPr bwMode="auto">
          <a:xfrm>
            <a:off x="4944000" y="5595075"/>
            <a:ext cx="16335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65"/>
          <p:cNvSpPr>
            <a:spLocks noChangeArrowheads="1"/>
          </p:cNvSpPr>
          <p:nvPr/>
        </p:nvSpPr>
        <p:spPr bwMode="auto">
          <a:xfrm>
            <a:off x="5096400" y="5595075"/>
            <a:ext cx="16335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66"/>
          <p:cNvSpPr>
            <a:spLocks noChangeArrowheads="1"/>
          </p:cNvSpPr>
          <p:nvPr/>
        </p:nvSpPr>
        <p:spPr bwMode="auto">
          <a:xfrm>
            <a:off x="5248800" y="5595075"/>
            <a:ext cx="16335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67"/>
          <p:cNvSpPr>
            <a:spLocks noChangeArrowheads="1"/>
          </p:cNvSpPr>
          <p:nvPr/>
        </p:nvSpPr>
        <p:spPr bwMode="auto">
          <a:xfrm>
            <a:off x="5401200" y="5595075"/>
            <a:ext cx="16335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68"/>
          <p:cNvSpPr>
            <a:spLocks noChangeArrowheads="1"/>
          </p:cNvSpPr>
          <p:nvPr/>
        </p:nvSpPr>
        <p:spPr bwMode="auto">
          <a:xfrm>
            <a:off x="5553600" y="5595075"/>
            <a:ext cx="16335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69"/>
          <p:cNvSpPr>
            <a:spLocks noChangeArrowheads="1"/>
          </p:cNvSpPr>
          <p:nvPr/>
        </p:nvSpPr>
        <p:spPr bwMode="auto">
          <a:xfrm>
            <a:off x="5706000" y="5595075"/>
            <a:ext cx="16335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70"/>
          <p:cNvSpPr>
            <a:spLocks noChangeArrowheads="1"/>
          </p:cNvSpPr>
          <p:nvPr/>
        </p:nvSpPr>
        <p:spPr bwMode="auto">
          <a:xfrm>
            <a:off x="5858400" y="5595075"/>
            <a:ext cx="16335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71"/>
          <p:cNvSpPr>
            <a:spLocks noChangeArrowheads="1"/>
          </p:cNvSpPr>
          <p:nvPr/>
        </p:nvSpPr>
        <p:spPr bwMode="auto">
          <a:xfrm>
            <a:off x="6010800" y="5595075"/>
            <a:ext cx="16335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RLE Dangers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more RLE’s save space, they will require more bitmap fallbacks</a:t>
            </a:r>
          </a:p>
          <a:p>
            <a:pPr lvl="1"/>
            <a:r>
              <a:rPr lang="en-US" dirty="0" smtClean="0"/>
              <a:t>1 RLE for 16 words allows 4 zones</a:t>
            </a:r>
          </a:p>
          <a:p>
            <a:pPr lvl="1"/>
            <a:r>
              <a:rPr lang="en-US" dirty="0" smtClean="0"/>
              <a:t>1 RLE for 32 words allows 4 zones</a:t>
            </a:r>
          </a:p>
          <a:p>
            <a:r>
              <a:rPr lang="en-US" dirty="0" smtClean="0"/>
              <a:t>A bitmap fallback entry</a:t>
            </a:r>
          </a:p>
          <a:p>
            <a:pPr lvl="1"/>
            <a:r>
              <a:rPr lang="en-US" dirty="0" smtClean="0"/>
              <a:t>Adds a memory reference to PLB refill</a:t>
            </a:r>
          </a:p>
          <a:p>
            <a:pPr lvl="1"/>
            <a:r>
              <a:rPr lang="en-US" dirty="0" smtClean="0"/>
              <a:t>Roughly doubles space overhead</a:t>
            </a:r>
          </a:p>
          <a:p>
            <a:r>
              <a:rPr lang="en-US" dirty="0" smtClean="0"/>
              <a:t>Space optimization can hurt PLB refill cost and potentially increase space used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719" name="Text Box 231"/>
          <p:cNvSpPr txBox="1">
            <a:spLocks noChangeArrowheads="1"/>
          </p:cNvSpPr>
          <p:nvPr/>
        </p:nvSpPr>
        <p:spPr bwMode="auto">
          <a:xfrm>
            <a:off x="1235029" y="5246821"/>
            <a:ext cx="702436" cy="461665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= 0</a:t>
            </a:r>
          </a:p>
        </p:txBody>
      </p:sp>
      <p:sp>
        <p:nvSpPr>
          <p:cNvPr id="83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481888" cy="673100"/>
          </a:xfrm>
        </p:spPr>
        <p:txBody>
          <a:bodyPr>
            <a:normAutofit fontScale="90000"/>
          </a:bodyPr>
          <a:lstStyle/>
          <a:p>
            <a:r>
              <a:rPr lang="en-US"/>
              <a:t>PLB Entries Need Reach</a:t>
            </a:r>
          </a:p>
        </p:txBody>
      </p:sp>
      <p:sp>
        <p:nvSpPr>
          <p:cNvPr id="831491" name="Rectangle 3"/>
          <p:cNvSpPr>
            <a:spLocks noChangeArrowheads="1"/>
          </p:cNvSpPr>
          <p:nvPr/>
        </p:nvSpPr>
        <p:spPr bwMode="auto">
          <a:xfrm>
            <a:off x="471488" y="942975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 eaLnBrk="1" hangingPunct="1">
              <a:spcBef>
                <a:spcPct val="50000"/>
              </a:spcBef>
              <a:buSzPct val="130000"/>
              <a:buFontTx/>
              <a:buChar char="•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For fine-grained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metadata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bitvector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entries only cover 16 words.</a:t>
            </a:r>
          </a:p>
        </p:txBody>
      </p:sp>
      <p:sp>
        <p:nvSpPr>
          <p:cNvPr id="831672" name="Rectangle 184"/>
          <p:cNvSpPr>
            <a:spLocks noChangeArrowheads="1"/>
          </p:cNvSpPr>
          <p:nvPr/>
        </p:nvSpPr>
        <p:spPr bwMode="auto">
          <a:xfrm>
            <a:off x="73152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73" name="Rectangle 185"/>
          <p:cNvSpPr>
            <a:spLocks noChangeArrowheads="1"/>
          </p:cNvSpPr>
          <p:nvPr/>
        </p:nvSpPr>
        <p:spPr bwMode="auto">
          <a:xfrm>
            <a:off x="74676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74" name="Rectangle 186"/>
          <p:cNvSpPr>
            <a:spLocks noChangeArrowheads="1"/>
          </p:cNvSpPr>
          <p:nvPr/>
        </p:nvSpPr>
        <p:spPr bwMode="auto">
          <a:xfrm>
            <a:off x="76200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75" name="Rectangle 187"/>
          <p:cNvSpPr>
            <a:spLocks noChangeArrowheads="1"/>
          </p:cNvSpPr>
          <p:nvPr/>
        </p:nvSpPr>
        <p:spPr bwMode="auto">
          <a:xfrm>
            <a:off x="77724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76" name="Rectangle 188"/>
          <p:cNvSpPr>
            <a:spLocks noChangeArrowheads="1"/>
          </p:cNvSpPr>
          <p:nvPr/>
        </p:nvSpPr>
        <p:spPr bwMode="auto">
          <a:xfrm>
            <a:off x="7924800" y="5632450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77" name="Rectangle 189"/>
          <p:cNvSpPr>
            <a:spLocks noChangeArrowheads="1"/>
          </p:cNvSpPr>
          <p:nvPr/>
        </p:nvSpPr>
        <p:spPr bwMode="auto">
          <a:xfrm>
            <a:off x="8077200" y="5632450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78" name="Rectangle 190"/>
          <p:cNvSpPr>
            <a:spLocks noChangeArrowheads="1"/>
          </p:cNvSpPr>
          <p:nvPr/>
        </p:nvSpPr>
        <p:spPr bwMode="auto">
          <a:xfrm>
            <a:off x="82296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79" name="Rectangle 191"/>
          <p:cNvSpPr>
            <a:spLocks noChangeArrowheads="1"/>
          </p:cNvSpPr>
          <p:nvPr/>
        </p:nvSpPr>
        <p:spPr bwMode="auto">
          <a:xfrm>
            <a:off x="83820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80" name="Rectangle 192"/>
          <p:cNvSpPr>
            <a:spLocks noChangeArrowheads="1"/>
          </p:cNvSpPr>
          <p:nvPr/>
        </p:nvSpPr>
        <p:spPr bwMode="auto">
          <a:xfrm>
            <a:off x="60960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81" name="Rectangle 193"/>
          <p:cNvSpPr>
            <a:spLocks noChangeArrowheads="1"/>
          </p:cNvSpPr>
          <p:nvPr/>
        </p:nvSpPr>
        <p:spPr bwMode="auto">
          <a:xfrm>
            <a:off x="62484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82" name="Rectangle 194"/>
          <p:cNvSpPr>
            <a:spLocks noChangeArrowheads="1"/>
          </p:cNvSpPr>
          <p:nvPr/>
        </p:nvSpPr>
        <p:spPr bwMode="auto">
          <a:xfrm>
            <a:off x="64008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83" name="Rectangle 195"/>
          <p:cNvSpPr>
            <a:spLocks noChangeArrowheads="1"/>
          </p:cNvSpPr>
          <p:nvPr/>
        </p:nvSpPr>
        <p:spPr bwMode="auto">
          <a:xfrm>
            <a:off x="65532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84" name="Rectangle 196"/>
          <p:cNvSpPr>
            <a:spLocks noChangeArrowheads="1"/>
          </p:cNvSpPr>
          <p:nvPr/>
        </p:nvSpPr>
        <p:spPr bwMode="auto">
          <a:xfrm>
            <a:off x="67056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85" name="Rectangle 197"/>
          <p:cNvSpPr>
            <a:spLocks noChangeArrowheads="1"/>
          </p:cNvSpPr>
          <p:nvPr/>
        </p:nvSpPr>
        <p:spPr bwMode="auto">
          <a:xfrm>
            <a:off x="68580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86" name="Rectangle 198"/>
          <p:cNvSpPr>
            <a:spLocks noChangeArrowheads="1"/>
          </p:cNvSpPr>
          <p:nvPr/>
        </p:nvSpPr>
        <p:spPr bwMode="auto">
          <a:xfrm>
            <a:off x="70104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31687" name="Rectangle 199"/>
          <p:cNvSpPr>
            <a:spLocks noChangeArrowheads="1"/>
          </p:cNvSpPr>
          <p:nvPr/>
        </p:nvSpPr>
        <p:spPr bwMode="auto">
          <a:xfrm>
            <a:off x="7162800" y="5632450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89" name="Rectangle 201"/>
          <p:cNvSpPr>
            <a:spLocks noChangeArrowheads="1"/>
          </p:cNvSpPr>
          <p:nvPr/>
        </p:nvSpPr>
        <p:spPr bwMode="auto">
          <a:xfrm>
            <a:off x="7315200" y="5857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0" name="Rectangle 202"/>
          <p:cNvSpPr>
            <a:spLocks noChangeArrowheads="1"/>
          </p:cNvSpPr>
          <p:nvPr/>
        </p:nvSpPr>
        <p:spPr bwMode="auto">
          <a:xfrm>
            <a:off x="7467600" y="5857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1" name="Rectangle 203"/>
          <p:cNvSpPr>
            <a:spLocks noChangeArrowheads="1"/>
          </p:cNvSpPr>
          <p:nvPr/>
        </p:nvSpPr>
        <p:spPr bwMode="auto">
          <a:xfrm>
            <a:off x="7620000" y="5857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2" name="Rectangle 204"/>
          <p:cNvSpPr>
            <a:spLocks noChangeArrowheads="1"/>
          </p:cNvSpPr>
          <p:nvPr/>
        </p:nvSpPr>
        <p:spPr bwMode="auto">
          <a:xfrm>
            <a:off x="7772400" y="5857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3" name="Rectangle 205"/>
          <p:cNvSpPr>
            <a:spLocks noChangeArrowheads="1"/>
          </p:cNvSpPr>
          <p:nvPr/>
        </p:nvSpPr>
        <p:spPr bwMode="auto">
          <a:xfrm>
            <a:off x="7924800" y="5857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4" name="Rectangle 206"/>
          <p:cNvSpPr>
            <a:spLocks noChangeArrowheads="1"/>
          </p:cNvSpPr>
          <p:nvPr/>
        </p:nvSpPr>
        <p:spPr bwMode="auto">
          <a:xfrm>
            <a:off x="8077200" y="5857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5" name="Rectangle 207"/>
          <p:cNvSpPr>
            <a:spLocks noChangeArrowheads="1"/>
          </p:cNvSpPr>
          <p:nvPr/>
        </p:nvSpPr>
        <p:spPr bwMode="auto">
          <a:xfrm>
            <a:off x="8229600" y="5857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6" name="Rectangle 208"/>
          <p:cNvSpPr>
            <a:spLocks noChangeArrowheads="1"/>
          </p:cNvSpPr>
          <p:nvPr/>
        </p:nvSpPr>
        <p:spPr bwMode="auto">
          <a:xfrm>
            <a:off x="8382000" y="58578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7" name="Rectangle 209"/>
          <p:cNvSpPr>
            <a:spLocks noChangeArrowheads="1"/>
          </p:cNvSpPr>
          <p:nvPr/>
        </p:nvSpPr>
        <p:spPr bwMode="auto">
          <a:xfrm>
            <a:off x="6096000" y="5857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8" name="Rectangle 210"/>
          <p:cNvSpPr>
            <a:spLocks noChangeArrowheads="1"/>
          </p:cNvSpPr>
          <p:nvPr/>
        </p:nvSpPr>
        <p:spPr bwMode="auto">
          <a:xfrm>
            <a:off x="6248400" y="5857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699" name="Rectangle 211"/>
          <p:cNvSpPr>
            <a:spLocks noChangeArrowheads="1"/>
          </p:cNvSpPr>
          <p:nvPr/>
        </p:nvSpPr>
        <p:spPr bwMode="auto">
          <a:xfrm>
            <a:off x="6400800" y="5857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700" name="Rectangle 212"/>
          <p:cNvSpPr>
            <a:spLocks noChangeArrowheads="1"/>
          </p:cNvSpPr>
          <p:nvPr/>
        </p:nvSpPr>
        <p:spPr bwMode="auto">
          <a:xfrm>
            <a:off x="6553200" y="5857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701" name="Rectangle 213"/>
          <p:cNvSpPr>
            <a:spLocks noChangeArrowheads="1"/>
          </p:cNvSpPr>
          <p:nvPr/>
        </p:nvSpPr>
        <p:spPr bwMode="auto">
          <a:xfrm>
            <a:off x="6705600" y="585787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702" name="Rectangle 214"/>
          <p:cNvSpPr>
            <a:spLocks noChangeArrowheads="1"/>
          </p:cNvSpPr>
          <p:nvPr/>
        </p:nvSpPr>
        <p:spPr bwMode="auto">
          <a:xfrm>
            <a:off x="6858000" y="58578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703" name="Rectangle 215"/>
          <p:cNvSpPr>
            <a:spLocks noChangeArrowheads="1"/>
          </p:cNvSpPr>
          <p:nvPr/>
        </p:nvSpPr>
        <p:spPr bwMode="auto">
          <a:xfrm>
            <a:off x="7010400" y="5857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831704" name="Rectangle 216"/>
          <p:cNvSpPr>
            <a:spLocks noChangeArrowheads="1"/>
          </p:cNvSpPr>
          <p:nvPr/>
        </p:nvSpPr>
        <p:spPr bwMode="auto">
          <a:xfrm>
            <a:off x="7162800" y="585787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706" name="Text Box 218"/>
          <p:cNvSpPr txBox="1">
            <a:spLocks noChangeArrowheads="1"/>
          </p:cNvSpPr>
          <p:nvPr/>
        </p:nvSpPr>
        <p:spPr bwMode="auto">
          <a:xfrm>
            <a:off x="3956050" y="4611688"/>
            <a:ext cx="2455159" cy="46166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Permissions Table</a:t>
            </a:r>
          </a:p>
        </p:txBody>
      </p:sp>
      <p:sp>
        <p:nvSpPr>
          <p:cNvPr id="831707" name="Text Box 219"/>
          <p:cNvSpPr txBox="1">
            <a:spLocks noChangeArrowheads="1"/>
          </p:cNvSpPr>
          <p:nvPr/>
        </p:nvSpPr>
        <p:spPr bwMode="auto">
          <a:xfrm>
            <a:off x="6759575" y="1673225"/>
            <a:ext cx="651140" cy="46166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PLB</a:t>
            </a:r>
          </a:p>
        </p:txBody>
      </p:sp>
      <p:sp>
        <p:nvSpPr>
          <p:cNvPr id="831708" name="Rectangle 220"/>
          <p:cNvSpPr>
            <a:spLocks noChangeArrowheads="1"/>
          </p:cNvSpPr>
          <p:nvPr/>
        </p:nvSpPr>
        <p:spPr bwMode="auto">
          <a:xfrm>
            <a:off x="3952875" y="2514600"/>
            <a:ext cx="4667250" cy="1889125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31709" name="Text Box 221"/>
          <p:cNvSpPr txBox="1">
            <a:spLocks noChangeArrowheads="1"/>
          </p:cNvSpPr>
          <p:nvPr/>
        </p:nvSpPr>
        <p:spPr bwMode="auto">
          <a:xfrm>
            <a:off x="760413" y="2925763"/>
            <a:ext cx="3059112" cy="1200329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for(</a:t>
            </a:r>
            <a:r>
              <a:rPr lang="en-US" sz="2400" dirty="0" err="1"/>
              <a:t>i</a:t>
            </a:r>
            <a:r>
              <a:rPr lang="en-US" sz="2400" dirty="0"/>
              <a:t> = 0; </a:t>
            </a:r>
            <a:r>
              <a:rPr lang="en-US" sz="2400" dirty="0" err="1"/>
              <a:t>i</a:t>
            </a:r>
            <a:r>
              <a:rPr lang="en-US" sz="2400" dirty="0"/>
              <a:t> &lt; 24; ++</a:t>
            </a:r>
            <a:r>
              <a:rPr lang="en-US" sz="2400" dirty="0" err="1"/>
              <a:t>i</a:t>
            </a:r>
            <a:r>
              <a:rPr lang="en-US" sz="2400" dirty="0"/>
              <a:t>) {</a:t>
            </a:r>
          </a:p>
          <a:p>
            <a:pPr algn="l"/>
            <a:r>
              <a:rPr lang="en-US" sz="2400" dirty="0"/>
              <a:t>    A[</a:t>
            </a:r>
            <a:r>
              <a:rPr lang="en-US" sz="2400" dirty="0" err="1"/>
              <a:t>i</a:t>
            </a:r>
            <a:r>
              <a:rPr lang="en-US" sz="2400" dirty="0"/>
              <a:t>] = 0;</a:t>
            </a:r>
          </a:p>
          <a:p>
            <a:pPr algn="l"/>
            <a:r>
              <a:rPr lang="en-US" sz="2400" dirty="0"/>
              <a:t>}</a:t>
            </a:r>
          </a:p>
        </p:txBody>
      </p:sp>
      <p:sp>
        <p:nvSpPr>
          <p:cNvPr id="831713" name="Text Box 225"/>
          <p:cNvSpPr txBox="1">
            <a:spLocks noChangeArrowheads="1"/>
          </p:cNvSpPr>
          <p:nvPr/>
        </p:nvSpPr>
        <p:spPr bwMode="auto">
          <a:xfrm>
            <a:off x="6019800" y="2085975"/>
            <a:ext cx="174307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Table Entry</a:t>
            </a:r>
          </a:p>
        </p:txBody>
      </p:sp>
      <p:sp>
        <p:nvSpPr>
          <p:cNvPr id="831714" name="Line 226"/>
          <p:cNvSpPr>
            <a:spLocks noChangeShapeType="1"/>
          </p:cNvSpPr>
          <p:nvPr/>
        </p:nvSpPr>
        <p:spPr bwMode="auto">
          <a:xfrm flipV="1">
            <a:off x="4876800" y="2133600"/>
            <a:ext cx="0" cy="2270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1715" name="Line 227"/>
          <p:cNvSpPr>
            <a:spLocks noChangeShapeType="1"/>
          </p:cNvSpPr>
          <p:nvPr/>
        </p:nvSpPr>
        <p:spPr bwMode="auto">
          <a:xfrm flipV="1">
            <a:off x="5391150" y="2133600"/>
            <a:ext cx="0" cy="2270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1716" name="Line 228"/>
          <p:cNvSpPr>
            <a:spLocks noChangeShapeType="1"/>
          </p:cNvSpPr>
          <p:nvPr/>
        </p:nvSpPr>
        <p:spPr bwMode="auto">
          <a:xfrm flipV="1">
            <a:off x="5991225" y="2133600"/>
            <a:ext cx="0" cy="2270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1717" name="Text Box 229"/>
          <p:cNvSpPr txBox="1">
            <a:spLocks noChangeArrowheads="1"/>
          </p:cNvSpPr>
          <p:nvPr/>
        </p:nvSpPr>
        <p:spPr bwMode="auto">
          <a:xfrm>
            <a:off x="773113" y="2268538"/>
            <a:ext cx="2093009" cy="46166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Executing code</a:t>
            </a:r>
          </a:p>
        </p:txBody>
      </p:sp>
      <p:sp>
        <p:nvSpPr>
          <p:cNvPr id="831718" name="Text Box 230"/>
          <p:cNvSpPr txBox="1">
            <a:spLocks noChangeArrowheads="1"/>
          </p:cNvSpPr>
          <p:nvPr/>
        </p:nvSpPr>
        <p:spPr bwMode="auto">
          <a:xfrm>
            <a:off x="773113" y="4535488"/>
            <a:ext cx="2385910" cy="46166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Execution history</a:t>
            </a:r>
          </a:p>
        </p:txBody>
      </p:sp>
      <p:sp>
        <p:nvSpPr>
          <p:cNvPr id="831722" name="Line 234"/>
          <p:cNvSpPr>
            <a:spLocks noChangeShapeType="1"/>
          </p:cNvSpPr>
          <p:nvPr/>
        </p:nvSpPr>
        <p:spPr bwMode="auto">
          <a:xfrm>
            <a:off x="3952875" y="3479800"/>
            <a:ext cx="4667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31723" name="Line 235"/>
          <p:cNvSpPr>
            <a:spLocks noChangeShapeType="1"/>
          </p:cNvSpPr>
          <p:nvPr/>
        </p:nvSpPr>
        <p:spPr bwMode="auto">
          <a:xfrm>
            <a:off x="3952875" y="3927475"/>
            <a:ext cx="4676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39" name="Group 138"/>
          <p:cNvGrpSpPr/>
          <p:nvPr/>
        </p:nvGrpSpPr>
        <p:grpSpPr>
          <a:xfrm>
            <a:off x="6096000" y="5181600"/>
            <a:ext cx="2438400" cy="228600"/>
            <a:chOff x="6096000" y="5181600"/>
            <a:chExt cx="2438400" cy="228600"/>
          </a:xfrm>
        </p:grpSpPr>
        <p:sp>
          <p:nvSpPr>
            <p:cNvPr id="831638" name="Rectangle 150"/>
            <p:cNvSpPr>
              <a:spLocks noChangeArrowheads="1"/>
            </p:cNvSpPr>
            <p:nvPr/>
          </p:nvSpPr>
          <p:spPr bwMode="auto">
            <a:xfrm>
              <a:off x="7315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39" name="Rectangle 151"/>
            <p:cNvSpPr>
              <a:spLocks noChangeArrowheads="1"/>
            </p:cNvSpPr>
            <p:nvPr/>
          </p:nvSpPr>
          <p:spPr bwMode="auto">
            <a:xfrm>
              <a:off x="7467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0" name="Rectangle 152"/>
            <p:cNvSpPr>
              <a:spLocks noChangeArrowheads="1"/>
            </p:cNvSpPr>
            <p:nvPr/>
          </p:nvSpPr>
          <p:spPr bwMode="auto">
            <a:xfrm>
              <a:off x="7620000" y="5181600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1" name="Rectangle 153"/>
            <p:cNvSpPr>
              <a:spLocks noChangeArrowheads="1"/>
            </p:cNvSpPr>
            <p:nvPr/>
          </p:nvSpPr>
          <p:spPr bwMode="auto">
            <a:xfrm>
              <a:off x="7772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2" name="Rectangle 154"/>
            <p:cNvSpPr>
              <a:spLocks noChangeArrowheads="1"/>
            </p:cNvSpPr>
            <p:nvPr/>
          </p:nvSpPr>
          <p:spPr bwMode="auto">
            <a:xfrm>
              <a:off x="7924800" y="5181600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3" name="Rectangle 155"/>
            <p:cNvSpPr>
              <a:spLocks noChangeArrowheads="1"/>
            </p:cNvSpPr>
            <p:nvPr/>
          </p:nvSpPr>
          <p:spPr bwMode="auto">
            <a:xfrm>
              <a:off x="8077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4" name="Rectangle 156"/>
            <p:cNvSpPr>
              <a:spLocks noChangeArrowheads="1"/>
            </p:cNvSpPr>
            <p:nvPr/>
          </p:nvSpPr>
          <p:spPr bwMode="auto">
            <a:xfrm>
              <a:off x="8229600" y="5181600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5" name="Rectangle 157"/>
            <p:cNvSpPr>
              <a:spLocks noChangeArrowheads="1"/>
            </p:cNvSpPr>
            <p:nvPr/>
          </p:nvSpPr>
          <p:spPr bwMode="auto">
            <a:xfrm>
              <a:off x="8382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6" name="Rectangle 158"/>
            <p:cNvSpPr>
              <a:spLocks noChangeArrowheads="1"/>
            </p:cNvSpPr>
            <p:nvPr/>
          </p:nvSpPr>
          <p:spPr bwMode="auto">
            <a:xfrm>
              <a:off x="6096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7" name="Rectangle 159"/>
            <p:cNvSpPr>
              <a:spLocks noChangeArrowheads="1"/>
            </p:cNvSpPr>
            <p:nvPr/>
          </p:nvSpPr>
          <p:spPr bwMode="auto">
            <a:xfrm>
              <a:off x="6248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8" name="Rectangle 160"/>
            <p:cNvSpPr>
              <a:spLocks noChangeArrowheads="1"/>
            </p:cNvSpPr>
            <p:nvPr/>
          </p:nvSpPr>
          <p:spPr bwMode="auto">
            <a:xfrm>
              <a:off x="6400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9" name="Rectangle 161"/>
            <p:cNvSpPr>
              <a:spLocks noChangeArrowheads="1"/>
            </p:cNvSpPr>
            <p:nvPr/>
          </p:nvSpPr>
          <p:spPr bwMode="auto">
            <a:xfrm>
              <a:off x="6553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50" name="Rectangle 162"/>
            <p:cNvSpPr>
              <a:spLocks noChangeArrowheads="1"/>
            </p:cNvSpPr>
            <p:nvPr/>
          </p:nvSpPr>
          <p:spPr bwMode="auto">
            <a:xfrm>
              <a:off x="6705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51" name="Rectangle 163"/>
            <p:cNvSpPr>
              <a:spLocks noChangeArrowheads="1"/>
            </p:cNvSpPr>
            <p:nvPr/>
          </p:nvSpPr>
          <p:spPr bwMode="auto">
            <a:xfrm>
              <a:off x="6858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52" name="Rectangle 164"/>
            <p:cNvSpPr>
              <a:spLocks noChangeArrowheads="1"/>
            </p:cNvSpPr>
            <p:nvPr/>
          </p:nvSpPr>
          <p:spPr bwMode="auto">
            <a:xfrm>
              <a:off x="7010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831653" name="Rectangle 165"/>
            <p:cNvSpPr>
              <a:spLocks noChangeArrowheads="1"/>
            </p:cNvSpPr>
            <p:nvPr/>
          </p:nvSpPr>
          <p:spPr bwMode="auto">
            <a:xfrm>
              <a:off x="7162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25" name="Rectangle 237"/>
            <p:cNvSpPr>
              <a:spLocks noChangeArrowheads="1"/>
            </p:cNvSpPr>
            <p:nvPr/>
          </p:nvSpPr>
          <p:spPr bwMode="auto">
            <a:xfrm>
              <a:off x="7315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26" name="Rectangle 238"/>
            <p:cNvSpPr>
              <a:spLocks noChangeArrowheads="1"/>
            </p:cNvSpPr>
            <p:nvPr/>
          </p:nvSpPr>
          <p:spPr bwMode="auto">
            <a:xfrm>
              <a:off x="7467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27" name="Rectangle 239"/>
            <p:cNvSpPr>
              <a:spLocks noChangeArrowheads="1"/>
            </p:cNvSpPr>
            <p:nvPr/>
          </p:nvSpPr>
          <p:spPr bwMode="auto">
            <a:xfrm>
              <a:off x="7620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28" name="Rectangle 240"/>
            <p:cNvSpPr>
              <a:spLocks noChangeArrowheads="1"/>
            </p:cNvSpPr>
            <p:nvPr/>
          </p:nvSpPr>
          <p:spPr bwMode="auto">
            <a:xfrm>
              <a:off x="7772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29" name="Rectangle 241"/>
            <p:cNvSpPr>
              <a:spLocks noChangeArrowheads="1"/>
            </p:cNvSpPr>
            <p:nvPr/>
          </p:nvSpPr>
          <p:spPr bwMode="auto">
            <a:xfrm>
              <a:off x="7924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0" name="Rectangle 242"/>
            <p:cNvSpPr>
              <a:spLocks noChangeArrowheads="1"/>
            </p:cNvSpPr>
            <p:nvPr/>
          </p:nvSpPr>
          <p:spPr bwMode="auto">
            <a:xfrm>
              <a:off x="8077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1" name="Rectangle 243"/>
            <p:cNvSpPr>
              <a:spLocks noChangeArrowheads="1"/>
            </p:cNvSpPr>
            <p:nvPr/>
          </p:nvSpPr>
          <p:spPr bwMode="auto">
            <a:xfrm>
              <a:off x="8229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2" name="Rectangle 244"/>
            <p:cNvSpPr>
              <a:spLocks noChangeArrowheads="1"/>
            </p:cNvSpPr>
            <p:nvPr/>
          </p:nvSpPr>
          <p:spPr bwMode="auto">
            <a:xfrm>
              <a:off x="8382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3" name="Rectangle 245"/>
            <p:cNvSpPr>
              <a:spLocks noChangeArrowheads="1"/>
            </p:cNvSpPr>
            <p:nvPr/>
          </p:nvSpPr>
          <p:spPr bwMode="auto">
            <a:xfrm>
              <a:off x="6096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4" name="Rectangle 246"/>
            <p:cNvSpPr>
              <a:spLocks noChangeArrowheads="1"/>
            </p:cNvSpPr>
            <p:nvPr/>
          </p:nvSpPr>
          <p:spPr bwMode="auto">
            <a:xfrm>
              <a:off x="6248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5" name="Rectangle 247"/>
            <p:cNvSpPr>
              <a:spLocks noChangeArrowheads="1"/>
            </p:cNvSpPr>
            <p:nvPr/>
          </p:nvSpPr>
          <p:spPr bwMode="auto">
            <a:xfrm>
              <a:off x="6400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6" name="Rectangle 248"/>
            <p:cNvSpPr>
              <a:spLocks noChangeArrowheads="1"/>
            </p:cNvSpPr>
            <p:nvPr/>
          </p:nvSpPr>
          <p:spPr bwMode="auto">
            <a:xfrm>
              <a:off x="6553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7" name="Rectangle 249"/>
            <p:cNvSpPr>
              <a:spLocks noChangeArrowheads="1"/>
            </p:cNvSpPr>
            <p:nvPr/>
          </p:nvSpPr>
          <p:spPr bwMode="auto">
            <a:xfrm>
              <a:off x="6705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8" name="Rectangle 250"/>
            <p:cNvSpPr>
              <a:spLocks noChangeArrowheads="1"/>
            </p:cNvSpPr>
            <p:nvPr/>
          </p:nvSpPr>
          <p:spPr bwMode="auto">
            <a:xfrm>
              <a:off x="6858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9" name="Rectangle 251"/>
            <p:cNvSpPr>
              <a:spLocks noChangeArrowheads="1"/>
            </p:cNvSpPr>
            <p:nvPr/>
          </p:nvSpPr>
          <p:spPr bwMode="auto">
            <a:xfrm>
              <a:off x="7010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831740" name="Rectangle 252"/>
            <p:cNvSpPr>
              <a:spLocks noChangeArrowheads="1"/>
            </p:cNvSpPr>
            <p:nvPr/>
          </p:nvSpPr>
          <p:spPr bwMode="auto">
            <a:xfrm>
              <a:off x="7162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1721" name="Line 233"/>
          <p:cNvSpPr>
            <a:spLocks noChangeShapeType="1"/>
          </p:cNvSpPr>
          <p:nvPr/>
        </p:nvSpPr>
        <p:spPr bwMode="auto">
          <a:xfrm>
            <a:off x="3952875" y="3032125"/>
            <a:ext cx="4667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7" name="Group 296"/>
          <p:cNvGrpSpPr>
            <a:grpSpLocks/>
          </p:cNvGrpSpPr>
          <p:nvPr/>
        </p:nvGrpSpPr>
        <p:grpSpPr bwMode="auto">
          <a:xfrm>
            <a:off x="3981450" y="2574925"/>
            <a:ext cx="1973263" cy="457200"/>
            <a:chOff x="2508" y="1622"/>
            <a:chExt cx="1243" cy="288"/>
          </a:xfrm>
        </p:grpSpPr>
        <p:sp>
          <p:nvSpPr>
            <p:cNvPr id="831710" name="Text Box 222"/>
            <p:cNvSpPr txBox="1">
              <a:spLocks noChangeArrowheads="1"/>
            </p:cNvSpPr>
            <p:nvPr/>
          </p:nvSpPr>
          <p:spPr bwMode="auto">
            <a:xfrm>
              <a:off x="2508" y="1622"/>
              <a:ext cx="46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A+0</a:t>
              </a:r>
            </a:p>
          </p:txBody>
        </p:sp>
        <p:sp>
          <p:nvSpPr>
            <p:cNvPr id="831711" name="Text Box 223"/>
            <p:cNvSpPr txBox="1">
              <a:spLocks noChangeArrowheads="1"/>
            </p:cNvSpPr>
            <p:nvPr/>
          </p:nvSpPr>
          <p:spPr bwMode="auto">
            <a:xfrm>
              <a:off x="3108" y="1622"/>
              <a:ext cx="22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0</a:t>
              </a:r>
            </a:p>
          </p:txBody>
        </p:sp>
        <p:sp>
          <p:nvSpPr>
            <p:cNvPr id="831712" name="Text Box 224"/>
            <p:cNvSpPr txBox="1">
              <a:spLocks noChangeArrowheads="1"/>
            </p:cNvSpPr>
            <p:nvPr/>
          </p:nvSpPr>
          <p:spPr bwMode="auto">
            <a:xfrm>
              <a:off x="3414" y="1622"/>
              <a:ext cx="337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3</a:t>
              </a:r>
              <a:r>
                <a:rPr lang="en-US" baseline="30000"/>
                <a:t>rd</a:t>
              </a:r>
              <a:endParaRPr lang="en-US"/>
            </a:p>
          </p:txBody>
        </p:sp>
      </p:grpSp>
      <p:sp>
        <p:nvSpPr>
          <p:cNvPr id="831758" name="Text Box 270"/>
          <p:cNvSpPr txBox="1">
            <a:spLocks noChangeArrowheads="1"/>
          </p:cNvSpPr>
          <p:nvPr/>
        </p:nvSpPr>
        <p:spPr bwMode="auto">
          <a:xfrm>
            <a:off x="6019800" y="2652713"/>
            <a:ext cx="284052" cy="307777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/>
              <a:t>X</a:t>
            </a:r>
          </a:p>
        </p:txBody>
      </p:sp>
      <p:grpSp>
        <p:nvGrpSpPr>
          <p:cNvPr id="8" name="Group 297"/>
          <p:cNvGrpSpPr>
            <a:grpSpLocks/>
          </p:cNvGrpSpPr>
          <p:nvPr/>
        </p:nvGrpSpPr>
        <p:grpSpPr bwMode="auto">
          <a:xfrm>
            <a:off x="3962400" y="3022600"/>
            <a:ext cx="1992313" cy="457200"/>
            <a:chOff x="2496" y="1904"/>
            <a:chExt cx="1255" cy="288"/>
          </a:xfrm>
        </p:grpSpPr>
        <p:sp>
          <p:nvSpPr>
            <p:cNvPr id="831781" name="Text Box 293"/>
            <p:cNvSpPr txBox="1">
              <a:spLocks noChangeArrowheads="1"/>
            </p:cNvSpPr>
            <p:nvPr/>
          </p:nvSpPr>
          <p:spPr bwMode="auto">
            <a:xfrm>
              <a:off x="2496" y="1904"/>
              <a:ext cx="570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dirty="0"/>
                <a:t>A+16</a:t>
              </a:r>
            </a:p>
          </p:txBody>
        </p:sp>
        <p:sp>
          <p:nvSpPr>
            <p:cNvPr id="831782" name="Text Box 294"/>
            <p:cNvSpPr txBox="1">
              <a:spLocks noChangeArrowheads="1"/>
            </p:cNvSpPr>
            <p:nvPr/>
          </p:nvSpPr>
          <p:spPr bwMode="auto">
            <a:xfrm>
              <a:off x="3114" y="1904"/>
              <a:ext cx="22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0</a:t>
              </a:r>
            </a:p>
          </p:txBody>
        </p:sp>
        <p:sp>
          <p:nvSpPr>
            <p:cNvPr id="831783" name="Text Box 295"/>
            <p:cNvSpPr txBox="1">
              <a:spLocks noChangeArrowheads="1"/>
            </p:cNvSpPr>
            <p:nvPr/>
          </p:nvSpPr>
          <p:spPr bwMode="auto">
            <a:xfrm>
              <a:off x="3414" y="1904"/>
              <a:ext cx="337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3</a:t>
              </a:r>
              <a:r>
                <a:rPr lang="en-US" baseline="30000"/>
                <a:t>rd</a:t>
              </a:r>
              <a:endParaRPr lang="en-US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6096000" y="5407025"/>
            <a:ext cx="2438400" cy="238125"/>
            <a:chOff x="6096000" y="5407025"/>
            <a:chExt cx="2438400" cy="238125"/>
          </a:xfrm>
        </p:grpSpPr>
        <p:sp>
          <p:nvSpPr>
            <p:cNvPr id="831655" name="Rectangle 167"/>
            <p:cNvSpPr>
              <a:spLocks noChangeArrowheads="1"/>
            </p:cNvSpPr>
            <p:nvPr/>
          </p:nvSpPr>
          <p:spPr bwMode="auto">
            <a:xfrm>
              <a:off x="7315200" y="5407025"/>
              <a:ext cx="152400" cy="2286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56" name="Rectangle 168"/>
            <p:cNvSpPr>
              <a:spLocks noChangeArrowheads="1"/>
            </p:cNvSpPr>
            <p:nvPr/>
          </p:nvSpPr>
          <p:spPr bwMode="auto">
            <a:xfrm>
              <a:off x="7467600" y="5407025"/>
              <a:ext cx="152400" cy="2286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57" name="Rectangle 169"/>
            <p:cNvSpPr>
              <a:spLocks noChangeArrowheads="1"/>
            </p:cNvSpPr>
            <p:nvPr/>
          </p:nvSpPr>
          <p:spPr bwMode="auto">
            <a:xfrm>
              <a:off x="7620000" y="5407025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58" name="Rectangle 170"/>
            <p:cNvSpPr>
              <a:spLocks noChangeArrowheads="1"/>
            </p:cNvSpPr>
            <p:nvPr/>
          </p:nvSpPr>
          <p:spPr bwMode="auto">
            <a:xfrm>
              <a:off x="77724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59" name="Rectangle 171"/>
            <p:cNvSpPr>
              <a:spLocks noChangeArrowheads="1"/>
            </p:cNvSpPr>
            <p:nvPr/>
          </p:nvSpPr>
          <p:spPr bwMode="auto">
            <a:xfrm>
              <a:off x="7924800" y="5407025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0" name="Rectangle 172"/>
            <p:cNvSpPr>
              <a:spLocks noChangeArrowheads="1"/>
            </p:cNvSpPr>
            <p:nvPr/>
          </p:nvSpPr>
          <p:spPr bwMode="auto">
            <a:xfrm>
              <a:off x="80772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1" name="Rectangle 173"/>
            <p:cNvSpPr>
              <a:spLocks noChangeArrowheads="1"/>
            </p:cNvSpPr>
            <p:nvPr/>
          </p:nvSpPr>
          <p:spPr bwMode="auto">
            <a:xfrm>
              <a:off x="8229600" y="5407025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2" name="Rectangle 174"/>
            <p:cNvSpPr>
              <a:spLocks noChangeArrowheads="1"/>
            </p:cNvSpPr>
            <p:nvPr/>
          </p:nvSpPr>
          <p:spPr bwMode="auto">
            <a:xfrm>
              <a:off x="83820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3" name="Rectangle 175"/>
            <p:cNvSpPr>
              <a:spLocks noChangeArrowheads="1"/>
            </p:cNvSpPr>
            <p:nvPr/>
          </p:nvSpPr>
          <p:spPr bwMode="auto">
            <a:xfrm>
              <a:off x="6096000" y="5407025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4" name="Rectangle 176"/>
            <p:cNvSpPr>
              <a:spLocks noChangeArrowheads="1"/>
            </p:cNvSpPr>
            <p:nvPr/>
          </p:nvSpPr>
          <p:spPr bwMode="auto">
            <a:xfrm>
              <a:off x="62484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5" name="Rectangle 177"/>
            <p:cNvSpPr>
              <a:spLocks noChangeArrowheads="1"/>
            </p:cNvSpPr>
            <p:nvPr/>
          </p:nvSpPr>
          <p:spPr bwMode="auto">
            <a:xfrm>
              <a:off x="64008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6" name="Rectangle 178"/>
            <p:cNvSpPr>
              <a:spLocks noChangeArrowheads="1"/>
            </p:cNvSpPr>
            <p:nvPr/>
          </p:nvSpPr>
          <p:spPr bwMode="auto">
            <a:xfrm>
              <a:off x="65532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7" name="Rectangle 179"/>
            <p:cNvSpPr>
              <a:spLocks noChangeArrowheads="1"/>
            </p:cNvSpPr>
            <p:nvPr/>
          </p:nvSpPr>
          <p:spPr bwMode="auto">
            <a:xfrm>
              <a:off x="67056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8" name="Rectangle 180"/>
            <p:cNvSpPr>
              <a:spLocks noChangeArrowheads="1"/>
            </p:cNvSpPr>
            <p:nvPr/>
          </p:nvSpPr>
          <p:spPr bwMode="auto">
            <a:xfrm>
              <a:off x="68580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69" name="Rectangle 181"/>
            <p:cNvSpPr>
              <a:spLocks noChangeArrowheads="1"/>
            </p:cNvSpPr>
            <p:nvPr/>
          </p:nvSpPr>
          <p:spPr bwMode="auto">
            <a:xfrm>
              <a:off x="70104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831670" name="Rectangle 182"/>
            <p:cNvSpPr>
              <a:spLocks noChangeArrowheads="1"/>
            </p:cNvSpPr>
            <p:nvPr/>
          </p:nvSpPr>
          <p:spPr bwMode="auto">
            <a:xfrm>
              <a:off x="71628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96" name="Rectangle 308"/>
            <p:cNvSpPr>
              <a:spLocks noChangeArrowheads="1"/>
            </p:cNvSpPr>
            <p:nvPr/>
          </p:nvSpPr>
          <p:spPr bwMode="auto">
            <a:xfrm>
              <a:off x="7315200" y="5416550"/>
              <a:ext cx="152400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97" name="Rectangle 309"/>
            <p:cNvSpPr>
              <a:spLocks noChangeArrowheads="1"/>
            </p:cNvSpPr>
            <p:nvPr/>
          </p:nvSpPr>
          <p:spPr bwMode="auto">
            <a:xfrm>
              <a:off x="7467600" y="5416550"/>
              <a:ext cx="152400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98" name="Rectangle 310"/>
            <p:cNvSpPr>
              <a:spLocks noChangeArrowheads="1"/>
            </p:cNvSpPr>
            <p:nvPr/>
          </p:nvSpPr>
          <p:spPr bwMode="auto">
            <a:xfrm>
              <a:off x="76200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99" name="Rectangle 311"/>
            <p:cNvSpPr>
              <a:spLocks noChangeArrowheads="1"/>
            </p:cNvSpPr>
            <p:nvPr/>
          </p:nvSpPr>
          <p:spPr bwMode="auto">
            <a:xfrm>
              <a:off x="77724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0" name="Rectangle 312"/>
            <p:cNvSpPr>
              <a:spLocks noChangeArrowheads="1"/>
            </p:cNvSpPr>
            <p:nvPr/>
          </p:nvSpPr>
          <p:spPr bwMode="auto">
            <a:xfrm>
              <a:off x="79248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1" name="Rectangle 313"/>
            <p:cNvSpPr>
              <a:spLocks noChangeArrowheads="1"/>
            </p:cNvSpPr>
            <p:nvPr/>
          </p:nvSpPr>
          <p:spPr bwMode="auto">
            <a:xfrm>
              <a:off x="80772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2" name="Rectangle 314"/>
            <p:cNvSpPr>
              <a:spLocks noChangeArrowheads="1"/>
            </p:cNvSpPr>
            <p:nvPr/>
          </p:nvSpPr>
          <p:spPr bwMode="auto">
            <a:xfrm>
              <a:off x="82296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3" name="Rectangle 315"/>
            <p:cNvSpPr>
              <a:spLocks noChangeArrowheads="1"/>
            </p:cNvSpPr>
            <p:nvPr/>
          </p:nvSpPr>
          <p:spPr bwMode="auto">
            <a:xfrm>
              <a:off x="83820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4" name="Rectangle 316"/>
            <p:cNvSpPr>
              <a:spLocks noChangeArrowheads="1"/>
            </p:cNvSpPr>
            <p:nvPr/>
          </p:nvSpPr>
          <p:spPr bwMode="auto">
            <a:xfrm>
              <a:off x="60960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5" name="Rectangle 317"/>
            <p:cNvSpPr>
              <a:spLocks noChangeArrowheads="1"/>
            </p:cNvSpPr>
            <p:nvPr/>
          </p:nvSpPr>
          <p:spPr bwMode="auto">
            <a:xfrm>
              <a:off x="62484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6" name="Rectangle 318"/>
            <p:cNvSpPr>
              <a:spLocks noChangeArrowheads="1"/>
            </p:cNvSpPr>
            <p:nvPr/>
          </p:nvSpPr>
          <p:spPr bwMode="auto">
            <a:xfrm>
              <a:off x="64008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7" name="Rectangle 319"/>
            <p:cNvSpPr>
              <a:spLocks noChangeArrowheads="1"/>
            </p:cNvSpPr>
            <p:nvPr/>
          </p:nvSpPr>
          <p:spPr bwMode="auto">
            <a:xfrm>
              <a:off x="65532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8" name="Rectangle 320"/>
            <p:cNvSpPr>
              <a:spLocks noChangeArrowheads="1"/>
            </p:cNvSpPr>
            <p:nvPr/>
          </p:nvSpPr>
          <p:spPr bwMode="auto">
            <a:xfrm>
              <a:off x="67056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09" name="Rectangle 321"/>
            <p:cNvSpPr>
              <a:spLocks noChangeArrowheads="1"/>
            </p:cNvSpPr>
            <p:nvPr/>
          </p:nvSpPr>
          <p:spPr bwMode="auto">
            <a:xfrm>
              <a:off x="68580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10" name="Rectangle 322"/>
            <p:cNvSpPr>
              <a:spLocks noChangeArrowheads="1"/>
            </p:cNvSpPr>
            <p:nvPr/>
          </p:nvSpPr>
          <p:spPr bwMode="auto">
            <a:xfrm>
              <a:off x="70104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831811" name="Rectangle 323"/>
            <p:cNvSpPr>
              <a:spLocks noChangeArrowheads="1"/>
            </p:cNvSpPr>
            <p:nvPr/>
          </p:nvSpPr>
          <p:spPr bwMode="auto">
            <a:xfrm>
              <a:off x="71628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1813" name="Text Box 325"/>
          <p:cNvSpPr txBox="1">
            <a:spLocks noChangeArrowheads="1"/>
          </p:cNvSpPr>
          <p:nvPr/>
        </p:nvSpPr>
        <p:spPr bwMode="auto">
          <a:xfrm>
            <a:off x="2338388" y="5861050"/>
            <a:ext cx="88265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0" name="Group 327"/>
          <p:cNvGrpSpPr>
            <a:grpSpLocks/>
          </p:cNvGrpSpPr>
          <p:nvPr/>
        </p:nvGrpSpPr>
        <p:grpSpPr bwMode="auto">
          <a:xfrm>
            <a:off x="1227136" y="2652713"/>
            <a:ext cx="5229225" cy="3044826"/>
            <a:chOff x="773" y="1671"/>
            <a:chExt cx="3294" cy="1918"/>
          </a:xfrm>
        </p:grpSpPr>
        <p:sp>
          <p:nvSpPr>
            <p:cNvPr id="831814" name="Text Box 326"/>
            <p:cNvSpPr txBox="1">
              <a:spLocks noChangeArrowheads="1"/>
            </p:cNvSpPr>
            <p:nvPr/>
          </p:nvSpPr>
          <p:spPr bwMode="auto">
            <a:xfrm>
              <a:off x="773" y="3298"/>
              <a:ext cx="556" cy="29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/>
                <a:t>i</a:t>
              </a:r>
              <a:r>
                <a:rPr lang="en-US" sz="2400" dirty="0"/>
                <a:t>=1</a:t>
              </a:r>
            </a:p>
          </p:txBody>
        </p:sp>
        <p:sp>
          <p:nvSpPr>
            <p:cNvPr id="831768" name="Text Box 280"/>
            <p:cNvSpPr txBox="1">
              <a:spLocks noChangeArrowheads="1"/>
            </p:cNvSpPr>
            <p:nvPr/>
          </p:nvSpPr>
          <p:spPr bwMode="auto">
            <a:xfrm>
              <a:off x="3888" y="1671"/>
              <a:ext cx="179" cy="19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/>
                <a:t>X</a:t>
              </a:r>
            </a:p>
          </p:txBody>
        </p:sp>
      </p:grpSp>
      <p:grpSp>
        <p:nvGrpSpPr>
          <p:cNvPr id="12" name="Group 291"/>
          <p:cNvGrpSpPr>
            <a:grpSpLocks/>
          </p:cNvGrpSpPr>
          <p:nvPr/>
        </p:nvGrpSpPr>
        <p:grpSpPr bwMode="auto">
          <a:xfrm>
            <a:off x="1227182" y="2630999"/>
            <a:ext cx="7346952" cy="3101975"/>
            <a:chOff x="193" y="1330"/>
            <a:chExt cx="4628" cy="1954"/>
          </a:xfrm>
        </p:grpSpPr>
        <p:sp>
          <p:nvSpPr>
            <p:cNvPr id="831777" name="Text Box 289"/>
            <p:cNvSpPr txBox="1">
              <a:spLocks noChangeArrowheads="1"/>
            </p:cNvSpPr>
            <p:nvPr/>
          </p:nvSpPr>
          <p:spPr bwMode="auto">
            <a:xfrm>
              <a:off x="4642" y="1330"/>
              <a:ext cx="179" cy="19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/>
                <a:t>X</a:t>
              </a:r>
            </a:p>
          </p:txBody>
        </p:sp>
        <p:sp>
          <p:nvSpPr>
            <p:cNvPr id="831778" name="Text Box 290"/>
            <p:cNvSpPr txBox="1">
              <a:spLocks noChangeArrowheads="1"/>
            </p:cNvSpPr>
            <p:nvPr/>
          </p:nvSpPr>
          <p:spPr bwMode="auto">
            <a:xfrm>
              <a:off x="193" y="2993"/>
              <a:ext cx="556" cy="29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/>
                <a:t>i</a:t>
              </a:r>
              <a:r>
                <a:rPr lang="en-US" sz="2400" dirty="0"/>
                <a:t>=15</a:t>
              </a:r>
            </a:p>
          </p:txBody>
        </p:sp>
      </p:grpSp>
      <p:sp>
        <p:nvSpPr>
          <p:cNvPr id="831791" name="Text Box 303"/>
          <p:cNvSpPr txBox="1">
            <a:spLocks noChangeArrowheads="1"/>
          </p:cNvSpPr>
          <p:nvPr/>
        </p:nvSpPr>
        <p:spPr bwMode="auto">
          <a:xfrm>
            <a:off x="6038850" y="3117850"/>
            <a:ext cx="284052" cy="307777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/>
              <a:t>X</a:t>
            </a:r>
          </a:p>
        </p:txBody>
      </p:sp>
      <p:sp>
        <p:nvSpPr>
          <p:cNvPr id="831793" name="Text Box 305"/>
          <p:cNvSpPr txBox="1">
            <a:spLocks noChangeArrowheads="1"/>
          </p:cNvSpPr>
          <p:nvPr/>
        </p:nvSpPr>
        <p:spPr bwMode="auto">
          <a:xfrm>
            <a:off x="1219817" y="5256416"/>
            <a:ext cx="882650" cy="461665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i</a:t>
            </a:r>
            <a:r>
              <a:rPr lang="en-US" sz="2400" dirty="0"/>
              <a:t>=16</a:t>
            </a:r>
          </a:p>
        </p:txBody>
      </p:sp>
      <p:sp>
        <p:nvSpPr>
          <p:cNvPr id="831818" name="Text Box 330"/>
          <p:cNvSpPr txBox="1">
            <a:spLocks noChangeArrowheads="1"/>
          </p:cNvSpPr>
          <p:nvPr/>
        </p:nvSpPr>
        <p:spPr bwMode="auto">
          <a:xfrm>
            <a:off x="3981450" y="2085975"/>
            <a:ext cx="912813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Addr.</a:t>
            </a:r>
          </a:p>
        </p:txBody>
      </p:sp>
      <p:sp>
        <p:nvSpPr>
          <p:cNvPr id="831819" name="Text Box 331"/>
          <p:cNvSpPr txBox="1">
            <a:spLocks noChangeArrowheads="1"/>
          </p:cNvSpPr>
          <p:nvPr/>
        </p:nvSpPr>
        <p:spPr bwMode="auto">
          <a:xfrm>
            <a:off x="4821238" y="2085975"/>
            <a:ext cx="608012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PD</a:t>
            </a:r>
          </a:p>
        </p:txBody>
      </p:sp>
      <p:sp>
        <p:nvSpPr>
          <p:cNvPr id="831820" name="Text Box 332"/>
          <p:cNvSpPr txBox="1">
            <a:spLocks noChangeArrowheads="1"/>
          </p:cNvSpPr>
          <p:nvPr/>
        </p:nvSpPr>
        <p:spPr bwMode="auto">
          <a:xfrm>
            <a:off x="5343525" y="2085975"/>
            <a:ext cx="67627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Lev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1173600" y="5148000"/>
            <a:ext cx="813600" cy="662400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grpSp>
        <p:nvGrpSpPr>
          <p:cNvPr id="142" name="Group 141"/>
          <p:cNvGrpSpPr/>
          <p:nvPr/>
        </p:nvGrpSpPr>
        <p:grpSpPr>
          <a:xfrm>
            <a:off x="6097200" y="5190000"/>
            <a:ext cx="2438400" cy="228600"/>
            <a:chOff x="6096000" y="5181600"/>
            <a:chExt cx="2438400" cy="228600"/>
          </a:xfrm>
        </p:grpSpPr>
        <p:sp>
          <p:nvSpPr>
            <p:cNvPr id="143" name="Rectangle 150"/>
            <p:cNvSpPr>
              <a:spLocks noChangeArrowheads="1"/>
            </p:cNvSpPr>
            <p:nvPr/>
          </p:nvSpPr>
          <p:spPr bwMode="auto">
            <a:xfrm>
              <a:off x="7315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151"/>
            <p:cNvSpPr>
              <a:spLocks noChangeArrowheads="1"/>
            </p:cNvSpPr>
            <p:nvPr/>
          </p:nvSpPr>
          <p:spPr bwMode="auto">
            <a:xfrm>
              <a:off x="7467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Rectangle 152"/>
            <p:cNvSpPr>
              <a:spLocks noChangeArrowheads="1"/>
            </p:cNvSpPr>
            <p:nvPr/>
          </p:nvSpPr>
          <p:spPr bwMode="auto">
            <a:xfrm>
              <a:off x="7620000" y="5181600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Rectangle 153"/>
            <p:cNvSpPr>
              <a:spLocks noChangeArrowheads="1"/>
            </p:cNvSpPr>
            <p:nvPr/>
          </p:nvSpPr>
          <p:spPr bwMode="auto">
            <a:xfrm>
              <a:off x="7772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154"/>
            <p:cNvSpPr>
              <a:spLocks noChangeArrowheads="1"/>
            </p:cNvSpPr>
            <p:nvPr/>
          </p:nvSpPr>
          <p:spPr bwMode="auto">
            <a:xfrm>
              <a:off x="7924800" y="5181600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155"/>
            <p:cNvSpPr>
              <a:spLocks noChangeArrowheads="1"/>
            </p:cNvSpPr>
            <p:nvPr/>
          </p:nvSpPr>
          <p:spPr bwMode="auto">
            <a:xfrm>
              <a:off x="8077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156"/>
            <p:cNvSpPr>
              <a:spLocks noChangeArrowheads="1"/>
            </p:cNvSpPr>
            <p:nvPr/>
          </p:nvSpPr>
          <p:spPr bwMode="auto">
            <a:xfrm>
              <a:off x="8229600" y="5181600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157"/>
            <p:cNvSpPr>
              <a:spLocks noChangeArrowheads="1"/>
            </p:cNvSpPr>
            <p:nvPr/>
          </p:nvSpPr>
          <p:spPr bwMode="auto">
            <a:xfrm>
              <a:off x="8382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158"/>
            <p:cNvSpPr>
              <a:spLocks noChangeArrowheads="1"/>
            </p:cNvSpPr>
            <p:nvPr/>
          </p:nvSpPr>
          <p:spPr bwMode="auto">
            <a:xfrm>
              <a:off x="6096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159"/>
            <p:cNvSpPr>
              <a:spLocks noChangeArrowheads="1"/>
            </p:cNvSpPr>
            <p:nvPr/>
          </p:nvSpPr>
          <p:spPr bwMode="auto">
            <a:xfrm>
              <a:off x="6248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160"/>
            <p:cNvSpPr>
              <a:spLocks noChangeArrowheads="1"/>
            </p:cNvSpPr>
            <p:nvPr/>
          </p:nvSpPr>
          <p:spPr bwMode="auto">
            <a:xfrm>
              <a:off x="6400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161"/>
            <p:cNvSpPr>
              <a:spLocks noChangeArrowheads="1"/>
            </p:cNvSpPr>
            <p:nvPr/>
          </p:nvSpPr>
          <p:spPr bwMode="auto">
            <a:xfrm>
              <a:off x="6553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162"/>
            <p:cNvSpPr>
              <a:spLocks noChangeArrowheads="1"/>
            </p:cNvSpPr>
            <p:nvPr/>
          </p:nvSpPr>
          <p:spPr bwMode="auto">
            <a:xfrm>
              <a:off x="6705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163"/>
            <p:cNvSpPr>
              <a:spLocks noChangeArrowheads="1"/>
            </p:cNvSpPr>
            <p:nvPr/>
          </p:nvSpPr>
          <p:spPr bwMode="auto">
            <a:xfrm>
              <a:off x="6858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164"/>
            <p:cNvSpPr>
              <a:spLocks noChangeArrowheads="1"/>
            </p:cNvSpPr>
            <p:nvPr/>
          </p:nvSpPr>
          <p:spPr bwMode="auto">
            <a:xfrm>
              <a:off x="7010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158" name="Rectangle 165"/>
            <p:cNvSpPr>
              <a:spLocks noChangeArrowheads="1"/>
            </p:cNvSpPr>
            <p:nvPr/>
          </p:nvSpPr>
          <p:spPr bwMode="auto">
            <a:xfrm>
              <a:off x="7162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237"/>
            <p:cNvSpPr>
              <a:spLocks noChangeArrowheads="1"/>
            </p:cNvSpPr>
            <p:nvPr/>
          </p:nvSpPr>
          <p:spPr bwMode="auto">
            <a:xfrm>
              <a:off x="7315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238"/>
            <p:cNvSpPr>
              <a:spLocks noChangeArrowheads="1"/>
            </p:cNvSpPr>
            <p:nvPr/>
          </p:nvSpPr>
          <p:spPr bwMode="auto">
            <a:xfrm>
              <a:off x="7467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239"/>
            <p:cNvSpPr>
              <a:spLocks noChangeArrowheads="1"/>
            </p:cNvSpPr>
            <p:nvPr/>
          </p:nvSpPr>
          <p:spPr bwMode="auto">
            <a:xfrm>
              <a:off x="7620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240"/>
            <p:cNvSpPr>
              <a:spLocks noChangeArrowheads="1"/>
            </p:cNvSpPr>
            <p:nvPr/>
          </p:nvSpPr>
          <p:spPr bwMode="auto">
            <a:xfrm>
              <a:off x="7772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241"/>
            <p:cNvSpPr>
              <a:spLocks noChangeArrowheads="1"/>
            </p:cNvSpPr>
            <p:nvPr/>
          </p:nvSpPr>
          <p:spPr bwMode="auto">
            <a:xfrm>
              <a:off x="7924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242"/>
            <p:cNvSpPr>
              <a:spLocks noChangeArrowheads="1"/>
            </p:cNvSpPr>
            <p:nvPr/>
          </p:nvSpPr>
          <p:spPr bwMode="auto">
            <a:xfrm>
              <a:off x="8077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243"/>
            <p:cNvSpPr>
              <a:spLocks noChangeArrowheads="1"/>
            </p:cNvSpPr>
            <p:nvPr/>
          </p:nvSpPr>
          <p:spPr bwMode="auto">
            <a:xfrm>
              <a:off x="8229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Rectangle 244"/>
            <p:cNvSpPr>
              <a:spLocks noChangeArrowheads="1"/>
            </p:cNvSpPr>
            <p:nvPr/>
          </p:nvSpPr>
          <p:spPr bwMode="auto">
            <a:xfrm>
              <a:off x="8382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Rectangle 245"/>
            <p:cNvSpPr>
              <a:spLocks noChangeArrowheads="1"/>
            </p:cNvSpPr>
            <p:nvPr/>
          </p:nvSpPr>
          <p:spPr bwMode="auto">
            <a:xfrm>
              <a:off x="6096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Rectangle 246"/>
            <p:cNvSpPr>
              <a:spLocks noChangeArrowheads="1"/>
            </p:cNvSpPr>
            <p:nvPr/>
          </p:nvSpPr>
          <p:spPr bwMode="auto">
            <a:xfrm>
              <a:off x="6248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Rectangle 247"/>
            <p:cNvSpPr>
              <a:spLocks noChangeArrowheads="1"/>
            </p:cNvSpPr>
            <p:nvPr/>
          </p:nvSpPr>
          <p:spPr bwMode="auto">
            <a:xfrm>
              <a:off x="6400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Rectangle 248"/>
            <p:cNvSpPr>
              <a:spLocks noChangeArrowheads="1"/>
            </p:cNvSpPr>
            <p:nvPr/>
          </p:nvSpPr>
          <p:spPr bwMode="auto">
            <a:xfrm>
              <a:off x="65532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Rectangle 249"/>
            <p:cNvSpPr>
              <a:spLocks noChangeArrowheads="1"/>
            </p:cNvSpPr>
            <p:nvPr/>
          </p:nvSpPr>
          <p:spPr bwMode="auto">
            <a:xfrm>
              <a:off x="67056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Rectangle 250"/>
            <p:cNvSpPr>
              <a:spLocks noChangeArrowheads="1"/>
            </p:cNvSpPr>
            <p:nvPr/>
          </p:nvSpPr>
          <p:spPr bwMode="auto">
            <a:xfrm>
              <a:off x="68580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Rectangle 251"/>
            <p:cNvSpPr>
              <a:spLocks noChangeArrowheads="1"/>
            </p:cNvSpPr>
            <p:nvPr/>
          </p:nvSpPr>
          <p:spPr bwMode="auto">
            <a:xfrm>
              <a:off x="70104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174" name="Rectangle 252"/>
            <p:cNvSpPr>
              <a:spLocks noChangeArrowheads="1"/>
            </p:cNvSpPr>
            <p:nvPr/>
          </p:nvSpPr>
          <p:spPr bwMode="auto">
            <a:xfrm>
              <a:off x="7162800" y="51816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6097200" y="5415425"/>
            <a:ext cx="2438400" cy="238125"/>
            <a:chOff x="6096000" y="5407025"/>
            <a:chExt cx="2438400" cy="238125"/>
          </a:xfrm>
        </p:grpSpPr>
        <p:sp>
          <p:nvSpPr>
            <p:cNvPr id="176" name="Rectangle 167"/>
            <p:cNvSpPr>
              <a:spLocks noChangeArrowheads="1"/>
            </p:cNvSpPr>
            <p:nvPr/>
          </p:nvSpPr>
          <p:spPr bwMode="auto">
            <a:xfrm>
              <a:off x="7315200" y="5407025"/>
              <a:ext cx="152400" cy="2286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Rectangle 168"/>
            <p:cNvSpPr>
              <a:spLocks noChangeArrowheads="1"/>
            </p:cNvSpPr>
            <p:nvPr/>
          </p:nvSpPr>
          <p:spPr bwMode="auto">
            <a:xfrm>
              <a:off x="7467600" y="5407025"/>
              <a:ext cx="152400" cy="228600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Rectangle 169"/>
            <p:cNvSpPr>
              <a:spLocks noChangeArrowheads="1"/>
            </p:cNvSpPr>
            <p:nvPr/>
          </p:nvSpPr>
          <p:spPr bwMode="auto">
            <a:xfrm>
              <a:off x="7620000" y="5407025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Rectangle 170"/>
            <p:cNvSpPr>
              <a:spLocks noChangeArrowheads="1"/>
            </p:cNvSpPr>
            <p:nvPr/>
          </p:nvSpPr>
          <p:spPr bwMode="auto">
            <a:xfrm>
              <a:off x="77724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71"/>
            <p:cNvSpPr>
              <a:spLocks noChangeArrowheads="1"/>
            </p:cNvSpPr>
            <p:nvPr/>
          </p:nvSpPr>
          <p:spPr bwMode="auto">
            <a:xfrm>
              <a:off x="7924800" y="5407025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Rectangle 172"/>
            <p:cNvSpPr>
              <a:spLocks noChangeArrowheads="1"/>
            </p:cNvSpPr>
            <p:nvPr/>
          </p:nvSpPr>
          <p:spPr bwMode="auto">
            <a:xfrm>
              <a:off x="80772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Rectangle 173"/>
            <p:cNvSpPr>
              <a:spLocks noChangeArrowheads="1"/>
            </p:cNvSpPr>
            <p:nvPr/>
          </p:nvSpPr>
          <p:spPr bwMode="auto">
            <a:xfrm>
              <a:off x="8229600" y="5407025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Rectangle 174"/>
            <p:cNvSpPr>
              <a:spLocks noChangeArrowheads="1"/>
            </p:cNvSpPr>
            <p:nvPr/>
          </p:nvSpPr>
          <p:spPr bwMode="auto">
            <a:xfrm>
              <a:off x="83820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Rectangle 175"/>
            <p:cNvSpPr>
              <a:spLocks noChangeArrowheads="1"/>
            </p:cNvSpPr>
            <p:nvPr/>
          </p:nvSpPr>
          <p:spPr bwMode="auto">
            <a:xfrm>
              <a:off x="6096000" y="5407025"/>
              <a:ext cx="152400" cy="228600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Rectangle 176"/>
            <p:cNvSpPr>
              <a:spLocks noChangeArrowheads="1"/>
            </p:cNvSpPr>
            <p:nvPr/>
          </p:nvSpPr>
          <p:spPr bwMode="auto">
            <a:xfrm>
              <a:off x="62484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Rectangle 177"/>
            <p:cNvSpPr>
              <a:spLocks noChangeArrowheads="1"/>
            </p:cNvSpPr>
            <p:nvPr/>
          </p:nvSpPr>
          <p:spPr bwMode="auto">
            <a:xfrm>
              <a:off x="64008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Rectangle 178"/>
            <p:cNvSpPr>
              <a:spLocks noChangeArrowheads="1"/>
            </p:cNvSpPr>
            <p:nvPr/>
          </p:nvSpPr>
          <p:spPr bwMode="auto">
            <a:xfrm>
              <a:off x="65532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Rectangle 179"/>
            <p:cNvSpPr>
              <a:spLocks noChangeArrowheads="1"/>
            </p:cNvSpPr>
            <p:nvPr/>
          </p:nvSpPr>
          <p:spPr bwMode="auto">
            <a:xfrm>
              <a:off x="67056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Rectangle 180"/>
            <p:cNvSpPr>
              <a:spLocks noChangeArrowheads="1"/>
            </p:cNvSpPr>
            <p:nvPr/>
          </p:nvSpPr>
          <p:spPr bwMode="auto">
            <a:xfrm>
              <a:off x="68580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" name="Rectangle 181"/>
            <p:cNvSpPr>
              <a:spLocks noChangeArrowheads="1"/>
            </p:cNvSpPr>
            <p:nvPr/>
          </p:nvSpPr>
          <p:spPr bwMode="auto">
            <a:xfrm>
              <a:off x="70104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191" name="Rectangle 182"/>
            <p:cNvSpPr>
              <a:spLocks noChangeArrowheads="1"/>
            </p:cNvSpPr>
            <p:nvPr/>
          </p:nvSpPr>
          <p:spPr bwMode="auto">
            <a:xfrm>
              <a:off x="7162800" y="54070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Rectangle 308"/>
            <p:cNvSpPr>
              <a:spLocks noChangeArrowheads="1"/>
            </p:cNvSpPr>
            <p:nvPr/>
          </p:nvSpPr>
          <p:spPr bwMode="auto">
            <a:xfrm>
              <a:off x="7315200" y="5416550"/>
              <a:ext cx="152400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Rectangle 309"/>
            <p:cNvSpPr>
              <a:spLocks noChangeArrowheads="1"/>
            </p:cNvSpPr>
            <p:nvPr/>
          </p:nvSpPr>
          <p:spPr bwMode="auto">
            <a:xfrm>
              <a:off x="7467600" y="5416550"/>
              <a:ext cx="152400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Rectangle 310"/>
            <p:cNvSpPr>
              <a:spLocks noChangeArrowheads="1"/>
            </p:cNvSpPr>
            <p:nvPr/>
          </p:nvSpPr>
          <p:spPr bwMode="auto">
            <a:xfrm>
              <a:off x="76200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Rectangle 311"/>
            <p:cNvSpPr>
              <a:spLocks noChangeArrowheads="1"/>
            </p:cNvSpPr>
            <p:nvPr/>
          </p:nvSpPr>
          <p:spPr bwMode="auto">
            <a:xfrm>
              <a:off x="77724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Rectangle 312"/>
            <p:cNvSpPr>
              <a:spLocks noChangeArrowheads="1"/>
            </p:cNvSpPr>
            <p:nvPr/>
          </p:nvSpPr>
          <p:spPr bwMode="auto">
            <a:xfrm>
              <a:off x="79248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Rectangle 313"/>
            <p:cNvSpPr>
              <a:spLocks noChangeArrowheads="1"/>
            </p:cNvSpPr>
            <p:nvPr/>
          </p:nvSpPr>
          <p:spPr bwMode="auto">
            <a:xfrm>
              <a:off x="80772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Rectangle 314"/>
            <p:cNvSpPr>
              <a:spLocks noChangeArrowheads="1"/>
            </p:cNvSpPr>
            <p:nvPr/>
          </p:nvSpPr>
          <p:spPr bwMode="auto">
            <a:xfrm>
              <a:off x="82296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Rectangle 315"/>
            <p:cNvSpPr>
              <a:spLocks noChangeArrowheads="1"/>
            </p:cNvSpPr>
            <p:nvPr/>
          </p:nvSpPr>
          <p:spPr bwMode="auto">
            <a:xfrm>
              <a:off x="83820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Rectangle 316"/>
            <p:cNvSpPr>
              <a:spLocks noChangeArrowheads="1"/>
            </p:cNvSpPr>
            <p:nvPr/>
          </p:nvSpPr>
          <p:spPr bwMode="auto">
            <a:xfrm>
              <a:off x="60960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Rectangle 317"/>
            <p:cNvSpPr>
              <a:spLocks noChangeArrowheads="1"/>
            </p:cNvSpPr>
            <p:nvPr/>
          </p:nvSpPr>
          <p:spPr bwMode="auto">
            <a:xfrm>
              <a:off x="62484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Rectangle 318"/>
            <p:cNvSpPr>
              <a:spLocks noChangeArrowheads="1"/>
            </p:cNvSpPr>
            <p:nvPr/>
          </p:nvSpPr>
          <p:spPr bwMode="auto">
            <a:xfrm>
              <a:off x="64008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Rectangle 319"/>
            <p:cNvSpPr>
              <a:spLocks noChangeArrowheads="1"/>
            </p:cNvSpPr>
            <p:nvPr/>
          </p:nvSpPr>
          <p:spPr bwMode="auto">
            <a:xfrm>
              <a:off x="65532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Rectangle 320"/>
            <p:cNvSpPr>
              <a:spLocks noChangeArrowheads="1"/>
            </p:cNvSpPr>
            <p:nvPr/>
          </p:nvSpPr>
          <p:spPr bwMode="auto">
            <a:xfrm>
              <a:off x="67056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Rectangle 321"/>
            <p:cNvSpPr>
              <a:spLocks noChangeArrowheads="1"/>
            </p:cNvSpPr>
            <p:nvPr/>
          </p:nvSpPr>
          <p:spPr bwMode="auto">
            <a:xfrm>
              <a:off x="68580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322"/>
            <p:cNvSpPr>
              <a:spLocks noChangeArrowheads="1"/>
            </p:cNvSpPr>
            <p:nvPr/>
          </p:nvSpPr>
          <p:spPr bwMode="auto">
            <a:xfrm>
              <a:off x="70104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207" name="Rectangle 323"/>
            <p:cNvSpPr>
              <a:spLocks noChangeArrowheads="1"/>
            </p:cNvSpPr>
            <p:nvPr/>
          </p:nvSpPr>
          <p:spPr bwMode="auto">
            <a:xfrm>
              <a:off x="7162800" y="541655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7737E-6 L 0 -0.3604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8  E" pathEditMode="relative" ptsTypes="">
                                      <p:cBhvr>
                                        <p:cTn id="42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719" grpId="0"/>
      <p:bldP spid="831719" grpId="1"/>
      <p:bldP spid="831758" grpId="0"/>
      <p:bldP spid="831758" grpId="1"/>
      <p:bldP spid="831791" grpId="0"/>
      <p:bldP spid="83179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784600" y="1920875"/>
            <a:ext cx="2438400" cy="228600"/>
            <a:chOff x="2982" y="2946"/>
            <a:chExt cx="1536" cy="144"/>
          </a:xfrm>
        </p:grpSpPr>
        <p:sp>
          <p:nvSpPr>
            <p:cNvPr id="900124" name="Rectangle 28"/>
            <p:cNvSpPr>
              <a:spLocks noChangeArrowheads="1"/>
            </p:cNvSpPr>
            <p:nvPr/>
          </p:nvSpPr>
          <p:spPr bwMode="auto">
            <a:xfrm>
              <a:off x="3750" y="2946"/>
              <a:ext cx="96" cy="144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25" name="Rectangle 29"/>
            <p:cNvSpPr>
              <a:spLocks noChangeArrowheads="1"/>
            </p:cNvSpPr>
            <p:nvPr/>
          </p:nvSpPr>
          <p:spPr bwMode="auto">
            <a:xfrm>
              <a:off x="3846" y="2946"/>
              <a:ext cx="96" cy="144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26" name="Rectangle 30"/>
            <p:cNvSpPr>
              <a:spLocks noChangeArrowheads="1"/>
            </p:cNvSpPr>
            <p:nvPr/>
          </p:nvSpPr>
          <p:spPr bwMode="auto">
            <a:xfrm>
              <a:off x="3942" y="2946"/>
              <a:ext cx="96" cy="144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27" name="Rectangle 31"/>
            <p:cNvSpPr>
              <a:spLocks noChangeArrowheads="1"/>
            </p:cNvSpPr>
            <p:nvPr/>
          </p:nvSpPr>
          <p:spPr bwMode="auto">
            <a:xfrm>
              <a:off x="4038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28" name="Rectangle 32"/>
            <p:cNvSpPr>
              <a:spLocks noChangeArrowheads="1"/>
            </p:cNvSpPr>
            <p:nvPr/>
          </p:nvSpPr>
          <p:spPr bwMode="auto">
            <a:xfrm>
              <a:off x="4134" y="2946"/>
              <a:ext cx="96" cy="144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29" name="Rectangle 33"/>
            <p:cNvSpPr>
              <a:spLocks noChangeArrowheads="1"/>
            </p:cNvSpPr>
            <p:nvPr/>
          </p:nvSpPr>
          <p:spPr bwMode="auto">
            <a:xfrm>
              <a:off x="4230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30" name="Rectangle 34"/>
            <p:cNvSpPr>
              <a:spLocks noChangeArrowheads="1"/>
            </p:cNvSpPr>
            <p:nvPr/>
          </p:nvSpPr>
          <p:spPr bwMode="auto">
            <a:xfrm>
              <a:off x="4326" y="2946"/>
              <a:ext cx="96" cy="144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31" name="Rectangle 35"/>
            <p:cNvSpPr>
              <a:spLocks noChangeArrowheads="1"/>
            </p:cNvSpPr>
            <p:nvPr/>
          </p:nvSpPr>
          <p:spPr bwMode="auto">
            <a:xfrm>
              <a:off x="442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32" name="Rectangle 36"/>
            <p:cNvSpPr>
              <a:spLocks noChangeArrowheads="1"/>
            </p:cNvSpPr>
            <p:nvPr/>
          </p:nvSpPr>
          <p:spPr bwMode="auto">
            <a:xfrm>
              <a:off x="2982" y="2946"/>
              <a:ext cx="96" cy="144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33" name="Rectangle 37"/>
            <p:cNvSpPr>
              <a:spLocks noChangeArrowheads="1"/>
            </p:cNvSpPr>
            <p:nvPr/>
          </p:nvSpPr>
          <p:spPr bwMode="auto">
            <a:xfrm>
              <a:off x="3078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34" name="Rectangle 38"/>
            <p:cNvSpPr>
              <a:spLocks noChangeArrowheads="1"/>
            </p:cNvSpPr>
            <p:nvPr/>
          </p:nvSpPr>
          <p:spPr bwMode="auto">
            <a:xfrm>
              <a:off x="3174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35" name="Rectangle 39"/>
            <p:cNvSpPr>
              <a:spLocks noChangeArrowheads="1"/>
            </p:cNvSpPr>
            <p:nvPr/>
          </p:nvSpPr>
          <p:spPr bwMode="auto">
            <a:xfrm>
              <a:off x="3270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36" name="Rectangle 40"/>
            <p:cNvSpPr>
              <a:spLocks noChangeArrowheads="1"/>
            </p:cNvSpPr>
            <p:nvPr/>
          </p:nvSpPr>
          <p:spPr bwMode="auto">
            <a:xfrm>
              <a:off x="3366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37" name="Rectangle 41"/>
            <p:cNvSpPr>
              <a:spLocks noChangeArrowheads="1"/>
            </p:cNvSpPr>
            <p:nvPr/>
          </p:nvSpPr>
          <p:spPr bwMode="auto">
            <a:xfrm>
              <a:off x="346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38" name="Rectangle 42"/>
            <p:cNvSpPr>
              <a:spLocks noChangeArrowheads="1"/>
            </p:cNvSpPr>
            <p:nvPr/>
          </p:nvSpPr>
          <p:spPr bwMode="auto">
            <a:xfrm>
              <a:off x="3558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900139" name="Rectangle 43"/>
            <p:cNvSpPr>
              <a:spLocks noChangeArrowheads="1"/>
            </p:cNvSpPr>
            <p:nvPr/>
          </p:nvSpPr>
          <p:spPr bwMode="auto">
            <a:xfrm>
              <a:off x="3654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3784600" y="1930400"/>
            <a:ext cx="2438400" cy="228600"/>
            <a:chOff x="3784600" y="1930400"/>
            <a:chExt cx="2438400" cy="228600"/>
          </a:xfrm>
        </p:grpSpPr>
        <p:sp>
          <p:nvSpPr>
            <p:cNvPr id="900222" name="Rectangle 126"/>
            <p:cNvSpPr>
              <a:spLocks noChangeArrowheads="1"/>
            </p:cNvSpPr>
            <p:nvPr/>
          </p:nvSpPr>
          <p:spPr bwMode="auto">
            <a:xfrm>
              <a:off x="5003800" y="1930400"/>
              <a:ext cx="152400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23" name="Rectangle 127"/>
            <p:cNvSpPr>
              <a:spLocks noChangeArrowheads="1"/>
            </p:cNvSpPr>
            <p:nvPr/>
          </p:nvSpPr>
          <p:spPr bwMode="auto">
            <a:xfrm>
              <a:off x="5156200" y="1930400"/>
              <a:ext cx="152400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24" name="Rectangle 128"/>
            <p:cNvSpPr>
              <a:spLocks noChangeArrowheads="1"/>
            </p:cNvSpPr>
            <p:nvPr/>
          </p:nvSpPr>
          <p:spPr bwMode="auto">
            <a:xfrm>
              <a:off x="53086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25" name="Rectangle 129"/>
            <p:cNvSpPr>
              <a:spLocks noChangeArrowheads="1"/>
            </p:cNvSpPr>
            <p:nvPr/>
          </p:nvSpPr>
          <p:spPr bwMode="auto">
            <a:xfrm>
              <a:off x="54610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26" name="Rectangle 130"/>
            <p:cNvSpPr>
              <a:spLocks noChangeArrowheads="1"/>
            </p:cNvSpPr>
            <p:nvPr/>
          </p:nvSpPr>
          <p:spPr bwMode="auto">
            <a:xfrm>
              <a:off x="56134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27" name="Rectangle 131"/>
            <p:cNvSpPr>
              <a:spLocks noChangeArrowheads="1"/>
            </p:cNvSpPr>
            <p:nvPr/>
          </p:nvSpPr>
          <p:spPr bwMode="auto">
            <a:xfrm>
              <a:off x="57658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28" name="Rectangle 132"/>
            <p:cNvSpPr>
              <a:spLocks noChangeArrowheads="1"/>
            </p:cNvSpPr>
            <p:nvPr/>
          </p:nvSpPr>
          <p:spPr bwMode="auto">
            <a:xfrm>
              <a:off x="59182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29" name="Rectangle 133"/>
            <p:cNvSpPr>
              <a:spLocks noChangeArrowheads="1"/>
            </p:cNvSpPr>
            <p:nvPr/>
          </p:nvSpPr>
          <p:spPr bwMode="auto">
            <a:xfrm>
              <a:off x="60706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30" name="Rectangle 134"/>
            <p:cNvSpPr>
              <a:spLocks noChangeArrowheads="1"/>
            </p:cNvSpPr>
            <p:nvPr/>
          </p:nvSpPr>
          <p:spPr bwMode="auto">
            <a:xfrm>
              <a:off x="37846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31" name="Rectangle 135"/>
            <p:cNvSpPr>
              <a:spLocks noChangeArrowheads="1"/>
            </p:cNvSpPr>
            <p:nvPr/>
          </p:nvSpPr>
          <p:spPr bwMode="auto">
            <a:xfrm>
              <a:off x="39370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32" name="Rectangle 136"/>
            <p:cNvSpPr>
              <a:spLocks noChangeArrowheads="1"/>
            </p:cNvSpPr>
            <p:nvPr/>
          </p:nvSpPr>
          <p:spPr bwMode="auto">
            <a:xfrm>
              <a:off x="40894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33" name="Rectangle 137"/>
            <p:cNvSpPr>
              <a:spLocks noChangeArrowheads="1"/>
            </p:cNvSpPr>
            <p:nvPr/>
          </p:nvSpPr>
          <p:spPr bwMode="auto">
            <a:xfrm>
              <a:off x="42418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34" name="Rectangle 138"/>
            <p:cNvSpPr>
              <a:spLocks noChangeArrowheads="1"/>
            </p:cNvSpPr>
            <p:nvPr/>
          </p:nvSpPr>
          <p:spPr bwMode="auto">
            <a:xfrm>
              <a:off x="43942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35" name="Rectangle 139"/>
            <p:cNvSpPr>
              <a:spLocks noChangeArrowheads="1"/>
            </p:cNvSpPr>
            <p:nvPr/>
          </p:nvSpPr>
          <p:spPr bwMode="auto">
            <a:xfrm>
              <a:off x="45466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36" name="Rectangle 140"/>
            <p:cNvSpPr>
              <a:spLocks noChangeArrowheads="1"/>
            </p:cNvSpPr>
            <p:nvPr/>
          </p:nvSpPr>
          <p:spPr bwMode="auto">
            <a:xfrm>
              <a:off x="46990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900237" name="Rectangle 141"/>
            <p:cNvSpPr>
              <a:spLocks noChangeArrowheads="1"/>
            </p:cNvSpPr>
            <p:nvPr/>
          </p:nvSpPr>
          <p:spPr bwMode="auto">
            <a:xfrm>
              <a:off x="48514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0104" name="Rectangle 8"/>
          <p:cNvSpPr>
            <a:spLocks noGrp="1" noChangeArrowheads="1"/>
          </p:cNvSpPr>
          <p:nvPr>
            <p:ph type="title"/>
          </p:nvPr>
        </p:nvSpPr>
        <p:spPr>
          <a:xfrm>
            <a:off x="304800" y="180975"/>
            <a:ext cx="8696325" cy="673100"/>
          </a:xfrm>
        </p:spPr>
        <p:txBody>
          <a:bodyPr>
            <a:normAutofit fontScale="90000"/>
          </a:bodyPr>
          <a:lstStyle/>
          <a:p>
            <a:r>
              <a:rPr lang="en-US"/>
              <a:t>Overlapping Entries Increase Reach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791800" y="1702650"/>
            <a:ext cx="2438400" cy="228600"/>
            <a:chOff x="2982" y="2946"/>
            <a:chExt cx="1536" cy="144"/>
          </a:xfrm>
        </p:grpSpPr>
        <p:sp>
          <p:nvSpPr>
            <p:cNvPr id="900107" name="Rectangle 11"/>
            <p:cNvSpPr>
              <a:spLocks noChangeArrowheads="1"/>
            </p:cNvSpPr>
            <p:nvPr/>
          </p:nvSpPr>
          <p:spPr bwMode="auto">
            <a:xfrm>
              <a:off x="3750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08" name="Rectangle 12"/>
            <p:cNvSpPr>
              <a:spLocks noChangeArrowheads="1"/>
            </p:cNvSpPr>
            <p:nvPr/>
          </p:nvSpPr>
          <p:spPr bwMode="auto">
            <a:xfrm>
              <a:off x="3846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09" name="Rectangle 13"/>
            <p:cNvSpPr>
              <a:spLocks noChangeArrowheads="1"/>
            </p:cNvSpPr>
            <p:nvPr/>
          </p:nvSpPr>
          <p:spPr bwMode="auto">
            <a:xfrm>
              <a:off x="394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0" name="Rectangle 14"/>
            <p:cNvSpPr>
              <a:spLocks noChangeArrowheads="1"/>
            </p:cNvSpPr>
            <p:nvPr/>
          </p:nvSpPr>
          <p:spPr bwMode="auto">
            <a:xfrm>
              <a:off x="4038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1" name="Rectangle 15"/>
            <p:cNvSpPr>
              <a:spLocks noChangeArrowheads="1"/>
            </p:cNvSpPr>
            <p:nvPr/>
          </p:nvSpPr>
          <p:spPr bwMode="auto">
            <a:xfrm>
              <a:off x="4134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2" name="Rectangle 16"/>
            <p:cNvSpPr>
              <a:spLocks noChangeArrowheads="1"/>
            </p:cNvSpPr>
            <p:nvPr/>
          </p:nvSpPr>
          <p:spPr bwMode="auto">
            <a:xfrm>
              <a:off x="4230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3" name="Rectangle 17"/>
            <p:cNvSpPr>
              <a:spLocks noChangeArrowheads="1"/>
            </p:cNvSpPr>
            <p:nvPr/>
          </p:nvSpPr>
          <p:spPr bwMode="auto">
            <a:xfrm>
              <a:off x="4326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4" name="Rectangle 18"/>
            <p:cNvSpPr>
              <a:spLocks noChangeArrowheads="1"/>
            </p:cNvSpPr>
            <p:nvPr/>
          </p:nvSpPr>
          <p:spPr bwMode="auto">
            <a:xfrm>
              <a:off x="442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5" name="Rectangle 19"/>
            <p:cNvSpPr>
              <a:spLocks noChangeArrowheads="1"/>
            </p:cNvSpPr>
            <p:nvPr/>
          </p:nvSpPr>
          <p:spPr bwMode="auto">
            <a:xfrm>
              <a:off x="298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6" name="Rectangle 20"/>
            <p:cNvSpPr>
              <a:spLocks noChangeArrowheads="1"/>
            </p:cNvSpPr>
            <p:nvPr/>
          </p:nvSpPr>
          <p:spPr bwMode="auto">
            <a:xfrm>
              <a:off x="3078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7" name="Rectangle 21"/>
            <p:cNvSpPr>
              <a:spLocks noChangeArrowheads="1"/>
            </p:cNvSpPr>
            <p:nvPr/>
          </p:nvSpPr>
          <p:spPr bwMode="auto">
            <a:xfrm>
              <a:off x="3174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8" name="Rectangle 22"/>
            <p:cNvSpPr>
              <a:spLocks noChangeArrowheads="1"/>
            </p:cNvSpPr>
            <p:nvPr/>
          </p:nvSpPr>
          <p:spPr bwMode="auto">
            <a:xfrm>
              <a:off x="3270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19" name="Rectangle 23"/>
            <p:cNvSpPr>
              <a:spLocks noChangeArrowheads="1"/>
            </p:cNvSpPr>
            <p:nvPr/>
          </p:nvSpPr>
          <p:spPr bwMode="auto">
            <a:xfrm>
              <a:off x="3366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20" name="Rectangle 24"/>
            <p:cNvSpPr>
              <a:spLocks noChangeArrowheads="1"/>
            </p:cNvSpPr>
            <p:nvPr/>
          </p:nvSpPr>
          <p:spPr bwMode="auto">
            <a:xfrm>
              <a:off x="346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21" name="Rectangle 25"/>
            <p:cNvSpPr>
              <a:spLocks noChangeArrowheads="1"/>
            </p:cNvSpPr>
            <p:nvPr/>
          </p:nvSpPr>
          <p:spPr bwMode="auto">
            <a:xfrm>
              <a:off x="3558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900122" name="Rectangle 26"/>
            <p:cNvSpPr>
              <a:spLocks noChangeArrowheads="1"/>
            </p:cNvSpPr>
            <p:nvPr/>
          </p:nvSpPr>
          <p:spPr bwMode="auto">
            <a:xfrm>
              <a:off x="3654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3784600" y="2146300"/>
            <a:ext cx="2438400" cy="228600"/>
            <a:chOff x="3784600" y="2146300"/>
            <a:chExt cx="2438400" cy="228600"/>
          </a:xfrm>
        </p:grpSpPr>
        <p:sp>
          <p:nvSpPr>
            <p:cNvPr id="900141" name="Rectangle 45"/>
            <p:cNvSpPr>
              <a:spLocks noChangeArrowheads="1"/>
            </p:cNvSpPr>
            <p:nvPr/>
          </p:nvSpPr>
          <p:spPr bwMode="auto">
            <a:xfrm>
              <a:off x="50038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42" name="Rectangle 46"/>
            <p:cNvSpPr>
              <a:spLocks noChangeArrowheads="1"/>
            </p:cNvSpPr>
            <p:nvPr/>
          </p:nvSpPr>
          <p:spPr bwMode="auto">
            <a:xfrm>
              <a:off x="51562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43" name="Rectangle 47"/>
            <p:cNvSpPr>
              <a:spLocks noChangeArrowheads="1"/>
            </p:cNvSpPr>
            <p:nvPr/>
          </p:nvSpPr>
          <p:spPr bwMode="auto">
            <a:xfrm>
              <a:off x="53086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44" name="Rectangle 48"/>
            <p:cNvSpPr>
              <a:spLocks noChangeArrowheads="1"/>
            </p:cNvSpPr>
            <p:nvPr/>
          </p:nvSpPr>
          <p:spPr bwMode="auto">
            <a:xfrm>
              <a:off x="54610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45" name="Rectangle 49"/>
            <p:cNvSpPr>
              <a:spLocks noChangeArrowheads="1"/>
            </p:cNvSpPr>
            <p:nvPr/>
          </p:nvSpPr>
          <p:spPr bwMode="auto">
            <a:xfrm>
              <a:off x="5613400" y="2146300"/>
              <a:ext cx="152400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46" name="Rectangle 50"/>
            <p:cNvSpPr>
              <a:spLocks noChangeArrowheads="1"/>
            </p:cNvSpPr>
            <p:nvPr/>
          </p:nvSpPr>
          <p:spPr bwMode="auto">
            <a:xfrm>
              <a:off x="5765800" y="2146300"/>
              <a:ext cx="152400" cy="2286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47" name="Rectangle 51"/>
            <p:cNvSpPr>
              <a:spLocks noChangeArrowheads="1"/>
            </p:cNvSpPr>
            <p:nvPr/>
          </p:nvSpPr>
          <p:spPr bwMode="auto">
            <a:xfrm>
              <a:off x="59182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48" name="Rectangle 52"/>
            <p:cNvSpPr>
              <a:spLocks noChangeArrowheads="1"/>
            </p:cNvSpPr>
            <p:nvPr/>
          </p:nvSpPr>
          <p:spPr bwMode="auto">
            <a:xfrm>
              <a:off x="60706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49" name="Rectangle 53"/>
            <p:cNvSpPr>
              <a:spLocks noChangeArrowheads="1"/>
            </p:cNvSpPr>
            <p:nvPr/>
          </p:nvSpPr>
          <p:spPr bwMode="auto">
            <a:xfrm>
              <a:off x="37846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50" name="Rectangle 54"/>
            <p:cNvSpPr>
              <a:spLocks noChangeArrowheads="1"/>
            </p:cNvSpPr>
            <p:nvPr/>
          </p:nvSpPr>
          <p:spPr bwMode="auto">
            <a:xfrm>
              <a:off x="39370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51" name="Rectangle 55"/>
            <p:cNvSpPr>
              <a:spLocks noChangeArrowheads="1"/>
            </p:cNvSpPr>
            <p:nvPr/>
          </p:nvSpPr>
          <p:spPr bwMode="auto">
            <a:xfrm>
              <a:off x="40894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52" name="Rectangle 56"/>
            <p:cNvSpPr>
              <a:spLocks noChangeArrowheads="1"/>
            </p:cNvSpPr>
            <p:nvPr/>
          </p:nvSpPr>
          <p:spPr bwMode="auto">
            <a:xfrm>
              <a:off x="42418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53" name="Rectangle 57"/>
            <p:cNvSpPr>
              <a:spLocks noChangeArrowheads="1"/>
            </p:cNvSpPr>
            <p:nvPr/>
          </p:nvSpPr>
          <p:spPr bwMode="auto">
            <a:xfrm>
              <a:off x="43942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54" name="Rectangle 58"/>
            <p:cNvSpPr>
              <a:spLocks noChangeArrowheads="1"/>
            </p:cNvSpPr>
            <p:nvPr/>
          </p:nvSpPr>
          <p:spPr bwMode="auto">
            <a:xfrm>
              <a:off x="45466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55" name="Rectangle 59"/>
            <p:cNvSpPr>
              <a:spLocks noChangeArrowheads="1"/>
            </p:cNvSpPr>
            <p:nvPr/>
          </p:nvSpPr>
          <p:spPr bwMode="auto">
            <a:xfrm>
              <a:off x="46990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900156" name="Rectangle 60"/>
            <p:cNvSpPr>
              <a:spLocks noChangeArrowheads="1"/>
            </p:cNvSpPr>
            <p:nvPr/>
          </p:nvSpPr>
          <p:spPr bwMode="auto">
            <a:xfrm>
              <a:off x="48514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0158" name="Rectangle 62"/>
          <p:cNvSpPr>
            <a:spLocks noChangeArrowheads="1"/>
          </p:cNvSpPr>
          <p:nvPr/>
        </p:nvSpPr>
        <p:spPr bwMode="auto">
          <a:xfrm>
            <a:off x="5003800" y="237172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59" name="Rectangle 63"/>
          <p:cNvSpPr>
            <a:spLocks noChangeArrowheads="1"/>
          </p:cNvSpPr>
          <p:nvPr/>
        </p:nvSpPr>
        <p:spPr bwMode="auto">
          <a:xfrm>
            <a:off x="5156200" y="237172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0" name="Rectangle 64"/>
          <p:cNvSpPr>
            <a:spLocks noChangeArrowheads="1"/>
          </p:cNvSpPr>
          <p:nvPr/>
        </p:nvSpPr>
        <p:spPr bwMode="auto">
          <a:xfrm>
            <a:off x="5308600" y="237172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1" name="Rectangle 65"/>
          <p:cNvSpPr>
            <a:spLocks noChangeArrowheads="1"/>
          </p:cNvSpPr>
          <p:nvPr/>
        </p:nvSpPr>
        <p:spPr bwMode="auto">
          <a:xfrm>
            <a:off x="5461000" y="237172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2" name="Rectangle 66"/>
          <p:cNvSpPr>
            <a:spLocks noChangeArrowheads="1"/>
          </p:cNvSpPr>
          <p:nvPr/>
        </p:nvSpPr>
        <p:spPr bwMode="auto">
          <a:xfrm>
            <a:off x="5613400" y="237172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3" name="Rectangle 67"/>
          <p:cNvSpPr>
            <a:spLocks noChangeArrowheads="1"/>
          </p:cNvSpPr>
          <p:nvPr/>
        </p:nvSpPr>
        <p:spPr bwMode="auto">
          <a:xfrm>
            <a:off x="5765800" y="237172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4" name="Rectangle 68"/>
          <p:cNvSpPr>
            <a:spLocks noChangeArrowheads="1"/>
          </p:cNvSpPr>
          <p:nvPr/>
        </p:nvSpPr>
        <p:spPr bwMode="auto">
          <a:xfrm>
            <a:off x="5918200" y="237172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5" name="Rectangle 69"/>
          <p:cNvSpPr>
            <a:spLocks noChangeArrowheads="1"/>
          </p:cNvSpPr>
          <p:nvPr/>
        </p:nvSpPr>
        <p:spPr bwMode="auto">
          <a:xfrm>
            <a:off x="6070600" y="237172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6" name="Rectangle 70"/>
          <p:cNvSpPr>
            <a:spLocks noChangeArrowheads="1"/>
          </p:cNvSpPr>
          <p:nvPr/>
        </p:nvSpPr>
        <p:spPr bwMode="auto">
          <a:xfrm>
            <a:off x="3784600" y="237172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7" name="Rectangle 71"/>
          <p:cNvSpPr>
            <a:spLocks noChangeArrowheads="1"/>
          </p:cNvSpPr>
          <p:nvPr/>
        </p:nvSpPr>
        <p:spPr bwMode="auto">
          <a:xfrm>
            <a:off x="3937000" y="237172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8" name="Rectangle 72"/>
          <p:cNvSpPr>
            <a:spLocks noChangeArrowheads="1"/>
          </p:cNvSpPr>
          <p:nvPr/>
        </p:nvSpPr>
        <p:spPr bwMode="auto">
          <a:xfrm>
            <a:off x="4089400" y="237172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69" name="Rectangle 73"/>
          <p:cNvSpPr>
            <a:spLocks noChangeArrowheads="1"/>
          </p:cNvSpPr>
          <p:nvPr/>
        </p:nvSpPr>
        <p:spPr bwMode="auto">
          <a:xfrm>
            <a:off x="4241800" y="237172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70" name="Rectangle 74"/>
          <p:cNvSpPr>
            <a:spLocks noChangeArrowheads="1"/>
          </p:cNvSpPr>
          <p:nvPr/>
        </p:nvSpPr>
        <p:spPr bwMode="auto">
          <a:xfrm>
            <a:off x="4394200" y="237172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71" name="Rectangle 75"/>
          <p:cNvSpPr>
            <a:spLocks noChangeArrowheads="1"/>
          </p:cNvSpPr>
          <p:nvPr/>
        </p:nvSpPr>
        <p:spPr bwMode="auto">
          <a:xfrm>
            <a:off x="4546600" y="237172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72" name="Rectangle 76"/>
          <p:cNvSpPr>
            <a:spLocks noChangeArrowheads="1"/>
          </p:cNvSpPr>
          <p:nvPr/>
        </p:nvSpPr>
        <p:spPr bwMode="auto">
          <a:xfrm>
            <a:off x="4699000" y="237172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900173" name="Rectangle 77"/>
          <p:cNvSpPr>
            <a:spLocks noChangeArrowheads="1"/>
          </p:cNvSpPr>
          <p:nvPr/>
        </p:nvSpPr>
        <p:spPr bwMode="auto">
          <a:xfrm>
            <a:off x="4851400" y="2371725"/>
            <a:ext cx="1524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74" name="Text Box 78"/>
          <p:cNvSpPr txBox="1">
            <a:spLocks noChangeArrowheads="1"/>
          </p:cNvSpPr>
          <p:nvPr/>
        </p:nvSpPr>
        <p:spPr bwMode="auto">
          <a:xfrm>
            <a:off x="3463925" y="950913"/>
            <a:ext cx="2455159" cy="46166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Permissions Table</a:t>
            </a:r>
          </a:p>
        </p:txBody>
      </p:sp>
      <p:grpSp>
        <p:nvGrpSpPr>
          <p:cNvPr id="6" name="Group 237"/>
          <p:cNvGrpSpPr>
            <a:grpSpLocks/>
          </p:cNvGrpSpPr>
          <p:nvPr/>
        </p:nvGrpSpPr>
        <p:grpSpPr bwMode="auto">
          <a:xfrm>
            <a:off x="5932600" y="2159000"/>
            <a:ext cx="304800" cy="212725"/>
            <a:chOff x="2522" y="2288"/>
            <a:chExt cx="192" cy="144"/>
          </a:xfrm>
        </p:grpSpPr>
        <p:sp>
          <p:nvSpPr>
            <p:cNvPr id="900328" name="Rectangle 232"/>
            <p:cNvSpPr>
              <a:spLocks noChangeArrowheads="1"/>
            </p:cNvSpPr>
            <p:nvPr/>
          </p:nvSpPr>
          <p:spPr bwMode="auto">
            <a:xfrm>
              <a:off x="2522" y="2288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29" name="Rectangle 233"/>
            <p:cNvSpPr>
              <a:spLocks noChangeArrowheads="1"/>
            </p:cNvSpPr>
            <p:nvPr/>
          </p:nvSpPr>
          <p:spPr bwMode="auto">
            <a:xfrm>
              <a:off x="2618" y="2288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91"/>
          <p:cNvGrpSpPr>
            <a:grpSpLocks/>
          </p:cNvGrpSpPr>
          <p:nvPr/>
        </p:nvGrpSpPr>
        <p:grpSpPr bwMode="auto">
          <a:xfrm>
            <a:off x="3785860" y="1708260"/>
            <a:ext cx="2438400" cy="228600"/>
            <a:chOff x="2982" y="2946"/>
            <a:chExt cx="1536" cy="144"/>
          </a:xfrm>
        </p:grpSpPr>
        <p:sp>
          <p:nvSpPr>
            <p:cNvPr id="900188" name="Rectangle 92"/>
            <p:cNvSpPr>
              <a:spLocks noChangeArrowheads="1"/>
            </p:cNvSpPr>
            <p:nvPr/>
          </p:nvSpPr>
          <p:spPr bwMode="auto">
            <a:xfrm>
              <a:off x="3750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89" name="Rectangle 93"/>
            <p:cNvSpPr>
              <a:spLocks noChangeArrowheads="1"/>
            </p:cNvSpPr>
            <p:nvPr/>
          </p:nvSpPr>
          <p:spPr bwMode="auto">
            <a:xfrm>
              <a:off x="3846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0" name="Rectangle 94"/>
            <p:cNvSpPr>
              <a:spLocks noChangeArrowheads="1"/>
            </p:cNvSpPr>
            <p:nvPr/>
          </p:nvSpPr>
          <p:spPr bwMode="auto">
            <a:xfrm>
              <a:off x="394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1" name="Rectangle 95"/>
            <p:cNvSpPr>
              <a:spLocks noChangeArrowheads="1"/>
            </p:cNvSpPr>
            <p:nvPr/>
          </p:nvSpPr>
          <p:spPr bwMode="auto">
            <a:xfrm>
              <a:off x="4038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2" name="Rectangle 96"/>
            <p:cNvSpPr>
              <a:spLocks noChangeArrowheads="1"/>
            </p:cNvSpPr>
            <p:nvPr/>
          </p:nvSpPr>
          <p:spPr bwMode="auto">
            <a:xfrm>
              <a:off x="4134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3" name="Rectangle 97"/>
            <p:cNvSpPr>
              <a:spLocks noChangeArrowheads="1"/>
            </p:cNvSpPr>
            <p:nvPr/>
          </p:nvSpPr>
          <p:spPr bwMode="auto">
            <a:xfrm>
              <a:off x="4230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4" name="Rectangle 98"/>
            <p:cNvSpPr>
              <a:spLocks noChangeArrowheads="1"/>
            </p:cNvSpPr>
            <p:nvPr/>
          </p:nvSpPr>
          <p:spPr bwMode="auto">
            <a:xfrm>
              <a:off x="4326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5" name="Rectangle 99"/>
            <p:cNvSpPr>
              <a:spLocks noChangeArrowheads="1"/>
            </p:cNvSpPr>
            <p:nvPr/>
          </p:nvSpPr>
          <p:spPr bwMode="auto">
            <a:xfrm>
              <a:off x="442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6" name="Rectangle 100"/>
            <p:cNvSpPr>
              <a:spLocks noChangeArrowheads="1"/>
            </p:cNvSpPr>
            <p:nvPr/>
          </p:nvSpPr>
          <p:spPr bwMode="auto">
            <a:xfrm>
              <a:off x="298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7" name="Rectangle 101"/>
            <p:cNvSpPr>
              <a:spLocks noChangeArrowheads="1"/>
            </p:cNvSpPr>
            <p:nvPr/>
          </p:nvSpPr>
          <p:spPr bwMode="auto">
            <a:xfrm>
              <a:off x="3078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8" name="Rectangle 102"/>
            <p:cNvSpPr>
              <a:spLocks noChangeArrowheads="1"/>
            </p:cNvSpPr>
            <p:nvPr/>
          </p:nvSpPr>
          <p:spPr bwMode="auto">
            <a:xfrm>
              <a:off x="3174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199" name="Rectangle 103"/>
            <p:cNvSpPr>
              <a:spLocks noChangeArrowheads="1"/>
            </p:cNvSpPr>
            <p:nvPr/>
          </p:nvSpPr>
          <p:spPr bwMode="auto">
            <a:xfrm>
              <a:off x="3270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00" name="Rectangle 104"/>
            <p:cNvSpPr>
              <a:spLocks noChangeArrowheads="1"/>
            </p:cNvSpPr>
            <p:nvPr/>
          </p:nvSpPr>
          <p:spPr bwMode="auto">
            <a:xfrm>
              <a:off x="3366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01" name="Rectangle 105"/>
            <p:cNvSpPr>
              <a:spLocks noChangeArrowheads="1"/>
            </p:cNvSpPr>
            <p:nvPr/>
          </p:nvSpPr>
          <p:spPr bwMode="auto">
            <a:xfrm>
              <a:off x="3462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02" name="Rectangle 106"/>
            <p:cNvSpPr>
              <a:spLocks noChangeArrowheads="1"/>
            </p:cNvSpPr>
            <p:nvPr/>
          </p:nvSpPr>
          <p:spPr bwMode="auto">
            <a:xfrm>
              <a:off x="3558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900203" name="Rectangle 107"/>
            <p:cNvSpPr>
              <a:spLocks noChangeArrowheads="1"/>
            </p:cNvSpPr>
            <p:nvPr/>
          </p:nvSpPr>
          <p:spPr bwMode="auto">
            <a:xfrm>
              <a:off x="3654" y="2946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229"/>
          <p:cNvGrpSpPr>
            <a:grpSpLocks/>
          </p:cNvGrpSpPr>
          <p:nvPr/>
        </p:nvGrpSpPr>
        <p:grpSpPr bwMode="auto">
          <a:xfrm>
            <a:off x="3784600" y="2374900"/>
            <a:ext cx="762000" cy="228600"/>
            <a:chOff x="2988" y="3922"/>
            <a:chExt cx="480" cy="144"/>
          </a:xfrm>
        </p:grpSpPr>
        <p:sp>
          <p:nvSpPr>
            <p:cNvPr id="900320" name="Rectangle 224"/>
            <p:cNvSpPr>
              <a:spLocks noChangeArrowheads="1"/>
            </p:cNvSpPr>
            <p:nvPr/>
          </p:nvSpPr>
          <p:spPr bwMode="auto">
            <a:xfrm>
              <a:off x="2988" y="3922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21" name="Rectangle 225"/>
            <p:cNvSpPr>
              <a:spLocks noChangeArrowheads="1"/>
            </p:cNvSpPr>
            <p:nvPr/>
          </p:nvSpPr>
          <p:spPr bwMode="auto">
            <a:xfrm>
              <a:off x="3084" y="3922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22" name="Rectangle 226"/>
            <p:cNvSpPr>
              <a:spLocks noChangeArrowheads="1"/>
            </p:cNvSpPr>
            <p:nvPr/>
          </p:nvSpPr>
          <p:spPr bwMode="auto">
            <a:xfrm>
              <a:off x="3180" y="3922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23" name="Rectangle 227"/>
            <p:cNvSpPr>
              <a:spLocks noChangeArrowheads="1"/>
            </p:cNvSpPr>
            <p:nvPr/>
          </p:nvSpPr>
          <p:spPr bwMode="auto">
            <a:xfrm>
              <a:off x="3276" y="3922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24" name="Rectangle 228"/>
            <p:cNvSpPr>
              <a:spLocks noChangeArrowheads="1"/>
            </p:cNvSpPr>
            <p:nvPr/>
          </p:nvSpPr>
          <p:spPr bwMode="auto">
            <a:xfrm>
              <a:off x="3372" y="3922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221"/>
          <p:cNvGrpSpPr>
            <a:grpSpLocks/>
          </p:cNvGrpSpPr>
          <p:nvPr/>
        </p:nvGrpSpPr>
        <p:grpSpPr bwMode="auto">
          <a:xfrm>
            <a:off x="5316220" y="1926590"/>
            <a:ext cx="914400" cy="228600"/>
            <a:chOff x="4194" y="4020"/>
            <a:chExt cx="576" cy="144"/>
          </a:xfrm>
        </p:grpSpPr>
        <p:sp>
          <p:nvSpPr>
            <p:cNvPr id="900309" name="Rectangle 213"/>
            <p:cNvSpPr>
              <a:spLocks noChangeArrowheads="1"/>
            </p:cNvSpPr>
            <p:nvPr/>
          </p:nvSpPr>
          <p:spPr bwMode="auto">
            <a:xfrm>
              <a:off x="4194" y="4020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10" name="Rectangle 214"/>
            <p:cNvSpPr>
              <a:spLocks noChangeArrowheads="1"/>
            </p:cNvSpPr>
            <p:nvPr/>
          </p:nvSpPr>
          <p:spPr bwMode="auto">
            <a:xfrm>
              <a:off x="4290" y="4020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11" name="Rectangle 215"/>
            <p:cNvSpPr>
              <a:spLocks noChangeArrowheads="1"/>
            </p:cNvSpPr>
            <p:nvPr/>
          </p:nvSpPr>
          <p:spPr bwMode="auto">
            <a:xfrm>
              <a:off x="4386" y="4020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12" name="Rectangle 216"/>
            <p:cNvSpPr>
              <a:spLocks noChangeArrowheads="1"/>
            </p:cNvSpPr>
            <p:nvPr/>
          </p:nvSpPr>
          <p:spPr bwMode="auto">
            <a:xfrm>
              <a:off x="4482" y="4020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13" name="Rectangle 217"/>
            <p:cNvSpPr>
              <a:spLocks noChangeArrowheads="1"/>
            </p:cNvSpPr>
            <p:nvPr/>
          </p:nvSpPr>
          <p:spPr bwMode="auto">
            <a:xfrm>
              <a:off x="4578" y="4020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14" name="Rectangle 218"/>
            <p:cNvSpPr>
              <a:spLocks noChangeArrowheads="1"/>
            </p:cNvSpPr>
            <p:nvPr/>
          </p:nvSpPr>
          <p:spPr bwMode="auto">
            <a:xfrm>
              <a:off x="4674" y="4020"/>
              <a:ext cx="96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3791800" y="1691425"/>
            <a:ext cx="2438400" cy="228600"/>
            <a:chOff x="3784600" y="1698625"/>
            <a:chExt cx="2438400" cy="228600"/>
          </a:xfrm>
        </p:grpSpPr>
        <p:sp>
          <p:nvSpPr>
            <p:cNvPr id="900274" name="Rectangle 178"/>
            <p:cNvSpPr>
              <a:spLocks noChangeArrowheads="1"/>
            </p:cNvSpPr>
            <p:nvPr/>
          </p:nvSpPr>
          <p:spPr bwMode="auto">
            <a:xfrm>
              <a:off x="50038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75" name="Rectangle 179"/>
            <p:cNvSpPr>
              <a:spLocks noChangeArrowheads="1"/>
            </p:cNvSpPr>
            <p:nvPr/>
          </p:nvSpPr>
          <p:spPr bwMode="auto">
            <a:xfrm>
              <a:off x="51562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76" name="Rectangle 180"/>
            <p:cNvSpPr>
              <a:spLocks noChangeArrowheads="1"/>
            </p:cNvSpPr>
            <p:nvPr/>
          </p:nvSpPr>
          <p:spPr bwMode="auto">
            <a:xfrm>
              <a:off x="53086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77" name="Rectangle 181"/>
            <p:cNvSpPr>
              <a:spLocks noChangeArrowheads="1"/>
            </p:cNvSpPr>
            <p:nvPr/>
          </p:nvSpPr>
          <p:spPr bwMode="auto">
            <a:xfrm>
              <a:off x="54610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78" name="Rectangle 182"/>
            <p:cNvSpPr>
              <a:spLocks noChangeArrowheads="1"/>
            </p:cNvSpPr>
            <p:nvPr/>
          </p:nvSpPr>
          <p:spPr bwMode="auto">
            <a:xfrm>
              <a:off x="56134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79" name="Rectangle 183"/>
            <p:cNvSpPr>
              <a:spLocks noChangeArrowheads="1"/>
            </p:cNvSpPr>
            <p:nvPr/>
          </p:nvSpPr>
          <p:spPr bwMode="auto">
            <a:xfrm>
              <a:off x="57658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80" name="Rectangle 184"/>
            <p:cNvSpPr>
              <a:spLocks noChangeArrowheads="1"/>
            </p:cNvSpPr>
            <p:nvPr/>
          </p:nvSpPr>
          <p:spPr bwMode="auto">
            <a:xfrm>
              <a:off x="59182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81" name="Rectangle 185"/>
            <p:cNvSpPr>
              <a:spLocks noChangeArrowheads="1"/>
            </p:cNvSpPr>
            <p:nvPr/>
          </p:nvSpPr>
          <p:spPr bwMode="auto">
            <a:xfrm>
              <a:off x="60706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82" name="Rectangle 186"/>
            <p:cNvSpPr>
              <a:spLocks noChangeArrowheads="1"/>
            </p:cNvSpPr>
            <p:nvPr/>
          </p:nvSpPr>
          <p:spPr bwMode="auto">
            <a:xfrm>
              <a:off x="37846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83" name="Rectangle 187"/>
            <p:cNvSpPr>
              <a:spLocks noChangeArrowheads="1"/>
            </p:cNvSpPr>
            <p:nvPr/>
          </p:nvSpPr>
          <p:spPr bwMode="auto">
            <a:xfrm>
              <a:off x="39370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84" name="Rectangle 188"/>
            <p:cNvSpPr>
              <a:spLocks noChangeArrowheads="1"/>
            </p:cNvSpPr>
            <p:nvPr/>
          </p:nvSpPr>
          <p:spPr bwMode="auto">
            <a:xfrm>
              <a:off x="40894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85" name="Rectangle 189"/>
            <p:cNvSpPr>
              <a:spLocks noChangeArrowheads="1"/>
            </p:cNvSpPr>
            <p:nvPr/>
          </p:nvSpPr>
          <p:spPr bwMode="auto">
            <a:xfrm>
              <a:off x="42418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86" name="Rectangle 190"/>
            <p:cNvSpPr>
              <a:spLocks noChangeArrowheads="1"/>
            </p:cNvSpPr>
            <p:nvPr/>
          </p:nvSpPr>
          <p:spPr bwMode="auto">
            <a:xfrm>
              <a:off x="43942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87" name="Rectangle 191"/>
            <p:cNvSpPr>
              <a:spLocks noChangeArrowheads="1"/>
            </p:cNvSpPr>
            <p:nvPr/>
          </p:nvSpPr>
          <p:spPr bwMode="auto">
            <a:xfrm>
              <a:off x="45466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88" name="Rectangle 192"/>
            <p:cNvSpPr>
              <a:spLocks noChangeArrowheads="1"/>
            </p:cNvSpPr>
            <p:nvPr/>
          </p:nvSpPr>
          <p:spPr bwMode="auto">
            <a:xfrm>
              <a:off x="46990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900289" name="Rectangle 193"/>
            <p:cNvSpPr>
              <a:spLocks noChangeArrowheads="1"/>
            </p:cNvSpPr>
            <p:nvPr/>
          </p:nvSpPr>
          <p:spPr bwMode="auto">
            <a:xfrm>
              <a:off x="4851400" y="1698625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3777400" y="1930400"/>
            <a:ext cx="1219200" cy="228600"/>
            <a:chOff x="3784600" y="1930400"/>
            <a:chExt cx="1219200" cy="228600"/>
          </a:xfrm>
        </p:grpSpPr>
        <p:sp>
          <p:nvSpPr>
            <p:cNvPr id="900247" name="Rectangle 151"/>
            <p:cNvSpPr>
              <a:spLocks noChangeArrowheads="1"/>
            </p:cNvSpPr>
            <p:nvPr/>
          </p:nvSpPr>
          <p:spPr bwMode="auto">
            <a:xfrm>
              <a:off x="37846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48" name="Rectangle 152"/>
            <p:cNvSpPr>
              <a:spLocks noChangeArrowheads="1"/>
            </p:cNvSpPr>
            <p:nvPr/>
          </p:nvSpPr>
          <p:spPr bwMode="auto">
            <a:xfrm>
              <a:off x="39370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49" name="Rectangle 153"/>
            <p:cNvSpPr>
              <a:spLocks noChangeArrowheads="1"/>
            </p:cNvSpPr>
            <p:nvPr/>
          </p:nvSpPr>
          <p:spPr bwMode="auto">
            <a:xfrm>
              <a:off x="40894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50" name="Rectangle 154"/>
            <p:cNvSpPr>
              <a:spLocks noChangeArrowheads="1"/>
            </p:cNvSpPr>
            <p:nvPr/>
          </p:nvSpPr>
          <p:spPr bwMode="auto">
            <a:xfrm>
              <a:off x="42418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51" name="Rectangle 155"/>
            <p:cNvSpPr>
              <a:spLocks noChangeArrowheads="1"/>
            </p:cNvSpPr>
            <p:nvPr/>
          </p:nvSpPr>
          <p:spPr bwMode="auto">
            <a:xfrm>
              <a:off x="43942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52" name="Rectangle 156"/>
            <p:cNvSpPr>
              <a:spLocks noChangeArrowheads="1"/>
            </p:cNvSpPr>
            <p:nvPr/>
          </p:nvSpPr>
          <p:spPr bwMode="auto">
            <a:xfrm>
              <a:off x="45466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53" name="Rectangle 157"/>
            <p:cNvSpPr>
              <a:spLocks noChangeArrowheads="1"/>
            </p:cNvSpPr>
            <p:nvPr/>
          </p:nvSpPr>
          <p:spPr bwMode="auto">
            <a:xfrm>
              <a:off x="46990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900254" name="Rectangle 158"/>
            <p:cNvSpPr>
              <a:spLocks noChangeArrowheads="1"/>
            </p:cNvSpPr>
            <p:nvPr/>
          </p:nvSpPr>
          <p:spPr bwMode="auto">
            <a:xfrm>
              <a:off x="4851400" y="19304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3799674" y="2161373"/>
            <a:ext cx="1828800" cy="228600"/>
            <a:chOff x="3784600" y="2146300"/>
            <a:chExt cx="1828800" cy="228600"/>
          </a:xfrm>
        </p:grpSpPr>
        <p:sp>
          <p:nvSpPr>
            <p:cNvPr id="900291" name="Rectangle 195"/>
            <p:cNvSpPr>
              <a:spLocks noChangeArrowheads="1"/>
            </p:cNvSpPr>
            <p:nvPr/>
          </p:nvSpPr>
          <p:spPr bwMode="auto">
            <a:xfrm>
              <a:off x="50038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92" name="Rectangle 196"/>
            <p:cNvSpPr>
              <a:spLocks noChangeArrowheads="1"/>
            </p:cNvSpPr>
            <p:nvPr/>
          </p:nvSpPr>
          <p:spPr bwMode="auto">
            <a:xfrm>
              <a:off x="51562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93" name="Rectangle 197"/>
            <p:cNvSpPr>
              <a:spLocks noChangeArrowheads="1"/>
            </p:cNvSpPr>
            <p:nvPr/>
          </p:nvSpPr>
          <p:spPr bwMode="auto">
            <a:xfrm>
              <a:off x="53086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94" name="Rectangle 198"/>
            <p:cNvSpPr>
              <a:spLocks noChangeArrowheads="1"/>
            </p:cNvSpPr>
            <p:nvPr/>
          </p:nvSpPr>
          <p:spPr bwMode="auto">
            <a:xfrm>
              <a:off x="54610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299" name="Rectangle 203"/>
            <p:cNvSpPr>
              <a:spLocks noChangeArrowheads="1"/>
            </p:cNvSpPr>
            <p:nvPr/>
          </p:nvSpPr>
          <p:spPr bwMode="auto">
            <a:xfrm>
              <a:off x="37846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00" name="Rectangle 204"/>
            <p:cNvSpPr>
              <a:spLocks noChangeArrowheads="1"/>
            </p:cNvSpPr>
            <p:nvPr/>
          </p:nvSpPr>
          <p:spPr bwMode="auto">
            <a:xfrm>
              <a:off x="39370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01" name="Rectangle 205"/>
            <p:cNvSpPr>
              <a:spLocks noChangeArrowheads="1"/>
            </p:cNvSpPr>
            <p:nvPr/>
          </p:nvSpPr>
          <p:spPr bwMode="auto">
            <a:xfrm>
              <a:off x="40894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02" name="Rectangle 206"/>
            <p:cNvSpPr>
              <a:spLocks noChangeArrowheads="1"/>
            </p:cNvSpPr>
            <p:nvPr/>
          </p:nvSpPr>
          <p:spPr bwMode="auto">
            <a:xfrm>
              <a:off x="42418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03" name="Rectangle 207"/>
            <p:cNvSpPr>
              <a:spLocks noChangeArrowheads="1"/>
            </p:cNvSpPr>
            <p:nvPr/>
          </p:nvSpPr>
          <p:spPr bwMode="auto">
            <a:xfrm>
              <a:off x="43942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04" name="Rectangle 208"/>
            <p:cNvSpPr>
              <a:spLocks noChangeArrowheads="1"/>
            </p:cNvSpPr>
            <p:nvPr/>
          </p:nvSpPr>
          <p:spPr bwMode="auto">
            <a:xfrm>
              <a:off x="45466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06" name="Rectangle 210"/>
            <p:cNvSpPr>
              <a:spLocks noChangeArrowheads="1"/>
            </p:cNvSpPr>
            <p:nvPr/>
          </p:nvSpPr>
          <p:spPr bwMode="auto">
            <a:xfrm>
              <a:off x="4851400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0307" name="Rectangle 211"/>
            <p:cNvSpPr>
              <a:spLocks noChangeArrowheads="1"/>
            </p:cNvSpPr>
            <p:nvPr/>
          </p:nvSpPr>
          <p:spPr bwMode="auto">
            <a:xfrm>
              <a:off x="4708525" y="2146300"/>
              <a:ext cx="1524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0326" name="Rectangle 230"/>
          <p:cNvSpPr>
            <a:spLocks noChangeArrowheads="1"/>
          </p:cNvSpPr>
          <p:nvPr/>
        </p:nvSpPr>
        <p:spPr bwMode="auto">
          <a:xfrm>
            <a:off x="304800" y="3019425"/>
            <a:ext cx="85344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 eaLnBrk="1" hangingPunct="1">
              <a:spcBef>
                <a:spcPct val="50000"/>
              </a:spcBef>
              <a:buSzPct val="130000"/>
              <a:buFontTx/>
              <a:buChar char="•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Run-length encoding allows entry to hold information outside owning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region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742950" lvl="1" indent="-285750" algn="l" eaLnBrk="1" hangingPunct="1">
              <a:buSzPct val="65000"/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Only possible if entry has small (4 or fewer) number 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permission zones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742950" lvl="1" indent="-285750" algn="l" eaLnBrk="1" hangingPunct="1">
              <a:buSzPct val="65000"/>
              <a:buFont typeface="Wingdings" pitchFamily="2" charset="2"/>
              <a:buChar char="§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Usually must update multiple entries for each table write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0335" name="Line 239"/>
          <p:cNvSpPr>
            <a:spLocks noChangeShapeType="1"/>
          </p:cNvSpPr>
          <p:nvPr/>
        </p:nvSpPr>
        <p:spPr bwMode="auto">
          <a:xfrm flipV="1">
            <a:off x="6226175" y="1700213"/>
            <a:ext cx="0" cy="904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00334" name="Line 238"/>
          <p:cNvSpPr>
            <a:spLocks noChangeShapeType="1"/>
          </p:cNvSpPr>
          <p:nvPr/>
        </p:nvSpPr>
        <p:spPr bwMode="auto">
          <a:xfrm flipV="1">
            <a:off x="3778250" y="1690688"/>
            <a:ext cx="0" cy="904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65155E-6 L -0.26806 0.031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0.26892 -0.0340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-0.26667 0.031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0.26406 -0.0321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27101 0.0333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0.26806 -0.032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ChangeArrowheads="1"/>
          </p:cNvSpPr>
          <p:nvPr/>
        </p:nvSpPr>
        <p:spPr bwMode="auto">
          <a:xfrm>
            <a:off x="4657725" y="5410200"/>
            <a:ext cx="3648075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19" name="Text Box 3"/>
          <p:cNvSpPr txBox="1">
            <a:spLocks noChangeArrowheads="1"/>
          </p:cNvSpPr>
          <p:nvPr/>
        </p:nvSpPr>
        <p:spPr bwMode="auto">
          <a:xfrm>
            <a:off x="1241425" y="5227638"/>
            <a:ext cx="768350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 = 0</a:t>
            </a:r>
          </a:p>
        </p:txBody>
      </p:sp>
      <p:sp>
        <p:nvSpPr>
          <p:cNvPr id="930820" name="Rectangle 4"/>
          <p:cNvSpPr>
            <a:spLocks noChangeArrowheads="1"/>
          </p:cNvSpPr>
          <p:nvPr/>
        </p:nvSpPr>
        <p:spPr bwMode="auto">
          <a:xfrm>
            <a:off x="471488" y="942975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 eaLnBrk="1" hangingPunct="1">
              <a:spcBef>
                <a:spcPct val="50000"/>
              </a:spcBef>
              <a:buSzPct val="130000"/>
              <a:buFontTx/>
              <a:buChar char="•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For fine-grained data, overlapping entries can cover 79 words.</a:t>
            </a:r>
          </a:p>
        </p:txBody>
      </p:sp>
      <p:sp>
        <p:nvSpPr>
          <p:cNvPr id="930821" name="Text Box 5"/>
          <p:cNvSpPr txBox="1">
            <a:spLocks noChangeArrowheads="1"/>
          </p:cNvSpPr>
          <p:nvPr/>
        </p:nvSpPr>
        <p:spPr bwMode="auto">
          <a:xfrm>
            <a:off x="3956050" y="4611688"/>
            <a:ext cx="2455159" cy="46166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Permissions Table</a:t>
            </a:r>
          </a:p>
        </p:txBody>
      </p:sp>
      <p:sp>
        <p:nvSpPr>
          <p:cNvPr id="930822" name="Text Box 6"/>
          <p:cNvSpPr txBox="1">
            <a:spLocks noChangeArrowheads="1"/>
          </p:cNvSpPr>
          <p:nvPr/>
        </p:nvSpPr>
        <p:spPr bwMode="auto">
          <a:xfrm>
            <a:off x="6759575" y="1949450"/>
            <a:ext cx="651140" cy="46166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PLB</a:t>
            </a:r>
          </a:p>
        </p:txBody>
      </p:sp>
      <p:sp>
        <p:nvSpPr>
          <p:cNvPr id="930823" name="Rectangle 7"/>
          <p:cNvSpPr>
            <a:spLocks noChangeArrowheads="1"/>
          </p:cNvSpPr>
          <p:nvPr/>
        </p:nvSpPr>
        <p:spPr bwMode="auto">
          <a:xfrm>
            <a:off x="2174875" y="2514600"/>
            <a:ext cx="6445250" cy="1889125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0824" name="Text Box 8"/>
          <p:cNvSpPr txBox="1">
            <a:spLocks noChangeArrowheads="1"/>
          </p:cNvSpPr>
          <p:nvPr/>
        </p:nvSpPr>
        <p:spPr bwMode="auto">
          <a:xfrm>
            <a:off x="4352925" y="2057400"/>
            <a:ext cx="174307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Table Entry</a:t>
            </a:r>
          </a:p>
        </p:txBody>
      </p:sp>
      <p:sp>
        <p:nvSpPr>
          <p:cNvPr id="930825" name="Line 9"/>
          <p:cNvSpPr>
            <a:spLocks noChangeShapeType="1"/>
          </p:cNvSpPr>
          <p:nvPr/>
        </p:nvSpPr>
        <p:spPr bwMode="auto">
          <a:xfrm flipV="1">
            <a:off x="3136900" y="2133600"/>
            <a:ext cx="0" cy="226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0826" name="Line 10"/>
          <p:cNvSpPr>
            <a:spLocks noChangeShapeType="1"/>
          </p:cNvSpPr>
          <p:nvPr/>
        </p:nvSpPr>
        <p:spPr bwMode="auto">
          <a:xfrm flipV="1">
            <a:off x="3649663" y="2133600"/>
            <a:ext cx="0" cy="226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0827" name="Line 11"/>
          <p:cNvSpPr>
            <a:spLocks noChangeShapeType="1"/>
          </p:cNvSpPr>
          <p:nvPr/>
        </p:nvSpPr>
        <p:spPr bwMode="auto">
          <a:xfrm flipV="1">
            <a:off x="4243388" y="2133600"/>
            <a:ext cx="0" cy="2251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0828" name="Text Box 12"/>
          <p:cNvSpPr txBox="1">
            <a:spLocks noChangeArrowheads="1"/>
          </p:cNvSpPr>
          <p:nvPr/>
        </p:nvSpPr>
        <p:spPr bwMode="auto">
          <a:xfrm>
            <a:off x="773113" y="4535488"/>
            <a:ext cx="2385910" cy="46166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Execution history</a:t>
            </a:r>
          </a:p>
        </p:txBody>
      </p:sp>
      <p:sp>
        <p:nvSpPr>
          <p:cNvPr id="930829" name="Rectangle 13"/>
          <p:cNvSpPr>
            <a:spLocks noChangeArrowheads="1"/>
          </p:cNvSpPr>
          <p:nvPr/>
        </p:nvSpPr>
        <p:spPr bwMode="auto">
          <a:xfrm>
            <a:off x="1241425" y="5229225"/>
            <a:ext cx="882650" cy="460375"/>
          </a:xfrm>
          <a:prstGeom prst="rect">
            <a:avLst/>
          </a:prstGeom>
          <a:noFill/>
          <a:ln w="38100" algn="ctr">
            <a:solidFill>
              <a:schemeClr val="bg2"/>
            </a:solidFill>
            <a:miter lim="800000"/>
            <a:headEnd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0830" name="Line 14"/>
          <p:cNvSpPr>
            <a:spLocks noChangeShapeType="1"/>
          </p:cNvSpPr>
          <p:nvPr/>
        </p:nvSpPr>
        <p:spPr bwMode="auto">
          <a:xfrm>
            <a:off x="2174875" y="3479800"/>
            <a:ext cx="6445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0831" name="Line 15"/>
          <p:cNvSpPr>
            <a:spLocks noChangeShapeType="1"/>
          </p:cNvSpPr>
          <p:nvPr/>
        </p:nvSpPr>
        <p:spPr bwMode="auto">
          <a:xfrm>
            <a:off x="2174875" y="3927475"/>
            <a:ext cx="6454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0832" name="Line 16"/>
          <p:cNvSpPr>
            <a:spLocks noChangeShapeType="1"/>
          </p:cNvSpPr>
          <p:nvPr/>
        </p:nvSpPr>
        <p:spPr bwMode="auto">
          <a:xfrm>
            <a:off x="2174875" y="3032125"/>
            <a:ext cx="6445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251075" y="2546350"/>
            <a:ext cx="1973263" cy="457200"/>
            <a:chOff x="2508" y="1622"/>
            <a:chExt cx="1243" cy="288"/>
          </a:xfrm>
        </p:grpSpPr>
        <p:sp>
          <p:nvSpPr>
            <p:cNvPr id="930834" name="Text Box 18"/>
            <p:cNvSpPr txBox="1">
              <a:spLocks noChangeArrowheads="1"/>
            </p:cNvSpPr>
            <p:nvPr/>
          </p:nvSpPr>
          <p:spPr bwMode="auto">
            <a:xfrm>
              <a:off x="2508" y="1622"/>
              <a:ext cx="46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A+0</a:t>
              </a:r>
            </a:p>
          </p:txBody>
        </p:sp>
        <p:sp>
          <p:nvSpPr>
            <p:cNvPr id="930835" name="Text Box 19"/>
            <p:cNvSpPr txBox="1">
              <a:spLocks noChangeArrowheads="1"/>
            </p:cNvSpPr>
            <p:nvPr/>
          </p:nvSpPr>
          <p:spPr bwMode="auto">
            <a:xfrm>
              <a:off x="3108" y="1622"/>
              <a:ext cx="223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0</a:t>
              </a:r>
            </a:p>
          </p:txBody>
        </p:sp>
        <p:sp>
          <p:nvSpPr>
            <p:cNvPr id="930836" name="Text Box 20"/>
            <p:cNvSpPr txBox="1">
              <a:spLocks noChangeArrowheads="1"/>
            </p:cNvSpPr>
            <p:nvPr/>
          </p:nvSpPr>
          <p:spPr bwMode="auto">
            <a:xfrm>
              <a:off x="3414" y="1622"/>
              <a:ext cx="337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3</a:t>
              </a:r>
              <a:r>
                <a:rPr lang="en-US" baseline="30000"/>
                <a:t>rd</a:t>
              </a:r>
              <a:endParaRPr lang="en-US"/>
            </a:p>
          </p:txBody>
        </p:sp>
      </p:grpSp>
      <p:sp>
        <p:nvSpPr>
          <p:cNvPr id="930837" name="Text Box 21"/>
          <p:cNvSpPr txBox="1">
            <a:spLocks noChangeArrowheads="1"/>
          </p:cNvSpPr>
          <p:nvPr/>
        </p:nvSpPr>
        <p:spPr bwMode="auto">
          <a:xfrm>
            <a:off x="4581525" y="2633663"/>
            <a:ext cx="284052" cy="307777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/>
              <a:t>X</a:t>
            </a:r>
          </a:p>
        </p:txBody>
      </p:sp>
      <p:sp>
        <p:nvSpPr>
          <p:cNvPr id="930838" name="Rectangle 22"/>
          <p:cNvSpPr>
            <a:spLocks noChangeArrowheads="1"/>
          </p:cNvSpPr>
          <p:nvPr/>
        </p:nvSpPr>
        <p:spPr bwMode="auto">
          <a:xfrm>
            <a:off x="5876925" y="5635625"/>
            <a:ext cx="152400" cy="228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39" name="Rectangle 23"/>
          <p:cNvSpPr>
            <a:spLocks noChangeArrowheads="1"/>
          </p:cNvSpPr>
          <p:nvPr/>
        </p:nvSpPr>
        <p:spPr bwMode="auto">
          <a:xfrm>
            <a:off x="6181725" y="5635625"/>
            <a:ext cx="152400" cy="228600"/>
          </a:xfrm>
          <a:prstGeom prst="rect">
            <a:avLst/>
          </a:prstGeom>
          <a:solidFill>
            <a:schemeClr val="hlink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0" name="Rectangle 24"/>
          <p:cNvSpPr>
            <a:spLocks noChangeArrowheads="1"/>
          </p:cNvSpPr>
          <p:nvPr/>
        </p:nvSpPr>
        <p:spPr bwMode="auto">
          <a:xfrm>
            <a:off x="5724525" y="5635625"/>
            <a:ext cx="1524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1" name="Rectangle 25"/>
          <p:cNvSpPr>
            <a:spLocks noChangeArrowheads="1"/>
          </p:cNvSpPr>
          <p:nvPr/>
        </p:nvSpPr>
        <p:spPr bwMode="auto">
          <a:xfrm>
            <a:off x="5876925" y="5645150"/>
            <a:ext cx="295275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2" name="Rectangle 26"/>
          <p:cNvSpPr>
            <a:spLocks noChangeArrowheads="1"/>
          </p:cNvSpPr>
          <p:nvPr/>
        </p:nvSpPr>
        <p:spPr bwMode="auto">
          <a:xfrm>
            <a:off x="6181725" y="5645150"/>
            <a:ext cx="2743200" cy="21907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3" name="Rectangle 27"/>
          <p:cNvSpPr>
            <a:spLocks noChangeArrowheads="1"/>
          </p:cNvSpPr>
          <p:nvPr/>
        </p:nvSpPr>
        <p:spPr bwMode="auto">
          <a:xfrm>
            <a:off x="2219325" y="5645150"/>
            <a:ext cx="36576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4" name="Rectangle 28"/>
          <p:cNvSpPr>
            <a:spLocks noChangeArrowheads="1"/>
          </p:cNvSpPr>
          <p:nvPr/>
        </p:nvSpPr>
        <p:spPr bwMode="auto">
          <a:xfrm>
            <a:off x="3743325" y="5861050"/>
            <a:ext cx="27432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5" name="Rectangle 29"/>
          <p:cNvSpPr>
            <a:spLocks noChangeArrowheads="1"/>
          </p:cNvSpPr>
          <p:nvPr/>
        </p:nvSpPr>
        <p:spPr bwMode="auto">
          <a:xfrm>
            <a:off x="6486525" y="5861050"/>
            <a:ext cx="3048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6" name="Rectangle 30"/>
          <p:cNvSpPr>
            <a:spLocks noChangeArrowheads="1"/>
          </p:cNvSpPr>
          <p:nvPr/>
        </p:nvSpPr>
        <p:spPr bwMode="auto">
          <a:xfrm>
            <a:off x="6791325" y="5861050"/>
            <a:ext cx="10668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7" name="Rectangle 31"/>
          <p:cNvSpPr>
            <a:spLocks noChangeArrowheads="1"/>
          </p:cNvSpPr>
          <p:nvPr/>
        </p:nvSpPr>
        <p:spPr bwMode="auto">
          <a:xfrm>
            <a:off x="6943725" y="60864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8" name="Rectangle 32"/>
          <p:cNvSpPr>
            <a:spLocks noChangeArrowheads="1"/>
          </p:cNvSpPr>
          <p:nvPr/>
        </p:nvSpPr>
        <p:spPr bwMode="auto">
          <a:xfrm>
            <a:off x="4352925" y="6086475"/>
            <a:ext cx="1066800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49" name="Rectangle 33"/>
          <p:cNvSpPr>
            <a:spLocks noChangeArrowheads="1"/>
          </p:cNvSpPr>
          <p:nvPr/>
        </p:nvSpPr>
        <p:spPr bwMode="auto">
          <a:xfrm>
            <a:off x="5419725" y="6086475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0850" name="Rectangle 34"/>
          <p:cNvSpPr>
            <a:spLocks noChangeArrowheads="1"/>
          </p:cNvSpPr>
          <p:nvPr/>
        </p:nvSpPr>
        <p:spPr bwMode="auto">
          <a:xfrm>
            <a:off x="5572125" y="6086475"/>
            <a:ext cx="1371600" cy="2286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endParaRPr lang="en-US"/>
          </a:p>
        </p:txBody>
      </p:sp>
      <p:sp>
        <p:nvSpPr>
          <p:cNvPr id="930851" name="Text Box 35"/>
          <p:cNvSpPr txBox="1">
            <a:spLocks noChangeArrowheads="1"/>
          </p:cNvSpPr>
          <p:nvPr/>
        </p:nvSpPr>
        <p:spPr bwMode="auto">
          <a:xfrm>
            <a:off x="74612" y="2925763"/>
            <a:ext cx="2078187" cy="156966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b="1" dirty="0"/>
              <a:t>for(</a:t>
            </a:r>
            <a:r>
              <a:rPr lang="en-US" sz="2400" b="1" dirty="0" err="1"/>
              <a:t>i</a:t>
            </a:r>
            <a:r>
              <a:rPr lang="en-US" sz="2400" b="1" dirty="0"/>
              <a:t> = 0; </a:t>
            </a:r>
            <a:r>
              <a:rPr lang="en-US" sz="2400" b="1" dirty="0" err="1"/>
              <a:t>i</a:t>
            </a:r>
            <a:r>
              <a:rPr lang="en-US" sz="2400" b="1" dirty="0"/>
              <a:t> &lt; 24;</a:t>
            </a:r>
          </a:p>
          <a:p>
            <a:pPr algn="l"/>
            <a:r>
              <a:rPr lang="en-US" sz="2400" b="1" dirty="0"/>
              <a:t>                  ++</a:t>
            </a:r>
            <a:r>
              <a:rPr lang="en-US" sz="2400" b="1" dirty="0" err="1"/>
              <a:t>i</a:t>
            </a:r>
            <a:r>
              <a:rPr lang="en-US" sz="2400" b="1" dirty="0"/>
              <a:t>) {</a:t>
            </a:r>
          </a:p>
          <a:p>
            <a:pPr algn="l"/>
            <a:r>
              <a:rPr lang="en-US" sz="2400" b="1" dirty="0"/>
              <a:t>    A[</a:t>
            </a:r>
            <a:r>
              <a:rPr lang="en-US" sz="2400" b="1" dirty="0" err="1"/>
              <a:t>i</a:t>
            </a:r>
            <a:r>
              <a:rPr lang="en-US" sz="2400" b="1" dirty="0"/>
              <a:t>] = 0;</a:t>
            </a:r>
          </a:p>
          <a:p>
            <a:pPr algn="l"/>
            <a:r>
              <a:rPr lang="en-US" sz="2400" b="1" dirty="0"/>
              <a:t>}</a:t>
            </a:r>
          </a:p>
        </p:txBody>
      </p:sp>
      <p:sp>
        <p:nvSpPr>
          <p:cNvPr id="930852" name="Text Box 36"/>
          <p:cNvSpPr txBox="1">
            <a:spLocks noChangeArrowheads="1"/>
          </p:cNvSpPr>
          <p:nvPr/>
        </p:nvSpPr>
        <p:spPr bwMode="auto">
          <a:xfrm>
            <a:off x="90488" y="2398713"/>
            <a:ext cx="2093009" cy="46166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Executing code</a:t>
            </a:r>
          </a:p>
        </p:txBody>
      </p:sp>
      <p:sp>
        <p:nvSpPr>
          <p:cNvPr id="930853" name="Rectangle 37"/>
          <p:cNvSpPr>
            <a:spLocks noChangeArrowheads="1"/>
          </p:cNvSpPr>
          <p:nvPr/>
        </p:nvSpPr>
        <p:spPr bwMode="auto">
          <a:xfrm>
            <a:off x="4657725" y="5416550"/>
            <a:ext cx="3648075" cy="2286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241425" y="2633663"/>
            <a:ext cx="7091363" cy="3051175"/>
            <a:chOff x="782" y="1659"/>
            <a:chExt cx="4467" cy="1922"/>
          </a:xfrm>
        </p:grpSpPr>
        <p:sp>
          <p:nvSpPr>
            <p:cNvPr id="930855" name="Text Box 39"/>
            <p:cNvSpPr txBox="1">
              <a:spLocks noChangeArrowheads="1"/>
            </p:cNvSpPr>
            <p:nvPr/>
          </p:nvSpPr>
          <p:spPr bwMode="auto">
            <a:xfrm>
              <a:off x="5070" y="1659"/>
              <a:ext cx="179" cy="19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/>
                <a:t>X</a:t>
              </a:r>
            </a:p>
          </p:txBody>
        </p:sp>
        <p:sp>
          <p:nvSpPr>
            <p:cNvPr id="930856" name="Text Box 40"/>
            <p:cNvSpPr txBox="1">
              <a:spLocks noChangeArrowheads="1"/>
            </p:cNvSpPr>
            <p:nvPr/>
          </p:nvSpPr>
          <p:spPr bwMode="auto">
            <a:xfrm>
              <a:off x="782" y="3294"/>
              <a:ext cx="556" cy="28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i=23</a:t>
              </a:r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1241425" y="2638425"/>
            <a:ext cx="3784600" cy="3052763"/>
            <a:chOff x="782" y="1662"/>
            <a:chExt cx="2384" cy="1923"/>
          </a:xfrm>
        </p:grpSpPr>
        <p:sp>
          <p:nvSpPr>
            <p:cNvPr id="930873" name="Text Box 57"/>
            <p:cNvSpPr txBox="1">
              <a:spLocks noChangeArrowheads="1"/>
            </p:cNvSpPr>
            <p:nvPr/>
          </p:nvSpPr>
          <p:spPr bwMode="auto">
            <a:xfrm>
              <a:off x="2987" y="1662"/>
              <a:ext cx="179" cy="19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/>
                <a:t>X</a:t>
              </a:r>
            </a:p>
          </p:txBody>
        </p:sp>
        <p:sp>
          <p:nvSpPr>
            <p:cNvPr id="930874" name="Text Box 58"/>
            <p:cNvSpPr txBox="1">
              <a:spLocks noChangeArrowheads="1"/>
            </p:cNvSpPr>
            <p:nvPr/>
          </p:nvSpPr>
          <p:spPr bwMode="auto">
            <a:xfrm>
              <a:off x="782" y="3297"/>
              <a:ext cx="556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i=1</a:t>
              </a:r>
            </a:p>
          </p:txBody>
        </p:sp>
      </p:grpSp>
      <p:sp>
        <p:nvSpPr>
          <p:cNvPr id="930878" name="Rectangle 62"/>
          <p:cNvSpPr>
            <a:spLocks noGrp="1" noChangeArrowheads="1"/>
          </p:cNvSpPr>
          <p:nvPr>
            <p:ph type="title"/>
          </p:nvPr>
        </p:nvSpPr>
        <p:spPr>
          <a:xfrm>
            <a:off x="257175" y="214313"/>
            <a:ext cx="8667750" cy="85566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Overlapping Entries Reduce PLB Misses</a:t>
            </a:r>
          </a:p>
        </p:txBody>
      </p:sp>
      <p:sp>
        <p:nvSpPr>
          <p:cNvPr id="930879" name="Text Box 63"/>
          <p:cNvSpPr txBox="1">
            <a:spLocks noChangeArrowheads="1"/>
          </p:cNvSpPr>
          <p:nvPr/>
        </p:nvSpPr>
        <p:spPr bwMode="auto">
          <a:xfrm>
            <a:off x="2228850" y="2085975"/>
            <a:ext cx="814887" cy="369332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r>
              <a:rPr lang="en-US"/>
              <a:t>Addr.</a:t>
            </a:r>
          </a:p>
        </p:txBody>
      </p:sp>
      <p:sp>
        <p:nvSpPr>
          <p:cNvPr id="930880" name="Text Box 64"/>
          <p:cNvSpPr txBox="1">
            <a:spLocks noChangeArrowheads="1"/>
          </p:cNvSpPr>
          <p:nvPr/>
        </p:nvSpPr>
        <p:spPr bwMode="auto">
          <a:xfrm>
            <a:off x="3087688" y="2085975"/>
            <a:ext cx="608012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PD</a:t>
            </a:r>
          </a:p>
        </p:txBody>
      </p:sp>
      <p:sp>
        <p:nvSpPr>
          <p:cNvPr id="930881" name="Text Box 65"/>
          <p:cNvSpPr txBox="1">
            <a:spLocks noChangeArrowheads="1"/>
          </p:cNvSpPr>
          <p:nvPr/>
        </p:nvSpPr>
        <p:spPr bwMode="auto">
          <a:xfrm>
            <a:off x="3590925" y="2085975"/>
            <a:ext cx="676275" cy="45720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Lev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1159200" y="5104800"/>
            <a:ext cx="676800" cy="604800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-4.16667E-6 -0.4013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930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0818" grpId="0" animBg="1"/>
      <p:bldP spid="930819" grpId="0"/>
      <p:bldP spid="930819" grpId="1"/>
      <p:bldP spid="930837" grpId="0"/>
      <p:bldP spid="93083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MMP’s use of RLE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space as bitmap entries</a:t>
            </a:r>
          </a:p>
          <a:p>
            <a:pPr lvl="1"/>
            <a:r>
              <a:rPr lang="en-US" dirty="0" smtClean="0"/>
              <a:t>4B per 16 words</a:t>
            </a:r>
          </a:p>
          <a:p>
            <a:r>
              <a:rPr lang="en-US" dirty="0" smtClean="0"/>
              <a:t>Increases PLB reach</a:t>
            </a:r>
          </a:p>
          <a:p>
            <a:pPr lvl="1"/>
            <a:r>
              <a:rPr lang="en-US" dirty="0" smtClean="0"/>
              <a:t>Entry contains protection information outside those 16 words</a:t>
            </a:r>
          </a:p>
          <a:p>
            <a:r>
              <a:rPr lang="en-US" dirty="0" smtClean="0"/>
              <a:t>Increases table write cost</a:t>
            </a:r>
          </a:p>
          <a:p>
            <a:pPr lvl="1"/>
            <a:r>
              <a:rPr lang="en-US" dirty="0" smtClean="0"/>
              <a:t>Information for adjacent entries overlap</a:t>
            </a:r>
          </a:p>
          <a:p>
            <a:pPr lvl="1"/>
            <a:r>
              <a:rPr lang="en-US" dirty="0" smtClean="0"/>
              <a:t>Must write multiple entries on each update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Mondriaan</a:t>
            </a:r>
            <a:r>
              <a:rPr lang="en-US" dirty="0" smtClean="0"/>
              <a:t> </a:t>
            </a:r>
            <a:r>
              <a:rPr lang="en-US" dirty="0" err="1" smtClean="0"/>
              <a:t>Ain’t</a:t>
            </a:r>
            <a:r>
              <a:rPr lang="en-US" dirty="0" smtClean="0"/>
              <a:t> Pixie Dust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323011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2133600" y="1219200"/>
            <a:ext cx="2514600" cy="1143000"/>
          </a:xfrm>
          <a:prstGeom prst="wedgeRoundRectCallout">
            <a:avLst>
              <a:gd name="adj1" fmla="val -88729"/>
              <a:gd name="adj2" fmla="val 10206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Say, I need some metadata for my research project.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752600"/>
            <a:ext cx="284464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ular Callout 7"/>
          <p:cNvSpPr/>
          <p:nvPr/>
        </p:nvSpPr>
        <p:spPr>
          <a:xfrm>
            <a:off x="3276600" y="2590800"/>
            <a:ext cx="1676400" cy="457200"/>
          </a:xfrm>
          <a:prstGeom prst="wedgeRoundRectCallout">
            <a:avLst>
              <a:gd name="adj1" fmla="val 142803"/>
              <a:gd name="adj2" fmla="val 5944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You do?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2743200" y="3200400"/>
            <a:ext cx="2895600" cy="1371600"/>
          </a:xfrm>
          <a:prstGeom prst="wedgeRoundRectCallout">
            <a:avLst>
              <a:gd name="adj1" fmla="val -104187"/>
              <a:gd name="adj2" fmla="val -6763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Yeah, fine-grained with no alignment restrictions.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4724400"/>
            <a:ext cx="2514600" cy="1143000"/>
          </a:xfrm>
          <a:prstGeom prst="wedgeRoundRectCallout">
            <a:avLst>
              <a:gd name="adj1" fmla="val 94361"/>
              <a:gd name="adj2" fmla="val -18996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Dude, check out this </a:t>
            </a:r>
            <a:r>
              <a:rPr lang="en-US" sz="2400" dirty="0" err="1" smtClean="0">
                <a:solidFill>
                  <a:schemeClr val="tx1"/>
                </a:solidFill>
              </a:rPr>
              <a:t>Mondriaan</a:t>
            </a:r>
            <a:r>
              <a:rPr lang="en-US" sz="2400" dirty="0" smtClean="0">
                <a:solidFill>
                  <a:schemeClr val="tx1"/>
                </a:solidFill>
              </a:rPr>
              <a:t> pixie dust!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1600200"/>
            <a:ext cx="4267200" cy="4038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593913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Researcher A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019800" y="593913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Researcher B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895600" y="29718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Arial Black" pitchFamily="34" charset="0"/>
              </a:rPr>
              <a:t>NO</a:t>
            </a:r>
            <a:endParaRPr lang="en-US" sz="96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4" grpId="0" animBg="1"/>
      <p:bldP spid="15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Mondriaan</a:t>
            </a:r>
            <a:r>
              <a:rPr lang="en-US" dirty="0" smtClean="0"/>
              <a:t>-like Systems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SzPct val="130000"/>
              <a:buFontTx/>
              <a:buChar char="•"/>
            </a:pPr>
            <a:r>
              <a:rPr lang="en-US" sz="2800" kern="0" dirty="0" smtClean="0">
                <a:solidFill>
                  <a:srgbClr val="000000"/>
                </a:solidFill>
                <a:latin typeface="Arial" charset="0"/>
              </a:rPr>
              <a:t>SPEC 2000 – 2 bit permissions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SzPct val="6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Arial" charset="0"/>
              </a:rPr>
              <a:t>RLE entries for PLB reach</a:t>
            </a:r>
          </a:p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SzPct val="130000"/>
              <a:buFontTx/>
              <a:buChar char="•"/>
            </a:pPr>
            <a:r>
              <a:rPr lang="en-US" sz="2800" kern="0" dirty="0" err="1" smtClean="0">
                <a:solidFill>
                  <a:srgbClr val="000000"/>
                </a:solidFill>
                <a:latin typeface="Arial" charset="0"/>
              </a:rPr>
              <a:t>Mondrix</a:t>
            </a:r>
            <a:r>
              <a:rPr lang="en-US" sz="2800" kern="0" dirty="0" smtClean="0">
                <a:solidFill>
                  <a:srgbClr val="000000"/>
                </a:solidFill>
                <a:latin typeface="Arial" charset="0"/>
              </a:rPr>
              <a:t> (Linux + MMP) – 2 bit permissions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SzPct val="6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Arial" charset="0"/>
              </a:rPr>
              <a:t>Modify kernel allocators for PLB reach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SzPct val="6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Arial" charset="0"/>
              </a:rPr>
              <a:t>Bitmap entries to keep down software costs</a:t>
            </a:r>
          </a:p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SzPct val="130000"/>
              <a:buFontTx/>
              <a:buChar char="•"/>
            </a:pPr>
            <a:r>
              <a:rPr lang="en-US" sz="2800" kern="0" dirty="0" err="1" smtClean="0">
                <a:solidFill>
                  <a:srgbClr val="000000"/>
                </a:solidFill>
                <a:latin typeface="Arial" charset="0"/>
              </a:rPr>
              <a:t>Colorama</a:t>
            </a:r>
            <a:r>
              <a:rPr lang="en-US" sz="2800" kern="0" dirty="0" smtClean="0">
                <a:solidFill>
                  <a:srgbClr val="000000"/>
                </a:solidFill>
                <a:latin typeface="Arial" charset="0"/>
              </a:rPr>
              <a:t> – 14 bit </a:t>
            </a:r>
            <a:r>
              <a:rPr lang="en-US" sz="2800" kern="0" dirty="0" err="1" smtClean="0">
                <a:solidFill>
                  <a:srgbClr val="000000"/>
                </a:solidFill>
                <a:latin typeface="Arial" charset="0"/>
              </a:rPr>
              <a:t>ColorID</a:t>
            </a:r>
            <a:endParaRPr lang="en-US" sz="2800" kern="0" dirty="0" smtClean="0">
              <a:solidFill>
                <a:srgbClr val="000000"/>
              </a:solidFill>
              <a:latin typeface="Arial" charset="0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SzPct val="6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Arial" charset="0"/>
              </a:rPr>
              <a:t>RLE entries for space and PLB reach</a:t>
            </a:r>
          </a:p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SzPct val="130000"/>
              <a:buFontTx/>
              <a:buChar char="•"/>
            </a:pPr>
            <a:r>
              <a:rPr lang="en-US" sz="2800" kern="0" dirty="0" smtClean="0">
                <a:solidFill>
                  <a:srgbClr val="000000"/>
                </a:solidFill>
                <a:latin typeface="Arial" charset="0"/>
              </a:rPr>
              <a:t>Loki – 32 bit information flow control tag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SzPct val="65000"/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  <a:latin typeface="Arial" charset="0"/>
              </a:rPr>
              <a:t>RLE entries to save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2000 </a:t>
            </a:r>
            <a:r>
              <a:rPr lang="en-US" sz="3600" dirty="0" smtClean="0"/>
              <a:t>[ASPLOS 2002]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752600" y="1317176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4798926" y="2805170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802280"/>
            <a:ext cx="85344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Space overhead acceptable (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0.4% – 8.3%)</a:t>
            </a:r>
            <a:endParaRPr lang="en-US" sz="3200" dirty="0" smtClean="0">
              <a:latin typeface="Arial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>
                <a:latin typeface="Arial" charset="0"/>
                <a:cs typeface="Arial" pitchFamily="34" charset="0"/>
              </a:rPr>
              <a:t>PLB</a:t>
            </a:r>
            <a:r>
              <a:rPr lang="en-US" sz="3200" dirty="0" smtClean="0">
                <a:latin typeface="Arial" charset="0"/>
                <a:cs typeface="Arial" pitchFamily="34" charset="0"/>
              </a:rPr>
              <a:t> has insufficiently small reach (too much refill)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Did not evaluate software cost of writing table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2000 </a:t>
            </a:r>
            <a:r>
              <a:rPr lang="en-US" sz="3600" dirty="0" smtClean="0"/>
              <a:t>[ASPLOS 2002]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752600" y="1276984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4798926" y="2764978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672482"/>
            <a:ext cx="8534400" cy="205991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Use overlapping RLE entries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Does not change space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Increases PLB reach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Most entries represented with 4 zones in 16 words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Did not evaluate software cost of writing table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rot="5400000">
            <a:off x="4486171" y="2810067"/>
            <a:ext cx="250080" cy="42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Mondrix</a:t>
            </a:r>
            <a:r>
              <a:rPr lang="en-US" dirty="0" smtClean="0"/>
              <a:t> </a:t>
            </a:r>
            <a:r>
              <a:rPr lang="en-US" sz="3600" dirty="0" smtClean="0"/>
              <a:t>[SOSP 2005]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752600" y="1317176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4336702" y="1689803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622400"/>
            <a:ext cx="8534400" cy="20591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Space overhead acceptable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>
                <a:latin typeface="Arial" charset="0"/>
                <a:cs typeface="Arial" pitchFamily="34" charset="0"/>
              </a:rPr>
              <a:t>PLB</a:t>
            </a:r>
            <a:r>
              <a:rPr lang="en-US" sz="3200" dirty="0" smtClean="0">
                <a:latin typeface="Arial" charset="0"/>
                <a:cs typeface="Arial" pitchFamily="34" charset="0"/>
              </a:rPr>
              <a:t> has insufficiently small reach (too much refill)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Writing RLE entries 3x slower than writing bitmaps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pitchFamily="34" charset="0"/>
              </a:rPr>
              <a:t>A lot of writing permissions tables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pitchFamily="34" charset="0"/>
              </a:rPr>
              <a:t>E.g., twice on every network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pitchFamily="34" charset="0"/>
              </a:rPr>
              <a:t> packet received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Mondrix</a:t>
            </a:r>
            <a:r>
              <a:rPr lang="en-US" dirty="0" smtClean="0"/>
              <a:t> </a:t>
            </a:r>
            <a:r>
              <a:rPr lang="en-US" sz="3600" dirty="0" smtClean="0"/>
              <a:t>[SOSP 2005]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672482"/>
            <a:ext cx="8534400" cy="205991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Space is good (less than 1%)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Use bitmap entries, modify kernel memory allocator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Coarser-grained protection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PLB refills (0.4% – 4%)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Optimize writing bitmapped entries (1.3 – 9%)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1752600" y="1317176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4336702" y="1689803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9" idx="4"/>
          </p:cNvCxnSpPr>
          <p:nvPr/>
        </p:nvCxnSpPr>
        <p:spPr>
          <a:xfrm rot="5400000">
            <a:off x="3755572" y="2487809"/>
            <a:ext cx="1302937" cy="117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13782" y="2917253"/>
            <a:ext cx="426706" cy="369332"/>
          </a:xfrm>
          <a:prstGeom prst="rect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21682" y="2917254"/>
            <a:ext cx="292100" cy="370065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162957" y="2917254"/>
            <a:ext cx="2921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Rounded Rectangular Callout 9"/>
          <p:cNvSpPr>
            <a:spLocks noChangeArrowheads="1"/>
          </p:cNvSpPr>
          <p:nvPr/>
        </p:nvSpPr>
        <p:spPr bwMode="auto">
          <a:xfrm>
            <a:off x="909934" y="1955770"/>
            <a:ext cx="1624374" cy="510778"/>
          </a:xfrm>
          <a:prstGeom prst="wedgeRoundRectCallout">
            <a:avLst>
              <a:gd name="adj1" fmla="val -47119"/>
              <a:gd name="adj2" fmla="val 164263"/>
              <a:gd name="adj3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Read/write</a:t>
            </a:r>
          </a:p>
        </p:txBody>
      </p:sp>
      <p:sp>
        <p:nvSpPr>
          <p:cNvPr id="16" name="Rounded Rectangular Callout 10"/>
          <p:cNvSpPr>
            <a:spLocks noChangeArrowheads="1"/>
          </p:cNvSpPr>
          <p:nvPr/>
        </p:nvSpPr>
        <p:spPr bwMode="auto">
          <a:xfrm>
            <a:off x="580432" y="3631629"/>
            <a:ext cx="1456849" cy="510778"/>
          </a:xfrm>
          <a:prstGeom prst="wedgeRoundRectCallout">
            <a:avLst>
              <a:gd name="adj1" fmla="val -56472"/>
              <a:gd name="adj2" fmla="val -134421"/>
              <a:gd name="adj3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No access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281354" y="521651"/>
            <a:ext cx="1371600" cy="1200329"/>
          </a:xfrm>
          <a:prstGeom prst="wedgeRectCallout">
            <a:avLst>
              <a:gd name="adj1" fmla="val -17342"/>
              <a:gd name="adj2" fmla="val 139147"/>
            </a:avLst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/>
              <a:t>Returned from </a:t>
            </a:r>
            <a:r>
              <a:rPr lang="en-US" sz="2400" dirty="0" err="1" smtClean="0"/>
              <a:t>malloc</a:t>
            </a:r>
            <a:endParaRPr lang="en-US" sz="24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057013" y="2936763"/>
            <a:ext cx="426706" cy="369332"/>
          </a:xfrm>
          <a:prstGeom prst="rect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6764913" y="2936764"/>
            <a:ext cx="292100" cy="370065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8176748" y="2936764"/>
            <a:ext cx="2921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479923" y="2936763"/>
            <a:ext cx="426706" cy="369332"/>
          </a:xfrm>
          <a:prstGeom prst="rect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769483" y="2936763"/>
            <a:ext cx="426706" cy="369332"/>
          </a:xfrm>
          <a:prstGeom prst="rect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Rectangular Callout 22"/>
          <p:cNvSpPr/>
          <p:nvPr/>
        </p:nvSpPr>
        <p:spPr bwMode="auto">
          <a:xfrm>
            <a:off x="6553200" y="1337242"/>
            <a:ext cx="1371600" cy="1200329"/>
          </a:xfrm>
          <a:prstGeom prst="wedgeRectCallout">
            <a:avLst>
              <a:gd name="adj1" fmla="val -12214"/>
              <a:gd name="adj2" fmla="val 81385"/>
            </a:avLst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/>
              <a:t>Returned from </a:t>
            </a:r>
            <a:r>
              <a:rPr lang="en-US" sz="2400" dirty="0" err="1" smtClean="0"/>
              <a:t>malloc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Colorama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err="1" smtClean="0"/>
              <a:t>Ceze</a:t>
            </a:r>
            <a:r>
              <a:rPr lang="en-US" sz="3200" dirty="0" smtClean="0"/>
              <a:t> et. al. [HPCA 2007]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Explicitly uses </a:t>
            </a:r>
            <a:r>
              <a:rPr lang="en-US" sz="2800" dirty="0" err="1" smtClean="0"/>
              <a:t>Mondriaan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Some data structures given</a:t>
            </a:r>
            <a:r>
              <a:rPr lang="en-US" sz="3200" dirty="0" smtClean="0"/>
              <a:t> </a:t>
            </a:r>
            <a:r>
              <a:rPr lang="en-US" sz="3200" baseline="0" dirty="0" smtClean="0"/>
              <a:t>a </a:t>
            </a:r>
            <a:r>
              <a:rPr lang="en-US" sz="3200" baseline="0" dirty="0" err="1" smtClean="0"/>
              <a:t>ColorID</a:t>
            </a:r>
            <a:r>
              <a:rPr lang="en-US" sz="3200" baseline="0" dirty="0" smtClean="0"/>
              <a:t> (14 bits)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Updates to data of the same color happen atomically and in isolation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dirty="0" smtClean="0"/>
              <a:t>Processor checks </a:t>
            </a:r>
            <a:r>
              <a:rPr lang="en-US" sz="2800" baseline="0" dirty="0" err="1" smtClean="0"/>
              <a:t>ColorIDs</a:t>
            </a:r>
            <a:r>
              <a:rPr lang="en-US" sz="2800" baseline="0" dirty="0" smtClean="0"/>
              <a:t> to synchronize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dynamic memory allocation might be colored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dirty="0" smtClean="0"/>
              <a:t>Allocation is frequent (</a:t>
            </a:r>
            <a:r>
              <a:rPr lang="en-US" sz="2800" dirty="0" smtClean="0"/>
              <a:t>e.g., </a:t>
            </a:r>
            <a:r>
              <a:rPr lang="en-US" sz="2800" baseline="0" dirty="0" smtClean="0"/>
              <a:t>every 1,900</a:t>
            </a:r>
            <a:r>
              <a:rPr lang="en-US" sz="2800" dirty="0" smtClean="0"/>
              <a:t> inst)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Colorama</a:t>
            </a:r>
            <a:r>
              <a:rPr lang="en-US" dirty="0" smtClean="0"/>
              <a:t> </a:t>
            </a:r>
            <a:r>
              <a:rPr lang="en-US" sz="3600" dirty="0" smtClean="0"/>
              <a:t>[HPCA 2007]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752600" y="1317176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4317519" y="3601730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802279"/>
            <a:ext cx="8534400" cy="1789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Space overhead an issue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Uses RLE entries with 14-bit IDs (~19%)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PLB miss rate should be comparable to MMP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Did not evaluate software cost of writing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Colorama</a:t>
            </a:r>
            <a:r>
              <a:rPr lang="en-US" dirty="0" smtClean="0"/>
              <a:t> </a:t>
            </a:r>
            <a:r>
              <a:rPr lang="en-US" sz="3600" dirty="0" smtClean="0"/>
              <a:t>[HPCA 2007]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752600" y="1317176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4317519" y="3601730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752000"/>
            <a:ext cx="8534400" cy="1900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Space overheads measured 3 – 25%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Most data structures have 1 color (optimize more?)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Therefore RLE </a:t>
            </a:r>
            <a:r>
              <a:rPr lang="en-US" sz="3200" dirty="0" err="1" smtClean="0">
                <a:latin typeface="Arial" charset="0"/>
                <a:cs typeface="Arial" pitchFamily="34" charset="0"/>
              </a:rPr>
              <a:t>representability</a:t>
            </a:r>
            <a:r>
              <a:rPr lang="en-US" sz="3200" dirty="0" smtClean="0">
                <a:latin typeface="Arial" charset="0"/>
                <a:cs typeface="Arial" pitchFamily="34" charset="0"/>
              </a:rPr>
              <a:t> should be fine (few zones)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>
                <a:latin typeface="Arial" charset="0"/>
                <a:cs typeface="Arial" pitchFamily="34" charset="0"/>
              </a:rPr>
              <a:t>PLB</a:t>
            </a:r>
            <a:r>
              <a:rPr lang="en-US" sz="3200" dirty="0" smtClean="0">
                <a:latin typeface="Arial" charset="0"/>
                <a:cs typeface="Arial" pitchFamily="34" charset="0"/>
              </a:rPr>
              <a:t> has sufficient reach using RLE entries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Did not evaluate software cost of writing table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4178288" y="3386298"/>
            <a:ext cx="430105" cy="7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Loki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Zeldovich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et. al. [OSDI 2008]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All</a:t>
            </a:r>
            <a:r>
              <a:rPr lang="en-US" sz="3200" dirty="0" smtClean="0"/>
              <a:t> data has a 32-bit security tag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Tag per page, space overhead is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~0.1%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dirty="0" smtClean="0"/>
              <a:t>Tag per</a:t>
            </a:r>
            <a:r>
              <a:rPr lang="en-US" sz="2800" dirty="0" smtClean="0"/>
              <a:t> word, space overhead is 100%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“PLB” structure is different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Map from address to tag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Independent map from tag to access permissions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Loki </a:t>
            </a:r>
            <a:r>
              <a:rPr lang="en-US" sz="3600" dirty="0" smtClean="0"/>
              <a:t>[OSDI 2008]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752600" y="1317176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4317519" y="3601730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802279"/>
            <a:ext cx="8534400" cy="1789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Space overhead an issue (up to 65%)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>
                <a:latin typeface="Arial" charset="0"/>
                <a:cs typeface="Arial" pitchFamily="34" charset="0"/>
              </a:rPr>
              <a:t>PLB</a:t>
            </a:r>
            <a:r>
              <a:rPr lang="en-US" sz="3200" dirty="0" smtClean="0">
                <a:latin typeface="Arial" charset="0"/>
                <a:cs typeface="Arial" pitchFamily="34" charset="0"/>
              </a:rPr>
              <a:t> has sufficient reach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Tags are updated infrequently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Fate of Multi-Paper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love computer science conferences</a:t>
            </a:r>
          </a:p>
          <a:p>
            <a:r>
              <a:rPr lang="en-US" dirty="0" smtClean="0"/>
              <a:t>But they emphasize novelty</a:t>
            </a:r>
          </a:p>
          <a:p>
            <a:pPr lvl="1"/>
            <a:r>
              <a:rPr lang="en-US" dirty="0" smtClean="0"/>
              <a:t>Features disappear because they don’t work</a:t>
            </a:r>
          </a:p>
          <a:p>
            <a:pPr lvl="1"/>
            <a:r>
              <a:rPr lang="en-US" dirty="0" smtClean="0"/>
              <a:t>Features disappear for lack of space</a:t>
            </a:r>
          </a:p>
          <a:p>
            <a:pPr lvl="1"/>
            <a:r>
              <a:rPr lang="en-US" dirty="0" smtClean="0"/>
              <a:t>Difficult to summarize lessons learned</a:t>
            </a:r>
          </a:p>
          <a:p>
            <a:r>
              <a:rPr lang="en-US" dirty="0" smtClean="0"/>
              <a:t>Field will benefit from more reflection</a:t>
            </a:r>
          </a:p>
          <a:p>
            <a:pPr lvl="1"/>
            <a:r>
              <a:rPr lang="en-US" dirty="0" smtClean="0"/>
              <a:t>Hey, isn’t it called computer science?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Give other researchers easier access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Here is how to make a convincing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Loki </a:t>
            </a:r>
            <a:r>
              <a:rPr lang="en-US" sz="3600" dirty="0" smtClean="0"/>
              <a:t>[OSDI 2008]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752600" y="1317176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4317519" y="3601730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802279"/>
            <a:ext cx="8534400" cy="1789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Space overhead an issue (up to 65%)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RLE could help, but </a:t>
            </a:r>
            <a:r>
              <a:rPr lang="en-US" sz="3200" dirty="0" err="1" smtClean="0">
                <a:latin typeface="Arial" charset="0"/>
                <a:cs typeface="Arial" pitchFamily="34" charset="0"/>
              </a:rPr>
              <a:t>representability</a:t>
            </a:r>
            <a:r>
              <a:rPr lang="en-US" sz="3200" dirty="0" smtClean="0">
                <a:latin typeface="Arial" charset="0"/>
                <a:cs typeface="Arial" pitchFamily="34" charset="0"/>
              </a:rPr>
              <a:t> an issue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>
                <a:latin typeface="Arial" charset="0"/>
                <a:cs typeface="Arial" pitchFamily="34" charset="0"/>
              </a:rPr>
              <a:t>PLB</a:t>
            </a:r>
            <a:r>
              <a:rPr lang="en-US" sz="3200" dirty="0" smtClean="0">
                <a:latin typeface="Arial" charset="0"/>
                <a:cs typeface="Arial" pitchFamily="34" charset="0"/>
              </a:rPr>
              <a:t> has sufficient reach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Tags are updated infrequently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6200000" flipV="1">
            <a:off x="4178288" y="3386298"/>
            <a:ext cx="430105" cy="7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high-performance </a:t>
            </a:r>
            <a:r>
              <a:rPr lang="en-US" dirty="0" err="1" smtClean="0"/>
              <a:t>Mondriaan</a:t>
            </a:r>
            <a:r>
              <a:rPr lang="en-US" dirty="0" smtClean="0"/>
              <a:t>-like design, you must balance these factors</a:t>
            </a:r>
          </a:p>
          <a:p>
            <a:r>
              <a:rPr lang="en-US" dirty="0" smtClean="0"/>
              <a:t>Space</a:t>
            </a:r>
          </a:p>
          <a:p>
            <a:pPr lvl="1"/>
            <a:r>
              <a:rPr lang="en-US" dirty="0" smtClean="0"/>
              <a:t>Estimate worst-case ratio of metadata to data</a:t>
            </a:r>
          </a:p>
          <a:p>
            <a:r>
              <a:rPr lang="en-US" dirty="0" smtClean="0"/>
              <a:t>PLB refill (sufficient reach + fast refill)</a:t>
            </a:r>
          </a:p>
          <a:p>
            <a:pPr lvl="1"/>
            <a:r>
              <a:rPr lang="en-US" dirty="0" smtClean="0"/>
              <a:t>Fine-grained entries kill PLB performance</a:t>
            </a:r>
          </a:p>
          <a:p>
            <a:r>
              <a:rPr lang="en-US" dirty="0" smtClean="0"/>
              <a:t>Software overheads writing tables</a:t>
            </a:r>
          </a:p>
          <a:p>
            <a:pPr lvl="1"/>
            <a:r>
              <a:rPr lang="en-US" dirty="0" smtClean="0"/>
              <a:t>Measure frequency &amp; benchmark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Mondriaan</a:t>
            </a:r>
            <a:r>
              <a:rPr lang="en-US" dirty="0" smtClean="0"/>
              <a:t> Attracts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For every data word, I want metadata bits</a:t>
            </a:r>
          </a:p>
          <a:p>
            <a:pPr lvl="1"/>
            <a:r>
              <a:rPr lang="en-US" dirty="0" smtClean="0">
                <a:latin typeface="Arial" charset="0"/>
              </a:rPr>
              <a:t>Access permissions</a:t>
            </a:r>
          </a:p>
          <a:p>
            <a:pPr lvl="1"/>
            <a:r>
              <a:rPr lang="en-US" dirty="0" smtClean="0">
                <a:latin typeface="Arial" charset="0"/>
              </a:rPr>
              <a:t>Synchronization group</a:t>
            </a:r>
          </a:p>
          <a:p>
            <a:pPr lvl="1"/>
            <a:r>
              <a:rPr lang="en-US" dirty="0" smtClean="0">
                <a:latin typeface="Arial" charset="0"/>
              </a:rPr>
              <a:t>Information flow control tag</a:t>
            </a:r>
          </a:p>
          <a:p>
            <a:r>
              <a:rPr lang="en-US" dirty="0" err="1" smtClean="0">
                <a:latin typeface="Arial" charset="0"/>
              </a:rPr>
              <a:t>Mondriaan</a:t>
            </a:r>
            <a:r>
              <a:rPr lang="en-US" dirty="0" smtClean="0">
                <a:latin typeface="Arial" charset="0"/>
              </a:rPr>
              <a:t> memory protection (MMP)</a:t>
            </a:r>
          </a:p>
          <a:p>
            <a:pPr lvl="1"/>
            <a:r>
              <a:rPr lang="en-US" dirty="0" smtClean="0">
                <a:latin typeface="Arial" charset="0"/>
              </a:rPr>
              <a:t>Metadata for every 32-bit word</a:t>
            </a:r>
          </a:p>
          <a:p>
            <a:pPr lvl="1"/>
            <a:r>
              <a:rPr lang="en-US" dirty="0" smtClean="0">
                <a:latin typeface="Arial" charset="0"/>
              </a:rPr>
              <a:t>No alignment restrictions</a:t>
            </a:r>
          </a:p>
          <a:p>
            <a:pPr lvl="1"/>
            <a:r>
              <a:rPr lang="en-US" dirty="0" smtClean="0">
                <a:latin typeface="Arial" charset="0"/>
              </a:rPr>
              <a:t>Compatible with ISAs, no segments, no warts</a:t>
            </a:r>
          </a:p>
          <a:p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989763" y="2962275"/>
            <a:ext cx="1074737" cy="557213"/>
          </a:xfrm>
          <a:prstGeom prst="rect">
            <a:avLst/>
          </a:prstGeom>
          <a:solidFill>
            <a:srgbClr val="FF0000">
              <a:alpha val="70000"/>
            </a:srgbClr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2800" dirty="0">
                <a:latin typeface="Arial" charset="0"/>
              </a:rPr>
              <a:t>Data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981825" y="2314575"/>
            <a:ext cx="165100" cy="523875"/>
          </a:xfrm>
          <a:prstGeom prst="rect">
            <a:avLst/>
          </a:prstGeom>
          <a:solidFill>
            <a:srgbClr val="FF0000">
              <a:alpha val="70195"/>
            </a:srgbClr>
          </a:solidFill>
          <a:ln w="3810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7231063" y="2286000"/>
            <a:ext cx="16843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  <a:cs typeface="Arial" charset="0"/>
              </a:rPr>
              <a:t>Metadata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55663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MMP Hardware</a:t>
            </a:r>
          </a:p>
        </p:txBody>
      </p:sp>
      <p:sp>
        <p:nvSpPr>
          <p:cNvPr id="21520" name="Rectangle 5"/>
          <p:cNvSpPr>
            <a:spLocks noChangeArrowheads="1"/>
          </p:cNvSpPr>
          <p:nvPr/>
        </p:nvSpPr>
        <p:spPr bwMode="auto">
          <a:xfrm>
            <a:off x="3162300" y="4200525"/>
            <a:ext cx="3692525" cy="2352675"/>
          </a:xfrm>
          <a:prstGeom prst="rect">
            <a:avLst/>
          </a:prstGeom>
          <a:solidFill>
            <a:srgbClr val="FFFFFF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US" sz="26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21" name="Text Box 6"/>
          <p:cNvSpPr txBox="1">
            <a:spLocks noChangeArrowheads="1"/>
          </p:cNvSpPr>
          <p:nvPr/>
        </p:nvSpPr>
        <p:spPr bwMode="auto">
          <a:xfrm>
            <a:off x="3122613" y="4332288"/>
            <a:ext cx="1741487" cy="5794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dirty="0">
                <a:latin typeface="Arial" charset="0"/>
              </a:rPr>
              <a:t>Memory</a:t>
            </a:r>
            <a:endParaRPr lang="en-US" sz="32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4495800" y="4914900"/>
            <a:ext cx="2171700" cy="14954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dirty="0">
                <a:latin typeface="Arial" charset="0"/>
              </a:rPr>
              <a:t>Permissions</a:t>
            </a:r>
          </a:p>
          <a:p>
            <a:pPr algn="l"/>
            <a:r>
              <a:rPr lang="en-US" sz="2800" dirty="0">
                <a:latin typeface="Arial" charset="0"/>
              </a:rPr>
              <a:t>Table</a:t>
            </a:r>
          </a:p>
          <a:p>
            <a:pPr algn="l"/>
            <a:endParaRPr lang="en-US" dirty="0">
              <a:latin typeface="Arial" charset="0"/>
            </a:endParaRPr>
          </a:p>
        </p:txBody>
      </p:sp>
      <p:sp>
        <p:nvSpPr>
          <p:cNvPr id="21510" name="Freeform 9"/>
          <p:cNvSpPr>
            <a:spLocks/>
          </p:cNvSpPr>
          <p:nvPr/>
        </p:nvSpPr>
        <p:spPr bwMode="auto">
          <a:xfrm>
            <a:off x="6591300" y="2971800"/>
            <a:ext cx="1612900" cy="2438400"/>
          </a:xfrm>
          <a:custGeom>
            <a:avLst/>
            <a:gdLst>
              <a:gd name="T0" fmla="*/ 2147483647 w 1064"/>
              <a:gd name="T1" fmla="*/ 2147483647 h 1536"/>
              <a:gd name="T2" fmla="*/ 2147483647 w 1064"/>
              <a:gd name="T3" fmla="*/ 2147483647 h 1536"/>
              <a:gd name="T4" fmla="*/ 0 w 1064"/>
              <a:gd name="T5" fmla="*/ 0 h 1536"/>
              <a:gd name="T6" fmla="*/ 0 60000 65536"/>
              <a:gd name="T7" fmla="*/ 0 60000 65536"/>
              <a:gd name="T8" fmla="*/ 0 60000 65536"/>
              <a:gd name="T9" fmla="*/ 0 w 1064"/>
              <a:gd name="T10" fmla="*/ 0 h 1536"/>
              <a:gd name="T11" fmla="*/ 1064 w 1064"/>
              <a:gd name="T12" fmla="*/ 1536 h 1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4" h="1536">
                <a:moveTo>
                  <a:pt x="48" y="1536"/>
                </a:moveTo>
                <a:cubicBezTo>
                  <a:pt x="556" y="1208"/>
                  <a:pt x="1064" y="880"/>
                  <a:pt x="1056" y="624"/>
                </a:cubicBezTo>
                <a:cubicBezTo>
                  <a:pt x="1048" y="368"/>
                  <a:pt x="524" y="184"/>
                  <a:pt x="0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7364413" y="2892425"/>
            <a:ext cx="87075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Arial" charset="0"/>
              </a:rPr>
              <a:t>Refill</a:t>
            </a:r>
          </a:p>
        </p:txBody>
      </p:sp>
      <p:sp>
        <p:nvSpPr>
          <p:cNvPr id="21512" name="Rectangle 11"/>
          <p:cNvSpPr>
            <a:spLocks noChangeArrowheads="1"/>
          </p:cNvSpPr>
          <p:nvPr/>
        </p:nvSpPr>
        <p:spPr bwMode="auto">
          <a:xfrm>
            <a:off x="228600" y="4114800"/>
            <a:ext cx="2960688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l" eaLnBrk="1" hangingPunct="1">
              <a:spcBef>
                <a:spcPct val="50000"/>
              </a:spcBef>
              <a:buFontTx/>
              <a:buChar char="•"/>
            </a:pPr>
            <a:r>
              <a:rPr lang="en-US" sz="3200" dirty="0" smtClean="0">
                <a:latin typeface="Arial" charset="0"/>
              </a:rPr>
              <a:t>Software writes table</a:t>
            </a:r>
          </a:p>
          <a:p>
            <a:pPr marL="342900" indent="-342900" algn="l" eaLnBrk="1" hangingPunct="1">
              <a:spcBef>
                <a:spcPct val="50000"/>
              </a:spcBef>
              <a:buFontTx/>
              <a:buChar char="•"/>
            </a:pPr>
            <a:r>
              <a:rPr lang="en-US" sz="3200" dirty="0" smtClean="0">
                <a:latin typeface="Arial" charset="0"/>
              </a:rPr>
              <a:t>Hardware reads it</a:t>
            </a:r>
            <a:endParaRPr lang="en-US" sz="2800" dirty="0">
              <a:latin typeface="Arial" charset="0"/>
            </a:endParaRPr>
          </a:p>
        </p:txBody>
      </p:sp>
      <p:sp>
        <p:nvSpPr>
          <p:cNvPr id="21514" name="Text Box 13"/>
          <p:cNvSpPr txBox="1">
            <a:spLocks noChangeArrowheads="1"/>
          </p:cNvSpPr>
          <p:nvPr/>
        </p:nvSpPr>
        <p:spPr bwMode="auto">
          <a:xfrm>
            <a:off x="2514600" y="1981200"/>
            <a:ext cx="1042988" cy="5794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 b="1" dirty="0">
                <a:latin typeface="Arial" charset="0"/>
              </a:rPr>
              <a:t>CPU</a:t>
            </a:r>
            <a:endParaRPr lang="en-US" sz="32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5" name="Text Box 14"/>
          <p:cNvSpPr txBox="1">
            <a:spLocks noChangeArrowheads="1"/>
          </p:cNvSpPr>
          <p:nvPr/>
        </p:nvSpPr>
        <p:spPr bwMode="auto">
          <a:xfrm>
            <a:off x="4724400" y="1905000"/>
            <a:ext cx="1890713" cy="181588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dirty="0">
                <a:latin typeface="Arial" charset="0"/>
              </a:rPr>
              <a:t>Protection</a:t>
            </a:r>
          </a:p>
          <a:p>
            <a:pPr algn="l"/>
            <a:r>
              <a:rPr lang="en-US" sz="2800" dirty="0" err="1">
                <a:latin typeface="Arial" charset="0"/>
              </a:rPr>
              <a:t>Lookaside</a:t>
            </a:r>
            <a:endParaRPr lang="en-US" sz="2800" dirty="0">
              <a:latin typeface="Arial" charset="0"/>
            </a:endParaRPr>
          </a:p>
          <a:p>
            <a:pPr algn="l"/>
            <a:r>
              <a:rPr lang="en-US" sz="2800" dirty="0" smtClean="0">
                <a:latin typeface="Arial" charset="0"/>
              </a:rPr>
              <a:t>Buffer (PLB)</a:t>
            </a:r>
            <a:endParaRPr lang="en-US" sz="2800" dirty="0">
              <a:latin typeface="Arial" charset="0"/>
            </a:endParaRPr>
          </a:p>
        </p:txBody>
      </p:sp>
      <p:sp>
        <p:nvSpPr>
          <p:cNvPr id="21516" name="Text Box 15"/>
          <p:cNvSpPr txBox="1">
            <a:spLocks noChangeArrowheads="1"/>
          </p:cNvSpPr>
          <p:nvPr/>
        </p:nvSpPr>
        <p:spPr bwMode="auto">
          <a:xfrm>
            <a:off x="1447800" y="2895600"/>
            <a:ext cx="3059113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800">
                <a:latin typeface="Arial" charset="0"/>
              </a:rPr>
              <a:t>Perm. Table Base</a:t>
            </a:r>
          </a:p>
        </p:txBody>
      </p:sp>
      <p:sp>
        <p:nvSpPr>
          <p:cNvPr id="21517" name="Freeform 16"/>
          <p:cNvSpPr>
            <a:spLocks/>
          </p:cNvSpPr>
          <p:nvPr/>
        </p:nvSpPr>
        <p:spPr bwMode="auto">
          <a:xfrm>
            <a:off x="2687638" y="3429000"/>
            <a:ext cx="1801812" cy="1582738"/>
          </a:xfrm>
          <a:custGeom>
            <a:avLst/>
            <a:gdLst>
              <a:gd name="T0" fmla="*/ 2147483647 w 1135"/>
              <a:gd name="T1" fmla="*/ 0 h 997"/>
              <a:gd name="T2" fmla="*/ 2147483647 w 1135"/>
              <a:gd name="T3" fmla="*/ 2147483647 h 997"/>
              <a:gd name="T4" fmla="*/ 2147483647 w 1135"/>
              <a:gd name="T5" fmla="*/ 2147483647 h 997"/>
              <a:gd name="T6" fmla="*/ 0 60000 65536"/>
              <a:gd name="T7" fmla="*/ 0 60000 65536"/>
              <a:gd name="T8" fmla="*/ 0 60000 65536"/>
              <a:gd name="T9" fmla="*/ 0 w 1135"/>
              <a:gd name="T10" fmla="*/ 0 h 997"/>
              <a:gd name="T11" fmla="*/ 1135 w 1135"/>
              <a:gd name="T12" fmla="*/ 997 h 9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5" h="997">
                <a:moveTo>
                  <a:pt x="153" y="0"/>
                </a:moveTo>
                <a:cubicBezTo>
                  <a:pt x="155" y="140"/>
                  <a:pt x="0" y="683"/>
                  <a:pt x="164" y="840"/>
                </a:cubicBezTo>
                <a:cubicBezTo>
                  <a:pt x="328" y="997"/>
                  <a:pt x="933" y="922"/>
                  <a:pt x="1135" y="944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295400" y="1600200"/>
            <a:ext cx="5562600" cy="2286000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381000" y="914400"/>
            <a:ext cx="5486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algn="l" eaLnBrk="1" hangingPunct="1">
              <a:spcBef>
                <a:spcPct val="50000"/>
              </a:spcBef>
              <a:buFontTx/>
              <a:buChar char="•"/>
            </a:pPr>
            <a:r>
              <a:rPr lang="en-US" sz="3200" dirty="0" smtClean="0">
                <a:latin typeface="Arial" charset="0"/>
              </a:rPr>
              <a:t>Similar to page table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Mondriaan</a:t>
            </a:r>
            <a:r>
              <a:rPr lang="en-US" dirty="0" smtClean="0"/>
              <a:t> Trade-off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For a high-performance </a:t>
            </a:r>
            <a:r>
              <a:rPr lang="en-US" dirty="0" err="1" smtClean="0">
                <a:latin typeface="Arial" charset="0"/>
              </a:rPr>
              <a:t>Mondriaan</a:t>
            </a:r>
            <a:r>
              <a:rPr lang="en-US" dirty="0" smtClean="0">
                <a:latin typeface="Arial" charset="0"/>
              </a:rPr>
              <a:t>-like design, these must balance</a:t>
            </a:r>
          </a:p>
          <a:p>
            <a:r>
              <a:rPr lang="en-US" dirty="0" smtClean="0">
                <a:latin typeface="Arial" charset="0"/>
              </a:rPr>
              <a:t>Space</a:t>
            </a:r>
          </a:p>
          <a:p>
            <a:pPr lvl="1"/>
            <a:r>
              <a:rPr lang="en-US" dirty="0">
                <a:latin typeface="Arial" charset="0"/>
              </a:rPr>
              <a:t>M</a:t>
            </a:r>
            <a:r>
              <a:rPr lang="en-US" dirty="0" smtClean="0">
                <a:latin typeface="Arial" charset="0"/>
              </a:rPr>
              <a:t>ore metadata, more space for table</a:t>
            </a:r>
          </a:p>
          <a:p>
            <a:r>
              <a:rPr lang="en-US" dirty="0" smtClean="0">
                <a:latin typeface="Arial" charset="0"/>
              </a:rPr>
              <a:t>PLB refill (from memory) penalty</a:t>
            </a:r>
          </a:p>
          <a:p>
            <a:pPr lvl="1"/>
            <a:r>
              <a:rPr lang="en-US" dirty="0" smtClean="0">
                <a:latin typeface="Arial" charset="0"/>
              </a:rPr>
              <a:t>Minimize refills (maximize reach) &amp; fast refills</a:t>
            </a:r>
          </a:p>
          <a:p>
            <a:r>
              <a:rPr lang="en-US" dirty="0" smtClean="0">
                <a:latin typeface="Arial" charset="0"/>
              </a:rPr>
              <a:t>Software overheads writing table entries</a:t>
            </a:r>
          </a:p>
          <a:p>
            <a:pPr lvl="1"/>
            <a:r>
              <a:rPr lang="en-US" dirty="0" smtClean="0">
                <a:latin typeface="Arial" charset="0"/>
              </a:rPr>
              <a:t>Infrequent updates &amp;/or simple table entries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Satisfying A </a:t>
            </a:r>
            <a:r>
              <a:rPr lang="en-US" dirty="0" err="1" smtClean="0"/>
              <a:t>Mondriaan</a:t>
            </a:r>
            <a:r>
              <a:rPr lang="en-US" dirty="0" smtClean="0"/>
              <a:t> Design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52600" y="1447800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reeform 10"/>
          <p:cNvSpPr/>
          <p:nvPr/>
        </p:nvSpPr>
        <p:spPr bwMode="auto">
          <a:xfrm>
            <a:off x="4110000" y="3098624"/>
            <a:ext cx="529200" cy="462000"/>
          </a:xfrm>
          <a:custGeom>
            <a:avLst/>
            <a:gdLst>
              <a:gd name="connsiteX0" fmla="*/ 267600 w 529200"/>
              <a:gd name="connsiteY0" fmla="*/ 0 h 462000"/>
              <a:gd name="connsiteX1" fmla="*/ 490800 w 529200"/>
              <a:gd name="connsiteY1" fmla="*/ 396000 h 462000"/>
              <a:gd name="connsiteX2" fmla="*/ 37200 w 529200"/>
              <a:gd name="connsiteY2" fmla="*/ 396000 h 462000"/>
              <a:gd name="connsiteX3" fmla="*/ 267600 w 529200"/>
              <a:gd name="connsiteY3" fmla="*/ 0 h 4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200" h="462000">
                <a:moveTo>
                  <a:pt x="267600" y="0"/>
                </a:moveTo>
                <a:cubicBezTo>
                  <a:pt x="343200" y="0"/>
                  <a:pt x="529200" y="330000"/>
                  <a:pt x="490800" y="396000"/>
                </a:cubicBezTo>
                <a:cubicBezTo>
                  <a:pt x="452400" y="462000"/>
                  <a:pt x="74400" y="459600"/>
                  <a:pt x="37200" y="396000"/>
                </a:cubicBezTo>
                <a:cubicBezTo>
                  <a:pt x="0" y="332400"/>
                  <a:pt x="192000" y="0"/>
                  <a:pt x="267600" y="0"/>
                </a:cubicBezTo>
                <a:close/>
              </a:path>
            </a:pathLst>
          </a:cu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37875" y="1839685"/>
            <a:ext cx="34061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It works!</a:t>
            </a:r>
          </a:p>
          <a:p>
            <a:r>
              <a:rPr lang="en-US" sz="3200" dirty="0" smtClean="0"/>
              <a:t>(high performance)</a:t>
            </a:r>
            <a:endParaRPr lang="en-US" sz="32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5105400"/>
            <a:ext cx="85344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pitchFamily="34" charset="0"/>
              </a:rPr>
              <a:t>Probability of a design just falling into the working region on its own = 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Mondriaan</a:t>
            </a:r>
            <a:r>
              <a:rPr lang="en-US" dirty="0" smtClean="0"/>
              <a:t> Issue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52600" y="1447800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4953000"/>
            <a:ext cx="85344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Table entries space overhead is acceptable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PLB misses too much and/or expensive misses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Arial" charset="0"/>
                <a:cs typeface="Arial" pitchFamily="34" charset="0"/>
              </a:rPr>
              <a:t>Permissions table is fast to write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85000" y="2960400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Engineering a </a:t>
            </a:r>
            <a:r>
              <a:rPr lang="en-US" dirty="0" err="1" smtClean="0"/>
              <a:t>Mondriaan</a:t>
            </a:r>
            <a:r>
              <a:rPr lang="en-US" dirty="0" smtClean="0"/>
              <a:t> System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52600" y="1447800"/>
          <a:ext cx="5257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4863402"/>
            <a:ext cx="8534400" cy="17389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 smtClean="0">
                <a:latin typeface="Arial" charset="0"/>
                <a:cs typeface="Arial" pitchFamily="34" charset="0"/>
              </a:rPr>
              <a:t>Table entries space overhead is acceptable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 smtClean="0">
                <a:latin typeface="Arial" charset="0"/>
                <a:cs typeface="Arial" pitchFamily="34" charset="0"/>
              </a:rPr>
              <a:t>Increase the size of the PLB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 smtClean="0">
                <a:latin typeface="Arial" charset="0"/>
                <a:cs typeface="Arial" pitchFamily="34" charset="0"/>
              </a:rPr>
              <a:t>Permissions table is fast to write</a:t>
            </a:r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 rot="5400000">
            <a:off x="4491511" y="3000149"/>
            <a:ext cx="225474" cy="4061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 bwMode="auto">
          <a:xfrm>
            <a:off x="4785000" y="2960400"/>
            <a:ext cx="152400" cy="152400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4450">
          <a:solidFill>
            <a:schemeClr val="tx1"/>
          </a:solidFill>
          <a:miter lim="800000"/>
          <a:headEnd/>
          <a:tailEnd/>
        </a:ln>
      </a:spPr>
      <a:bodyPr anchor="ctr">
        <a:spAutoFit/>
      </a:bodyPr>
      <a:lstStyle>
        <a:defPPr>
          <a:defRPr/>
        </a:defPPr>
      </a:lstStyle>
    </a:spDef>
    <a:lnDef>
      <a:spPr>
        <a:ln w="381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2209</TotalTime>
  <Words>1390</Words>
  <Application>Microsoft Office PowerPoint</Application>
  <PresentationFormat>On-screen Show (4:3)</PresentationFormat>
  <Paragraphs>332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Considerations for  Mondriaan-like Systems</vt:lpstr>
      <vt:lpstr>Mondriaan Ain’t Pixie Dust</vt:lpstr>
      <vt:lpstr>The Fate of Multi-Paper Projects</vt:lpstr>
      <vt:lpstr>Why Mondriaan Attracts</vt:lpstr>
      <vt:lpstr>MMP Hardware</vt:lpstr>
      <vt:lpstr>Mondriaan Trade-off</vt:lpstr>
      <vt:lpstr>Satisfying A Mondriaan Design</vt:lpstr>
      <vt:lpstr>Example Mondriaan Issue</vt:lpstr>
      <vt:lpstr>Engineering a Mondriaan System</vt:lpstr>
      <vt:lpstr>Talk Outline</vt:lpstr>
      <vt:lpstr>Mondriaan Overview</vt:lpstr>
      <vt:lpstr>Permissions Table Design</vt:lpstr>
      <vt:lpstr>Lowest Level Entries</vt:lpstr>
      <vt:lpstr>Run-length Encoded (RLE) Entries</vt:lpstr>
      <vt:lpstr>RLE Dangers</vt:lpstr>
      <vt:lpstr>PLB Entries Need Reach</vt:lpstr>
      <vt:lpstr>Overlapping Entries Increase Reach</vt:lpstr>
      <vt:lpstr>Overlapping Entries Reduce PLB Misses</vt:lpstr>
      <vt:lpstr>MMP’s use of RLE Entries</vt:lpstr>
      <vt:lpstr>Mondriaan-like Systems</vt:lpstr>
      <vt:lpstr>SPEC 2000 [ASPLOS 2002]</vt:lpstr>
      <vt:lpstr>SPEC 2000 [ASPLOS 2002]</vt:lpstr>
      <vt:lpstr>Mondrix [SOSP 2005]</vt:lpstr>
      <vt:lpstr>Mondrix [SOSP 2005]</vt:lpstr>
      <vt:lpstr>Colorama</vt:lpstr>
      <vt:lpstr>Colorama [HPCA 2007]</vt:lpstr>
      <vt:lpstr>Colorama [HPCA 2007]</vt:lpstr>
      <vt:lpstr>Loki</vt:lpstr>
      <vt:lpstr>Loki [OSDI 2008]</vt:lpstr>
      <vt:lpstr>Loki [OSDI 2008]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witchel</dc:creator>
  <cp:lastModifiedBy>witchel</cp:lastModifiedBy>
  <cp:revision>294</cp:revision>
  <dcterms:created xsi:type="dcterms:W3CDTF">2009-06-20T01:11:19Z</dcterms:created>
  <dcterms:modified xsi:type="dcterms:W3CDTF">2009-06-29T04:19:05Z</dcterms:modified>
</cp:coreProperties>
</file>