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6" r:id="rId1"/>
  </p:sldMasterIdLst>
  <p:notesMasterIdLst>
    <p:notesMasterId r:id="rId46"/>
  </p:notesMasterIdLst>
  <p:handoutMasterIdLst>
    <p:handoutMasterId r:id="rId47"/>
  </p:handoutMasterIdLst>
  <p:sldIdLst>
    <p:sldId id="256" r:id="rId2"/>
    <p:sldId id="366" r:id="rId3"/>
    <p:sldId id="427" r:id="rId4"/>
    <p:sldId id="370" r:id="rId5"/>
    <p:sldId id="444" r:id="rId6"/>
    <p:sldId id="445" r:id="rId7"/>
    <p:sldId id="497" r:id="rId8"/>
    <p:sldId id="500" r:id="rId9"/>
    <p:sldId id="440" r:id="rId10"/>
    <p:sldId id="371" r:id="rId11"/>
    <p:sldId id="501" r:id="rId12"/>
    <p:sldId id="389" r:id="rId13"/>
    <p:sldId id="390" r:id="rId14"/>
    <p:sldId id="443" r:id="rId15"/>
    <p:sldId id="467" r:id="rId16"/>
    <p:sldId id="487" r:id="rId17"/>
    <p:sldId id="488" r:id="rId18"/>
    <p:sldId id="489" r:id="rId19"/>
    <p:sldId id="468" r:id="rId20"/>
    <p:sldId id="508" r:id="rId21"/>
    <p:sldId id="507" r:id="rId22"/>
    <p:sldId id="481" r:id="rId23"/>
    <p:sldId id="469" r:id="rId24"/>
    <p:sldId id="471" r:id="rId25"/>
    <p:sldId id="472" r:id="rId26"/>
    <p:sldId id="502" r:id="rId27"/>
    <p:sldId id="459" r:id="rId28"/>
    <p:sldId id="504" r:id="rId29"/>
    <p:sldId id="461" r:id="rId30"/>
    <p:sldId id="419" r:id="rId31"/>
    <p:sldId id="460" r:id="rId32"/>
    <p:sldId id="483" r:id="rId33"/>
    <p:sldId id="484" r:id="rId34"/>
    <p:sldId id="464" r:id="rId35"/>
    <p:sldId id="490" r:id="rId36"/>
    <p:sldId id="491" r:id="rId37"/>
    <p:sldId id="493" r:id="rId38"/>
    <p:sldId id="496" r:id="rId39"/>
    <p:sldId id="505" r:id="rId40"/>
    <p:sldId id="441" r:id="rId41"/>
    <p:sldId id="381" r:id="rId42"/>
    <p:sldId id="393" r:id="rId43"/>
    <p:sldId id="482" r:id="rId44"/>
    <p:sldId id="452" r:id="rId45"/>
  </p:sldIdLst>
  <p:sldSz cx="9144000" cy="6858000" type="screen4x3"/>
  <p:notesSz cx="68580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66" autoAdjust="0"/>
    <p:restoredTop sz="86498" autoAdjust="0"/>
  </p:normalViewPr>
  <p:slideViewPr>
    <p:cSldViewPr>
      <p:cViewPr>
        <p:scale>
          <a:sx n="60" d="100"/>
          <a:sy n="60" d="100"/>
        </p:scale>
        <p:origin x="-1339" y="-5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4" d="100"/>
          <a:sy n="64" d="100"/>
        </p:scale>
        <p:origin x="-1925" y="-91"/>
      </p:cViewPr>
      <p:guideLst>
        <p:guide orient="horz" pos="2928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0F2020B-C789-477B-9008-01F0E720E9A0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F03BD8-3023-4BDC-A3FF-640918055EB4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231702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B740C3E-4C65-4A11-A542-4363A79B209F}" type="datetimeFigureOut">
              <a:rPr lang="en-US" smtClean="0"/>
              <a:pPr/>
              <a:t>3/4/2013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049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15790"/>
            <a:ext cx="5486400" cy="41833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829967"/>
            <a:ext cx="2971800" cy="4648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0E0EB46-AB6B-4671-B3B6-01840E91C96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4845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>
              <a:solidFill>
                <a:srgbClr val="000000"/>
              </a:solidFill>
              <a:latin typeface="Corbel"/>
            </a:endParaRPr>
          </a:p>
          <a:p>
            <a:endParaRPr lang="en-US" dirty="0">
              <a:solidFill>
                <a:srgbClr val="000000"/>
              </a:solidFill>
              <a:latin typeface="Corbel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0EB46-AB6B-4671-B3B6-01840E91C967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0EB46-AB6B-4671-B3B6-01840E91C967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211097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0EB46-AB6B-4671-B3B6-01840E91C967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7280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0EB46-AB6B-4671-B3B6-01840E91C967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07280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Failures always a possible operation</a:t>
            </a:r>
          </a:p>
          <a:p>
            <a:pPr lvl="1"/>
            <a:r>
              <a:rPr lang="en-US" dirty="0" smtClean="0"/>
              <a:t>Program, OS, machine, network, data center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0EB46-AB6B-4671-B3B6-01840E91C967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893919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Riding the bus.  My ah-hah</a:t>
            </a:r>
            <a:r>
              <a:rPr lang="en-US" baseline="0" dirty="0" smtClean="0"/>
              <a:t> moment.</a:t>
            </a:r>
          </a:p>
          <a:p>
            <a:r>
              <a:rPr lang="en-US" baseline="0" dirty="0" smtClean="0"/>
              <a:t>As a professor, many approaches worked (and failed)</a:t>
            </a:r>
          </a:p>
          <a:p>
            <a:r>
              <a:rPr lang="en-US" baseline="0" dirty="0" smtClean="0"/>
              <a:t>Getting into problems</a:t>
            </a:r>
          </a:p>
          <a:p>
            <a:r>
              <a:rPr lang="en-US" baseline="0" dirty="0" smtClean="0"/>
              <a:t>that guy is in the wrong hash bucket</a:t>
            </a:r>
          </a:p>
          <a:p>
            <a:r>
              <a:rPr lang="en-US" baseline="0" dirty="0" smtClean="0"/>
              <a:t>you spend a long time understanding your own theorems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E0EB46-AB6B-4671-B3B6-01840E91C967}" type="slidenum">
              <a:rPr lang="en-US" smtClean="0"/>
              <a:pPr/>
              <a:t>43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5703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99CF68-5A05-4EDE-A4A6-01BC938EBB5B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100"/>
              </a:spcAft>
              <a:defRPr/>
            </a:lvl1pPr>
            <a:lvl2pPr>
              <a:spcAft>
                <a:spcPts val="100"/>
              </a:spcAft>
              <a:defRPr/>
            </a:lvl2pPr>
            <a:lvl3pPr>
              <a:spcAft>
                <a:spcPts val="100"/>
              </a:spcAft>
              <a:defRPr/>
            </a:lvl3pPr>
            <a:lvl4pPr>
              <a:spcAft>
                <a:spcPts val="100"/>
              </a:spcAft>
              <a:defRPr/>
            </a:lvl4pPr>
            <a:lvl5pPr>
              <a:spcAft>
                <a:spcPts val="100"/>
              </a:spcAft>
              <a:defRPr/>
            </a:lvl5pPr>
            <a:extLst/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02C951-2A97-4C7B-8C0A-290BE660931B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11BA36-9281-43AB-BC1B-4DA903C61EA4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0F3D1A-4B76-472E-B77D-7F049F4E4D45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A5FD55-CF9F-48E3-A4CB-D2331D5D5654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63FCB4-A8E8-4BF9-84B5-67A62FDFE498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dirty="0" smtClean="0"/>
              <a:t>Click to edit Master text styles</a:t>
            </a:r>
          </a:p>
          <a:p>
            <a:pPr lvl="1" eaLnBrk="1" latinLnBrk="0" hangingPunct="1"/>
            <a:r>
              <a:rPr kumimoji="0" lang="en-US" dirty="0" smtClean="0"/>
              <a:t>Second level</a:t>
            </a:r>
          </a:p>
          <a:p>
            <a:pPr lvl="2" eaLnBrk="1" latinLnBrk="0" hangingPunct="1"/>
            <a:r>
              <a:rPr kumimoji="0" lang="en-US" dirty="0" smtClean="0"/>
              <a:t>Third level</a:t>
            </a:r>
          </a:p>
          <a:p>
            <a:pPr lvl="3" eaLnBrk="1" latinLnBrk="0" hangingPunct="1"/>
            <a:r>
              <a:rPr kumimoji="0" lang="en-US" dirty="0" smtClean="0"/>
              <a:t>Fourth level</a:t>
            </a:r>
          </a:p>
          <a:p>
            <a:pPr lvl="4" eaLnBrk="1" latinLnBrk="0" hangingPunct="1"/>
            <a:r>
              <a:rPr kumimoji="0" lang="en-US" dirty="0" smtClean="0"/>
              <a:t>Fifth level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0911F908-EDF2-4387-87F9-56457AA131EE}" type="datetime1">
              <a:rPr lang="en-US" smtClean="0"/>
              <a:pPr/>
              <a:t>3/4/2013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C92FC454-C208-485A-97A3-A3C0969DB23A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7" r:id="rId1"/>
    <p:sldLayoutId id="2147483818" r:id="rId2"/>
    <p:sldLayoutId id="2147483819" r:id="rId3"/>
    <p:sldLayoutId id="2147483820" r:id="rId4"/>
    <p:sldLayoutId id="2147483821" r:id="rId5"/>
    <p:sldLayoutId id="2147483822" r:id="rId6"/>
  </p:sldLayoutIdLst>
  <p:timing>
    <p:tnLst>
      <p:par>
        <p:cTn id="1" dur="indefinite" restart="never" nodeType="tmRoot"/>
      </p:par>
    </p:tnLst>
  </p:timing>
  <p:hf hdr="0" ftr="0" dt="0"/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066800"/>
            <a:ext cx="8077200" cy="1673352"/>
          </a:xfrm>
        </p:spPr>
        <p:txBody>
          <a:bodyPr>
            <a:normAutofit/>
          </a:bodyPr>
          <a:lstStyle/>
          <a:p>
            <a:r>
              <a:rPr lang="en-US" sz="4800" dirty="0" smtClean="0"/>
              <a:t>ACID: The Wrong Way To Think About Concurrency</a:t>
            </a:r>
            <a:endParaRPr lang="en-US" sz="4800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905000"/>
          </a:xfrm>
        </p:spPr>
        <p:txBody>
          <a:bodyPr>
            <a:normAutofit/>
          </a:bodyPr>
          <a:lstStyle/>
          <a:p>
            <a:r>
              <a:rPr lang="en-US" sz="2800" dirty="0" smtClean="0"/>
              <a:t>Emmett </a:t>
            </a:r>
            <a:r>
              <a:rPr lang="en-US" sz="2800" dirty="0" err="1" smtClean="0"/>
              <a:t>Witchel</a:t>
            </a:r>
            <a:endParaRPr lang="en-US" sz="2800" dirty="0" smtClean="0"/>
          </a:p>
          <a:p>
            <a:r>
              <a:rPr lang="en-US" sz="2800" dirty="0" smtClean="0"/>
              <a:t>The University of Texas At Austin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are transactions?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solidFill>
                  <a:srgbClr val="FF0000"/>
                </a:solidFill>
              </a:rPr>
              <a:t>A transaction defines a critical region</a:t>
            </a:r>
          </a:p>
          <a:p>
            <a:pPr lvl="1"/>
            <a:r>
              <a:rPr lang="en-US" dirty="0" smtClean="0"/>
              <a:t>Begin transaction</a:t>
            </a:r>
          </a:p>
          <a:p>
            <a:pPr lvl="1"/>
            <a:r>
              <a:rPr lang="en-US" dirty="0" smtClean="0"/>
              <a:t>End transaction</a:t>
            </a:r>
          </a:p>
          <a:p>
            <a:r>
              <a:rPr lang="en-US" dirty="0" smtClean="0"/>
              <a:t>A transaction processing system (TPS) specifies proper concurrent execution</a:t>
            </a:r>
          </a:p>
          <a:p>
            <a:r>
              <a:rPr lang="en-US" dirty="0" smtClean="0"/>
              <a:t>Transactions and TPS as generic concurrency control</a:t>
            </a:r>
          </a:p>
          <a:p>
            <a:pPr lvl="1"/>
            <a:r>
              <a:rPr lang="en-US" dirty="0" smtClean="0"/>
              <a:t>Possibly the “simplest” idea to specify concurrency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5038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Transactions aren’t a thing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Less specific than an algorithm</a:t>
            </a:r>
          </a:p>
          <a:p>
            <a:r>
              <a:rPr lang="en-US" dirty="0"/>
              <a:t>Less specific than </a:t>
            </a:r>
            <a:r>
              <a:rPr lang="en-US" dirty="0" smtClean="0"/>
              <a:t>a data structure</a:t>
            </a:r>
          </a:p>
          <a:p>
            <a:r>
              <a:rPr lang="en-US" dirty="0" smtClean="0"/>
              <a:t>Less specific than a design pattern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8386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6553200" cy="4854209"/>
          </a:xfrm>
        </p:spPr>
        <p:txBody>
          <a:bodyPr>
            <a:normAutofit/>
          </a:bodyPr>
          <a:lstStyle/>
          <a:p>
            <a:r>
              <a:rPr lang="en-US" dirty="0" smtClean="0"/>
              <a:t>Transaction procedures</a:t>
            </a:r>
          </a:p>
          <a:p>
            <a:pPr lvl="1"/>
            <a:r>
              <a:rPr lang="en-US" dirty="0" err="1" smtClean="0"/>
              <a:t>txbegin</a:t>
            </a:r>
            <a:endParaRPr lang="en-US" dirty="0" smtClean="0"/>
          </a:p>
          <a:p>
            <a:pPr lvl="1"/>
            <a:r>
              <a:rPr lang="en-US" dirty="0" err="1" smtClean="0"/>
              <a:t>txend</a:t>
            </a:r>
            <a:endParaRPr lang="en-US" dirty="0" smtClean="0"/>
          </a:p>
          <a:p>
            <a:pPr lvl="1"/>
            <a:r>
              <a:rPr lang="en-US" dirty="0" err="1" smtClean="0"/>
              <a:t>txabort</a:t>
            </a:r>
            <a:endParaRPr lang="en-US" dirty="0" smtClean="0"/>
          </a:p>
          <a:p>
            <a:r>
              <a:rPr lang="en-US" dirty="0" smtClean="0"/>
              <a:t>Transactions read and write rows and tables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4267200" y="2209800"/>
            <a:ext cx="4695516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BEGIN TRAN 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T1;</a:t>
            </a:r>
            <a:endParaRPr lang="en-US" sz="2800" b="1" dirty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UPDATE table1 ...;</a:t>
            </a: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SELECT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* from table1;</a:t>
            </a: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COMMIT </a:t>
            </a:r>
            <a:r>
              <a:rPr lang="en-US" sz="2800" b="1" dirty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TRAN T1;</a:t>
            </a:r>
          </a:p>
        </p:txBody>
      </p:sp>
    </p:spTree>
    <p:extLst>
      <p:ext uri="{BB962C8B-B14F-4D97-AF65-F5344CB8AC3E}">
        <p14:creationId xmlns:p14="http://schemas.microsoft.com/office/powerpoint/2010/main" val="3376096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Transactional memory example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4114800" cy="4701809"/>
          </a:xfrm>
        </p:spPr>
        <p:txBody>
          <a:bodyPr>
            <a:normAutofit/>
          </a:bodyPr>
          <a:lstStyle/>
          <a:p>
            <a:r>
              <a:rPr lang="en-US" dirty="0" smtClean="0"/>
              <a:t>Transaction instructions</a:t>
            </a:r>
          </a:p>
          <a:p>
            <a:pPr lvl="1"/>
            <a:r>
              <a:rPr lang="en-US" dirty="0" err="1" smtClean="0"/>
              <a:t>txbegin</a:t>
            </a:r>
            <a:endParaRPr lang="en-US" dirty="0" smtClean="0"/>
          </a:p>
          <a:p>
            <a:pPr lvl="1"/>
            <a:r>
              <a:rPr lang="en-US" dirty="0" err="1" smtClean="0"/>
              <a:t>txend</a:t>
            </a:r>
            <a:endParaRPr lang="en-US" dirty="0" smtClean="0"/>
          </a:p>
          <a:p>
            <a:r>
              <a:rPr lang="en-US" dirty="0" smtClean="0"/>
              <a:t>Transactions read and write cache lines</a:t>
            </a:r>
          </a:p>
          <a:p>
            <a:pPr lvl="1"/>
            <a:r>
              <a:rPr lang="en-US" dirty="0" smtClean="0"/>
              <a:t>Increment a counter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3810000" y="2209800"/>
            <a:ext cx="5125121" cy="35394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lea c, %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ax</a:t>
            </a:r>
            <a:endParaRPr lang="en-US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retry:</a:t>
            </a: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SPECULATE</a:t>
            </a: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jnz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retry</a:t>
            </a: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lock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(%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ax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), %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bx</a:t>
            </a:r>
            <a:endParaRPr lang="en-US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incr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%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bx</a:t>
            </a:r>
            <a:endParaRPr lang="en-US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lock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mov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%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bx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, (%</a:t>
            </a:r>
            <a:r>
              <a:rPr lang="en-US" sz="2800" b="1" dirty="0" err="1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ax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)</a:t>
            </a: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COMMIT</a:t>
            </a:r>
          </a:p>
        </p:txBody>
      </p:sp>
    </p:spTree>
    <p:extLst>
      <p:ext uri="{BB962C8B-B14F-4D97-AF65-F5344CB8AC3E}">
        <p14:creationId xmlns:p14="http://schemas.microsoft.com/office/powerpoint/2010/main" val="341075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story so far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Some code is vulnerable to other concurrently executing code</a:t>
            </a:r>
          </a:p>
          <a:p>
            <a:r>
              <a:rPr lang="en-US" dirty="0" smtClean="0"/>
              <a:t>Delimit critical region as a transaction</a:t>
            </a:r>
          </a:p>
          <a:p>
            <a:r>
              <a:rPr lang="en-US" dirty="0" smtClean="0"/>
              <a:t>Execute transaction in TPS</a:t>
            </a:r>
          </a:p>
          <a:p>
            <a:r>
              <a:rPr lang="en-US" dirty="0" smtClean="0"/>
              <a:t>WIN!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…but what is the transaction processing system (TPS) supposed to do?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Traditional response: provide ACID properties</a:t>
            </a:r>
          </a:p>
          <a:p>
            <a:pPr lvl="1"/>
            <a:r>
              <a:rPr lang="en-US" dirty="0" smtClean="0">
                <a:solidFill>
                  <a:srgbClr val="FF0000"/>
                </a:solidFill>
              </a:rPr>
              <a:t>My response: schedule transactions</a:t>
            </a:r>
            <a:endParaRPr lang="en-US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8380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ACID Properties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Atomicity</a:t>
            </a:r>
            <a:r>
              <a:rPr lang="en-US" dirty="0" smtClean="0"/>
              <a:t>: The transaction executes completely or not at all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Consistency</a:t>
            </a:r>
            <a:r>
              <a:rPr lang="en-US" dirty="0" smtClean="0"/>
              <a:t>: The transaction preserves the internal consistency of the database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Isolation</a:t>
            </a:r>
            <a:r>
              <a:rPr lang="en-US" dirty="0" smtClean="0"/>
              <a:t>: The transaction executes as if it were running alone, with no other transactions</a:t>
            </a:r>
          </a:p>
          <a:p>
            <a:r>
              <a:rPr lang="en-US" dirty="0" smtClean="0">
                <a:solidFill>
                  <a:srgbClr val="002060"/>
                </a:solidFill>
              </a:rPr>
              <a:t>Durability</a:t>
            </a:r>
            <a:r>
              <a:rPr lang="en-US" dirty="0" smtClean="0"/>
              <a:t>: The transaction’s results will not be lost in a failure [B&amp;N 2009]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15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914400" y="1752600"/>
            <a:ext cx="7052572" cy="1077218"/>
          </a:xfrm>
          <a:prstGeom prst="rect">
            <a:avLst/>
          </a:prstGeom>
          <a:solidFill>
            <a:srgbClr val="FFFF00"/>
          </a:solidFill>
        </p:spPr>
        <p:txBody>
          <a:bodyPr wrap="none" rtlCol="0">
            <a:spAutoFit/>
          </a:bodyPr>
          <a:lstStyle/>
          <a:p>
            <a:r>
              <a:rPr lang="en-US" sz="3200" dirty="0">
                <a:latin typeface="Arial Black" pitchFamily="34" charset="0"/>
              </a:rPr>
              <a:t>Consistency </a:t>
            </a:r>
            <a:r>
              <a:rPr lang="en-US" sz="3200" dirty="0" smtClean="0">
                <a:latin typeface="Arial Black" pitchFamily="34" charset="0"/>
              </a:rPr>
              <a:t>is</a:t>
            </a:r>
          </a:p>
          <a:p>
            <a:r>
              <a:rPr lang="en-US" sz="3200" dirty="0" smtClean="0">
                <a:latin typeface="Arial Black" pitchFamily="34" charset="0"/>
              </a:rPr>
              <a:t> </a:t>
            </a:r>
            <a:r>
              <a:rPr lang="en-US" sz="3200" dirty="0">
                <a:latin typeface="Arial Black" pitchFamily="34" charset="0"/>
              </a:rPr>
              <a:t>Data structure invariants </a:t>
            </a:r>
            <a:r>
              <a:rPr lang="en-US" sz="3200" dirty="0" smtClean="0">
                <a:latin typeface="Arial Black" pitchFamily="34" charset="0"/>
              </a:rPr>
              <a:t>hold</a:t>
            </a:r>
            <a:endParaRPr lang="en-US" sz="32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064022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Database invariants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Some can be maintained by system</a:t>
            </a:r>
          </a:p>
          <a:p>
            <a:pPr lvl="1"/>
            <a:r>
              <a:rPr lang="en-US" dirty="0" smtClean="0"/>
              <a:t>E.g., referential integrity, roughly no dangling pointers</a:t>
            </a:r>
          </a:p>
          <a:p>
            <a:pPr lvl="1"/>
            <a:r>
              <a:rPr lang="en-US" dirty="0" smtClean="0"/>
              <a:t>E.g., primary key values are unique</a:t>
            </a:r>
          </a:p>
          <a:p>
            <a:r>
              <a:rPr lang="en-US" dirty="0" smtClean="0"/>
              <a:t>Some externally enforced</a:t>
            </a:r>
          </a:p>
          <a:p>
            <a:pPr lvl="1"/>
            <a:r>
              <a:rPr lang="en-US" dirty="0" smtClean="0"/>
              <a:t>E.g., Salary cannot decrease unless demotion</a:t>
            </a:r>
          </a:p>
          <a:p>
            <a:pPr lvl="1"/>
            <a:r>
              <a:rPr lang="en-US" dirty="0" smtClean="0"/>
              <a:t>E.g., Number of widgets in DB equals physical widgets in warehouse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13169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Memory invariants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Processor (ISA) invariants</a:t>
            </a:r>
          </a:p>
          <a:p>
            <a:pPr lvl="1"/>
            <a:r>
              <a:rPr lang="en-US" dirty="0" smtClean="0"/>
              <a:t>E.g., 64-bit writes are indivisible</a:t>
            </a:r>
          </a:p>
          <a:p>
            <a:r>
              <a:rPr lang="en-US" dirty="0" smtClean="0"/>
              <a:t>Most externally enforced</a:t>
            </a:r>
          </a:p>
          <a:p>
            <a:pPr lvl="1"/>
            <a:r>
              <a:rPr lang="en-US" dirty="0" smtClean="0"/>
              <a:t>E.g., List pointers correct</a:t>
            </a:r>
          </a:p>
          <a:p>
            <a:pPr lvl="2"/>
            <a:r>
              <a:rPr lang="en-US" dirty="0" smtClean="0"/>
              <a:t>node-&gt;next-&gt;</a:t>
            </a:r>
            <a:r>
              <a:rPr lang="en-US" dirty="0" err="1" smtClean="0"/>
              <a:t>prev</a:t>
            </a:r>
            <a:r>
              <a:rPr lang="en-US" dirty="0" smtClean="0"/>
              <a:t> == node</a:t>
            </a:r>
          </a:p>
          <a:p>
            <a:pPr lvl="1"/>
            <a:r>
              <a:rPr lang="en-US" dirty="0" smtClean="0"/>
              <a:t>E.g.,</a:t>
            </a:r>
            <a:r>
              <a:rPr lang="en-US" dirty="0"/>
              <a:t> </a:t>
            </a:r>
            <a:r>
              <a:rPr lang="en-US" dirty="0" smtClean="0"/>
              <a:t>Total items on list kept up to date with list membership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57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Consistency not part of TPS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A transaction system can’t guarantee consistency!</a:t>
            </a:r>
          </a:p>
          <a:p>
            <a:pPr lvl="1"/>
            <a:r>
              <a:rPr lang="en-US" dirty="0" smtClean="0"/>
              <a:t>A transaction can violate a data structure invariant</a:t>
            </a:r>
          </a:p>
          <a:p>
            <a:r>
              <a:rPr lang="en-US" dirty="0" smtClean="0"/>
              <a:t>…the transaction processing </a:t>
            </a:r>
            <a:r>
              <a:rPr lang="en-US" dirty="0"/>
              <a:t>system does its part for the C in </a:t>
            </a:r>
            <a:r>
              <a:rPr lang="en-US" dirty="0" smtClean="0"/>
              <a:t>ACID only </a:t>
            </a:r>
            <a:r>
              <a:rPr lang="en-US" dirty="0"/>
              <a:t>by guaranteeing AID. [B&amp;N 2009</a:t>
            </a:r>
            <a:r>
              <a:rPr lang="en-US" dirty="0" smtClean="0"/>
              <a:t>]</a:t>
            </a:r>
            <a:endParaRPr lang="en-US" dirty="0"/>
          </a:p>
          <a:p>
            <a:r>
              <a:rPr lang="en-US" dirty="0" smtClean="0"/>
              <a:t>It’s </a:t>
            </a:r>
            <a:r>
              <a:rPr lang="en-US" dirty="0"/>
              <a:t>the application </a:t>
            </a:r>
            <a:r>
              <a:rPr lang="en-US" dirty="0" smtClean="0"/>
              <a:t>programmer’s responsibility </a:t>
            </a:r>
            <a:r>
              <a:rPr lang="en-US" dirty="0"/>
              <a:t>to ensure the transaction </a:t>
            </a:r>
            <a:r>
              <a:rPr lang="en-US" dirty="0" smtClean="0"/>
              <a:t>program preserves </a:t>
            </a:r>
            <a:r>
              <a:rPr lang="en-US" dirty="0"/>
              <a:t>consistency</a:t>
            </a:r>
            <a:r>
              <a:rPr lang="en-US" dirty="0" smtClean="0"/>
              <a:t>. [B&amp;N 2009]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96681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Isolation (from </a:t>
            </a:r>
            <a:r>
              <a:rPr lang="en-US" dirty="0" err="1" smtClean="0"/>
              <a:t>wikipedia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/>
              <a:t>Isolation refers to the requirement that </a:t>
            </a:r>
            <a:r>
              <a:rPr lang="en-US" dirty="0">
                <a:solidFill>
                  <a:srgbClr val="FF0000"/>
                </a:solidFill>
              </a:rPr>
              <a:t>no transaction</a:t>
            </a:r>
            <a:r>
              <a:rPr lang="en-US" dirty="0"/>
              <a:t> should be able to </a:t>
            </a:r>
            <a:r>
              <a:rPr lang="en-US" dirty="0">
                <a:solidFill>
                  <a:srgbClr val="FF0000"/>
                </a:solidFill>
              </a:rPr>
              <a:t>interfere</a:t>
            </a:r>
            <a:r>
              <a:rPr lang="en-US" dirty="0"/>
              <a:t> with another transaction. One way of achieving this is to ensure that </a:t>
            </a:r>
            <a:r>
              <a:rPr lang="en-US" dirty="0">
                <a:solidFill>
                  <a:srgbClr val="FF0000"/>
                </a:solidFill>
              </a:rPr>
              <a:t>no transactions </a:t>
            </a:r>
            <a:r>
              <a:rPr lang="en-US" dirty="0"/>
              <a:t>that affect the same rows can </a:t>
            </a:r>
            <a:r>
              <a:rPr lang="en-US" dirty="0">
                <a:solidFill>
                  <a:srgbClr val="FF0000"/>
                </a:solidFill>
              </a:rPr>
              <a:t>run concurrently</a:t>
            </a:r>
            <a:r>
              <a:rPr lang="en-US" dirty="0"/>
              <a:t>, since their sequence, and hence the outcome, might be unpredictable. This property of ACID is often partly relaxed due to the huge speed decrease this type of concurrency management entails.[citation needed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781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09600"/>
            <a:ext cx="8229600" cy="5867400"/>
          </a:xfrm>
        </p:spPr>
        <p:txBody>
          <a:bodyPr>
            <a:normAutofit fontScale="92500"/>
          </a:bodyPr>
          <a:lstStyle/>
          <a:p>
            <a:r>
              <a:rPr lang="en-US" sz="6600" dirty="0" smtClean="0"/>
              <a:t>Q: When is everything happening?</a:t>
            </a:r>
          </a:p>
          <a:p>
            <a:endParaRPr lang="en-US" sz="6600" dirty="0" smtClean="0"/>
          </a:p>
          <a:p>
            <a:r>
              <a:rPr lang="en-US" sz="6600" dirty="0" smtClean="0"/>
              <a:t>A: Now</a:t>
            </a:r>
          </a:p>
          <a:p>
            <a:endParaRPr lang="en-US" sz="6600" dirty="0"/>
          </a:p>
          <a:p>
            <a:r>
              <a:rPr lang="en-US" sz="6600" dirty="0" smtClean="0"/>
              <a:t>A: Concurrently</a:t>
            </a:r>
            <a:endParaRPr lang="en-US" sz="6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5" name="&quot;No&quot; Symbol 4"/>
          <p:cNvSpPr/>
          <p:nvPr/>
        </p:nvSpPr>
        <p:spPr>
          <a:xfrm>
            <a:off x="1447800" y="2971800"/>
            <a:ext cx="2667000" cy="2057400"/>
          </a:xfrm>
          <a:prstGeom prst="noSmoking">
            <a:avLst/>
          </a:prstGeom>
          <a:solidFill>
            <a:schemeClr val="accent6">
              <a:alpha val="77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5925" y="1828800"/>
            <a:ext cx="3444240" cy="3444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65931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Schedule [H&amp;S ’08]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81400"/>
            <a:ext cx="8229600" cy="2819400"/>
          </a:xfrm>
        </p:spPr>
        <p:txBody>
          <a:bodyPr>
            <a:normAutofit/>
          </a:bodyPr>
          <a:lstStyle/>
          <a:p>
            <a:r>
              <a:rPr lang="en-US" dirty="0" smtClean="0"/>
              <a:t>A schedule consists of method invocations and responses (also called a history)</a:t>
            </a:r>
          </a:p>
          <a:p>
            <a:r>
              <a:rPr lang="en-US" dirty="0" smtClean="0"/>
              <a:t>A scheduler generates legal global orders</a:t>
            </a:r>
          </a:p>
          <a:p>
            <a:pPr lvl="1"/>
            <a:r>
              <a:rPr lang="en-US" dirty="0" smtClean="0"/>
              <a:t>E.g., Methods should appear to happen in a one-at-a-time, sequential order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20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838200" y="1853625"/>
            <a:ext cx="1777859" cy="660975"/>
            <a:chOff x="838200" y="1777425"/>
            <a:chExt cx="1777859" cy="660975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838200" y="24384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838200" y="1777425"/>
              <a:ext cx="17778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r.write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(7)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048000" y="1853625"/>
            <a:ext cx="1914114" cy="660975"/>
            <a:chOff x="3048000" y="1853625"/>
            <a:chExt cx="1914114" cy="660975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3048000" y="25146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3048000" y="1853625"/>
              <a:ext cx="19141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r.write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(-3)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635983" y="1853625"/>
            <a:ext cx="1867627" cy="660975"/>
            <a:chOff x="5635983" y="1828800"/>
            <a:chExt cx="1867627" cy="660975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5635983" y="2489775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5635983" y="1828800"/>
              <a:ext cx="186762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r.read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(-3)</a:t>
              </a:r>
            </a:p>
          </p:txBody>
        </p:sp>
      </p:grpSp>
      <p:cxnSp>
        <p:nvCxnSpPr>
          <p:cNvPr id="15" name="Straight Arrow Connector 14"/>
          <p:cNvCxnSpPr/>
          <p:nvPr/>
        </p:nvCxnSpPr>
        <p:spPr>
          <a:xfrm>
            <a:off x="457200" y="3210580"/>
            <a:ext cx="3657600" cy="0"/>
          </a:xfrm>
          <a:prstGeom prst="straightConnector1">
            <a:avLst/>
          </a:prstGeom>
          <a:ln w="38100">
            <a:solidFill>
              <a:srgbClr val="0070C0"/>
            </a:solidFill>
            <a:headEnd type="none" w="med" len="med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/>
          <p:cNvSpPr/>
          <p:nvPr/>
        </p:nvSpPr>
        <p:spPr>
          <a:xfrm>
            <a:off x="3225765" y="2743200"/>
            <a:ext cx="864339" cy="523220"/>
          </a:xfrm>
          <a:prstGeom prst="rect">
            <a:avLst/>
          </a:prstGeom>
          <a:ln>
            <a:noFill/>
          </a:ln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time</a:t>
            </a:r>
            <a:endParaRPr lang="en-US" sz="28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1676400" y="2387025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 Black" pitchFamily="34" charset="0"/>
                <a:cs typeface="Arial" pitchFamily="34" charset="0"/>
              </a:rPr>
              <a:t>1</a:t>
            </a:r>
            <a:endParaRPr lang="en-US" sz="2400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8" name="Oval 17"/>
          <p:cNvSpPr/>
          <p:nvPr/>
        </p:nvSpPr>
        <p:spPr>
          <a:xfrm>
            <a:off x="3929029" y="2387025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itchFamily="34" charset="0"/>
                <a:cs typeface="Arial" pitchFamily="34" charset="0"/>
              </a:rPr>
              <a:t>2</a:t>
            </a:r>
          </a:p>
        </p:txBody>
      </p:sp>
      <p:sp>
        <p:nvSpPr>
          <p:cNvPr id="19" name="Oval 18"/>
          <p:cNvSpPr/>
          <p:nvPr/>
        </p:nvSpPr>
        <p:spPr>
          <a:xfrm>
            <a:off x="6291229" y="2387025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itchFamily="34" charset="0"/>
                <a:cs typeface="Arial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0269979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18" grpId="0" animBg="1"/>
      <p:bldP spid="19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Scheduling concurrency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505200"/>
            <a:ext cx="8153400" cy="30480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Many schedules are legal</a:t>
            </a:r>
          </a:p>
          <a:p>
            <a:pPr lvl="1"/>
            <a:r>
              <a:rPr lang="en-US" dirty="0" err="1" smtClean="0"/>
              <a:t>r.read</a:t>
            </a:r>
            <a:r>
              <a:rPr lang="en-US" dirty="0" smtClean="0"/>
              <a:t>(-3) would also be “correct”</a:t>
            </a:r>
          </a:p>
          <a:p>
            <a:pPr lvl="1"/>
            <a:r>
              <a:rPr lang="en-US" dirty="0" smtClean="0"/>
              <a:t>But reads return latest writes</a:t>
            </a:r>
          </a:p>
          <a:p>
            <a:r>
              <a:rPr lang="en-US" dirty="0" smtClean="0"/>
              <a:t>Scheduler defines safety and </a:t>
            </a:r>
            <a:r>
              <a:rPr lang="en-US" dirty="0" err="1" smtClean="0"/>
              <a:t>liveness</a:t>
            </a:r>
            <a:endParaRPr lang="en-US" dirty="0" smtClean="0"/>
          </a:p>
          <a:p>
            <a:pPr lvl="1"/>
            <a:r>
              <a:rPr lang="en-US" dirty="0" smtClean="0"/>
              <a:t>E.g., sequential consistency, </a:t>
            </a:r>
            <a:r>
              <a:rPr lang="en-US" dirty="0" err="1" smtClean="0"/>
              <a:t>serializability</a:t>
            </a:r>
            <a:endParaRPr lang="en-US" dirty="0" smtClean="0"/>
          </a:p>
          <a:p>
            <a:pPr lvl="1"/>
            <a:r>
              <a:rPr lang="en-US" dirty="0" smtClean="0"/>
              <a:t>E.g., </a:t>
            </a:r>
            <a:r>
              <a:rPr lang="en-US" dirty="0" err="1" smtClean="0"/>
              <a:t>r.read</a:t>
            </a:r>
            <a:r>
              <a:rPr lang="en-US" dirty="0"/>
              <a:t>(-7) </a:t>
            </a:r>
            <a:r>
              <a:rPr lang="en-US" dirty="0" smtClean="0"/>
              <a:t>too weak for most TPSs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21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557371" y="1752600"/>
            <a:ext cx="1777859" cy="660975"/>
            <a:chOff x="838200" y="1777425"/>
            <a:chExt cx="1777859" cy="660975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838200" y="24384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838200" y="1777425"/>
              <a:ext cx="17778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r.write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(7)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2014571" y="2642175"/>
            <a:ext cx="1914114" cy="660975"/>
            <a:chOff x="3048000" y="1853625"/>
            <a:chExt cx="1914114" cy="660975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3048000" y="25146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3048000" y="1853625"/>
              <a:ext cx="19141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r.write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(-3)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4593229" y="1772717"/>
            <a:ext cx="1731371" cy="660975"/>
            <a:chOff x="5635983" y="1828800"/>
            <a:chExt cx="1731371" cy="660975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5635983" y="2489775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5635983" y="1828800"/>
              <a:ext cx="173137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r.read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(7)</a:t>
              </a:r>
            </a:p>
          </p:txBody>
        </p:sp>
      </p:grpSp>
      <p:sp>
        <p:nvSpPr>
          <p:cNvPr id="18" name="Rectangle 17"/>
          <p:cNvSpPr/>
          <p:nvPr/>
        </p:nvSpPr>
        <p:spPr>
          <a:xfrm>
            <a:off x="947771" y="2054909"/>
            <a:ext cx="38985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19" name="Rectangle 18"/>
          <p:cNvSpPr/>
          <p:nvPr/>
        </p:nvSpPr>
        <p:spPr>
          <a:xfrm>
            <a:off x="947771" y="2942510"/>
            <a:ext cx="38985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Oval 21"/>
          <p:cNvSpPr/>
          <p:nvPr/>
        </p:nvSpPr>
        <p:spPr>
          <a:xfrm>
            <a:off x="1752599" y="2310825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 Black" pitchFamily="34" charset="0"/>
                <a:cs typeface="Arial" pitchFamily="34" charset="0"/>
              </a:rPr>
              <a:t>1</a:t>
            </a:r>
            <a:endParaRPr lang="en-US" sz="2400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870825" y="1524000"/>
            <a:ext cx="50526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-3</a:t>
            </a:r>
            <a:endParaRPr lang="en-US" sz="2800" dirty="0">
              <a:solidFill>
                <a:srgbClr val="FF0000"/>
              </a:solidFill>
            </a:endParaRPr>
          </a:p>
        </p:txBody>
      </p:sp>
      <p:cxnSp>
        <p:nvCxnSpPr>
          <p:cNvPr id="16" name="Straight Connector 15"/>
          <p:cNvCxnSpPr/>
          <p:nvPr/>
        </p:nvCxnSpPr>
        <p:spPr>
          <a:xfrm>
            <a:off x="5870825" y="1785610"/>
            <a:ext cx="252633" cy="500131"/>
          </a:xfrm>
          <a:prstGeom prst="line">
            <a:avLst/>
          </a:prstGeom>
          <a:ln w="3810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Oval 24"/>
          <p:cNvSpPr/>
          <p:nvPr/>
        </p:nvSpPr>
        <p:spPr>
          <a:xfrm>
            <a:off x="2405029" y="3149025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 Black" pitchFamily="34" charset="0"/>
                <a:cs typeface="Arial" pitchFamily="34" charset="0"/>
              </a:rPr>
              <a:t>1</a:t>
            </a:r>
            <a:endParaRPr lang="en-US" sz="2400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862229" y="2286000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itchFamily="34" charset="0"/>
                <a:cs typeface="Arial" pitchFamily="34" charset="0"/>
              </a:rPr>
              <a:t>2</a:t>
            </a:r>
          </a:p>
        </p:txBody>
      </p:sp>
      <p:sp>
        <p:nvSpPr>
          <p:cNvPr id="27" name="Oval 26"/>
          <p:cNvSpPr/>
          <p:nvPr/>
        </p:nvSpPr>
        <p:spPr>
          <a:xfrm>
            <a:off x="4800600" y="2286000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itchFamily="34" charset="0"/>
                <a:cs typeface="Arial" pitchFamily="34" charset="0"/>
              </a:rPr>
              <a:t>3</a:t>
            </a:r>
          </a:p>
        </p:txBody>
      </p:sp>
      <p:sp>
        <p:nvSpPr>
          <p:cNvPr id="28" name="Oval 27"/>
          <p:cNvSpPr/>
          <p:nvPr/>
        </p:nvSpPr>
        <p:spPr>
          <a:xfrm>
            <a:off x="2438400" y="3149025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itchFamily="34" charset="0"/>
                <a:cs typeface="Arial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15107898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 animBg="1"/>
      <p:bldP spid="25" grpId="0" animBg="1"/>
      <p:bldP spid="26" grpId="0" animBg="1"/>
      <p:bldP spid="26" grpId="1" animBg="1"/>
      <p:bldP spid="27" grpId="0" animBg="1"/>
      <p:bldP spid="2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Atomicity or Isolation?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Two threads conflict…</a:t>
            </a:r>
          </a:p>
          <a:p>
            <a:pPr lvl="1"/>
            <a:r>
              <a:rPr lang="en-US" dirty="0" smtClean="0"/>
              <a:t>Restart for atomicity - </a:t>
            </a:r>
            <a:r>
              <a:rPr lang="en-US" dirty="0"/>
              <a:t>it must appear that either all of A's operations happened, or </a:t>
            </a:r>
            <a:r>
              <a:rPr lang="en-US" dirty="0" smtClean="0"/>
              <a:t>none.</a:t>
            </a:r>
          </a:p>
          <a:p>
            <a:pPr lvl="1"/>
            <a:r>
              <a:rPr lang="en-US" dirty="0" smtClean="0"/>
              <a:t>Restart for </a:t>
            </a:r>
            <a:r>
              <a:rPr lang="en-US" dirty="0"/>
              <a:t>isolation - not seeing partial results </a:t>
            </a:r>
            <a:r>
              <a:rPr lang="en-US" dirty="0" smtClean="0"/>
              <a:t>is </a:t>
            </a:r>
            <a:r>
              <a:rPr lang="en-US" dirty="0"/>
              <a:t>an isolation </a:t>
            </a:r>
            <a:r>
              <a:rPr lang="en-US" dirty="0" smtClean="0"/>
              <a:t>property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22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295400" y="4215825"/>
            <a:ext cx="2119491" cy="681092"/>
            <a:chOff x="838200" y="1777425"/>
            <a:chExt cx="2119491" cy="681092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838200" y="2438400"/>
              <a:ext cx="2024029" cy="2011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838200" y="1777425"/>
              <a:ext cx="211949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txbegin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(t1)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617517" y="5105400"/>
            <a:ext cx="1777859" cy="660975"/>
            <a:chOff x="3048000" y="1853625"/>
            <a:chExt cx="1777859" cy="660975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3048000" y="25146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048000" y="1853625"/>
              <a:ext cx="17778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r.write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(2)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776629" y="4235942"/>
            <a:ext cx="1777859" cy="660975"/>
            <a:chOff x="5635983" y="1828800"/>
            <a:chExt cx="1777859" cy="660975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5635983" y="2489775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5635983" y="1828800"/>
              <a:ext cx="17778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r.write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(8)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685800" y="4518134"/>
            <a:ext cx="38985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5800" y="5405735"/>
            <a:ext cx="38985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4052709" y="5110108"/>
            <a:ext cx="2119491" cy="681092"/>
            <a:chOff x="838200" y="1777425"/>
            <a:chExt cx="2119491" cy="681092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838200" y="2438400"/>
              <a:ext cx="2024029" cy="2011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838200" y="1777425"/>
              <a:ext cx="211949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txbegin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(t2)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491109" y="4271908"/>
            <a:ext cx="2119491" cy="681092"/>
            <a:chOff x="838200" y="1777425"/>
            <a:chExt cx="2119491" cy="681092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838200" y="2438400"/>
              <a:ext cx="2024029" cy="2011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838200" y="1777425"/>
              <a:ext cx="211949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txbegin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(t1)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6705600" y="4032890"/>
            <a:ext cx="2309415" cy="1077218"/>
          </a:xfrm>
          <a:prstGeom prst="rect">
            <a:avLst/>
          </a:prstGeom>
          <a:solidFill>
            <a:schemeClr val="bg1">
              <a:alpha val="88000"/>
            </a:schemeClr>
          </a:solidFill>
          <a:ln w="12700" cmpd="sng"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Transaction</a:t>
            </a:r>
          </a:p>
          <a:p>
            <a:r>
              <a:rPr lang="en-US" sz="3200" dirty="0" smtClean="0">
                <a:solidFill>
                  <a:srgbClr val="FF0000"/>
                </a:solidFill>
                <a:latin typeface="Arial" pitchFamily="34" charset="0"/>
                <a:cs typeface="Arial" pitchFamily="34" charset="0"/>
              </a:rPr>
              <a:t>restart</a:t>
            </a:r>
          </a:p>
        </p:txBody>
      </p:sp>
    </p:spTree>
    <p:extLst>
      <p:ext uri="{BB962C8B-B14F-4D97-AF65-F5344CB8AC3E}">
        <p14:creationId xmlns:p14="http://schemas.microsoft.com/office/powerpoint/2010/main" val="41714378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Atomicity or Isolation?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thread gets exclusive access and dies</a:t>
            </a:r>
          </a:p>
          <a:p>
            <a:pPr lvl="1"/>
            <a:r>
              <a:rPr lang="en-US" dirty="0" smtClean="0"/>
              <a:t>For atomicity, abort and roll back transaction</a:t>
            </a:r>
          </a:p>
          <a:p>
            <a:pPr lvl="1"/>
            <a:r>
              <a:rPr lang="en-US" dirty="0" smtClean="0"/>
              <a:t>For isolation, B cannot block indefinitely because of A, so transaction must abort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23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295400" y="4139625"/>
            <a:ext cx="2119491" cy="681092"/>
            <a:chOff x="838200" y="1777425"/>
            <a:chExt cx="2119491" cy="681092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838200" y="2438400"/>
              <a:ext cx="2024029" cy="2011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838200" y="1777425"/>
              <a:ext cx="211949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txbegin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(t1)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6617517" y="5029200"/>
            <a:ext cx="1777859" cy="660975"/>
            <a:chOff x="3048000" y="1853625"/>
            <a:chExt cx="1777859" cy="660975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3048000" y="25146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3048000" y="1853625"/>
              <a:ext cx="17778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r.write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(2)</a:t>
              </a:r>
            </a:p>
          </p:txBody>
        </p:sp>
      </p:grpSp>
      <p:grpSp>
        <p:nvGrpSpPr>
          <p:cNvPr id="11" name="Group 10"/>
          <p:cNvGrpSpPr/>
          <p:nvPr/>
        </p:nvGrpSpPr>
        <p:grpSpPr>
          <a:xfrm>
            <a:off x="3776629" y="4159742"/>
            <a:ext cx="1777859" cy="660975"/>
            <a:chOff x="5635983" y="1828800"/>
            <a:chExt cx="1777859" cy="660975"/>
          </a:xfrm>
        </p:grpSpPr>
        <p:cxnSp>
          <p:nvCxnSpPr>
            <p:cNvPr id="12" name="Straight Arrow Connector 11"/>
            <p:cNvCxnSpPr/>
            <p:nvPr/>
          </p:nvCxnSpPr>
          <p:spPr>
            <a:xfrm>
              <a:off x="5635983" y="2489775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" name="TextBox 12"/>
            <p:cNvSpPr txBox="1"/>
            <p:nvPr/>
          </p:nvSpPr>
          <p:spPr>
            <a:xfrm>
              <a:off x="5635983" y="1828800"/>
              <a:ext cx="17778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r.write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(8)</a:t>
              </a:r>
            </a:p>
          </p:txBody>
        </p:sp>
      </p:grpSp>
      <p:sp>
        <p:nvSpPr>
          <p:cNvPr id="14" name="Rectangle 13"/>
          <p:cNvSpPr/>
          <p:nvPr/>
        </p:nvSpPr>
        <p:spPr>
          <a:xfrm>
            <a:off x="685800" y="4441934"/>
            <a:ext cx="38985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15" name="Rectangle 14"/>
          <p:cNvSpPr/>
          <p:nvPr/>
        </p:nvSpPr>
        <p:spPr>
          <a:xfrm>
            <a:off x="685800" y="5329535"/>
            <a:ext cx="38985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8" name="Group 17"/>
          <p:cNvGrpSpPr/>
          <p:nvPr/>
        </p:nvGrpSpPr>
        <p:grpSpPr>
          <a:xfrm>
            <a:off x="5453029" y="4159742"/>
            <a:ext cx="731290" cy="660975"/>
            <a:chOff x="5471700" y="1828800"/>
            <a:chExt cx="731290" cy="660975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5635983" y="2489775"/>
              <a:ext cx="369117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5471700" y="1828800"/>
              <a:ext cx="73129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die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4052709" y="5033908"/>
            <a:ext cx="2119491" cy="681092"/>
            <a:chOff x="838200" y="1777425"/>
            <a:chExt cx="2119491" cy="681092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838200" y="2438400"/>
              <a:ext cx="2024029" cy="20117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838200" y="1777425"/>
              <a:ext cx="211949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txbegin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(t2)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9712470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Durability or Isolation?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10000"/>
            <a:ext cx="8229600" cy="25908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Last read should be -3</a:t>
            </a:r>
          </a:p>
          <a:p>
            <a:pPr lvl="1"/>
            <a:r>
              <a:rPr lang="en-US" dirty="0" smtClean="0"/>
              <a:t>Might be a durability failure</a:t>
            </a:r>
          </a:p>
          <a:p>
            <a:pPr lvl="1"/>
            <a:r>
              <a:rPr lang="en-US" dirty="0" smtClean="0"/>
              <a:t>Might be a isolation failure</a:t>
            </a:r>
          </a:p>
          <a:p>
            <a:r>
              <a:rPr lang="en-US" dirty="0" smtClean="0"/>
              <a:t>Resultant history looks bad</a:t>
            </a:r>
          </a:p>
          <a:p>
            <a:pPr lvl="1"/>
            <a:r>
              <a:rPr lang="en-US" dirty="0" smtClean="0"/>
              <a:t>Not sequentially consistent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24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2870341" y="1929825"/>
            <a:ext cx="1777859" cy="660975"/>
            <a:chOff x="838200" y="1777425"/>
            <a:chExt cx="1777859" cy="660975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838200" y="24384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838200" y="1777425"/>
              <a:ext cx="17778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r.write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(7)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048000" y="3060412"/>
            <a:ext cx="1914114" cy="584775"/>
            <a:chOff x="3048000" y="1929825"/>
            <a:chExt cx="1914114" cy="584775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3048000" y="25146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3048000" y="1929825"/>
              <a:ext cx="19141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r.write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(-3)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6879229" y="1929825"/>
            <a:ext cx="1731371" cy="660975"/>
            <a:chOff x="5635983" y="1828800"/>
            <a:chExt cx="1731371" cy="660975"/>
          </a:xfrm>
        </p:grpSpPr>
        <p:cxnSp>
          <p:nvCxnSpPr>
            <p:cNvPr id="13" name="Straight Arrow Connector 12"/>
            <p:cNvCxnSpPr/>
            <p:nvPr/>
          </p:nvCxnSpPr>
          <p:spPr>
            <a:xfrm>
              <a:off x="5635983" y="2489775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4" name="TextBox 13"/>
            <p:cNvSpPr txBox="1"/>
            <p:nvPr/>
          </p:nvSpPr>
          <p:spPr>
            <a:xfrm>
              <a:off x="5635983" y="1828800"/>
              <a:ext cx="173137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r.read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(7)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762000" y="1905000"/>
            <a:ext cx="2119491" cy="660975"/>
            <a:chOff x="838200" y="1777425"/>
            <a:chExt cx="2119491" cy="660975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838200" y="24384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838200" y="1777425"/>
              <a:ext cx="211949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txbegin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(t1)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4662309" y="1905000"/>
            <a:ext cx="1800493" cy="660975"/>
            <a:chOff x="838200" y="1777425"/>
            <a:chExt cx="1800493" cy="660975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838200" y="24384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838200" y="1777425"/>
              <a:ext cx="18004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txend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(t1)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533400" y="2996625"/>
            <a:ext cx="2119491" cy="660975"/>
            <a:chOff x="838200" y="1777425"/>
            <a:chExt cx="2119491" cy="660975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838200" y="24384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838200" y="1777425"/>
              <a:ext cx="211949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txbegin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(t2)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4981307" y="2996625"/>
            <a:ext cx="1800493" cy="660975"/>
            <a:chOff x="838200" y="1777425"/>
            <a:chExt cx="1800493" cy="660975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838200" y="2438400"/>
              <a:ext cx="141949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838200" y="1777425"/>
              <a:ext cx="18004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txend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(t2)</a:t>
              </a:r>
            </a:p>
          </p:txBody>
        </p:sp>
      </p:grpSp>
      <p:sp>
        <p:nvSpPr>
          <p:cNvPr id="32" name="Rectangle 31"/>
          <p:cNvSpPr/>
          <p:nvPr/>
        </p:nvSpPr>
        <p:spPr>
          <a:xfrm>
            <a:off x="67350" y="2286000"/>
            <a:ext cx="38985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7350" y="3173601"/>
            <a:ext cx="38985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4850321" y="2425987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 Black" pitchFamily="34" charset="0"/>
                <a:cs typeface="Arial" pitchFamily="34" charset="0"/>
              </a:rPr>
              <a:t>1</a:t>
            </a:r>
            <a:endParaRPr lang="en-US" sz="2400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6085032" y="3530887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itchFamily="34" charset="0"/>
                <a:cs typeface="Arial" pitchFamily="34" charset="0"/>
              </a:rPr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575651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Let’s retire ACID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Transactions have AID, not ACID</a:t>
            </a:r>
          </a:p>
          <a:p>
            <a:r>
              <a:rPr lang="en-US" dirty="0" smtClean="0"/>
              <a:t>Atomicity, isolation, and durability are poorly differentiated </a:t>
            </a:r>
          </a:p>
          <a:p>
            <a:pPr lvl="1"/>
            <a:r>
              <a:rPr lang="en-US" dirty="0" smtClean="0"/>
              <a:t>Real situations are a superposition</a:t>
            </a:r>
          </a:p>
          <a:p>
            <a:pPr lvl="1"/>
            <a:r>
              <a:rPr lang="en-US" dirty="0" smtClean="0"/>
              <a:t>Distinction makes you see things that aren’t there</a:t>
            </a:r>
          </a:p>
          <a:p>
            <a:pPr lvl="1"/>
            <a:r>
              <a:rPr lang="en-US" dirty="0" smtClean="0"/>
              <a:t>Subsumed </a:t>
            </a:r>
            <a:r>
              <a:rPr lang="en-US" dirty="0"/>
              <a:t>by </a:t>
            </a:r>
            <a:r>
              <a:rPr lang="en-US" dirty="0" smtClean="0"/>
              <a:t>schedules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2485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Where do we go from here?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Concurrent operations need to be scheduled – TPS</a:t>
            </a:r>
          </a:p>
          <a:p>
            <a:pPr lvl="1"/>
            <a:r>
              <a:rPr lang="en-US" dirty="0" smtClean="0"/>
              <a:t>Traditional scheduling via locking</a:t>
            </a:r>
          </a:p>
          <a:p>
            <a:pPr lvl="1"/>
            <a:r>
              <a:rPr lang="en-US" dirty="0" smtClean="0"/>
              <a:t>Performance issues</a:t>
            </a:r>
          </a:p>
          <a:p>
            <a:r>
              <a:rPr lang="en-US" dirty="0" smtClean="0"/>
              <a:t>Generalize the notion of transaction and transaction processing system.</a:t>
            </a:r>
          </a:p>
          <a:p>
            <a:pPr lvl="1"/>
            <a:r>
              <a:rPr lang="en-US" dirty="0" smtClean="0"/>
              <a:t>TPS: seq. consistency, </a:t>
            </a:r>
            <a:r>
              <a:rPr lang="en-US" dirty="0" err="1" smtClean="0"/>
              <a:t>linearizability</a:t>
            </a:r>
            <a:r>
              <a:rPr lang="en-US" dirty="0" smtClean="0"/>
              <a:t>, dependent transactions</a:t>
            </a:r>
          </a:p>
          <a:p>
            <a:pPr lvl="1"/>
            <a:r>
              <a:rPr lang="en-US" dirty="0" smtClean="0"/>
              <a:t>Read-copy update: Radical future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76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Designing a TPS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TPS schedules operations</a:t>
            </a:r>
          </a:p>
          <a:p>
            <a:r>
              <a:rPr lang="en-US" dirty="0" smtClean="0"/>
              <a:t>Operations have defined semantics</a:t>
            </a:r>
          </a:p>
          <a:p>
            <a:pPr lvl="1"/>
            <a:r>
              <a:rPr lang="en-US" dirty="0" smtClean="0"/>
              <a:t>E.g., read returns last written value</a:t>
            </a:r>
          </a:p>
          <a:p>
            <a:pPr lvl="1"/>
            <a:r>
              <a:rPr lang="en-US" dirty="0" smtClean="0"/>
              <a:t>Constrains correct executions</a:t>
            </a:r>
          </a:p>
          <a:p>
            <a:r>
              <a:rPr lang="en-US" dirty="0" smtClean="0"/>
              <a:t>Figuring out new scheduling models and/or new operations ongoing work</a:t>
            </a:r>
          </a:p>
          <a:p>
            <a:pPr lvl="1"/>
            <a:r>
              <a:rPr lang="en-US" dirty="0" smtClean="0"/>
              <a:t>E.g., </a:t>
            </a:r>
            <a:r>
              <a:rPr lang="en-US" dirty="0" err="1" smtClean="0"/>
              <a:t>read_best_effort</a:t>
            </a:r>
            <a:r>
              <a:rPr lang="en-US" dirty="0" smtClean="0"/>
              <a:t>()</a:t>
            </a:r>
          </a:p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52582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algorithm for </a:t>
            </a:r>
            <a:r>
              <a:rPr lang="en-US" dirty="0" err="1"/>
              <a:t>serializability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/>
              <a:t>Before reading data, acquire its read lock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/>
              <a:t>Before writing data, acquire its write lock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 smtClean="0"/>
              <a:t>Before searching (updating) a predicate, acquire a read (write) lock on the predicate (DB only)</a:t>
            </a:r>
          </a:p>
          <a:p>
            <a:pPr marL="704088" lvl="2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 smtClean="0"/>
              <a:t>Protects both real and (infinite) phantom items</a:t>
            </a:r>
          </a:p>
          <a:p>
            <a:pPr marL="704088" lvl="2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endParaRPr lang="en-US" dirty="0" smtClean="0"/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 smtClean="0"/>
              <a:t>If </a:t>
            </a:r>
            <a:r>
              <a:rPr lang="en-US" dirty="0"/>
              <a:t>locks from two transactions conflict, abort one</a:t>
            </a:r>
          </a:p>
          <a:p>
            <a:pPr marL="704088" lvl="2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/>
              <a:t>Locks conflict if at least one is a write lock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/>
              <a:t>Hold all locks until transaction </a:t>
            </a:r>
            <a:r>
              <a:rPr lang="en-US" dirty="0" smtClean="0"/>
              <a:t>commit</a:t>
            </a:r>
          </a:p>
          <a:p>
            <a:pPr marL="704088" lvl="2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r>
              <a:rPr lang="en-US" dirty="0" smtClean="0"/>
              <a:t>2 </a:t>
            </a:r>
            <a:r>
              <a:rPr lang="en-US" dirty="0"/>
              <a:t>phase locking (acquire and release phases)</a:t>
            </a:r>
          </a:p>
          <a:p>
            <a:pPr marL="438912" lvl="1" indent="-320040">
              <a:spcBef>
                <a:spcPts val="0"/>
              </a:spcBef>
              <a:buClr>
                <a:schemeClr val="accent1"/>
              </a:buClr>
              <a:buSzPct val="80000"/>
              <a:buFont typeface="Wingdings 2"/>
              <a:buChar char=""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37655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Concurrency and performance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M</a:t>
            </a:r>
            <a:r>
              <a:rPr lang="en-US" dirty="0" smtClean="0"/>
              <a:t>ore legal schedules = More performance</a:t>
            </a:r>
          </a:p>
          <a:p>
            <a:pPr lvl="1"/>
            <a:r>
              <a:rPr lang="en-US" dirty="0" smtClean="0"/>
              <a:t>More concurrency</a:t>
            </a:r>
          </a:p>
          <a:p>
            <a:pPr lvl="1"/>
            <a:r>
              <a:rPr lang="en-US" dirty="0" smtClean="0"/>
              <a:t>More scalability</a:t>
            </a:r>
          </a:p>
          <a:p>
            <a:pPr lvl="1"/>
            <a:r>
              <a:rPr lang="en-US" dirty="0" smtClean="0"/>
              <a:t>Two phase locking often lacks performance</a:t>
            </a:r>
          </a:p>
          <a:p>
            <a:r>
              <a:rPr lang="en-US" dirty="0"/>
              <a:t>W</a:t>
            </a:r>
            <a:r>
              <a:rPr lang="en-US" dirty="0" smtClean="0"/>
              <a:t>eak semantics = More schedules</a:t>
            </a:r>
          </a:p>
          <a:p>
            <a:pPr lvl="1"/>
            <a:r>
              <a:rPr lang="en-US" dirty="0" smtClean="0"/>
              <a:t>E.g., item appears to be on list twice</a:t>
            </a:r>
          </a:p>
          <a:p>
            <a:pPr lvl="1"/>
            <a:r>
              <a:rPr lang="en-US" dirty="0" smtClean="0"/>
              <a:t>Weak semantics = programming difficulty</a:t>
            </a:r>
          </a:p>
          <a:p>
            <a:pPr lvl="2"/>
            <a:r>
              <a:rPr lang="en-US" dirty="0" smtClean="0"/>
              <a:t>Try eventual consistency for distributed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4394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is central to 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CS is at forefront of understanding concurrency</a:t>
            </a:r>
          </a:p>
          <a:p>
            <a:pPr lvl="1"/>
            <a:r>
              <a:rPr lang="en-US" dirty="0" smtClean="0"/>
              <a:t>We operate near light speed</a:t>
            </a:r>
          </a:p>
          <a:p>
            <a:r>
              <a:rPr lang="en-US" dirty="0" smtClean="0"/>
              <a:t>Concurrent computer systems ubiquitous</a:t>
            </a:r>
          </a:p>
          <a:p>
            <a:pPr lvl="1"/>
            <a:r>
              <a:rPr lang="en-US" dirty="0" smtClean="0"/>
              <a:t>Multiprocessors</a:t>
            </a:r>
          </a:p>
          <a:p>
            <a:pPr lvl="1"/>
            <a:r>
              <a:rPr lang="en-US" dirty="0" smtClean="0"/>
              <a:t>Distributed systems</a:t>
            </a:r>
          </a:p>
          <a:p>
            <a:pPr lvl="1"/>
            <a:r>
              <a:rPr lang="en-US" dirty="0" smtClean="0"/>
              <a:t>Data centers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Great recent progress, but more to go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0270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 consistency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971800"/>
            <a:ext cx="8229600" cy="3200400"/>
          </a:xfrm>
        </p:spPr>
        <p:txBody>
          <a:bodyPr>
            <a:normAutofit/>
          </a:bodyPr>
          <a:lstStyle/>
          <a:p>
            <a:r>
              <a:rPr lang="en-US" dirty="0" smtClean="0"/>
              <a:t>Sequential consistency used in multiprocessors</a:t>
            </a:r>
          </a:p>
          <a:p>
            <a:pPr lvl="1"/>
            <a:r>
              <a:rPr lang="en-US" dirty="0" smtClean="0"/>
              <a:t>Methods appear one-at-a-time, sequentially</a:t>
            </a:r>
          </a:p>
          <a:p>
            <a:pPr lvl="1"/>
            <a:r>
              <a:rPr lang="en-US" dirty="0" smtClean="0"/>
              <a:t>Methods must appear in program order</a:t>
            </a:r>
          </a:p>
          <a:p>
            <a:r>
              <a:rPr lang="en-US" dirty="0" smtClean="0"/>
              <a:t>read(7) is not sequentially consistent</a:t>
            </a:r>
          </a:p>
          <a:p>
            <a:pPr lvl="1"/>
            <a:r>
              <a:rPr lang="en-US" dirty="0" smtClean="0"/>
              <a:t>Though legal for weaker models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30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838200" y="1853625"/>
            <a:ext cx="1777859" cy="660975"/>
            <a:chOff x="838200" y="1777425"/>
            <a:chExt cx="1777859" cy="660975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838200" y="24384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838200" y="1777425"/>
              <a:ext cx="17778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r.write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(7)</a:t>
              </a:r>
            </a:p>
          </p:txBody>
        </p:sp>
      </p:grpSp>
      <p:grpSp>
        <p:nvGrpSpPr>
          <p:cNvPr id="12" name="Group 11"/>
          <p:cNvGrpSpPr/>
          <p:nvPr/>
        </p:nvGrpSpPr>
        <p:grpSpPr>
          <a:xfrm>
            <a:off x="3048000" y="1853625"/>
            <a:ext cx="1914114" cy="660975"/>
            <a:chOff x="3048000" y="1853625"/>
            <a:chExt cx="1914114" cy="660975"/>
          </a:xfrm>
        </p:grpSpPr>
        <p:cxnSp>
          <p:nvCxnSpPr>
            <p:cNvPr id="8" name="Straight Arrow Connector 7"/>
            <p:cNvCxnSpPr/>
            <p:nvPr/>
          </p:nvCxnSpPr>
          <p:spPr>
            <a:xfrm>
              <a:off x="3048000" y="25146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3048000" y="1853625"/>
              <a:ext cx="191411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r.write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(-3)</a:t>
              </a:r>
            </a:p>
          </p:txBody>
        </p:sp>
      </p:grpSp>
      <p:grpSp>
        <p:nvGrpSpPr>
          <p:cNvPr id="13" name="Group 12"/>
          <p:cNvGrpSpPr/>
          <p:nvPr/>
        </p:nvGrpSpPr>
        <p:grpSpPr>
          <a:xfrm>
            <a:off x="5635983" y="1853625"/>
            <a:ext cx="1731371" cy="660975"/>
            <a:chOff x="5635983" y="1828800"/>
            <a:chExt cx="1731371" cy="660975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5635983" y="2489775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5635983" y="1828800"/>
              <a:ext cx="173137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r.read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(7)</a:t>
              </a:r>
            </a:p>
          </p:txBody>
        </p:sp>
      </p:grpSp>
      <p:cxnSp>
        <p:nvCxnSpPr>
          <p:cNvPr id="15" name="Straight Connector 14"/>
          <p:cNvCxnSpPr/>
          <p:nvPr/>
        </p:nvCxnSpPr>
        <p:spPr>
          <a:xfrm flipV="1">
            <a:off x="5635983" y="1752600"/>
            <a:ext cx="1600200" cy="1066800"/>
          </a:xfrm>
          <a:prstGeom prst="line">
            <a:avLst/>
          </a:prstGeom>
          <a:ln w="38100">
            <a:solidFill>
              <a:srgbClr val="FF0000"/>
            </a:solidFill>
            <a:headEnd type="oval" w="med" len="med"/>
            <a:tail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Oval 15"/>
          <p:cNvSpPr/>
          <p:nvPr/>
        </p:nvSpPr>
        <p:spPr>
          <a:xfrm>
            <a:off x="1828800" y="2387025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 Black" pitchFamily="34" charset="0"/>
                <a:cs typeface="Arial" pitchFamily="34" charset="0"/>
              </a:rPr>
              <a:t>1</a:t>
            </a:r>
            <a:endParaRPr lang="en-US" sz="2400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17" name="Oval 16"/>
          <p:cNvSpPr/>
          <p:nvPr/>
        </p:nvSpPr>
        <p:spPr>
          <a:xfrm>
            <a:off x="4081429" y="2387025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itchFamily="34" charset="0"/>
                <a:cs typeface="Arial" pitchFamily="34" charset="0"/>
              </a:rPr>
              <a:t>2</a:t>
            </a:r>
          </a:p>
        </p:txBody>
      </p:sp>
      <p:sp>
        <p:nvSpPr>
          <p:cNvPr id="18" name="Oval 17"/>
          <p:cNvSpPr/>
          <p:nvPr/>
        </p:nvSpPr>
        <p:spPr>
          <a:xfrm>
            <a:off x="6443629" y="2387025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itchFamily="34" charset="0"/>
                <a:cs typeface="Arial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21767143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  <p:bldP spid="18" grpId="0" animBg="1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Linearizability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962400"/>
            <a:ext cx="8229600" cy="2438400"/>
          </a:xfrm>
        </p:spPr>
        <p:txBody>
          <a:bodyPr/>
          <a:lstStyle/>
          <a:p>
            <a:r>
              <a:rPr lang="en-US" dirty="0"/>
              <a:t>F</a:t>
            </a:r>
            <a:r>
              <a:rPr lang="en-US" dirty="0" smtClean="0"/>
              <a:t>IFO queue</a:t>
            </a:r>
          </a:p>
          <a:p>
            <a:r>
              <a:rPr lang="en-US" dirty="0" smtClean="0"/>
              <a:t>History is </a:t>
            </a:r>
            <a:r>
              <a:rPr lang="en-US" dirty="0" err="1" smtClean="0"/>
              <a:t>serializable</a:t>
            </a:r>
            <a:r>
              <a:rPr lang="en-US" dirty="0" smtClean="0"/>
              <a:t>, but does not respect real time order</a:t>
            </a:r>
          </a:p>
          <a:p>
            <a:r>
              <a:rPr lang="en-US" dirty="0" smtClean="0"/>
              <a:t>Sequentially consistent, not </a:t>
            </a:r>
            <a:r>
              <a:rPr lang="en-US" dirty="0" err="1" smtClean="0"/>
              <a:t>linearizable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31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1219200" y="1905000"/>
            <a:ext cx="1752600" cy="671033"/>
            <a:chOff x="838200" y="1777425"/>
            <a:chExt cx="1752600" cy="671033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838200" y="2438400"/>
              <a:ext cx="1752600" cy="10058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838200" y="1777425"/>
              <a:ext cx="168668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q.enq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(x)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3647320" y="2995254"/>
            <a:ext cx="1686680" cy="660975"/>
            <a:chOff x="5635983" y="1828800"/>
            <a:chExt cx="1686680" cy="660975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5635983" y="2489775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5635983" y="1828800"/>
              <a:ext cx="168668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q.enq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(y)</a:t>
              </a:r>
            </a:p>
          </p:txBody>
        </p:sp>
      </p:grpSp>
      <p:sp>
        <p:nvSpPr>
          <p:cNvPr id="11" name="Rectangle 10"/>
          <p:cNvSpPr/>
          <p:nvPr/>
        </p:nvSpPr>
        <p:spPr>
          <a:xfrm>
            <a:off x="609600" y="2207309"/>
            <a:ext cx="38985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609600" y="3094910"/>
            <a:ext cx="38985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6161920" y="1905000"/>
            <a:ext cx="1686680" cy="660975"/>
            <a:chOff x="5635983" y="1828800"/>
            <a:chExt cx="1686680" cy="660975"/>
          </a:xfrm>
        </p:grpSpPr>
        <p:cxnSp>
          <p:nvCxnSpPr>
            <p:cNvPr id="14" name="Straight Arrow Connector 13"/>
            <p:cNvCxnSpPr/>
            <p:nvPr/>
          </p:nvCxnSpPr>
          <p:spPr>
            <a:xfrm>
              <a:off x="5635983" y="2489775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5635983" y="1828800"/>
              <a:ext cx="1686680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q.deq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(y)</a:t>
              </a:r>
            </a:p>
          </p:txBody>
        </p:sp>
      </p:grpSp>
      <p:sp>
        <p:nvSpPr>
          <p:cNvPr id="19" name="Oval 18"/>
          <p:cNvSpPr/>
          <p:nvPr/>
        </p:nvSpPr>
        <p:spPr>
          <a:xfrm>
            <a:off x="1676400" y="3530025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 Black" pitchFamily="34" charset="0"/>
                <a:cs typeface="Arial" pitchFamily="34" charset="0"/>
              </a:rPr>
              <a:t>1</a:t>
            </a:r>
            <a:endParaRPr lang="en-US" sz="2400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20" name="Oval 19"/>
          <p:cNvSpPr/>
          <p:nvPr/>
        </p:nvSpPr>
        <p:spPr>
          <a:xfrm>
            <a:off x="2590800" y="2425987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itchFamily="34" charset="0"/>
                <a:cs typeface="Arial" pitchFamily="34" charset="0"/>
              </a:rPr>
              <a:t>2</a:t>
            </a:r>
          </a:p>
        </p:txBody>
      </p:sp>
      <p:sp>
        <p:nvSpPr>
          <p:cNvPr id="21" name="Oval 20"/>
          <p:cNvSpPr/>
          <p:nvPr/>
        </p:nvSpPr>
        <p:spPr>
          <a:xfrm>
            <a:off x="6443629" y="2425987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itchFamily="34" charset="0"/>
                <a:cs typeface="Arial" pitchFamily="34" charset="0"/>
              </a:rPr>
              <a:t>3</a:t>
            </a:r>
          </a:p>
        </p:txBody>
      </p:sp>
    </p:spTree>
    <p:extLst>
      <p:ext uri="{BB962C8B-B14F-4D97-AF65-F5344CB8AC3E}">
        <p14:creationId xmlns:p14="http://schemas.microsoft.com/office/powerpoint/2010/main" val="6430874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21" grpId="0" animBg="1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Classic isolation failure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343400"/>
            <a:ext cx="8229600" cy="2057400"/>
          </a:xfrm>
        </p:spPr>
        <p:txBody>
          <a:bodyPr>
            <a:normAutofit/>
          </a:bodyPr>
          <a:lstStyle/>
          <a:p>
            <a:r>
              <a:rPr lang="en-US" dirty="0" smtClean="0"/>
              <a:t>Data written by t1 read by t2 (dirty read)</a:t>
            </a:r>
          </a:p>
          <a:p>
            <a:r>
              <a:rPr lang="en-US" dirty="0" smtClean="0"/>
              <a:t>t2 commits!</a:t>
            </a:r>
          </a:p>
          <a:p>
            <a:r>
              <a:rPr lang="en-US" dirty="0" smtClean="0"/>
              <a:t>Where did read data come from?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32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403741" y="2006025"/>
            <a:ext cx="1777859" cy="660975"/>
            <a:chOff x="838200" y="1777425"/>
            <a:chExt cx="1777859" cy="660975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838200" y="24384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838200" y="1777425"/>
              <a:ext cx="17778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r.write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(7)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581400" y="3136612"/>
            <a:ext cx="1731371" cy="584775"/>
            <a:chOff x="3048000" y="1929825"/>
            <a:chExt cx="1731371" cy="584775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3048000" y="25146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3048000" y="1929825"/>
              <a:ext cx="173137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r.read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(7)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295400" y="1981200"/>
            <a:ext cx="2119491" cy="660975"/>
            <a:chOff x="838200" y="1777425"/>
            <a:chExt cx="2119491" cy="660975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838200" y="24384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838200" y="1777425"/>
              <a:ext cx="211949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txbegin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(t1)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5943600" y="1981200"/>
            <a:ext cx="2050561" cy="660975"/>
            <a:chOff x="838200" y="1777425"/>
            <a:chExt cx="2050561" cy="660975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838200" y="24384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838200" y="1777425"/>
              <a:ext cx="205056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txabort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(t1)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066800" y="3072825"/>
            <a:ext cx="2119491" cy="660975"/>
            <a:chOff x="838200" y="1777425"/>
            <a:chExt cx="2119491" cy="660975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838200" y="24384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838200" y="1777425"/>
              <a:ext cx="211949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txbegin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(t2)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6553200" y="3072825"/>
            <a:ext cx="1828800" cy="660975"/>
            <a:chOff x="1876693" y="1777425"/>
            <a:chExt cx="1828800" cy="660975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1876693" y="2425987"/>
              <a:ext cx="1752600" cy="12413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1905000" y="1777425"/>
              <a:ext cx="18004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txend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(t2)</a:t>
              </a:r>
            </a:p>
          </p:txBody>
        </p:sp>
      </p:grpSp>
      <p:sp>
        <p:nvSpPr>
          <p:cNvPr id="32" name="Rectangle 31"/>
          <p:cNvSpPr/>
          <p:nvPr/>
        </p:nvSpPr>
        <p:spPr>
          <a:xfrm>
            <a:off x="600750" y="2362200"/>
            <a:ext cx="38985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00750" y="3249801"/>
            <a:ext cx="38985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3657600" y="2502187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 Black" pitchFamily="34" charset="0"/>
                <a:cs typeface="Arial" pitchFamily="34" charset="0"/>
              </a:rPr>
              <a:t>1</a:t>
            </a:r>
            <a:endParaRPr lang="en-US" sz="2400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4538629" y="3606225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itchFamily="34" charset="0"/>
                <a:cs typeface="Arial" pitchFamily="34" charset="0"/>
              </a:rPr>
              <a:t>2</a:t>
            </a:r>
          </a:p>
        </p:txBody>
      </p:sp>
      <p:sp>
        <p:nvSpPr>
          <p:cNvPr id="30" name="Oval 29"/>
          <p:cNvSpPr/>
          <p:nvPr/>
        </p:nvSpPr>
        <p:spPr>
          <a:xfrm>
            <a:off x="7010400" y="2514600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itchFamily="34" charset="0"/>
                <a:cs typeface="Arial" pitchFamily="34" charset="0"/>
              </a:rPr>
              <a:t>3</a:t>
            </a:r>
          </a:p>
        </p:txBody>
      </p:sp>
      <p:sp>
        <p:nvSpPr>
          <p:cNvPr id="36" name="Oval 35"/>
          <p:cNvSpPr/>
          <p:nvPr/>
        </p:nvSpPr>
        <p:spPr>
          <a:xfrm>
            <a:off x="7815229" y="3606225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itchFamily="34" charset="0"/>
                <a:cs typeface="Arial" pitchFamily="34" charset="0"/>
              </a:rPr>
              <a:t>4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49201" y="1625025"/>
            <a:ext cx="788999" cy="584775"/>
          </a:xfrm>
          <a:prstGeom prst="rect">
            <a:avLst/>
          </a:prstGeom>
          <a:noFill/>
          <a:ln w="12700" cmpd="sng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r=0</a:t>
            </a:r>
          </a:p>
        </p:txBody>
      </p:sp>
    </p:spTree>
    <p:extLst>
      <p:ext uri="{BB962C8B-B14F-4D97-AF65-F5344CB8AC3E}">
        <p14:creationId xmlns:p14="http://schemas.microsoft.com/office/powerpoint/2010/main" val="8839013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0" grpId="0" animBg="1"/>
      <p:bldP spid="36" grpId="0" animBg="1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Dependent transactions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886200"/>
            <a:ext cx="8229600" cy="2590800"/>
          </a:xfrm>
        </p:spPr>
        <p:txBody>
          <a:bodyPr>
            <a:normAutofit fontScale="92500"/>
          </a:bodyPr>
          <a:lstStyle/>
          <a:p>
            <a:r>
              <a:rPr lang="en-US" dirty="0" smtClean="0"/>
              <a:t>Data written by t1 forwarded to t2</a:t>
            </a:r>
          </a:p>
          <a:p>
            <a:pPr lvl="1"/>
            <a:r>
              <a:rPr lang="en-US" dirty="0" smtClean="0"/>
              <a:t>t1 must commit before t2</a:t>
            </a:r>
          </a:p>
          <a:p>
            <a:pPr lvl="1"/>
            <a:r>
              <a:rPr lang="en-US" dirty="0" smtClean="0"/>
              <a:t>If t1 aborts, t2 must abort (no dirty read)</a:t>
            </a:r>
          </a:p>
          <a:p>
            <a:r>
              <a:rPr lang="en-US" dirty="0" smtClean="0"/>
              <a:t>TPS accepts more schedules</a:t>
            </a:r>
          </a:p>
          <a:p>
            <a:pPr lvl="1"/>
            <a:r>
              <a:rPr lang="en-US" dirty="0" smtClean="0"/>
              <a:t>Cascading aborts?  </a:t>
            </a:r>
            <a:r>
              <a:rPr lang="en-US" smtClean="0"/>
              <a:t>Only </a:t>
            </a:r>
            <a:r>
              <a:rPr lang="en-US" dirty="0" smtClean="0"/>
              <a:t>problem for DB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33</a:t>
            </a:fld>
            <a:endParaRPr lang="en-US"/>
          </a:p>
        </p:txBody>
      </p:sp>
      <p:grpSp>
        <p:nvGrpSpPr>
          <p:cNvPr id="6" name="Group 5"/>
          <p:cNvGrpSpPr/>
          <p:nvPr/>
        </p:nvGrpSpPr>
        <p:grpSpPr>
          <a:xfrm>
            <a:off x="3479941" y="1929825"/>
            <a:ext cx="1777859" cy="660975"/>
            <a:chOff x="838200" y="1777425"/>
            <a:chExt cx="1777859" cy="660975"/>
          </a:xfrm>
        </p:grpSpPr>
        <p:cxnSp>
          <p:nvCxnSpPr>
            <p:cNvPr id="7" name="Straight Arrow Connector 6"/>
            <p:cNvCxnSpPr/>
            <p:nvPr/>
          </p:nvCxnSpPr>
          <p:spPr>
            <a:xfrm>
              <a:off x="838200" y="24384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838200" y="1777425"/>
              <a:ext cx="1777859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r.write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(7)</a:t>
              </a:r>
            </a:p>
          </p:txBody>
        </p:sp>
      </p:grpSp>
      <p:grpSp>
        <p:nvGrpSpPr>
          <p:cNvPr id="9" name="Group 8"/>
          <p:cNvGrpSpPr/>
          <p:nvPr/>
        </p:nvGrpSpPr>
        <p:grpSpPr>
          <a:xfrm>
            <a:off x="3657600" y="3060412"/>
            <a:ext cx="1731371" cy="584775"/>
            <a:chOff x="3048000" y="1929825"/>
            <a:chExt cx="1731371" cy="584775"/>
          </a:xfrm>
        </p:grpSpPr>
        <p:cxnSp>
          <p:nvCxnSpPr>
            <p:cNvPr id="10" name="Straight Arrow Connector 9"/>
            <p:cNvCxnSpPr/>
            <p:nvPr/>
          </p:nvCxnSpPr>
          <p:spPr>
            <a:xfrm>
              <a:off x="3048000" y="25146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1" name="TextBox 10"/>
            <p:cNvSpPr txBox="1"/>
            <p:nvPr/>
          </p:nvSpPr>
          <p:spPr>
            <a:xfrm>
              <a:off x="3048000" y="1929825"/>
              <a:ext cx="173137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r.read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(7)</a:t>
              </a:r>
            </a:p>
          </p:txBody>
        </p:sp>
      </p:grpSp>
      <p:grpSp>
        <p:nvGrpSpPr>
          <p:cNvPr id="15" name="Group 14"/>
          <p:cNvGrpSpPr/>
          <p:nvPr/>
        </p:nvGrpSpPr>
        <p:grpSpPr>
          <a:xfrm>
            <a:off x="1371600" y="1905000"/>
            <a:ext cx="2119491" cy="660975"/>
            <a:chOff x="838200" y="1777425"/>
            <a:chExt cx="2119491" cy="660975"/>
          </a:xfrm>
        </p:grpSpPr>
        <p:cxnSp>
          <p:nvCxnSpPr>
            <p:cNvPr id="16" name="Straight Arrow Connector 15"/>
            <p:cNvCxnSpPr/>
            <p:nvPr/>
          </p:nvCxnSpPr>
          <p:spPr>
            <a:xfrm>
              <a:off x="838200" y="24384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" name="TextBox 16"/>
            <p:cNvSpPr txBox="1"/>
            <p:nvPr/>
          </p:nvSpPr>
          <p:spPr>
            <a:xfrm>
              <a:off x="838200" y="1777425"/>
              <a:ext cx="211949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txbegin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(t1)</a:t>
              </a:r>
            </a:p>
          </p:txBody>
        </p:sp>
      </p:grpSp>
      <p:grpSp>
        <p:nvGrpSpPr>
          <p:cNvPr id="18" name="Group 17"/>
          <p:cNvGrpSpPr/>
          <p:nvPr/>
        </p:nvGrpSpPr>
        <p:grpSpPr>
          <a:xfrm>
            <a:off x="6200507" y="1905000"/>
            <a:ext cx="1800493" cy="660975"/>
            <a:chOff x="838200" y="1777425"/>
            <a:chExt cx="1800493" cy="660975"/>
          </a:xfrm>
        </p:grpSpPr>
        <p:cxnSp>
          <p:nvCxnSpPr>
            <p:cNvPr id="19" name="Straight Arrow Connector 18"/>
            <p:cNvCxnSpPr/>
            <p:nvPr/>
          </p:nvCxnSpPr>
          <p:spPr>
            <a:xfrm>
              <a:off x="838200" y="24384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" name="TextBox 19"/>
            <p:cNvSpPr txBox="1"/>
            <p:nvPr/>
          </p:nvSpPr>
          <p:spPr>
            <a:xfrm>
              <a:off x="838200" y="1777425"/>
              <a:ext cx="18004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txend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(t1)</a:t>
              </a: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1143000" y="2996625"/>
            <a:ext cx="2119491" cy="660975"/>
            <a:chOff x="838200" y="1777425"/>
            <a:chExt cx="2119491" cy="660975"/>
          </a:xfrm>
        </p:grpSpPr>
        <p:cxnSp>
          <p:nvCxnSpPr>
            <p:cNvPr id="22" name="Straight Arrow Connector 21"/>
            <p:cNvCxnSpPr/>
            <p:nvPr/>
          </p:nvCxnSpPr>
          <p:spPr>
            <a:xfrm>
              <a:off x="838200" y="2438400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3" name="TextBox 22"/>
            <p:cNvSpPr txBox="1"/>
            <p:nvPr/>
          </p:nvSpPr>
          <p:spPr>
            <a:xfrm>
              <a:off x="838200" y="1777425"/>
              <a:ext cx="211949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txbegin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(t2)</a:t>
              </a:r>
            </a:p>
          </p:txBody>
        </p:sp>
      </p:grpSp>
      <p:grpSp>
        <p:nvGrpSpPr>
          <p:cNvPr id="24" name="Group 23"/>
          <p:cNvGrpSpPr/>
          <p:nvPr/>
        </p:nvGrpSpPr>
        <p:grpSpPr>
          <a:xfrm>
            <a:off x="5590907" y="2996625"/>
            <a:ext cx="2791093" cy="660975"/>
            <a:chOff x="838200" y="1777425"/>
            <a:chExt cx="2791093" cy="660975"/>
          </a:xfrm>
        </p:grpSpPr>
        <p:cxnSp>
          <p:nvCxnSpPr>
            <p:cNvPr id="25" name="Straight Arrow Connector 24"/>
            <p:cNvCxnSpPr/>
            <p:nvPr/>
          </p:nvCxnSpPr>
          <p:spPr>
            <a:xfrm>
              <a:off x="838200" y="2438400"/>
              <a:ext cx="2791093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6" name="TextBox 25"/>
            <p:cNvSpPr txBox="1"/>
            <p:nvPr/>
          </p:nvSpPr>
          <p:spPr>
            <a:xfrm>
              <a:off x="838200" y="1777425"/>
              <a:ext cx="1800493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txend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(t2)</a:t>
              </a:r>
            </a:p>
          </p:txBody>
        </p:sp>
      </p:grpSp>
      <p:sp>
        <p:nvSpPr>
          <p:cNvPr id="32" name="Rectangle 31"/>
          <p:cNvSpPr/>
          <p:nvPr/>
        </p:nvSpPr>
        <p:spPr>
          <a:xfrm>
            <a:off x="676950" y="2286000"/>
            <a:ext cx="38985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33" name="Rectangle 32"/>
          <p:cNvSpPr/>
          <p:nvPr/>
        </p:nvSpPr>
        <p:spPr>
          <a:xfrm>
            <a:off x="676950" y="3173601"/>
            <a:ext cx="38985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 smtClean="0">
                <a:latin typeface="Arial" pitchFamily="34" charset="0"/>
                <a:cs typeface="Arial" pitchFamily="34" charset="0"/>
              </a:rPr>
              <a:t>B</a:t>
            </a:r>
            <a:endParaRPr lang="en-US" sz="24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4" name="Oval 33"/>
          <p:cNvSpPr/>
          <p:nvPr/>
        </p:nvSpPr>
        <p:spPr>
          <a:xfrm>
            <a:off x="3733800" y="2425987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 smtClean="0">
                <a:latin typeface="Arial Black" pitchFamily="34" charset="0"/>
                <a:cs typeface="Arial" pitchFamily="34" charset="0"/>
              </a:rPr>
              <a:t>1</a:t>
            </a:r>
            <a:endParaRPr lang="en-US" sz="2400" dirty="0">
              <a:latin typeface="Arial Black" pitchFamily="34" charset="0"/>
              <a:cs typeface="Arial" pitchFamily="34" charset="0"/>
            </a:endParaRPr>
          </a:p>
        </p:txBody>
      </p:sp>
      <p:sp>
        <p:nvSpPr>
          <p:cNvPr id="35" name="Oval 34"/>
          <p:cNvSpPr/>
          <p:nvPr/>
        </p:nvSpPr>
        <p:spPr>
          <a:xfrm>
            <a:off x="4614829" y="3530025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itchFamily="34" charset="0"/>
                <a:cs typeface="Arial" pitchFamily="34" charset="0"/>
              </a:rPr>
              <a:t>2</a:t>
            </a:r>
          </a:p>
        </p:txBody>
      </p:sp>
      <p:sp>
        <p:nvSpPr>
          <p:cNvPr id="30" name="Oval 29"/>
          <p:cNvSpPr/>
          <p:nvPr/>
        </p:nvSpPr>
        <p:spPr>
          <a:xfrm>
            <a:off x="7372227" y="2438400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itchFamily="34" charset="0"/>
                <a:cs typeface="Arial" pitchFamily="34" charset="0"/>
              </a:rPr>
              <a:t>3</a:t>
            </a:r>
          </a:p>
        </p:txBody>
      </p:sp>
      <p:sp>
        <p:nvSpPr>
          <p:cNvPr id="36" name="Oval 35"/>
          <p:cNvSpPr/>
          <p:nvPr/>
        </p:nvSpPr>
        <p:spPr>
          <a:xfrm>
            <a:off x="7891429" y="3530025"/>
            <a:ext cx="261971" cy="279975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latin typeface="Arial Black" pitchFamily="34" charset="0"/>
                <a:cs typeface="Arial" pitchFamily="34" charset="0"/>
              </a:rPr>
              <a:t>4</a:t>
            </a:r>
          </a:p>
        </p:txBody>
      </p:sp>
      <p:cxnSp>
        <p:nvCxnSpPr>
          <p:cNvPr id="28" name="Straight Arrow Connector 27"/>
          <p:cNvCxnSpPr>
            <a:stCxn id="34" idx="5"/>
            <a:endCxn id="35" idx="0"/>
          </p:cNvCxnSpPr>
          <p:nvPr/>
        </p:nvCxnSpPr>
        <p:spPr>
          <a:xfrm>
            <a:off x="3957406" y="2664961"/>
            <a:ext cx="788409" cy="865064"/>
          </a:xfrm>
          <a:prstGeom prst="straightConnector1">
            <a:avLst/>
          </a:prstGeom>
          <a:ln w="38100" cmpd="sng">
            <a:solidFill>
              <a:srgbClr val="FF0000"/>
            </a:solidFill>
            <a:headEnd type="oval" w="med" len="med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TextBox 30"/>
          <p:cNvSpPr txBox="1"/>
          <p:nvPr/>
        </p:nvSpPr>
        <p:spPr>
          <a:xfrm>
            <a:off x="49201" y="1625025"/>
            <a:ext cx="788999" cy="584775"/>
          </a:xfrm>
          <a:prstGeom prst="rect">
            <a:avLst/>
          </a:prstGeom>
          <a:noFill/>
          <a:ln w="12700" cmpd="sng">
            <a:solidFill>
              <a:srgbClr val="FF0000"/>
            </a:solidFill>
          </a:ln>
        </p:spPr>
        <p:txBody>
          <a:bodyPr wrap="none" rtlCol="0">
            <a:spAutoFit/>
          </a:bodyPr>
          <a:lstStyle/>
          <a:p>
            <a:r>
              <a:rPr lang="en-US" sz="3200" dirty="0" smtClean="0">
                <a:latin typeface="Arial" pitchFamily="34" charset="0"/>
                <a:cs typeface="Arial" pitchFamily="34" charset="0"/>
              </a:rPr>
              <a:t>r=0</a:t>
            </a:r>
          </a:p>
        </p:txBody>
      </p:sp>
    </p:spTree>
    <p:extLst>
      <p:ext uri="{BB962C8B-B14F-4D97-AF65-F5344CB8AC3E}">
        <p14:creationId xmlns:p14="http://schemas.microsoft.com/office/powerpoint/2010/main" val="15821804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 animBg="1"/>
      <p:bldP spid="35" grpId="0" animBg="1"/>
      <p:bldP spid="30" grpId="0" animBg="1"/>
      <p:bldP spid="36" grpId="0" animBg="1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Read-copy update (RCU)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Defines readers and writers</a:t>
            </a:r>
          </a:p>
          <a:p>
            <a:pPr lvl="1"/>
            <a:r>
              <a:rPr lang="en-US" dirty="0" smtClean="0"/>
              <a:t>Begin read-only transaction</a:t>
            </a:r>
          </a:p>
          <a:p>
            <a:pPr lvl="1"/>
            <a:r>
              <a:rPr lang="en-US" dirty="0" smtClean="0"/>
              <a:t>More like reader-writer lock than transaction</a:t>
            </a:r>
          </a:p>
          <a:p>
            <a:r>
              <a:rPr lang="en-US" dirty="0" smtClean="0"/>
              <a:t>Reduce read synchronization to nothing</a:t>
            </a:r>
          </a:p>
          <a:p>
            <a:pPr lvl="1"/>
            <a:r>
              <a:rPr lang="en-US" dirty="0" smtClean="0"/>
              <a:t>Avoids expensive atomic instructions &amp; fences</a:t>
            </a:r>
          </a:p>
          <a:p>
            <a:r>
              <a:rPr lang="en-US" dirty="0"/>
              <a:t>M</a:t>
            </a:r>
            <a:r>
              <a:rPr lang="en-US" dirty="0" smtClean="0"/>
              <a:t>ake </a:t>
            </a:r>
            <a:r>
              <a:rPr lang="en-US" dirty="0"/>
              <a:t>writers </a:t>
            </a:r>
            <a:r>
              <a:rPr lang="en-US" dirty="0" smtClean="0"/>
              <a:t>careful </a:t>
            </a:r>
          </a:p>
          <a:p>
            <a:pPr lvl="1"/>
            <a:r>
              <a:rPr lang="en-US" dirty="0" smtClean="0"/>
              <a:t>Readers always see </a:t>
            </a:r>
            <a:r>
              <a:rPr lang="en-US" dirty="0"/>
              <a:t>a </a:t>
            </a:r>
            <a:r>
              <a:rPr lang="en-US" dirty="0" smtClean="0"/>
              <a:t>consistent view </a:t>
            </a:r>
          </a:p>
          <a:p>
            <a:r>
              <a:rPr lang="en-US" dirty="0" smtClean="0"/>
              <a:t>Specialized to lists (but that is changing)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34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5122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Linked lists</a:t>
            </a:r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571500" y="2403231"/>
            <a:ext cx="1323731" cy="781538"/>
          </a:xfrm>
          <a:prstGeom prst="snip1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A</a:t>
            </a:r>
            <a:endParaRPr lang="en-US" sz="30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895230" y="2794000"/>
            <a:ext cx="1035538" cy="0"/>
          </a:xfrm>
          <a:prstGeom prst="straightConnector1">
            <a:avLst/>
          </a:prstGeom>
          <a:ln w="762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Snip Single Corner Rectangle 6"/>
          <p:cNvSpPr/>
          <p:nvPr/>
        </p:nvSpPr>
        <p:spPr>
          <a:xfrm>
            <a:off x="2930769" y="2403231"/>
            <a:ext cx="1323731" cy="781538"/>
          </a:xfrm>
          <a:prstGeom prst="snip1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C</a:t>
            </a:r>
            <a:endParaRPr lang="en-US" sz="3000" dirty="0"/>
          </a:p>
        </p:txBody>
      </p:sp>
      <p:cxnSp>
        <p:nvCxnSpPr>
          <p:cNvPr id="8" name="Straight Arrow Connector 7"/>
          <p:cNvCxnSpPr>
            <a:stCxn id="7" idx="0"/>
          </p:cNvCxnSpPr>
          <p:nvPr/>
        </p:nvCxnSpPr>
        <p:spPr>
          <a:xfrm>
            <a:off x="4254500" y="2794000"/>
            <a:ext cx="1035538" cy="0"/>
          </a:xfrm>
          <a:prstGeom prst="straightConnector1">
            <a:avLst/>
          </a:prstGeom>
          <a:ln w="762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nip Single Corner Rectangle 8"/>
          <p:cNvSpPr/>
          <p:nvPr/>
        </p:nvSpPr>
        <p:spPr>
          <a:xfrm>
            <a:off x="5290038" y="2403231"/>
            <a:ext cx="1323731" cy="781538"/>
          </a:xfrm>
          <a:prstGeom prst="snip1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/>
              <a:t>D</a:t>
            </a:r>
          </a:p>
        </p:txBody>
      </p:sp>
      <p:cxnSp>
        <p:nvCxnSpPr>
          <p:cNvPr id="10" name="Straight Arrow Connector 9"/>
          <p:cNvCxnSpPr>
            <a:stCxn id="9" idx="0"/>
          </p:cNvCxnSpPr>
          <p:nvPr/>
        </p:nvCxnSpPr>
        <p:spPr>
          <a:xfrm>
            <a:off x="6613769" y="2794000"/>
            <a:ext cx="1035538" cy="0"/>
          </a:xfrm>
          <a:prstGeom prst="straightConnector1">
            <a:avLst/>
          </a:prstGeom>
          <a:ln w="762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nip Single Corner Rectangle 11"/>
          <p:cNvSpPr/>
          <p:nvPr/>
        </p:nvSpPr>
        <p:spPr>
          <a:xfrm>
            <a:off x="2930768" y="4001477"/>
            <a:ext cx="1323731" cy="781538"/>
          </a:xfrm>
          <a:prstGeom prst="snip1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/>
              <a:t>B</a:t>
            </a:r>
          </a:p>
        </p:txBody>
      </p:sp>
      <p:cxnSp>
        <p:nvCxnSpPr>
          <p:cNvPr id="15" name="Straight Arrow Connector 14"/>
          <p:cNvCxnSpPr>
            <a:stCxn id="4" idx="0"/>
            <a:endCxn id="12" idx="2"/>
          </p:cNvCxnSpPr>
          <p:nvPr/>
        </p:nvCxnSpPr>
        <p:spPr>
          <a:xfrm>
            <a:off x="1895231" y="2794000"/>
            <a:ext cx="1035537" cy="1598246"/>
          </a:xfrm>
          <a:prstGeom prst="straightConnector1">
            <a:avLst/>
          </a:prstGeom>
          <a:ln w="762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ular Callout 18"/>
          <p:cNvSpPr/>
          <p:nvPr/>
        </p:nvSpPr>
        <p:spPr>
          <a:xfrm>
            <a:off x="1309077" y="5275385"/>
            <a:ext cx="3844191" cy="1406769"/>
          </a:xfrm>
          <a:prstGeom prst="wedgeRoundRectCallout">
            <a:avLst>
              <a:gd name="adj1" fmla="val -34838"/>
              <a:gd name="adj2" fmla="val -216423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Reader goes to B</a:t>
            </a:r>
            <a:endParaRPr lang="en-US" sz="3000" dirty="0"/>
          </a:p>
        </p:txBody>
      </p:sp>
      <p:sp>
        <p:nvSpPr>
          <p:cNvPr id="20" name="Rounded Rectangular Callout 19"/>
          <p:cNvSpPr/>
          <p:nvPr/>
        </p:nvSpPr>
        <p:spPr>
          <a:xfrm>
            <a:off x="6056923" y="4001477"/>
            <a:ext cx="2794000" cy="2348523"/>
          </a:xfrm>
          <a:prstGeom prst="wedgeRoundRectCallout">
            <a:avLst>
              <a:gd name="adj1" fmla="val -111742"/>
              <a:gd name="adj2" fmla="val -35035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B’s next pointer is uninitialized; Reader gets a page fault</a:t>
            </a:r>
          </a:p>
        </p:txBody>
      </p:sp>
      <p:sp>
        <p:nvSpPr>
          <p:cNvPr id="22" name="Up Ribbon 21"/>
          <p:cNvSpPr/>
          <p:nvPr/>
        </p:nvSpPr>
        <p:spPr>
          <a:xfrm>
            <a:off x="371231" y="1230923"/>
            <a:ext cx="8201269" cy="1172308"/>
          </a:xfrm>
          <a:prstGeom prst="ribbon2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This implementation needs synchronization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7205344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0" grpId="0" animBg="1"/>
      <p:bldP spid="22" grpId="0" animBg="1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Example: Linked lists</a:t>
            </a:r>
            <a:endParaRPr lang="en-US" dirty="0"/>
          </a:p>
        </p:txBody>
      </p:sp>
      <p:sp>
        <p:nvSpPr>
          <p:cNvPr id="4" name="Snip Single Corner Rectangle 3"/>
          <p:cNvSpPr/>
          <p:nvPr/>
        </p:nvSpPr>
        <p:spPr>
          <a:xfrm>
            <a:off x="571500" y="2403231"/>
            <a:ext cx="1323731" cy="781538"/>
          </a:xfrm>
          <a:prstGeom prst="snip1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A</a:t>
            </a:r>
            <a:endParaRPr lang="en-US" sz="3000" dirty="0"/>
          </a:p>
        </p:txBody>
      </p:sp>
      <p:cxnSp>
        <p:nvCxnSpPr>
          <p:cNvPr id="6" name="Straight Arrow Connector 5"/>
          <p:cNvCxnSpPr/>
          <p:nvPr/>
        </p:nvCxnSpPr>
        <p:spPr>
          <a:xfrm>
            <a:off x="1895230" y="2794000"/>
            <a:ext cx="1035538" cy="0"/>
          </a:xfrm>
          <a:prstGeom prst="straightConnector1">
            <a:avLst/>
          </a:prstGeom>
          <a:ln w="762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Snip Single Corner Rectangle 6"/>
          <p:cNvSpPr/>
          <p:nvPr/>
        </p:nvSpPr>
        <p:spPr>
          <a:xfrm>
            <a:off x="2930769" y="2403231"/>
            <a:ext cx="1323731" cy="781538"/>
          </a:xfrm>
          <a:prstGeom prst="snip1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C</a:t>
            </a:r>
            <a:endParaRPr lang="en-US" sz="3000" dirty="0"/>
          </a:p>
        </p:txBody>
      </p:sp>
      <p:cxnSp>
        <p:nvCxnSpPr>
          <p:cNvPr id="8" name="Straight Arrow Connector 7"/>
          <p:cNvCxnSpPr>
            <a:stCxn id="7" idx="0"/>
          </p:cNvCxnSpPr>
          <p:nvPr/>
        </p:nvCxnSpPr>
        <p:spPr>
          <a:xfrm>
            <a:off x="4254500" y="2794000"/>
            <a:ext cx="1035538" cy="0"/>
          </a:xfrm>
          <a:prstGeom prst="straightConnector1">
            <a:avLst/>
          </a:prstGeom>
          <a:ln w="762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Snip Single Corner Rectangle 8"/>
          <p:cNvSpPr/>
          <p:nvPr/>
        </p:nvSpPr>
        <p:spPr>
          <a:xfrm>
            <a:off x="5290038" y="2403231"/>
            <a:ext cx="1323731" cy="781538"/>
          </a:xfrm>
          <a:prstGeom prst="snip1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/>
              <a:t>D</a:t>
            </a:r>
          </a:p>
        </p:txBody>
      </p:sp>
      <p:cxnSp>
        <p:nvCxnSpPr>
          <p:cNvPr id="10" name="Straight Arrow Connector 9"/>
          <p:cNvCxnSpPr>
            <a:stCxn id="9" idx="0"/>
          </p:cNvCxnSpPr>
          <p:nvPr/>
        </p:nvCxnSpPr>
        <p:spPr>
          <a:xfrm>
            <a:off x="6613769" y="2794000"/>
            <a:ext cx="1035538" cy="0"/>
          </a:xfrm>
          <a:prstGeom prst="straightConnector1">
            <a:avLst/>
          </a:prstGeom>
          <a:ln w="762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Snip Single Corner Rectangle 11"/>
          <p:cNvSpPr/>
          <p:nvPr/>
        </p:nvSpPr>
        <p:spPr>
          <a:xfrm>
            <a:off x="2930768" y="4001477"/>
            <a:ext cx="1323731" cy="781538"/>
          </a:xfrm>
          <a:prstGeom prst="snip1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/>
              <a:t>B</a:t>
            </a:r>
          </a:p>
        </p:txBody>
      </p:sp>
      <p:cxnSp>
        <p:nvCxnSpPr>
          <p:cNvPr id="13" name="Straight Arrow Connector 12"/>
          <p:cNvCxnSpPr/>
          <p:nvPr/>
        </p:nvCxnSpPr>
        <p:spPr>
          <a:xfrm flipV="1">
            <a:off x="4117730" y="3184769"/>
            <a:ext cx="1035538" cy="1207477"/>
          </a:xfrm>
          <a:prstGeom prst="straightConnector1">
            <a:avLst/>
          </a:prstGeom>
          <a:ln w="762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4" idx="0"/>
            <a:endCxn id="12" idx="2"/>
          </p:cNvCxnSpPr>
          <p:nvPr/>
        </p:nvCxnSpPr>
        <p:spPr>
          <a:xfrm>
            <a:off x="1895231" y="2794000"/>
            <a:ext cx="1035537" cy="1598246"/>
          </a:xfrm>
          <a:prstGeom prst="straightConnector1">
            <a:avLst/>
          </a:prstGeom>
          <a:ln w="76200" cmpd="sng">
            <a:solidFill>
              <a:schemeClr val="accent5"/>
            </a:solidFill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Rounded Rectangular Callout 18"/>
          <p:cNvSpPr/>
          <p:nvPr/>
        </p:nvSpPr>
        <p:spPr>
          <a:xfrm>
            <a:off x="1309077" y="5275385"/>
            <a:ext cx="3844191" cy="1406769"/>
          </a:xfrm>
          <a:prstGeom prst="wedgeRoundRectCallout">
            <a:avLst>
              <a:gd name="adj1" fmla="val -34838"/>
              <a:gd name="adj2" fmla="val -216423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Reader goes to C or B---either is ok</a:t>
            </a:r>
            <a:endParaRPr lang="en-US" sz="3000" dirty="0"/>
          </a:p>
        </p:txBody>
      </p:sp>
      <p:sp>
        <p:nvSpPr>
          <p:cNvPr id="20" name="Rounded Rectangular Callout 19"/>
          <p:cNvSpPr/>
          <p:nvPr/>
        </p:nvSpPr>
        <p:spPr>
          <a:xfrm>
            <a:off x="6056923" y="4392246"/>
            <a:ext cx="2794000" cy="1957754"/>
          </a:xfrm>
          <a:prstGeom prst="wedgeRoundRectCallout">
            <a:avLst>
              <a:gd name="adj1" fmla="val -115239"/>
              <a:gd name="adj2" fmla="val -116710"/>
              <a:gd name="adj3" fmla="val 16667"/>
            </a:avLst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3000" dirty="0" smtClean="0"/>
              <a:t>Garbage collect C after all readers finished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375239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9" grpId="0" animBg="1"/>
      <p:bldP spid="20" grpId="0" animBg="1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Basic RCU lists [</a:t>
            </a:r>
            <a:r>
              <a:rPr lang="en-US" dirty="0" err="1" smtClean="0"/>
              <a:t>McKenney</a:t>
            </a:r>
            <a:r>
              <a:rPr lang="en-US" dirty="0" smtClean="0"/>
              <a:t>]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Create node B, with all outgoing pointers</a:t>
            </a:r>
          </a:p>
          <a:p>
            <a:r>
              <a:rPr lang="en-US" dirty="0" smtClean="0"/>
              <a:t>Then overwrite the pointer from A</a:t>
            </a:r>
          </a:p>
          <a:p>
            <a:pPr lvl="1"/>
            <a:r>
              <a:rPr lang="en-US" dirty="0" smtClean="0"/>
              <a:t>Either traversal is safe</a:t>
            </a:r>
          </a:p>
          <a:p>
            <a:pPr lvl="1"/>
            <a:r>
              <a:rPr lang="en-US" dirty="0" smtClean="0"/>
              <a:t>No atomic instruction needed</a:t>
            </a:r>
          </a:p>
          <a:p>
            <a:pPr lvl="1"/>
            <a:r>
              <a:rPr lang="en-US" dirty="0" smtClean="0"/>
              <a:t>Need compiler memory barrier</a:t>
            </a:r>
          </a:p>
          <a:p>
            <a:pPr lvl="2"/>
            <a:r>
              <a:rPr lang="en-US" dirty="0" smtClean="0"/>
              <a:t>HW memory barrier only on DEC Alpha</a:t>
            </a:r>
          </a:p>
          <a:p>
            <a:r>
              <a:rPr lang="en-US" dirty="0" smtClean="0"/>
              <a:t>List always readable</a:t>
            </a:r>
          </a:p>
          <a:p>
            <a:pPr lvl="1"/>
            <a:r>
              <a:rPr lang="en-US" dirty="0" smtClean="0"/>
              <a:t>Writers must take care</a:t>
            </a:r>
          </a:p>
          <a:p>
            <a:pPr lvl="1"/>
            <a:r>
              <a:rPr lang="en-US" dirty="0" smtClean="0"/>
              <a:t>Writers might wait for all current readers (</a:t>
            </a:r>
            <a:r>
              <a:rPr lang="en-US" dirty="0" err="1" smtClean="0"/>
              <a:t>quiesce</a:t>
            </a:r>
            <a:r>
              <a:rPr lang="en-US" dirty="0" smtClean="0"/>
              <a:t>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7517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Scheduling RCU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5029200"/>
            <a:ext cx="8229600" cy="1371600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Remove item: pointer write</a:t>
            </a:r>
          </a:p>
          <a:p>
            <a:r>
              <a:rPr lang="en-US" dirty="0" smtClean="0"/>
              <a:t>Reclaim: memory free</a:t>
            </a:r>
          </a:p>
          <a:p>
            <a:r>
              <a:rPr lang="en-US" dirty="0" smtClean="0"/>
              <a:t>TPS lengthens quiescence period as needed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38</a:t>
            </a:fld>
            <a:endParaRPr lang="en-US"/>
          </a:p>
        </p:txBody>
      </p:sp>
      <p:grpSp>
        <p:nvGrpSpPr>
          <p:cNvPr id="5" name="Group 4"/>
          <p:cNvGrpSpPr/>
          <p:nvPr/>
        </p:nvGrpSpPr>
        <p:grpSpPr>
          <a:xfrm>
            <a:off x="914400" y="2286000"/>
            <a:ext cx="1390124" cy="671033"/>
            <a:chOff x="838200" y="1777425"/>
            <a:chExt cx="1390124" cy="671033"/>
          </a:xfrm>
        </p:grpSpPr>
        <p:cxnSp>
          <p:nvCxnSpPr>
            <p:cNvPr id="6" name="Straight Arrow Connector 5"/>
            <p:cNvCxnSpPr/>
            <p:nvPr/>
          </p:nvCxnSpPr>
          <p:spPr>
            <a:xfrm>
              <a:off x="838200" y="2438400"/>
              <a:ext cx="1295400" cy="10058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TextBox 6"/>
            <p:cNvSpPr txBox="1"/>
            <p:nvPr/>
          </p:nvSpPr>
          <p:spPr>
            <a:xfrm>
              <a:off x="838200" y="1777425"/>
              <a:ext cx="139012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rcu_r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()</a:t>
              </a:r>
            </a:p>
          </p:txBody>
        </p:sp>
      </p:grpSp>
      <p:grpSp>
        <p:nvGrpSpPr>
          <p:cNvPr id="8" name="Group 7"/>
          <p:cNvGrpSpPr/>
          <p:nvPr/>
        </p:nvGrpSpPr>
        <p:grpSpPr>
          <a:xfrm>
            <a:off x="1143000" y="4035504"/>
            <a:ext cx="1822935" cy="660975"/>
            <a:chOff x="5635983" y="1828800"/>
            <a:chExt cx="1822935" cy="660975"/>
          </a:xfrm>
        </p:grpSpPr>
        <p:cxnSp>
          <p:nvCxnSpPr>
            <p:cNvPr id="9" name="Straight Arrow Connector 8"/>
            <p:cNvCxnSpPr/>
            <p:nvPr/>
          </p:nvCxnSpPr>
          <p:spPr>
            <a:xfrm>
              <a:off x="5635983" y="2489775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TextBox 9"/>
            <p:cNvSpPr txBox="1"/>
            <p:nvPr/>
          </p:nvSpPr>
          <p:spPr>
            <a:xfrm>
              <a:off x="5635983" y="1828800"/>
              <a:ext cx="1822935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remove()</a:t>
              </a:r>
            </a:p>
          </p:txBody>
        </p:sp>
      </p:grpSp>
      <p:sp>
        <p:nvSpPr>
          <p:cNvPr id="11" name="Rectangle 10"/>
          <p:cNvSpPr/>
          <p:nvPr/>
        </p:nvSpPr>
        <p:spPr>
          <a:xfrm>
            <a:off x="304800" y="2588309"/>
            <a:ext cx="38985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A</a:t>
            </a:r>
          </a:p>
        </p:txBody>
      </p:sp>
      <p:sp>
        <p:nvSpPr>
          <p:cNvPr id="12" name="Rectangle 11"/>
          <p:cNvSpPr/>
          <p:nvPr/>
        </p:nvSpPr>
        <p:spPr>
          <a:xfrm>
            <a:off x="304800" y="4135160"/>
            <a:ext cx="407484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C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3429001" y="4215825"/>
            <a:ext cx="16763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 smtClean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quiesce</a:t>
            </a:r>
            <a:endParaRPr lang="en-US" sz="3200" dirty="0" smtClean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5537149" y="4036875"/>
            <a:ext cx="1778051" cy="660975"/>
            <a:chOff x="5635983" y="1828800"/>
            <a:chExt cx="1778051" cy="660975"/>
          </a:xfrm>
        </p:grpSpPr>
        <p:cxnSp>
          <p:nvCxnSpPr>
            <p:cNvPr id="24" name="Straight Arrow Connector 23"/>
            <p:cNvCxnSpPr/>
            <p:nvPr/>
          </p:nvCxnSpPr>
          <p:spPr>
            <a:xfrm>
              <a:off x="5635983" y="2489775"/>
              <a:ext cx="1600200" cy="0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5" name="TextBox 24"/>
            <p:cNvSpPr txBox="1"/>
            <p:nvPr/>
          </p:nvSpPr>
          <p:spPr>
            <a:xfrm>
              <a:off x="5635983" y="1828800"/>
              <a:ext cx="1778051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reclaim()</a:t>
              </a:r>
            </a:p>
          </p:txBody>
        </p:sp>
      </p:grpSp>
      <p:grpSp>
        <p:nvGrpSpPr>
          <p:cNvPr id="26" name="Group 25"/>
          <p:cNvGrpSpPr/>
          <p:nvPr/>
        </p:nvGrpSpPr>
        <p:grpSpPr>
          <a:xfrm>
            <a:off x="2038876" y="3122226"/>
            <a:ext cx="1390124" cy="671033"/>
            <a:chOff x="838200" y="1777425"/>
            <a:chExt cx="1390124" cy="671033"/>
          </a:xfrm>
        </p:grpSpPr>
        <p:cxnSp>
          <p:nvCxnSpPr>
            <p:cNvPr id="27" name="Straight Arrow Connector 26"/>
            <p:cNvCxnSpPr/>
            <p:nvPr/>
          </p:nvCxnSpPr>
          <p:spPr>
            <a:xfrm>
              <a:off x="838200" y="2438400"/>
              <a:ext cx="1295400" cy="10058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8" name="TextBox 27"/>
            <p:cNvSpPr txBox="1"/>
            <p:nvPr/>
          </p:nvSpPr>
          <p:spPr>
            <a:xfrm>
              <a:off x="838200" y="1777425"/>
              <a:ext cx="139012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rcu_r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()</a:t>
              </a:r>
            </a:p>
          </p:txBody>
        </p:sp>
      </p:grpSp>
      <p:sp>
        <p:nvSpPr>
          <p:cNvPr id="29" name="Rectangle 28"/>
          <p:cNvSpPr/>
          <p:nvPr/>
        </p:nvSpPr>
        <p:spPr>
          <a:xfrm>
            <a:off x="304800" y="3424535"/>
            <a:ext cx="389850" cy="461665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none">
            <a:spAutoFit/>
          </a:bodyPr>
          <a:lstStyle/>
          <a:p>
            <a:r>
              <a:rPr lang="en-US" sz="2400" dirty="0">
                <a:latin typeface="Arial" pitchFamily="34" charset="0"/>
                <a:cs typeface="Arial" pitchFamily="34" charset="0"/>
              </a:rPr>
              <a:t>B</a:t>
            </a:r>
          </a:p>
        </p:txBody>
      </p:sp>
      <p:grpSp>
        <p:nvGrpSpPr>
          <p:cNvPr id="30" name="Group 29"/>
          <p:cNvGrpSpPr/>
          <p:nvPr/>
        </p:nvGrpSpPr>
        <p:grpSpPr>
          <a:xfrm>
            <a:off x="3181876" y="2300767"/>
            <a:ext cx="1618724" cy="671033"/>
            <a:chOff x="838200" y="1777425"/>
            <a:chExt cx="1390124" cy="671033"/>
          </a:xfrm>
        </p:grpSpPr>
        <p:cxnSp>
          <p:nvCxnSpPr>
            <p:cNvPr id="31" name="Straight Arrow Connector 30"/>
            <p:cNvCxnSpPr/>
            <p:nvPr/>
          </p:nvCxnSpPr>
          <p:spPr>
            <a:xfrm>
              <a:off x="838200" y="2438400"/>
              <a:ext cx="1295400" cy="10058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2" name="TextBox 31"/>
            <p:cNvSpPr txBox="1"/>
            <p:nvPr/>
          </p:nvSpPr>
          <p:spPr>
            <a:xfrm>
              <a:off x="838200" y="1777425"/>
              <a:ext cx="139012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rcu_r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()</a:t>
              </a:r>
            </a:p>
          </p:txBody>
        </p:sp>
      </p:grpSp>
      <p:grpSp>
        <p:nvGrpSpPr>
          <p:cNvPr id="33" name="Group 32"/>
          <p:cNvGrpSpPr/>
          <p:nvPr/>
        </p:nvGrpSpPr>
        <p:grpSpPr>
          <a:xfrm>
            <a:off x="4419600" y="3112168"/>
            <a:ext cx="1390124" cy="671033"/>
            <a:chOff x="838200" y="1777425"/>
            <a:chExt cx="1390124" cy="671033"/>
          </a:xfrm>
        </p:grpSpPr>
        <p:cxnSp>
          <p:nvCxnSpPr>
            <p:cNvPr id="34" name="Straight Arrow Connector 33"/>
            <p:cNvCxnSpPr/>
            <p:nvPr/>
          </p:nvCxnSpPr>
          <p:spPr>
            <a:xfrm>
              <a:off x="838200" y="2438400"/>
              <a:ext cx="1295400" cy="10058"/>
            </a:xfrm>
            <a:prstGeom prst="straightConnector1">
              <a:avLst/>
            </a:prstGeom>
            <a:ln w="38100">
              <a:solidFill>
                <a:schemeClr val="tx1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5" name="TextBox 34"/>
            <p:cNvSpPr txBox="1"/>
            <p:nvPr/>
          </p:nvSpPr>
          <p:spPr>
            <a:xfrm>
              <a:off x="838200" y="1777425"/>
              <a:ext cx="1390124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latin typeface="Arial" pitchFamily="34" charset="0"/>
                  <a:cs typeface="Arial" pitchFamily="34" charset="0"/>
                </a:rPr>
                <a:t>rcu_r</a:t>
              </a:r>
              <a:r>
                <a:rPr lang="en-US" sz="3200" dirty="0" smtClean="0">
                  <a:latin typeface="Arial" pitchFamily="34" charset="0"/>
                  <a:cs typeface="Arial" pitchFamily="34" charset="0"/>
                </a:rPr>
                <a:t>()</a:t>
              </a:r>
            </a:p>
          </p:txBody>
        </p:sp>
      </p:grpSp>
      <p:grpSp>
        <p:nvGrpSpPr>
          <p:cNvPr id="36" name="Group 35"/>
          <p:cNvGrpSpPr/>
          <p:nvPr/>
        </p:nvGrpSpPr>
        <p:grpSpPr>
          <a:xfrm>
            <a:off x="2438400" y="1478028"/>
            <a:ext cx="3410034" cy="660975"/>
            <a:chOff x="625595" y="1777425"/>
            <a:chExt cx="2928461" cy="660975"/>
          </a:xfrm>
        </p:grpSpPr>
        <p:cxnSp>
          <p:nvCxnSpPr>
            <p:cNvPr id="37" name="Straight Arrow Connector 36"/>
            <p:cNvCxnSpPr/>
            <p:nvPr/>
          </p:nvCxnSpPr>
          <p:spPr>
            <a:xfrm flipV="1">
              <a:off x="625595" y="2435351"/>
              <a:ext cx="2928461" cy="3049"/>
            </a:xfrm>
            <a:prstGeom prst="straightConnector1">
              <a:avLst/>
            </a:prstGeom>
            <a:ln w="38100">
              <a:solidFill>
                <a:srgbClr val="FF0000"/>
              </a:solidFill>
              <a:headEnd type="oval" w="med" len="med"/>
              <a:tailEnd type="oval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8" name="TextBox 37"/>
            <p:cNvSpPr txBox="1"/>
            <p:nvPr/>
          </p:nvSpPr>
          <p:spPr>
            <a:xfrm>
              <a:off x="2311097" y="1777425"/>
              <a:ext cx="1193807" cy="58477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3200" dirty="0" err="1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rcu_r</a:t>
              </a:r>
              <a:r>
                <a:rPr lang="en-US" sz="3200" dirty="0" smtClean="0">
                  <a:solidFill>
                    <a:srgbClr val="FF0000"/>
                  </a:solidFill>
                  <a:latin typeface="Arial" pitchFamily="34" charset="0"/>
                  <a:cs typeface="Arial" pitchFamily="34" charset="0"/>
                </a:rPr>
                <a:t>()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5395976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Feel the power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Exercise: Describe RCU with ACID</a:t>
            </a:r>
          </a:p>
          <a:p>
            <a:pPr lvl="1"/>
            <a:r>
              <a:rPr lang="en-US" dirty="0" smtClean="0"/>
              <a:t>Heck, describe RCU</a:t>
            </a:r>
          </a:p>
          <a:p>
            <a:r>
              <a:rPr lang="en-US" dirty="0" smtClean="0"/>
              <a:t>Generalizing transactions and TPS</a:t>
            </a:r>
          </a:p>
          <a:p>
            <a:pPr lvl="1"/>
            <a:r>
              <a:rPr lang="en-US" dirty="0" smtClean="0"/>
              <a:t>Databases</a:t>
            </a:r>
          </a:p>
          <a:p>
            <a:pPr lvl="1"/>
            <a:r>
              <a:rPr lang="en-US" dirty="0" smtClean="0"/>
              <a:t>Transactional memory</a:t>
            </a:r>
          </a:p>
          <a:p>
            <a:pPr lvl="1"/>
            <a:r>
              <a:rPr lang="en-US" dirty="0" smtClean="0"/>
              <a:t>Distributed systems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551383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a concurrent program?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 concurrent program is different computations occurring simultaneously that share resources</a:t>
            </a:r>
          </a:p>
          <a:p>
            <a:r>
              <a:rPr lang="en-US" dirty="0" smtClean="0"/>
              <a:t>What is a parallel program?</a:t>
            </a:r>
          </a:p>
          <a:p>
            <a:pPr lvl="1"/>
            <a:r>
              <a:rPr lang="en-US" dirty="0" smtClean="0"/>
              <a:t>A single computation</a:t>
            </a:r>
          </a:p>
          <a:p>
            <a:pPr lvl="1"/>
            <a:r>
              <a:rPr lang="en-US" dirty="0" smtClean="0"/>
              <a:t>Controlled decomposition</a:t>
            </a:r>
          </a:p>
          <a:p>
            <a:pPr lvl="1"/>
            <a:r>
              <a:rPr lang="en-US" dirty="0" smtClean="0"/>
              <a:t>Orderly coordination</a:t>
            </a:r>
          </a:p>
          <a:p>
            <a:pPr lvl="1"/>
            <a:r>
              <a:rPr lang="en-US" dirty="0" smtClean="0"/>
              <a:t>E.g., bulk-synchronous computation</a:t>
            </a:r>
          </a:p>
          <a:p>
            <a:r>
              <a:rPr lang="en-US" dirty="0" smtClean="0"/>
              <a:t>Concurrent systems more difficult to coordinate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4</a:t>
            </a:fld>
            <a:endParaRPr lang="en-US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029520"/>
            <a:ext cx="9022080" cy="58284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58127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Searching for meaning in concurrency</a:t>
            </a:r>
            <a:endParaRPr lang="en-US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525" y="1371600"/>
            <a:ext cx="9170696" cy="5162550"/>
          </a:xfr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40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360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group’s 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err="1" smtClean="0"/>
              <a:t>TxLinux</a:t>
            </a:r>
            <a:r>
              <a:rPr lang="en-US" dirty="0" smtClean="0"/>
              <a:t> </a:t>
            </a:r>
            <a:r>
              <a:rPr lang="en-US" dirty="0"/>
              <a:t>&amp; </a:t>
            </a:r>
            <a:r>
              <a:rPr lang="en-US" dirty="0" err="1"/>
              <a:t>MetaTM</a:t>
            </a:r>
            <a:r>
              <a:rPr lang="en-US" dirty="0"/>
              <a:t> [</a:t>
            </a:r>
            <a:r>
              <a:rPr lang="en-US" dirty="0" smtClean="0"/>
              <a:t>ISCA, SOSP ’07, CACM ‘08]</a:t>
            </a:r>
            <a:endParaRPr lang="en-US" dirty="0"/>
          </a:p>
          <a:p>
            <a:pPr lvl="1"/>
            <a:r>
              <a:rPr lang="en-US" dirty="0"/>
              <a:t>Transactions if possible, locks when necessary (I/O)</a:t>
            </a:r>
          </a:p>
          <a:p>
            <a:r>
              <a:rPr lang="en-US" dirty="0" smtClean="0"/>
              <a:t>Dependent transactions [MICRO ’08, </a:t>
            </a:r>
            <a:r>
              <a:rPr lang="en-US" dirty="0" err="1" smtClean="0"/>
              <a:t>PPoPP</a:t>
            </a:r>
            <a:r>
              <a:rPr lang="en-US" dirty="0" smtClean="0"/>
              <a:t> ‘09]</a:t>
            </a:r>
          </a:p>
          <a:p>
            <a:pPr lvl="1"/>
            <a:r>
              <a:rPr lang="en-US" dirty="0"/>
              <a:t>Committing </a:t>
            </a:r>
            <a:r>
              <a:rPr lang="en-US" dirty="0" smtClean="0"/>
              <a:t>conflicting transactions</a:t>
            </a:r>
          </a:p>
          <a:p>
            <a:r>
              <a:rPr lang="en-US" dirty="0" smtClean="0"/>
              <a:t>Synchronization in Linux [</a:t>
            </a:r>
            <a:r>
              <a:rPr lang="en-US" dirty="0" err="1" smtClean="0"/>
              <a:t>HotOS</a:t>
            </a:r>
            <a:r>
              <a:rPr lang="en-US" dirty="0" smtClean="0"/>
              <a:t> ’07, ISPASS ‘10]</a:t>
            </a:r>
          </a:p>
          <a:p>
            <a:pPr lvl="1"/>
            <a:r>
              <a:rPr lang="en-US" dirty="0" smtClean="0"/>
              <a:t>Will optimistic primitives scale? Data independence</a:t>
            </a:r>
          </a:p>
          <a:p>
            <a:r>
              <a:rPr lang="en-US" dirty="0" smtClean="0"/>
              <a:t>HW, SW coordinated transactions [ASPLOS ’09]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OS transactions [SOSP ’09, </a:t>
            </a:r>
            <a:r>
              <a:rPr lang="en-US" dirty="0" err="1" smtClean="0">
                <a:solidFill>
                  <a:srgbClr val="FF0000"/>
                </a:solidFill>
              </a:rPr>
              <a:t>Eurosys</a:t>
            </a:r>
            <a:r>
              <a:rPr lang="en-US" dirty="0" smtClean="0">
                <a:solidFill>
                  <a:srgbClr val="FF0000"/>
                </a:solidFill>
              </a:rPr>
              <a:t> ‘12]</a:t>
            </a:r>
          </a:p>
          <a:p>
            <a:r>
              <a:rPr lang="en-US" dirty="0" smtClean="0"/>
              <a:t>Thanks to: </a:t>
            </a:r>
            <a:r>
              <a:rPr lang="en-US" dirty="0" err="1" smtClean="0"/>
              <a:t>Hany</a:t>
            </a:r>
            <a:r>
              <a:rPr lang="en-US" dirty="0" smtClean="0"/>
              <a:t> E. Ramadan, Christopher J. </a:t>
            </a:r>
            <a:r>
              <a:rPr lang="en-US" dirty="0" err="1" smtClean="0"/>
              <a:t>Rossbach</a:t>
            </a:r>
            <a:r>
              <a:rPr lang="en-US" dirty="0" smtClean="0"/>
              <a:t>, </a:t>
            </a:r>
            <a:r>
              <a:rPr lang="en-US" dirty="0" err="1" smtClean="0"/>
              <a:t>Indrajit</a:t>
            </a:r>
            <a:r>
              <a:rPr lang="en-US" dirty="0" smtClean="0"/>
              <a:t> Roy, Donald E. Porter, Owen S. Hofmann, </a:t>
            </a:r>
            <a:r>
              <a:rPr lang="en-US" dirty="0" err="1" smtClean="0"/>
              <a:t>Sangman</a:t>
            </a:r>
            <a:r>
              <a:rPr lang="en-US" dirty="0" smtClean="0"/>
              <a:t> Kim, Alan M. Dunn, Michael Z. Lee, Mark Silberstein, </a:t>
            </a:r>
            <a:r>
              <a:rPr lang="en-US" dirty="0" err="1" smtClean="0"/>
              <a:t>Yuanzhong</a:t>
            </a:r>
            <a:r>
              <a:rPr lang="en-US" dirty="0" smtClean="0"/>
              <a:t> </a:t>
            </a:r>
            <a:r>
              <a:rPr lang="en-US" dirty="0" err="1" smtClean="0"/>
              <a:t>Xu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41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0825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Reading list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75191"/>
            <a:ext cx="8229600" cy="4854209"/>
          </a:xfrm>
        </p:spPr>
        <p:txBody>
          <a:bodyPr>
            <a:normAutofit fontScale="70000" lnSpcReduction="20000"/>
          </a:bodyPr>
          <a:lstStyle/>
          <a:p>
            <a:r>
              <a:rPr lang="en-US" dirty="0" smtClean="0"/>
              <a:t>The Transaction Concept: Virtues and Limitations [Jim Gray 1981 IEEE]</a:t>
            </a:r>
          </a:p>
          <a:p>
            <a:r>
              <a:rPr lang="en-US" dirty="0" smtClean="0"/>
              <a:t>Principles of Transaction-Oriented Database Recovery [</a:t>
            </a:r>
            <a:r>
              <a:rPr lang="en-US" dirty="0" err="1" smtClean="0"/>
              <a:t>Haerder</a:t>
            </a:r>
            <a:r>
              <a:rPr lang="en-US" dirty="0" smtClean="0"/>
              <a:t> &amp; Reuter 1983 ACM]</a:t>
            </a:r>
          </a:p>
          <a:p>
            <a:r>
              <a:rPr lang="en-US" dirty="0" err="1" smtClean="0"/>
              <a:t>Linearizability</a:t>
            </a:r>
            <a:r>
              <a:rPr lang="en-US" dirty="0" smtClean="0"/>
              <a:t>: a correctness condition for concurrent objects [Wing &amp; </a:t>
            </a:r>
            <a:r>
              <a:rPr lang="en-US" dirty="0" err="1" smtClean="0"/>
              <a:t>Herlihy</a:t>
            </a:r>
            <a:r>
              <a:rPr lang="en-US" dirty="0" smtClean="0"/>
              <a:t> 1990 TOPLAS]</a:t>
            </a:r>
          </a:p>
          <a:p>
            <a:r>
              <a:rPr lang="en-US" dirty="0" smtClean="0"/>
              <a:t>Implementing Fault-Tolerant Services Using the State Machine Approach: A Tutorial [Fred Schneider 1990 ACM]</a:t>
            </a:r>
          </a:p>
          <a:p>
            <a:r>
              <a:rPr lang="en-US" dirty="0" smtClean="0"/>
              <a:t>Transaction Processing [Gray and Reuter 93 MK]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*</a:t>
            </a:r>
            <a:r>
              <a:rPr lang="en-US" dirty="0" smtClean="0"/>
              <a:t>A Critique of ANSI SQL Isolation Levels [Berenson, Bernstein, Gray, Melton, O’Neil, O’Neil 1995 MSR-TR]</a:t>
            </a:r>
          </a:p>
          <a:p>
            <a:r>
              <a:rPr lang="en-US" dirty="0" smtClean="0">
                <a:solidFill>
                  <a:srgbClr val="C00000"/>
                </a:solidFill>
              </a:rPr>
              <a:t>*</a:t>
            </a:r>
            <a:r>
              <a:rPr lang="en-US" dirty="0" smtClean="0"/>
              <a:t>The Art of Multiprocessor Programming [</a:t>
            </a:r>
            <a:r>
              <a:rPr lang="en-US" dirty="0" err="1" smtClean="0"/>
              <a:t>Herlihy</a:t>
            </a:r>
            <a:r>
              <a:rPr lang="en-US" dirty="0" smtClean="0"/>
              <a:t> &amp; </a:t>
            </a:r>
            <a:r>
              <a:rPr lang="en-US" dirty="0" err="1" smtClean="0"/>
              <a:t>Shavit</a:t>
            </a:r>
            <a:r>
              <a:rPr lang="en-US" dirty="0" smtClean="0"/>
              <a:t> 2008]</a:t>
            </a:r>
          </a:p>
          <a:p>
            <a:r>
              <a:rPr lang="en-US" dirty="0" smtClean="0"/>
              <a:t>Principles of Transaction Processing [Bernstein &amp; Newcomer 2009 MK]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49029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Insight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43</a:t>
            </a:fld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228600" y="1676400"/>
            <a:ext cx="8686800" cy="4876800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5666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Concurrency management is fun</a:t>
            </a:r>
          </a:p>
          <a:p>
            <a:pPr lvl="1"/>
            <a:r>
              <a:rPr lang="en-US" dirty="0" smtClean="0"/>
              <a:t>Great need for progress</a:t>
            </a:r>
          </a:p>
          <a:p>
            <a:pPr lvl="1"/>
            <a:r>
              <a:rPr lang="en-US" dirty="0" smtClean="0"/>
              <a:t>Ample opportunities for progress</a:t>
            </a:r>
          </a:p>
          <a:p>
            <a:r>
              <a:rPr lang="en-US" dirty="0" smtClean="0"/>
              <a:t>Don’t use ACID as a crutch</a:t>
            </a:r>
          </a:p>
          <a:p>
            <a:r>
              <a:rPr lang="en-US" dirty="0" smtClean="0"/>
              <a:t>Schedule concurrency</a:t>
            </a:r>
          </a:p>
          <a:p>
            <a:pPr lvl="1"/>
            <a:r>
              <a:rPr lang="en-US" dirty="0" smtClean="0"/>
              <a:t>Search </a:t>
            </a:r>
            <a:r>
              <a:rPr lang="en-US" smtClean="0"/>
              <a:t>for meaning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44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3774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</a:t>
            </a:r>
            <a:r>
              <a:rPr lang="en-US" dirty="0" smtClean="0"/>
              <a:t>oncurrent counter increment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572000"/>
            <a:ext cx="8229600" cy="2057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Green and blue thread increment counter</a:t>
            </a:r>
          </a:p>
          <a:p>
            <a:pPr lvl="1"/>
            <a:r>
              <a:rPr lang="en-US" dirty="0" smtClean="0"/>
              <a:t>Each thread on different processor</a:t>
            </a:r>
          </a:p>
          <a:p>
            <a:pPr lvl="1"/>
            <a:r>
              <a:rPr lang="en-US" dirty="0" smtClean="0"/>
              <a:t>Threads share memory</a:t>
            </a:r>
          </a:p>
          <a:p>
            <a:r>
              <a:rPr lang="en-US" dirty="0" smtClean="0"/>
              <a:t>So </a:t>
            </a:r>
            <a:r>
              <a:rPr lang="en-US" dirty="0" err="1"/>
              <a:t>c</a:t>
            </a:r>
            <a:r>
              <a:rPr lang="en-US" baseline="-25000" dirty="0" err="1" smtClean="0"/>
              <a:t>final</a:t>
            </a:r>
            <a:r>
              <a:rPr lang="en-US" dirty="0" smtClean="0"/>
              <a:t> ==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init</a:t>
            </a:r>
            <a:r>
              <a:rPr lang="en-US" dirty="0" smtClean="0"/>
              <a:t>+ 2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1752600"/>
            <a:ext cx="319189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load c to </a:t>
            </a:r>
            <a:r>
              <a:rPr lang="en-US" sz="28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reg</a:t>
            </a:r>
            <a:endParaRPr lang="en-US" sz="28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increment </a:t>
            </a:r>
            <a:r>
              <a:rPr lang="en-US" sz="28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reg</a:t>
            </a:r>
            <a:endParaRPr lang="en-US" sz="28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store </a:t>
            </a:r>
            <a:r>
              <a:rPr lang="en-US" sz="28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to c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24400" y="1798320"/>
            <a:ext cx="319189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load c to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</a:t>
            </a:r>
            <a:endParaRPr lang="en-US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increment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</a:t>
            </a:r>
            <a:endParaRPr lang="en-US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store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to 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724400" y="1815405"/>
            <a:ext cx="319189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load c to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</a:t>
            </a:r>
            <a:endParaRPr lang="en-US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increment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</a:t>
            </a:r>
            <a:endParaRPr lang="en-US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store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to c</a:t>
            </a:r>
          </a:p>
        </p:txBody>
      </p:sp>
    </p:spTree>
    <p:extLst>
      <p:ext uri="{BB962C8B-B14F-4D97-AF65-F5344CB8AC3E}">
        <p14:creationId xmlns:p14="http://schemas.microsoft.com/office/powerpoint/2010/main" val="39483454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16667E-6 3.62332E-6 L -0.46615 0.1922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3316" y="9602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3.47987E-6 L 0.46719 0.2434 " pathEditMode="relative" rAng="0" ptsTypes="AA">
                                      <p:cBhvr>
                                        <p:cTn id="15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3351" y="121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Some </a:t>
            </a:r>
            <a:r>
              <a:rPr lang="en-US" dirty="0" err="1" smtClean="0"/>
              <a:t>interleavings</a:t>
            </a:r>
            <a:r>
              <a:rPr lang="en-US" dirty="0" smtClean="0"/>
              <a:t> are bad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24400"/>
            <a:ext cx="8229600" cy="1905000"/>
          </a:xfrm>
        </p:spPr>
        <p:txBody>
          <a:bodyPr>
            <a:normAutofit/>
          </a:bodyPr>
          <a:lstStyle/>
          <a:p>
            <a:r>
              <a:rPr lang="en-US" dirty="0" smtClean="0"/>
              <a:t>Some parallel executions are wrong</a:t>
            </a:r>
          </a:p>
          <a:p>
            <a:pPr lvl="1"/>
            <a:r>
              <a:rPr lang="en-US" dirty="0" smtClean="0"/>
              <a:t>A bad interleaving causes </a:t>
            </a:r>
            <a:r>
              <a:rPr lang="en-US" dirty="0" err="1" smtClean="0"/>
              <a:t>c</a:t>
            </a:r>
            <a:r>
              <a:rPr lang="en-US" baseline="-25000" dirty="0" err="1" smtClean="0"/>
              <a:t>final</a:t>
            </a:r>
            <a:r>
              <a:rPr lang="en-US" dirty="0" smtClean="0"/>
              <a:t> == c</a:t>
            </a:r>
            <a:r>
              <a:rPr lang="en-US" baseline="-25000" dirty="0" smtClean="0"/>
              <a:t>init</a:t>
            </a:r>
            <a:r>
              <a:rPr lang="en-US" dirty="0" smtClean="0"/>
              <a:t>+1</a:t>
            </a:r>
          </a:p>
          <a:p>
            <a:r>
              <a:rPr lang="en-US" dirty="0" smtClean="0"/>
              <a:t>Critical region needs special handling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5" name="TextBox 4"/>
          <p:cNvSpPr txBox="1"/>
          <p:nvPr/>
        </p:nvSpPr>
        <p:spPr>
          <a:xfrm>
            <a:off x="457200" y="1752600"/>
            <a:ext cx="319189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load c to </a:t>
            </a:r>
            <a:r>
              <a:rPr lang="en-US" sz="28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reg</a:t>
            </a:r>
            <a:endParaRPr lang="en-US" sz="28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increment </a:t>
            </a:r>
            <a:r>
              <a:rPr lang="en-US" sz="28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reg</a:t>
            </a:r>
            <a:endParaRPr lang="en-US" sz="28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store </a:t>
            </a:r>
            <a:r>
              <a:rPr lang="en-US" sz="28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to x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724400" y="1798320"/>
            <a:ext cx="3191899" cy="138499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load c to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</a:t>
            </a:r>
            <a:endParaRPr lang="en-US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increment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</a:t>
            </a:r>
            <a:endParaRPr lang="en-US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store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to c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667000" y="1768257"/>
            <a:ext cx="3191899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800" b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Global order</a:t>
            </a:r>
            <a:endParaRPr lang="en-US" sz="28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load c to </a:t>
            </a:r>
            <a:r>
              <a:rPr lang="en-US" sz="28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reg</a:t>
            </a:r>
            <a:endParaRPr lang="en-US" sz="28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load c to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</a:t>
            </a:r>
            <a:endParaRPr lang="en-US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increment </a:t>
            </a:r>
            <a:r>
              <a:rPr lang="en-US" sz="28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reg</a:t>
            </a:r>
            <a:endParaRPr lang="en-US" sz="28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increment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</a:t>
            </a:r>
            <a:endParaRPr lang="en-US" sz="2800" b="1" dirty="0" smtClean="0">
              <a:solidFill>
                <a:srgbClr val="0070C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store </a:t>
            </a:r>
            <a:r>
              <a:rPr lang="en-US" sz="2800" b="1" dirty="0" err="1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2800" b="1" dirty="0" smtClean="0">
                <a:solidFill>
                  <a:srgbClr val="0070C0"/>
                </a:solidFill>
                <a:latin typeface="Courier New" pitchFamily="49" charset="0"/>
                <a:cs typeface="Courier New" pitchFamily="49" charset="0"/>
              </a:rPr>
              <a:t> to c</a:t>
            </a:r>
          </a:p>
          <a:p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store </a:t>
            </a:r>
            <a:r>
              <a:rPr lang="en-US" sz="28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to c</a:t>
            </a:r>
          </a:p>
        </p:txBody>
      </p:sp>
    </p:spTree>
    <p:extLst>
      <p:ext uri="{BB962C8B-B14F-4D97-AF65-F5344CB8AC3E}">
        <p14:creationId xmlns:p14="http://schemas.microsoft.com/office/powerpoint/2010/main" val="7860177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-0.01389 0.00185 -0.02778 0.00393 -0.04167 0.00555 C -0.04809 0.00833 -0.05521 0.00902 -0.06146 0.0125 C -0.08438 0.025 -0.10504 0.04467 -0.12813 0.05694 C -0.13664 0.06157 -0.14427 0.06689 -0.15313 0.07083 C -0.15521 0.07175 -0.15729 0.07268 -0.15938 0.07361 C -0.16268 0.075 -0.16979 0.07638 -0.16979 0.07638 C -0.175 0.07986 -0.18073 0.08425 -0.18646 0.08611 C -0.19289 0.08819 -0.19896 0.08935 -0.20521 0.09305 C -0.21007 0.09583 -0.21059 0.09699 -0.21563 0.10138 C -0.21667 0.10231 -0.21875 0.10416 -0.21875 0.10416 " pathEditMode="relative" ptsTypes="ffffffffffA">
                                      <p:cBhvr>
                                        <p:cTn id="6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  <p:par>
                                <p:cTn id="7" presetID="0" presetClass="path" presetSubtype="0" accel="50000" decel="5000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C 0.00955 0.00254 0.0184 0.00856 0.02813 0.01111 C 0.03646 0.01574 0.04514 0.01967 0.05313 0.025 C 0.05886 0.0287 0.06354 0.03403 0.06979 0.03611 C 0.09149 0.05764 0.11597 0.07477 0.14271 0.08194 C 0.15122 0.0868 0.16059 0.08958 0.16979 0.09166 C 0.1908 0.10208 0.21198 0.11134 0.23334 0.12083 C 0.23768 0.12268 0.24149 0.12708 0.24584 0.12916 C 0.24827 0.13032 0.26042 0.13426 0.26042 0.14028 " pathEditMode="relative" ptsTypes="ffffffffA">
                                      <p:cBhvr>
                                        <p:cTn id="8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5" grpId="1"/>
      <p:bldP spid="6" grpId="0"/>
      <p:bldP spid="6" grpId="1"/>
      <p:bldP spid="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Critical region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Critical region – a code </a:t>
            </a:r>
            <a:r>
              <a:rPr lang="en-US" dirty="0" smtClean="0">
                <a:solidFill>
                  <a:srgbClr val="FF0000"/>
                </a:solidFill>
              </a:rPr>
              <a:t>region</a:t>
            </a:r>
            <a:r>
              <a:rPr lang="en-US" dirty="0" smtClean="0"/>
              <a:t> requiring special properties to protect it from concurrent execution of other code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667000" y="3505200"/>
            <a:ext cx="469551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begin critical region</a:t>
            </a:r>
          </a:p>
          <a:p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load c to </a:t>
            </a:r>
            <a:r>
              <a:rPr lang="en-US" sz="28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reg</a:t>
            </a:r>
            <a:endParaRPr lang="en-US" sz="28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increment </a:t>
            </a:r>
            <a:r>
              <a:rPr lang="en-US" sz="28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reg</a:t>
            </a:r>
            <a:endParaRPr lang="en-US" sz="2800" b="1" dirty="0" smtClean="0">
              <a:solidFill>
                <a:srgbClr val="00B050"/>
              </a:solidFill>
              <a:latin typeface="Courier New" pitchFamily="49" charset="0"/>
              <a:cs typeface="Courier New" pitchFamily="49" charset="0"/>
            </a:endParaRPr>
          </a:p>
          <a:p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store </a:t>
            </a:r>
            <a:r>
              <a:rPr lang="en-US" sz="2800" b="1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reg</a:t>
            </a:r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to x</a:t>
            </a:r>
          </a:p>
          <a:p>
            <a:r>
              <a:rPr lang="en-US" sz="2800" b="1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end critical region</a:t>
            </a:r>
          </a:p>
        </p:txBody>
      </p:sp>
    </p:spTree>
    <p:extLst>
      <p:ext uri="{BB962C8B-B14F-4D97-AF65-F5344CB8AC3E}">
        <p14:creationId xmlns:p14="http://schemas.microsoft.com/office/powerpoint/2010/main" val="1435535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Basis for critical regions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Computer system</a:t>
            </a:r>
          </a:p>
          <a:p>
            <a:pPr lvl="1"/>
            <a:r>
              <a:rPr lang="en-US" dirty="0" smtClean="0"/>
              <a:t>State machine + Communication (I/O)</a:t>
            </a:r>
          </a:p>
          <a:p>
            <a:r>
              <a:rPr lang="en-US" dirty="0" smtClean="0"/>
              <a:t>Communication can happen at any time</a:t>
            </a:r>
          </a:p>
          <a:p>
            <a:pPr lvl="1"/>
            <a:r>
              <a:rPr lang="en-US" dirty="0" smtClean="0"/>
              <a:t>Direct </a:t>
            </a:r>
            <a:r>
              <a:rPr lang="en-US" dirty="0"/>
              <a:t>(messages)</a:t>
            </a:r>
          </a:p>
          <a:p>
            <a:pPr lvl="1"/>
            <a:r>
              <a:rPr lang="en-US" dirty="0"/>
              <a:t>Indirect (memory)</a:t>
            </a:r>
          </a:p>
          <a:p>
            <a:r>
              <a:rPr lang="en-US" dirty="0" smtClean="0"/>
              <a:t>But some states should remain private</a:t>
            </a:r>
          </a:p>
          <a:p>
            <a:r>
              <a:rPr lang="en-US" dirty="0" smtClean="0"/>
              <a:t>Concurrency a sword of Damocles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8</a:t>
            </a:fld>
            <a:endParaRPr lang="en-US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77740" y="0"/>
            <a:ext cx="4366260" cy="55702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65222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My agenda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Problem: concurrency, critical regions</a:t>
            </a:r>
          </a:p>
          <a:p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Transactions</a:t>
            </a:r>
          </a:p>
          <a:p>
            <a:pPr lvl="1"/>
            <a:r>
              <a:rPr lang="en-US" dirty="0" smtClean="0"/>
              <a:t>Transaction processing system (TPS)</a:t>
            </a:r>
          </a:p>
          <a:p>
            <a:r>
              <a:rPr lang="en-US" dirty="0" smtClean="0"/>
              <a:t>Define the ACID properties</a:t>
            </a:r>
          </a:p>
          <a:p>
            <a:pPr lvl="1"/>
            <a:r>
              <a:rPr lang="en-US" dirty="0" smtClean="0"/>
              <a:t>ACID != transactions</a:t>
            </a:r>
          </a:p>
          <a:p>
            <a:pPr lvl="1"/>
            <a:r>
              <a:rPr lang="en-US" dirty="0" smtClean="0"/>
              <a:t>ACID is a single point, let’s see the space</a:t>
            </a:r>
          </a:p>
          <a:p>
            <a:r>
              <a:rPr lang="en-US" dirty="0" smtClean="0"/>
              <a:t>Scheduling concurrency</a:t>
            </a:r>
          </a:p>
          <a:p>
            <a:pPr lvl="1"/>
            <a:r>
              <a:rPr lang="en-US" dirty="0" smtClean="0"/>
              <a:t>Understand concurrency by eliminating it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92FC454-C208-485A-97A3-A3C0969DB23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4226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>
    <a:lnDef>
      <a:spPr>
        <a:ln w="38100">
          <a:solidFill>
            <a:schemeClr val="tx1"/>
          </a:solidFill>
          <a:headEnd type="oval" w="med" len="med"/>
          <a:tailEnd type="oval" w="med" len="med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none" rtlCol="0">
        <a:spAutoFit/>
      </a:bodyPr>
      <a:lstStyle>
        <a:defPPr>
          <a:defRPr sz="3200" dirty="0" smtClean="0">
            <a:latin typeface="Arial" pitchFamily="34" charset="0"/>
            <a:cs typeface="Arial" pitchFamily="34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37329</TotalTime>
  <Words>2063</Words>
  <Application>Microsoft Office PowerPoint</Application>
  <PresentationFormat>On-screen Show (4:3)</PresentationFormat>
  <Paragraphs>458</Paragraphs>
  <Slides>44</Slides>
  <Notes>6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Module</vt:lpstr>
      <vt:lpstr>ACID: The Wrong Way To Think About Concurrency</vt:lpstr>
      <vt:lpstr>PowerPoint Presentation</vt:lpstr>
      <vt:lpstr>Concurrency is central to CS</vt:lpstr>
      <vt:lpstr>What is a concurrent program?</vt:lpstr>
      <vt:lpstr>Concurrent counter increment</vt:lpstr>
      <vt:lpstr>Some interleavings are bad</vt:lpstr>
      <vt:lpstr>Critical region</vt:lpstr>
      <vt:lpstr>Basis for critical regions</vt:lpstr>
      <vt:lpstr>My agenda</vt:lpstr>
      <vt:lpstr>What are transactions?</vt:lpstr>
      <vt:lpstr>Transactions aren’t a thing</vt:lpstr>
      <vt:lpstr>Database example</vt:lpstr>
      <vt:lpstr>Transactional memory example</vt:lpstr>
      <vt:lpstr>The story so far</vt:lpstr>
      <vt:lpstr>ACID Properties</vt:lpstr>
      <vt:lpstr>Database invariants</vt:lpstr>
      <vt:lpstr>Memory invariants</vt:lpstr>
      <vt:lpstr>Consistency not part of TPS</vt:lpstr>
      <vt:lpstr>Isolation (from wikipedia)</vt:lpstr>
      <vt:lpstr>Schedule [H&amp;S ’08]</vt:lpstr>
      <vt:lpstr>Scheduling concurrency</vt:lpstr>
      <vt:lpstr>Atomicity or Isolation?</vt:lpstr>
      <vt:lpstr>Atomicity or Isolation?</vt:lpstr>
      <vt:lpstr>Durability or Isolation?</vt:lpstr>
      <vt:lpstr>Let’s retire ACID</vt:lpstr>
      <vt:lpstr>Where do we go from here?</vt:lpstr>
      <vt:lpstr>Designing a TPS</vt:lpstr>
      <vt:lpstr>Basic algorithm for serializability</vt:lpstr>
      <vt:lpstr>Concurrency and performance</vt:lpstr>
      <vt:lpstr>Sequential consistency</vt:lpstr>
      <vt:lpstr>Linearizability</vt:lpstr>
      <vt:lpstr>Classic isolation failure</vt:lpstr>
      <vt:lpstr>Dependent transactions</vt:lpstr>
      <vt:lpstr>Read-copy update (RCU) </vt:lpstr>
      <vt:lpstr>Example: Linked lists</vt:lpstr>
      <vt:lpstr>Example: Linked lists</vt:lpstr>
      <vt:lpstr>Basic RCU lists [McKenney]</vt:lpstr>
      <vt:lpstr>Scheduling RCU</vt:lpstr>
      <vt:lpstr>Feel the power</vt:lpstr>
      <vt:lpstr>Searching for meaning in concurrency</vt:lpstr>
      <vt:lpstr>My group’s work</vt:lpstr>
      <vt:lpstr>Reading list</vt:lpstr>
      <vt:lpstr>Insight</vt:lpstr>
      <vt:lpstr>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ACID: The Wrong Way To Think About Concurrency</dc:title>
  <dc:creator>osaadmin</dc:creator>
  <cp:lastModifiedBy>witchel</cp:lastModifiedBy>
  <cp:revision>1696</cp:revision>
  <dcterms:created xsi:type="dcterms:W3CDTF">2012-03-14T21:10:09Z</dcterms:created>
  <dcterms:modified xsi:type="dcterms:W3CDTF">2013-03-05T03:11:25Z</dcterms:modified>
</cp:coreProperties>
</file>