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27435175" cy="36580763"/>
  <p:notesSz cx="6858000" cy="9144000"/>
  <p:defaultTextStyle>
    <a:defPPr>
      <a:defRPr lang="he-IL"/>
    </a:defPPr>
    <a:lvl1pPr marL="0" algn="r" defTabSz="3657838" rtl="1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28919" algn="r" defTabSz="3657838" rtl="1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57838" algn="r" defTabSz="3657838" rtl="1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486757" algn="r" defTabSz="3657838" rtl="1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15675" algn="r" defTabSz="3657838" rtl="1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144594" algn="r" defTabSz="3657838" rtl="1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0973513" algn="r" defTabSz="3657838" rtl="1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802432" algn="r" defTabSz="3657838" rtl="1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631351" algn="r" defTabSz="3657838" rtl="1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636" autoAdjust="0"/>
    <p:restoredTop sz="94660"/>
  </p:normalViewPr>
  <p:slideViewPr>
    <p:cSldViewPr>
      <p:cViewPr>
        <p:scale>
          <a:sx n="25" d="100"/>
          <a:sy n="25" d="100"/>
        </p:scale>
        <p:origin x="-1056" y="2616"/>
      </p:cViewPr>
      <p:guideLst>
        <p:guide orient="horz" pos="11522"/>
        <p:guide pos="86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noa\work\UT\ShipPatrol\ALLparallelEdge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title>
      <c:tx>
        <c:rich>
          <a:bodyPr/>
          <a:lstStyle/>
          <a:p>
            <a:pPr>
              <a:defRPr/>
            </a:pPr>
            <a:r>
              <a:rPr lang="en-US"/>
              <a:t>Weak Sea Conditions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parallelEdgeResults15!$B$1</c:f>
              <c:strCache>
                <c:ptCount val="1"/>
                <c:pt idx="0">
                  <c:v> HeuristicDivide</c:v>
                </c:pt>
              </c:strCache>
            </c:strRef>
          </c:tx>
          <c:cat>
            <c:numRef>
              <c:f>parallelEdgeResults15!$A$3:$A$31</c:f>
              <c:numCache>
                <c:formatCode>General</c:formatCode>
                <c:ptCount val="29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</c:numCache>
            </c:numRef>
          </c:cat>
          <c:val>
            <c:numRef>
              <c:f>parallelEdgeResults15!$B$3:$B$31</c:f>
              <c:numCache>
                <c:formatCode>General</c:formatCode>
                <c:ptCount val="29"/>
                <c:pt idx="0">
                  <c:v>2873.166666669998</c:v>
                </c:pt>
                <c:pt idx="1">
                  <c:v>1914.2</c:v>
                </c:pt>
                <c:pt idx="2">
                  <c:v>1444.38461538</c:v>
                </c:pt>
                <c:pt idx="3">
                  <c:v>1155.1875</c:v>
                </c:pt>
                <c:pt idx="4">
                  <c:v>957.89473684200004</c:v>
                </c:pt>
                <c:pt idx="5">
                  <c:v>824.26086956500001</c:v>
                </c:pt>
                <c:pt idx="6">
                  <c:v>722.19230769199999</c:v>
                </c:pt>
                <c:pt idx="7">
                  <c:v>635.22580645200003</c:v>
                </c:pt>
                <c:pt idx="8">
                  <c:v>579.33333333300004</c:v>
                </c:pt>
                <c:pt idx="9">
                  <c:v>524.297297297</c:v>
                </c:pt>
                <c:pt idx="10">
                  <c:v>479.97560975599959</c:v>
                </c:pt>
                <c:pt idx="11">
                  <c:v>442.95454545499979</c:v>
                </c:pt>
                <c:pt idx="12">
                  <c:v>412.23404255299965</c:v>
                </c:pt>
                <c:pt idx="13">
                  <c:v>384.27450980399999</c:v>
                </c:pt>
                <c:pt idx="14">
                  <c:v>360.27777777799957</c:v>
                </c:pt>
                <c:pt idx="15">
                  <c:v>338.80701754399979</c:v>
                </c:pt>
                <c:pt idx="16">
                  <c:v>294.02985074599979</c:v>
                </c:pt>
                <c:pt idx="17">
                  <c:v>303.09374999999977</c:v>
                </c:pt>
                <c:pt idx="18">
                  <c:v>220.633333333</c:v>
                </c:pt>
                <c:pt idx="19">
                  <c:v>220.633333333</c:v>
                </c:pt>
                <c:pt idx="20">
                  <c:v>220.633333333</c:v>
                </c:pt>
                <c:pt idx="21">
                  <c:v>220.633333333</c:v>
                </c:pt>
                <c:pt idx="22">
                  <c:v>220.633333333</c:v>
                </c:pt>
                <c:pt idx="23">
                  <c:v>220.633333333</c:v>
                </c:pt>
                <c:pt idx="24">
                  <c:v>220.633333333</c:v>
                </c:pt>
                <c:pt idx="25">
                  <c:v>220.633333333</c:v>
                </c:pt>
                <c:pt idx="26">
                  <c:v>220.54444444400002</c:v>
                </c:pt>
                <c:pt idx="27">
                  <c:v>220.54444444400002</c:v>
                </c:pt>
                <c:pt idx="28">
                  <c:v>220.54444444400002</c:v>
                </c:pt>
              </c:numCache>
            </c:numRef>
          </c:val>
        </c:ser>
        <c:ser>
          <c:idx val="1"/>
          <c:order val="1"/>
          <c:tx>
            <c:strRef>
              <c:f>parallelEdgeResults15!$C$1</c:f>
              <c:strCache>
                <c:ptCount val="1"/>
                <c:pt idx="0">
                  <c:v>SingleCycle</c:v>
                </c:pt>
              </c:strCache>
            </c:strRef>
          </c:tx>
          <c:cat>
            <c:numRef>
              <c:f>parallelEdgeResults15!$A$3:$A$31</c:f>
              <c:numCache>
                <c:formatCode>General</c:formatCode>
                <c:ptCount val="29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</c:numCache>
            </c:numRef>
          </c:cat>
          <c:val>
            <c:numRef>
              <c:f>parallelEdgeResults15!$C$3:$C$31</c:f>
              <c:numCache>
                <c:formatCode>General</c:formatCode>
                <c:ptCount val="29"/>
                <c:pt idx="0">
                  <c:v>2873.165</c:v>
                </c:pt>
                <c:pt idx="1">
                  <c:v>1915.4433333299999</c:v>
                </c:pt>
                <c:pt idx="2">
                  <c:v>1436.5825</c:v>
                </c:pt>
                <c:pt idx="3">
                  <c:v>1149.2660000000001</c:v>
                </c:pt>
                <c:pt idx="4">
                  <c:v>957.72166666700002</c:v>
                </c:pt>
                <c:pt idx="5">
                  <c:v>820.90428571399957</c:v>
                </c:pt>
                <c:pt idx="6">
                  <c:v>718.29124999999999</c:v>
                </c:pt>
                <c:pt idx="7">
                  <c:v>638.48111111099956</c:v>
                </c:pt>
                <c:pt idx="8">
                  <c:v>574.63300000000004</c:v>
                </c:pt>
                <c:pt idx="9">
                  <c:v>522.39363636400003</c:v>
                </c:pt>
                <c:pt idx="10">
                  <c:v>478.86083333300036</c:v>
                </c:pt>
                <c:pt idx="11">
                  <c:v>442.02538461500001</c:v>
                </c:pt>
                <c:pt idx="12">
                  <c:v>410.45214285699979</c:v>
                </c:pt>
                <c:pt idx="13">
                  <c:v>383.08866666699993</c:v>
                </c:pt>
                <c:pt idx="14">
                  <c:v>359.14562500000022</c:v>
                </c:pt>
                <c:pt idx="15">
                  <c:v>338.01941176499975</c:v>
                </c:pt>
                <c:pt idx="16">
                  <c:v>319.24055555599978</c:v>
                </c:pt>
                <c:pt idx="17">
                  <c:v>302.43842105299962</c:v>
                </c:pt>
                <c:pt idx="18">
                  <c:v>287.31649999999979</c:v>
                </c:pt>
                <c:pt idx="19">
                  <c:v>273.634761905</c:v>
                </c:pt>
                <c:pt idx="20">
                  <c:v>261.19681818199979</c:v>
                </c:pt>
                <c:pt idx="21">
                  <c:v>249.84043478300001</c:v>
                </c:pt>
                <c:pt idx="22">
                  <c:v>239.43041666700012</c:v>
                </c:pt>
                <c:pt idx="23">
                  <c:v>229.85320000000004</c:v>
                </c:pt>
                <c:pt idx="24">
                  <c:v>221.012692308</c:v>
                </c:pt>
                <c:pt idx="25">
                  <c:v>212.82703703700022</c:v>
                </c:pt>
                <c:pt idx="26">
                  <c:v>205.22607142899997</c:v>
                </c:pt>
                <c:pt idx="27">
                  <c:v>198.149310345</c:v>
                </c:pt>
                <c:pt idx="28">
                  <c:v>191.544333333</c:v>
                </c:pt>
              </c:numCache>
            </c:numRef>
          </c:val>
        </c:ser>
        <c:ser>
          <c:idx val="2"/>
          <c:order val="2"/>
          <c:tx>
            <c:strRef>
              <c:f>parallelEdgeResults15!$D$1</c:f>
              <c:strCache>
                <c:ptCount val="1"/>
                <c:pt idx="0">
                  <c:v>Incremental</c:v>
                </c:pt>
              </c:strCache>
            </c:strRef>
          </c:tx>
          <c:cat>
            <c:numRef>
              <c:f>parallelEdgeResults15!$A$3:$A$31</c:f>
              <c:numCache>
                <c:formatCode>General</c:formatCode>
                <c:ptCount val="29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</c:numCache>
            </c:numRef>
          </c:cat>
          <c:val>
            <c:numRef>
              <c:f>parallelEdgeResults15!$D$3:$D$31</c:f>
              <c:numCache>
                <c:formatCode>General</c:formatCode>
                <c:ptCount val="29"/>
                <c:pt idx="0">
                  <c:v>2873.166666669998</c:v>
                </c:pt>
                <c:pt idx="1">
                  <c:v>1915.4444444399992</c:v>
                </c:pt>
                <c:pt idx="2">
                  <c:v>1435.6499999999999</c:v>
                </c:pt>
                <c:pt idx="3">
                  <c:v>1155.50769231</c:v>
                </c:pt>
                <c:pt idx="4">
                  <c:v>962.65624999999955</c:v>
                </c:pt>
                <c:pt idx="5">
                  <c:v>821.05263157900004</c:v>
                </c:pt>
                <c:pt idx="6">
                  <c:v>721.22826086999999</c:v>
                </c:pt>
                <c:pt idx="7">
                  <c:v>641.94871794900041</c:v>
                </c:pt>
                <c:pt idx="8">
                  <c:v>635.22580645200003</c:v>
                </c:pt>
                <c:pt idx="9">
                  <c:v>526.66666666699996</c:v>
                </c:pt>
                <c:pt idx="10">
                  <c:v>480.60585585600001</c:v>
                </c:pt>
                <c:pt idx="11">
                  <c:v>443.05440900600001</c:v>
                </c:pt>
                <c:pt idx="12">
                  <c:v>411.31493506499999</c:v>
                </c:pt>
                <c:pt idx="13">
                  <c:v>384.75177304999966</c:v>
                </c:pt>
                <c:pt idx="14">
                  <c:v>360.25735294099957</c:v>
                </c:pt>
                <c:pt idx="15">
                  <c:v>339.08496731999998</c:v>
                </c:pt>
                <c:pt idx="16">
                  <c:v>319.98440545799963</c:v>
                </c:pt>
                <c:pt idx="17">
                  <c:v>235.22388059699998</c:v>
                </c:pt>
                <c:pt idx="18">
                  <c:v>287.93906249999975</c:v>
                </c:pt>
                <c:pt idx="19">
                  <c:v>220.633333333</c:v>
                </c:pt>
                <c:pt idx="20">
                  <c:v>220.633333333</c:v>
                </c:pt>
                <c:pt idx="21">
                  <c:v>220.633333333</c:v>
                </c:pt>
                <c:pt idx="22">
                  <c:v>220.633333333</c:v>
                </c:pt>
                <c:pt idx="23">
                  <c:v>220.633333333</c:v>
                </c:pt>
                <c:pt idx="24">
                  <c:v>220.633333333</c:v>
                </c:pt>
                <c:pt idx="25">
                  <c:v>220.633333333</c:v>
                </c:pt>
                <c:pt idx="26">
                  <c:v>220.633333333</c:v>
                </c:pt>
                <c:pt idx="27">
                  <c:v>218.56043956000013</c:v>
                </c:pt>
                <c:pt idx="28">
                  <c:v>218.56043956000013</c:v>
                </c:pt>
              </c:numCache>
            </c:numRef>
          </c:val>
        </c:ser>
        <c:ser>
          <c:idx val="3"/>
          <c:order val="3"/>
          <c:tx>
            <c:strRef>
              <c:f>parallelEdgeResults15!$E$1</c:f>
              <c:strCache>
                <c:ptCount val="1"/>
                <c:pt idx="0">
                  <c:v> Decremental</c:v>
                </c:pt>
              </c:strCache>
            </c:strRef>
          </c:tx>
          <c:cat>
            <c:numRef>
              <c:f>parallelEdgeResults15!$A$3:$A$31</c:f>
              <c:numCache>
                <c:formatCode>General</c:formatCode>
                <c:ptCount val="29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</c:numCache>
            </c:numRef>
          </c:cat>
          <c:val>
            <c:numRef>
              <c:f>parallelEdgeResults15!$E$3:$E$31</c:f>
              <c:numCache>
                <c:formatCode>General</c:formatCode>
                <c:ptCount val="29"/>
                <c:pt idx="0">
                  <c:v>2871.3</c:v>
                </c:pt>
                <c:pt idx="1">
                  <c:v>1925.8461538500001</c:v>
                </c:pt>
                <c:pt idx="2">
                  <c:v>1443.984375</c:v>
                </c:pt>
                <c:pt idx="3">
                  <c:v>1149.4736842099999</c:v>
                </c:pt>
                <c:pt idx="4">
                  <c:v>961.6376811589995</c:v>
                </c:pt>
                <c:pt idx="5">
                  <c:v>825.36263736299929</c:v>
                </c:pt>
                <c:pt idx="6">
                  <c:v>1175.5757575800012</c:v>
                </c:pt>
                <c:pt idx="7">
                  <c:v>643.70370370400042</c:v>
                </c:pt>
                <c:pt idx="8">
                  <c:v>576.72702702699996</c:v>
                </c:pt>
                <c:pt idx="9">
                  <c:v>523.60975609800005</c:v>
                </c:pt>
                <c:pt idx="10">
                  <c:v>479.86742424200003</c:v>
                </c:pt>
                <c:pt idx="11">
                  <c:v>443.944353519</c:v>
                </c:pt>
                <c:pt idx="12">
                  <c:v>411.72268907599999</c:v>
                </c:pt>
                <c:pt idx="13">
                  <c:v>384.29629629599958</c:v>
                </c:pt>
                <c:pt idx="14">
                  <c:v>359.98245613999995</c:v>
                </c:pt>
                <c:pt idx="15">
                  <c:v>392.03980099500001</c:v>
                </c:pt>
                <c:pt idx="16">
                  <c:v>319.93229166699979</c:v>
                </c:pt>
                <c:pt idx="18">
                  <c:v>220.633333333</c:v>
                </c:pt>
                <c:pt idx="19">
                  <c:v>220.633333333</c:v>
                </c:pt>
                <c:pt idx="20">
                  <c:v>220.633333333</c:v>
                </c:pt>
                <c:pt idx="21">
                  <c:v>220.633333333</c:v>
                </c:pt>
                <c:pt idx="22">
                  <c:v>220.633333333</c:v>
                </c:pt>
                <c:pt idx="23">
                  <c:v>220.633333333</c:v>
                </c:pt>
                <c:pt idx="24">
                  <c:v>220.633333333</c:v>
                </c:pt>
                <c:pt idx="25">
                  <c:v>220.54444444400002</c:v>
                </c:pt>
                <c:pt idx="26">
                  <c:v>220.54444444400002</c:v>
                </c:pt>
                <c:pt idx="27">
                  <c:v>220.54444444400002</c:v>
                </c:pt>
                <c:pt idx="28">
                  <c:v>0</c:v>
                </c:pt>
              </c:numCache>
            </c:numRef>
          </c:val>
        </c:ser>
        <c:axId val="121394688"/>
        <c:axId val="129921792"/>
      </c:barChart>
      <c:catAx>
        <c:axId val="1213946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Number  of Ships</a:t>
                </a:r>
              </a:p>
            </c:rich>
          </c:tx>
          <c:layout/>
        </c:title>
        <c:numFmt formatCode="General" sourceLinked="1"/>
        <c:tickLblPos val="nextTo"/>
        <c:crossAx val="129921792"/>
        <c:crosses val="autoZero"/>
        <c:auto val="1"/>
        <c:lblAlgn val="ctr"/>
        <c:lblOffset val="100"/>
      </c:catAx>
      <c:valAx>
        <c:axId val="129921792"/>
        <c:scaling>
          <c:orientation val="minMax"/>
          <c:max val="29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Worst Idleness</a:t>
                </a:r>
              </a:p>
            </c:rich>
          </c:tx>
          <c:layout/>
        </c:title>
        <c:numFmt formatCode="General" sourceLinked="1"/>
        <c:tickLblPos val="nextTo"/>
        <c:crossAx val="12139468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he-IL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639" y="11363754"/>
            <a:ext cx="23319899" cy="78411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5277" y="20729099"/>
            <a:ext cx="19204623" cy="93484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4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3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2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1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0FF0-D846-4800-9A10-06FCAF1928D5}" type="datetimeFigureOut">
              <a:rPr lang="he-IL" smtClean="0"/>
              <a:pPr/>
              <a:t>י"ח/ניסן/תשע"א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6E0C-F6FB-4BEE-A9C9-D206188A402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0FF0-D846-4800-9A10-06FCAF1928D5}" type="datetimeFigureOut">
              <a:rPr lang="he-IL" smtClean="0"/>
              <a:pPr/>
              <a:t>י"ח/ניסן/תשע"א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6E0C-F6FB-4BEE-A9C9-D206188A402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917875" y="1956059"/>
            <a:ext cx="4629688" cy="416106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821" y="1956059"/>
            <a:ext cx="13431806" cy="416106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0FF0-D846-4800-9A10-06FCAF1928D5}" type="datetimeFigureOut">
              <a:rPr lang="he-IL" smtClean="0"/>
              <a:pPr/>
              <a:t>י"ח/ניסן/תשע"א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6E0C-F6FB-4BEE-A9C9-D206188A402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0FF0-D846-4800-9A10-06FCAF1928D5}" type="datetimeFigureOut">
              <a:rPr lang="he-IL" smtClean="0"/>
              <a:pPr/>
              <a:t>י"ח/ניסן/תשע"א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6E0C-F6FB-4BEE-A9C9-D206188A402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91" y="23506529"/>
            <a:ext cx="23319899" cy="7265346"/>
          </a:xfrm>
        </p:spPr>
        <p:txBody>
          <a:bodyPr anchor="t"/>
          <a:lstStyle>
            <a:lvl1pPr algn="r">
              <a:defRPr sz="16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7191" y="15504493"/>
            <a:ext cx="23319899" cy="8002038"/>
          </a:xfrm>
        </p:spPr>
        <p:txBody>
          <a:bodyPr anchor="b"/>
          <a:lstStyle>
            <a:lvl1pPr marL="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1pPr>
            <a:lvl2pPr marL="1828919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65783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486757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675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594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351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2432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1351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0FF0-D846-4800-9A10-06FCAF1928D5}" type="datetimeFigureOut">
              <a:rPr lang="he-IL" smtClean="0"/>
              <a:pPr/>
              <a:t>י"ח/ניסן/תשע"א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6E0C-F6FB-4BEE-A9C9-D206188A402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821" y="11380684"/>
            <a:ext cx="9030745" cy="32185995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16820" y="11380684"/>
            <a:ext cx="9030745" cy="32185995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0FF0-D846-4800-9A10-06FCAF1928D5}" type="datetimeFigureOut">
              <a:rPr lang="he-IL" smtClean="0"/>
              <a:pPr/>
              <a:t>י"ח/ניסן/תשע"א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6E0C-F6FB-4BEE-A9C9-D206188A402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759" y="1464926"/>
            <a:ext cx="24691658" cy="609679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761" y="8188334"/>
            <a:ext cx="12121967" cy="3412509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919" indent="0">
              <a:buNone/>
              <a:defRPr sz="8000" b="1"/>
            </a:lvl2pPr>
            <a:lvl3pPr marL="3657838" indent="0">
              <a:buNone/>
              <a:defRPr sz="7200" b="1"/>
            </a:lvl3pPr>
            <a:lvl4pPr marL="5486757" indent="0">
              <a:buNone/>
              <a:defRPr sz="6400" b="1"/>
            </a:lvl4pPr>
            <a:lvl5pPr marL="7315675" indent="0">
              <a:buNone/>
              <a:defRPr sz="6400" b="1"/>
            </a:lvl5pPr>
            <a:lvl6pPr marL="9144594" indent="0">
              <a:buNone/>
              <a:defRPr sz="6400" b="1"/>
            </a:lvl6pPr>
            <a:lvl7pPr marL="10973513" indent="0">
              <a:buNone/>
              <a:defRPr sz="6400" b="1"/>
            </a:lvl7pPr>
            <a:lvl8pPr marL="12802432" indent="0">
              <a:buNone/>
              <a:defRPr sz="6400" b="1"/>
            </a:lvl8pPr>
            <a:lvl9pPr marL="14631351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761" y="11600843"/>
            <a:ext cx="12121967" cy="21076280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6692" y="8188334"/>
            <a:ext cx="12126727" cy="3412509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919" indent="0">
              <a:buNone/>
              <a:defRPr sz="8000" b="1"/>
            </a:lvl2pPr>
            <a:lvl3pPr marL="3657838" indent="0">
              <a:buNone/>
              <a:defRPr sz="7200" b="1"/>
            </a:lvl3pPr>
            <a:lvl4pPr marL="5486757" indent="0">
              <a:buNone/>
              <a:defRPr sz="6400" b="1"/>
            </a:lvl4pPr>
            <a:lvl5pPr marL="7315675" indent="0">
              <a:buNone/>
              <a:defRPr sz="6400" b="1"/>
            </a:lvl5pPr>
            <a:lvl6pPr marL="9144594" indent="0">
              <a:buNone/>
              <a:defRPr sz="6400" b="1"/>
            </a:lvl6pPr>
            <a:lvl7pPr marL="10973513" indent="0">
              <a:buNone/>
              <a:defRPr sz="6400" b="1"/>
            </a:lvl7pPr>
            <a:lvl8pPr marL="12802432" indent="0">
              <a:buNone/>
              <a:defRPr sz="6400" b="1"/>
            </a:lvl8pPr>
            <a:lvl9pPr marL="14631351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6692" y="11600843"/>
            <a:ext cx="12126727" cy="21076280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0FF0-D846-4800-9A10-06FCAF1928D5}" type="datetimeFigureOut">
              <a:rPr lang="he-IL" smtClean="0"/>
              <a:pPr/>
              <a:t>י"ח/ניסן/תשע"א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6E0C-F6FB-4BEE-A9C9-D206188A402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0FF0-D846-4800-9A10-06FCAF1928D5}" type="datetimeFigureOut">
              <a:rPr lang="he-IL" smtClean="0"/>
              <a:pPr/>
              <a:t>י"ח/ניסן/תשע"א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6E0C-F6FB-4BEE-A9C9-D206188A402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0FF0-D846-4800-9A10-06FCAF1928D5}" type="datetimeFigureOut">
              <a:rPr lang="he-IL" smtClean="0"/>
              <a:pPr/>
              <a:t>י"ח/ניסן/תשע"א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6E0C-F6FB-4BEE-A9C9-D206188A402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761" y="1456458"/>
            <a:ext cx="9025984" cy="6198407"/>
          </a:xfrm>
        </p:spPr>
        <p:txBody>
          <a:bodyPr anchor="b"/>
          <a:lstStyle>
            <a:lvl1pPr algn="r">
              <a:defRPr sz="8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6392" y="1456460"/>
            <a:ext cx="15337027" cy="31220669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761" y="7654867"/>
            <a:ext cx="9025984" cy="25022262"/>
          </a:xfrm>
        </p:spPr>
        <p:txBody>
          <a:bodyPr/>
          <a:lstStyle>
            <a:lvl1pPr marL="0" indent="0">
              <a:buNone/>
              <a:defRPr sz="5600"/>
            </a:lvl1pPr>
            <a:lvl2pPr marL="1828919" indent="0">
              <a:buNone/>
              <a:defRPr sz="4800"/>
            </a:lvl2pPr>
            <a:lvl3pPr marL="3657838" indent="0">
              <a:buNone/>
              <a:defRPr sz="4000"/>
            </a:lvl3pPr>
            <a:lvl4pPr marL="5486757" indent="0">
              <a:buNone/>
              <a:defRPr sz="3600"/>
            </a:lvl4pPr>
            <a:lvl5pPr marL="7315675" indent="0">
              <a:buNone/>
              <a:defRPr sz="3600"/>
            </a:lvl5pPr>
            <a:lvl6pPr marL="9144594" indent="0">
              <a:buNone/>
              <a:defRPr sz="3600"/>
            </a:lvl6pPr>
            <a:lvl7pPr marL="10973513" indent="0">
              <a:buNone/>
              <a:defRPr sz="3600"/>
            </a:lvl7pPr>
            <a:lvl8pPr marL="12802432" indent="0">
              <a:buNone/>
              <a:defRPr sz="3600"/>
            </a:lvl8pPr>
            <a:lvl9pPr marL="14631351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0FF0-D846-4800-9A10-06FCAF1928D5}" type="datetimeFigureOut">
              <a:rPr lang="he-IL" smtClean="0"/>
              <a:pPr/>
              <a:t>י"ח/ניסן/תשע"א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6E0C-F6FB-4BEE-A9C9-D206188A402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7487" y="25606536"/>
            <a:ext cx="16461105" cy="3022998"/>
          </a:xfrm>
        </p:spPr>
        <p:txBody>
          <a:bodyPr anchor="b"/>
          <a:lstStyle>
            <a:lvl1pPr algn="r">
              <a:defRPr sz="8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7487" y="3268558"/>
            <a:ext cx="16461105" cy="21948458"/>
          </a:xfrm>
        </p:spPr>
        <p:txBody>
          <a:bodyPr/>
          <a:lstStyle>
            <a:lvl1pPr marL="0" indent="0">
              <a:buNone/>
              <a:defRPr sz="12800"/>
            </a:lvl1pPr>
            <a:lvl2pPr marL="1828919" indent="0">
              <a:buNone/>
              <a:defRPr sz="11200"/>
            </a:lvl2pPr>
            <a:lvl3pPr marL="3657838" indent="0">
              <a:buNone/>
              <a:defRPr sz="9600"/>
            </a:lvl3pPr>
            <a:lvl4pPr marL="5486757" indent="0">
              <a:buNone/>
              <a:defRPr sz="8000"/>
            </a:lvl4pPr>
            <a:lvl5pPr marL="7315675" indent="0">
              <a:buNone/>
              <a:defRPr sz="8000"/>
            </a:lvl5pPr>
            <a:lvl6pPr marL="9144594" indent="0">
              <a:buNone/>
              <a:defRPr sz="8000"/>
            </a:lvl6pPr>
            <a:lvl7pPr marL="10973513" indent="0">
              <a:buNone/>
              <a:defRPr sz="8000"/>
            </a:lvl7pPr>
            <a:lvl8pPr marL="12802432" indent="0">
              <a:buNone/>
              <a:defRPr sz="8000"/>
            </a:lvl8pPr>
            <a:lvl9pPr marL="14631351" indent="0">
              <a:buNone/>
              <a:defRPr sz="8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7487" y="28629534"/>
            <a:ext cx="16461105" cy="4293155"/>
          </a:xfrm>
        </p:spPr>
        <p:txBody>
          <a:bodyPr/>
          <a:lstStyle>
            <a:lvl1pPr marL="0" indent="0">
              <a:buNone/>
              <a:defRPr sz="5600"/>
            </a:lvl1pPr>
            <a:lvl2pPr marL="1828919" indent="0">
              <a:buNone/>
              <a:defRPr sz="4800"/>
            </a:lvl2pPr>
            <a:lvl3pPr marL="3657838" indent="0">
              <a:buNone/>
              <a:defRPr sz="4000"/>
            </a:lvl3pPr>
            <a:lvl4pPr marL="5486757" indent="0">
              <a:buNone/>
              <a:defRPr sz="3600"/>
            </a:lvl4pPr>
            <a:lvl5pPr marL="7315675" indent="0">
              <a:buNone/>
              <a:defRPr sz="3600"/>
            </a:lvl5pPr>
            <a:lvl6pPr marL="9144594" indent="0">
              <a:buNone/>
              <a:defRPr sz="3600"/>
            </a:lvl6pPr>
            <a:lvl7pPr marL="10973513" indent="0">
              <a:buNone/>
              <a:defRPr sz="3600"/>
            </a:lvl7pPr>
            <a:lvl8pPr marL="12802432" indent="0">
              <a:buNone/>
              <a:defRPr sz="3600"/>
            </a:lvl8pPr>
            <a:lvl9pPr marL="14631351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0FF0-D846-4800-9A10-06FCAF1928D5}" type="datetimeFigureOut">
              <a:rPr lang="he-IL" smtClean="0"/>
              <a:pPr/>
              <a:t>י"ח/ניסן/תשע"א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6E0C-F6FB-4BEE-A9C9-D206188A402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759" y="1464926"/>
            <a:ext cx="24691658" cy="6096794"/>
          </a:xfrm>
          <a:prstGeom prst="rect">
            <a:avLst/>
          </a:prstGeom>
        </p:spPr>
        <p:txBody>
          <a:bodyPr vert="horz" lIns="365784" tIns="182892" rIns="365784" bIns="182892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759" y="8535518"/>
            <a:ext cx="24691658" cy="24141611"/>
          </a:xfrm>
          <a:prstGeom prst="rect">
            <a:avLst/>
          </a:prstGeom>
        </p:spPr>
        <p:txBody>
          <a:bodyPr vert="horz" lIns="365784" tIns="182892" rIns="365784" bIns="182892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61876" y="33904953"/>
            <a:ext cx="6401541" cy="1947586"/>
          </a:xfrm>
          <a:prstGeom prst="rect">
            <a:avLst/>
          </a:prstGeom>
        </p:spPr>
        <p:txBody>
          <a:bodyPr vert="horz" lIns="365784" tIns="182892" rIns="365784" bIns="182892" rtlCol="1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0FF0-D846-4800-9A10-06FCAF1928D5}" type="datetimeFigureOut">
              <a:rPr lang="he-IL" smtClean="0"/>
              <a:pPr/>
              <a:t>י"ח/ניסן/תשע"א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3685" y="33904953"/>
            <a:ext cx="8687806" cy="1947586"/>
          </a:xfrm>
          <a:prstGeom prst="rect">
            <a:avLst/>
          </a:prstGeom>
        </p:spPr>
        <p:txBody>
          <a:bodyPr vert="horz" lIns="365784" tIns="182892" rIns="365784" bIns="182892" rtlCol="1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1760" y="33904953"/>
            <a:ext cx="6401541" cy="1947586"/>
          </a:xfrm>
          <a:prstGeom prst="rect">
            <a:avLst/>
          </a:prstGeom>
        </p:spPr>
        <p:txBody>
          <a:bodyPr vert="horz" lIns="365784" tIns="182892" rIns="365784" bIns="182892" rtlCol="1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16E0C-F6FB-4BEE-A9C9-D206188A402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57838" rtl="1" eaLnBrk="1" latinLnBrk="0" hangingPunct="1"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90" indent="-1371690" algn="r" defTabSz="3657838" rtl="1" eaLnBrk="1" latinLnBrk="0" hangingPunct="1">
        <a:spcBef>
          <a:spcPct val="20000"/>
        </a:spcBef>
        <a:buFont typeface="Arial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71993" indent="-1143074" algn="r" defTabSz="3657838" rtl="1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297" indent="-914459" algn="r" defTabSz="3657838" rtl="1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401216" indent="-914459" algn="r" defTabSz="3657838" rtl="1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30135" indent="-914459" algn="r" defTabSz="3657838" rtl="1" eaLnBrk="1" latinLnBrk="0" hangingPunct="1">
        <a:spcBef>
          <a:spcPct val="20000"/>
        </a:spcBef>
        <a:buFont typeface="Arial" pitchFamily="34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9054" indent="-914459" algn="r" defTabSz="3657838" rtl="1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973" indent="-914459" algn="r" defTabSz="3657838" rtl="1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892" indent="-914459" algn="r" defTabSz="3657838" rtl="1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5810" indent="-914459" algn="r" defTabSz="3657838" rtl="1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3657838" rtl="1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919" algn="r" defTabSz="3657838" rtl="1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838" algn="r" defTabSz="3657838" rtl="1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757" algn="r" defTabSz="3657838" rtl="1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675" algn="r" defTabSz="3657838" rtl="1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594" algn="r" defTabSz="3657838" rtl="1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3513" algn="r" defTabSz="3657838" rtl="1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2432" algn="r" defTabSz="3657838" rtl="1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1351" algn="r" defTabSz="3657838" rtl="1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2010534" y="14226544"/>
            <a:ext cx="14936721" cy="76647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2570331" y="903329"/>
            <a:ext cx="22066677" cy="2194348"/>
          </a:xfrm>
          <a:prstGeom prst="rect">
            <a:avLst/>
          </a:prstGeom>
          <a:noFill/>
        </p:spPr>
        <p:txBody>
          <a:bodyPr wrap="none" lIns="70006" tIns="35003" rIns="70006" bIns="35003" rtlCol="1">
            <a:spAutoFit/>
          </a:bodyPr>
          <a:lstStyle/>
          <a:p>
            <a:pPr algn="ctr" rtl="0"/>
            <a:r>
              <a:rPr lang="en-US" sz="6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Ship Patrol: </a:t>
            </a:r>
          </a:p>
          <a:p>
            <a:pPr algn="ctr" rtl="0"/>
            <a:r>
              <a:rPr lang="en-US" sz="6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Multiagent</a:t>
            </a:r>
            <a:r>
              <a:rPr lang="en-US" sz="6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Patrol under Complex Environmental Conditions</a:t>
            </a:r>
            <a:endParaRPr lang="he-IL" sz="6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C:\Users\elmaley\Documents\מכללה-למנהל\RoboicLab\מחקר\ירון ונעה\מצגת ל-ICR2010\logo_ut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23" y="594683"/>
            <a:ext cx="3166039" cy="12345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13913" y="3218173"/>
            <a:ext cx="15369405" cy="2594457"/>
          </a:xfrm>
          <a:prstGeom prst="rect">
            <a:avLst/>
          </a:prstGeom>
          <a:noFill/>
        </p:spPr>
        <p:txBody>
          <a:bodyPr wrap="square" lIns="70006" tIns="35003" rIns="70006" bIns="35003" rtlCol="1">
            <a:spAutoFit/>
          </a:bodyPr>
          <a:lstStyle/>
          <a:p>
            <a:pPr algn="ctr"/>
            <a:r>
              <a:rPr lang="en-US" sz="4100" dirty="0" smtClean="0"/>
              <a:t>Noa Agmon, Daniel Urieli and Peter Stone</a:t>
            </a:r>
          </a:p>
          <a:p>
            <a:pPr algn="ctr"/>
            <a:r>
              <a:rPr lang="en-US" sz="4100" dirty="0"/>
              <a:t>Department of Computer Science</a:t>
            </a:r>
          </a:p>
          <a:p>
            <a:pPr algn="ctr"/>
            <a:r>
              <a:rPr lang="en-US" sz="4100" dirty="0"/>
              <a:t>The University of Texas at </a:t>
            </a:r>
            <a:r>
              <a:rPr lang="en-US" sz="4100" dirty="0" smtClean="0"/>
              <a:t>Austin</a:t>
            </a:r>
          </a:p>
          <a:p>
            <a:pPr algn="ctr"/>
            <a:r>
              <a:rPr lang="en-US" sz="4100" dirty="0"/>
              <a:t>{agmon, urieli, </a:t>
            </a:r>
            <a:r>
              <a:rPr lang="en-US" sz="4100" dirty="0" err="1"/>
              <a:t>pstone</a:t>
            </a:r>
            <a:r>
              <a:rPr lang="en-US" sz="4100" dirty="0"/>
              <a:t>}@</a:t>
            </a:r>
            <a:r>
              <a:rPr lang="en-US" sz="4100" dirty="0" err="1"/>
              <a:t>cs.utexas.edu</a:t>
            </a:r>
            <a:endParaRPr lang="he-IL" sz="4100" dirty="0"/>
          </a:p>
        </p:txBody>
      </p:sp>
      <p:sp>
        <p:nvSpPr>
          <p:cNvPr id="7" name="Rounded Rectangle 6"/>
          <p:cNvSpPr/>
          <p:nvPr/>
        </p:nvSpPr>
        <p:spPr>
          <a:xfrm>
            <a:off x="304832" y="6253192"/>
            <a:ext cx="26764356" cy="180043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l" rtl="0"/>
            <a:r>
              <a:rPr lang="en-US" sz="4100" b="1" u="sng" dirty="0" err="1" smtClean="0">
                <a:solidFill>
                  <a:schemeClr val="tx2"/>
                </a:solidFill>
              </a:rPr>
              <a:t>Multiagent</a:t>
            </a:r>
            <a:r>
              <a:rPr lang="en-US" sz="4100" b="1" u="sng" dirty="0" smtClean="0">
                <a:solidFill>
                  <a:schemeClr val="tx2"/>
                </a:solidFill>
              </a:rPr>
              <a:t> Frequency-Based Graph Patrol Problem:</a:t>
            </a:r>
          </a:p>
          <a:p>
            <a:pPr algn="l" rtl="0"/>
            <a:r>
              <a:rPr lang="en-US" sz="4100" dirty="0" smtClean="0">
                <a:solidFill>
                  <a:schemeClr val="tx2"/>
                </a:solidFill>
              </a:rPr>
              <a:t>Team of </a:t>
            </a:r>
            <a:r>
              <a:rPr lang="en-US" sz="4100" i="1" dirty="0" smtClean="0">
                <a:solidFill>
                  <a:schemeClr val="tx2"/>
                </a:solidFill>
              </a:rPr>
              <a:t>k </a:t>
            </a:r>
            <a:r>
              <a:rPr lang="en-US" sz="4100" dirty="0" smtClean="0">
                <a:solidFill>
                  <a:schemeClr val="tx2"/>
                </a:solidFill>
              </a:rPr>
              <a:t>agents should repeatedly visit nodes of graph </a:t>
            </a:r>
            <a:r>
              <a:rPr lang="en-US" sz="4100" i="1" dirty="0" smtClean="0">
                <a:solidFill>
                  <a:schemeClr val="tx2"/>
                </a:solidFill>
              </a:rPr>
              <a:t>G=(V,E) </a:t>
            </a:r>
            <a:r>
              <a:rPr lang="en-US" sz="4100" dirty="0" smtClean="0">
                <a:solidFill>
                  <a:schemeClr val="tx2"/>
                </a:solidFill>
              </a:rPr>
              <a:t>while minimizing idleness at each node</a:t>
            </a:r>
            <a:endParaRPr lang="he-IL" sz="41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5988" y="8362272"/>
            <a:ext cx="26581267" cy="56070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12498263" y="15461127"/>
            <a:ext cx="13961262" cy="60700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670819" y="8568036"/>
            <a:ext cx="25971605" cy="56585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 rtl="0"/>
            <a:r>
              <a:rPr lang="en-US" sz="4600" b="1" dirty="0" smtClean="0"/>
              <a:t>Current Strategies</a:t>
            </a:r>
            <a:endParaRPr lang="he-IL" sz="4600" b="1" dirty="0"/>
          </a:p>
        </p:txBody>
      </p:sp>
      <p:sp>
        <p:nvSpPr>
          <p:cNvPr id="17" name="Rectangle 16"/>
          <p:cNvSpPr/>
          <p:nvPr/>
        </p:nvSpPr>
        <p:spPr>
          <a:xfrm>
            <a:off x="12437297" y="14432308"/>
            <a:ext cx="14083194" cy="771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 rtl="0"/>
            <a:r>
              <a:rPr lang="en-US" sz="4600" b="1" dirty="0" smtClean="0"/>
              <a:t>New, General Strategy</a:t>
            </a:r>
            <a:endParaRPr lang="he-IL" sz="4600" b="1" dirty="0"/>
          </a:p>
        </p:txBody>
      </p:sp>
      <p:pic>
        <p:nvPicPr>
          <p:cNvPr id="27" name="Picture 26" descr="PresntationScreenshotMultiPar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00101" y="17923342"/>
            <a:ext cx="6706283" cy="3299176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2742128" y="15605906"/>
            <a:ext cx="13412566" cy="2040460"/>
          </a:xfrm>
          <a:prstGeom prst="rect">
            <a:avLst/>
          </a:prstGeom>
          <a:noFill/>
        </p:spPr>
        <p:txBody>
          <a:bodyPr wrap="square" lIns="70006" tIns="35003" rIns="70006" bIns="35003" rtlCol="1">
            <a:spAutoFit/>
          </a:bodyPr>
          <a:lstStyle/>
          <a:p>
            <a:pPr algn="l" rtl="0"/>
            <a:r>
              <a:rPr lang="en-US" sz="4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MultiPartition</a:t>
            </a:r>
            <a:endParaRPr lang="he-IL" sz="4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sz="4100" i="1" dirty="0" smtClean="0"/>
              <a:t>V(G) </a:t>
            </a:r>
            <a:r>
              <a:rPr lang="en-US" sz="4100" dirty="0" smtClean="0"/>
              <a:t>divided into </a:t>
            </a:r>
            <a:r>
              <a:rPr lang="en-US" sz="4100" i="1" dirty="0" err="1" smtClean="0"/>
              <a:t>m≤k</a:t>
            </a:r>
            <a:r>
              <a:rPr lang="en-US" sz="4100" dirty="0" smtClean="0"/>
              <a:t> </a:t>
            </a:r>
            <a:r>
              <a:rPr lang="en-US" sz="4100" dirty="0" err="1" smtClean="0"/>
              <a:t>subgraphs</a:t>
            </a:r>
            <a:r>
              <a:rPr lang="en-US" sz="4100" dirty="0" smtClean="0"/>
              <a:t>, with possibly more than one agent patrolling in each </a:t>
            </a:r>
            <a:r>
              <a:rPr lang="en-US" sz="4100" dirty="0" err="1" smtClean="0"/>
              <a:t>subgraph</a:t>
            </a:r>
            <a:endParaRPr lang="he-IL" dirty="0"/>
          </a:p>
        </p:txBody>
      </p:sp>
      <p:sp>
        <p:nvSpPr>
          <p:cNvPr id="33" name="Rectangle 32"/>
          <p:cNvSpPr/>
          <p:nvPr/>
        </p:nvSpPr>
        <p:spPr>
          <a:xfrm>
            <a:off x="426954" y="14175103"/>
            <a:ext cx="8840100" cy="7767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sp>
        <p:nvSpPr>
          <p:cNvPr id="35" name="Rectangle 34"/>
          <p:cNvSpPr/>
          <p:nvPr/>
        </p:nvSpPr>
        <p:spPr>
          <a:xfrm>
            <a:off x="13717588" y="9288209"/>
            <a:ext cx="12924836" cy="45268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 dirty="0"/>
          </a:p>
        </p:txBody>
      </p:sp>
      <p:sp>
        <p:nvSpPr>
          <p:cNvPr id="34" name="Rectangle 33"/>
          <p:cNvSpPr/>
          <p:nvPr/>
        </p:nvSpPr>
        <p:spPr>
          <a:xfrm>
            <a:off x="731785" y="14380867"/>
            <a:ext cx="8169472" cy="565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 rtl="0"/>
            <a:r>
              <a:rPr lang="en-US" sz="4600" b="1" dirty="0" smtClean="0"/>
              <a:t>Complex Environments</a:t>
            </a:r>
            <a:endParaRPr lang="he-IL" sz="4600" b="1" dirty="0"/>
          </a:p>
        </p:txBody>
      </p:sp>
      <p:sp>
        <p:nvSpPr>
          <p:cNvPr id="31" name="Rectangle 30"/>
          <p:cNvSpPr/>
          <p:nvPr/>
        </p:nvSpPr>
        <p:spPr>
          <a:xfrm>
            <a:off x="670819" y="15306804"/>
            <a:ext cx="8352371" cy="64301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pic>
        <p:nvPicPr>
          <p:cNvPr id="26" name="Picture 25" descr="PresntationScreenshotUniPar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4823" y="10471352"/>
            <a:ext cx="6725668" cy="3308713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3900486" y="9391092"/>
            <a:ext cx="12559039" cy="2040460"/>
          </a:xfrm>
          <a:prstGeom prst="rect">
            <a:avLst/>
          </a:prstGeom>
          <a:noFill/>
        </p:spPr>
        <p:txBody>
          <a:bodyPr wrap="square" lIns="70006" tIns="35003" rIns="70006" bIns="35003" rtlCol="1">
            <a:spAutoFit/>
          </a:bodyPr>
          <a:lstStyle/>
          <a:p>
            <a:pPr algn="l" rtl="0"/>
            <a:r>
              <a:rPr lang="en-US" sz="4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UniPartition</a:t>
            </a:r>
            <a:endParaRPr lang="he-IL" sz="4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sz="4100" i="1" dirty="0" smtClean="0"/>
              <a:t>V(G) </a:t>
            </a:r>
            <a:r>
              <a:rPr lang="en-US" sz="4100" dirty="0" smtClean="0"/>
              <a:t>divided into </a:t>
            </a:r>
            <a:r>
              <a:rPr lang="en-US" sz="4100" i="1" dirty="0" smtClean="0"/>
              <a:t>k</a:t>
            </a:r>
            <a:r>
              <a:rPr lang="en-US" sz="4100" dirty="0" smtClean="0"/>
              <a:t> </a:t>
            </a:r>
            <a:r>
              <a:rPr lang="en-US" sz="4100" dirty="0" err="1" smtClean="0"/>
              <a:t>subgraphs</a:t>
            </a:r>
            <a:r>
              <a:rPr lang="en-US" sz="4100" dirty="0" smtClean="0"/>
              <a:t>, each agents patrols inside its </a:t>
            </a:r>
            <a:r>
              <a:rPr lang="en-US" sz="4100" dirty="0" err="1" smtClean="0"/>
              <a:t>subgraph</a:t>
            </a:r>
            <a:endParaRPr lang="he-IL" dirty="0"/>
          </a:p>
        </p:txBody>
      </p:sp>
      <p:sp>
        <p:nvSpPr>
          <p:cNvPr id="36" name="TextBox 35"/>
          <p:cNvSpPr txBox="1"/>
          <p:nvPr/>
        </p:nvSpPr>
        <p:spPr>
          <a:xfrm>
            <a:off x="914684" y="15512569"/>
            <a:ext cx="7986573" cy="4164118"/>
          </a:xfrm>
          <a:prstGeom prst="rect">
            <a:avLst/>
          </a:prstGeom>
          <a:noFill/>
        </p:spPr>
        <p:txBody>
          <a:bodyPr wrap="square" lIns="70006" tIns="35003" rIns="70006" bIns="35003" rtlCol="1">
            <a:spAutoFit/>
          </a:bodyPr>
          <a:lstStyle/>
          <a:p>
            <a:pPr algn="l" rtl="0"/>
            <a:r>
              <a:rPr lang="en-US" sz="4100" dirty="0" smtClean="0"/>
              <a:t>Example: Marine Environments</a:t>
            </a:r>
          </a:p>
          <a:p>
            <a:pPr algn="l" rtl="0"/>
            <a:endParaRPr lang="en-US" sz="4100" dirty="0" smtClean="0"/>
          </a:p>
          <a:p>
            <a:pPr algn="l" rtl="0"/>
            <a:r>
              <a:rPr lang="en-US" sz="4100" dirty="0" smtClean="0"/>
              <a:t>Time of travel does not correspond to physical distance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3400" dirty="0" smtClean="0"/>
              <a:t> Influenced by water currents, winds, waves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3400" dirty="0" smtClean="0"/>
              <a:t> No triangle inequality → Cannot use common approximation algorithms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09853" y="9288209"/>
            <a:ext cx="12924836" cy="45268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 dirty="0"/>
          </a:p>
        </p:txBody>
      </p:sp>
      <p:pic>
        <p:nvPicPr>
          <p:cNvPr id="25" name="Picture 24" descr="PresntationScreenshotSingleCycl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06474" y="10471352"/>
            <a:ext cx="6759190" cy="332520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853718" y="9391092"/>
            <a:ext cx="12376140" cy="2517513"/>
          </a:xfrm>
          <a:prstGeom prst="rect">
            <a:avLst/>
          </a:prstGeom>
          <a:noFill/>
        </p:spPr>
        <p:txBody>
          <a:bodyPr wrap="square" lIns="70006" tIns="35003" rIns="70006" bIns="35003" rtlCol="1">
            <a:spAutoFit/>
          </a:bodyPr>
          <a:lstStyle/>
          <a:p>
            <a:pPr algn="l" rtl="0"/>
            <a:r>
              <a:rPr lang="en-US" sz="4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SingleCycle</a:t>
            </a:r>
            <a:endParaRPr lang="he-IL" sz="4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sz="4100" dirty="0" smtClean="0"/>
              <a:t>All agents travel in coordination along one cycle</a:t>
            </a:r>
          </a:p>
          <a:p>
            <a:endParaRPr lang="he-IL" dirty="0"/>
          </a:p>
        </p:txBody>
      </p:sp>
      <p:sp>
        <p:nvSpPr>
          <p:cNvPr id="37" name="TextBox 36"/>
          <p:cNvSpPr txBox="1"/>
          <p:nvPr/>
        </p:nvSpPr>
        <p:spPr>
          <a:xfrm>
            <a:off x="670819" y="13146283"/>
            <a:ext cx="5655581" cy="640076"/>
          </a:xfrm>
          <a:prstGeom prst="rect">
            <a:avLst/>
          </a:prstGeom>
          <a:noFill/>
        </p:spPr>
        <p:txBody>
          <a:bodyPr wrap="none" lIns="70006" tIns="35003" rIns="70006" bIns="35003" rtlCol="1">
            <a:spAutoFit/>
          </a:bodyPr>
          <a:lstStyle/>
          <a:p>
            <a:pPr algn="l" rtl="0"/>
            <a:r>
              <a:rPr lang="en-US" sz="3700" dirty="0" smtClean="0"/>
              <a:t>Optimal strategy: Intractable</a:t>
            </a:r>
            <a:endParaRPr lang="he-IL" sz="3700" dirty="0"/>
          </a:p>
        </p:txBody>
      </p:sp>
      <p:sp>
        <p:nvSpPr>
          <p:cNvPr id="38" name="TextBox 37"/>
          <p:cNvSpPr txBox="1"/>
          <p:nvPr/>
        </p:nvSpPr>
        <p:spPr>
          <a:xfrm>
            <a:off x="13900486" y="13094842"/>
            <a:ext cx="5655581" cy="640076"/>
          </a:xfrm>
          <a:prstGeom prst="rect">
            <a:avLst/>
          </a:prstGeom>
          <a:noFill/>
        </p:spPr>
        <p:txBody>
          <a:bodyPr wrap="none" lIns="70006" tIns="35003" rIns="70006" bIns="35003" rtlCol="1">
            <a:spAutoFit/>
          </a:bodyPr>
          <a:lstStyle/>
          <a:p>
            <a:pPr algn="l" rtl="0"/>
            <a:r>
              <a:rPr lang="en-US" sz="3700" dirty="0" smtClean="0"/>
              <a:t>Optimal strategy: Intractable</a:t>
            </a:r>
            <a:endParaRPr lang="he-IL" sz="3700" dirty="0"/>
          </a:p>
        </p:txBody>
      </p:sp>
      <p:sp>
        <p:nvSpPr>
          <p:cNvPr id="41" name="Right Arrow 40"/>
          <p:cNvSpPr/>
          <p:nvPr/>
        </p:nvSpPr>
        <p:spPr>
          <a:xfrm>
            <a:off x="9571885" y="16798593"/>
            <a:ext cx="2194784" cy="272637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sp>
        <p:nvSpPr>
          <p:cNvPr id="42" name="TextBox 41"/>
          <p:cNvSpPr txBox="1"/>
          <p:nvPr/>
        </p:nvSpPr>
        <p:spPr>
          <a:xfrm>
            <a:off x="1280481" y="20245139"/>
            <a:ext cx="7133046" cy="133257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70006" tIns="35003" rIns="70006" bIns="35003" rtlCol="1">
            <a:spAutoFit/>
          </a:bodyPr>
          <a:lstStyle/>
          <a:p>
            <a:pPr algn="ctr" rtl="0"/>
            <a:r>
              <a:rPr lang="en-US" sz="4100" b="1" dirty="0" smtClean="0"/>
              <a:t>Current strategies are not necessarily suitable</a:t>
            </a:r>
            <a:endParaRPr lang="he-IL" dirty="0"/>
          </a:p>
        </p:txBody>
      </p:sp>
      <p:sp>
        <p:nvSpPr>
          <p:cNvPr id="32" name="Rectangle 31"/>
          <p:cNvSpPr/>
          <p:nvPr/>
        </p:nvSpPr>
        <p:spPr>
          <a:xfrm>
            <a:off x="12193432" y="23074393"/>
            <a:ext cx="14631890" cy="41667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sp>
        <p:nvSpPr>
          <p:cNvPr id="43" name="Rectangle 42"/>
          <p:cNvSpPr/>
          <p:nvPr/>
        </p:nvSpPr>
        <p:spPr>
          <a:xfrm>
            <a:off x="12559229" y="24360418"/>
            <a:ext cx="13961262" cy="26749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l" rtl="0"/>
            <a:r>
              <a:rPr lang="en-US" sz="4100" dirty="0" smtClean="0">
                <a:solidFill>
                  <a:schemeClr val="tx1"/>
                </a:solidFill>
              </a:rPr>
              <a:t>Finding an optimal </a:t>
            </a:r>
            <a:r>
              <a:rPr lang="en-US" sz="4100" dirty="0" err="1" smtClean="0">
                <a:solidFill>
                  <a:schemeClr val="tx1"/>
                </a:solidFill>
              </a:rPr>
              <a:t>MultiPartition</a:t>
            </a:r>
            <a:r>
              <a:rPr lang="en-US" sz="4100" dirty="0" smtClean="0">
                <a:solidFill>
                  <a:schemeClr val="tx1"/>
                </a:solidFill>
              </a:rPr>
              <a:t> strategy that minimizes worst idleness in G is NP-Hard. </a:t>
            </a:r>
          </a:p>
          <a:p>
            <a:pPr algn="l" rtl="0"/>
            <a:r>
              <a:rPr lang="en-US" sz="4100" dirty="0" smtClean="0">
                <a:solidFill>
                  <a:schemeClr val="tx1"/>
                </a:solidFill>
              </a:rPr>
              <a:t>Solving the problem in </a:t>
            </a:r>
            <a:r>
              <a:rPr lang="en-US" sz="4100" dirty="0" err="1" smtClean="0">
                <a:solidFill>
                  <a:schemeClr val="tx1"/>
                </a:solidFill>
              </a:rPr>
              <a:t>biconnected</a:t>
            </a:r>
            <a:r>
              <a:rPr lang="en-US" sz="4100" dirty="0" smtClean="0">
                <a:solidFill>
                  <a:schemeClr val="tx1"/>
                </a:solidFill>
              </a:rPr>
              <a:t> </a:t>
            </a:r>
            <a:r>
              <a:rPr lang="en-US" sz="4100" dirty="0" err="1" smtClean="0">
                <a:solidFill>
                  <a:schemeClr val="tx1"/>
                </a:solidFill>
              </a:rPr>
              <a:t>outerplanar</a:t>
            </a:r>
            <a:r>
              <a:rPr lang="en-US" sz="4100" dirty="0" smtClean="0">
                <a:solidFill>
                  <a:schemeClr val="tx1"/>
                </a:solidFill>
              </a:rPr>
              <a:t> graphs is also intractable            Use heuristic algorithm</a:t>
            </a:r>
          </a:p>
        </p:txBody>
      </p:sp>
      <p:sp>
        <p:nvSpPr>
          <p:cNvPr id="39" name="Right Arrow 38"/>
          <p:cNvSpPr/>
          <p:nvPr/>
        </p:nvSpPr>
        <p:spPr>
          <a:xfrm rot="5400000">
            <a:off x="18739670" y="20790056"/>
            <a:ext cx="1234584" cy="3231209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sp>
        <p:nvSpPr>
          <p:cNvPr id="44" name="Rectangle 43"/>
          <p:cNvSpPr/>
          <p:nvPr/>
        </p:nvSpPr>
        <p:spPr>
          <a:xfrm>
            <a:off x="12559230" y="23331598"/>
            <a:ext cx="14083194" cy="771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 rtl="0"/>
            <a:r>
              <a:rPr lang="en-US" sz="4600" b="1" dirty="0" err="1" smtClean="0"/>
              <a:t>MultiPartition</a:t>
            </a:r>
            <a:r>
              <a:rPr lang="en-US" sz="4600" b="1" dirty="0" smtClean="0"/>
              <a:t> Optimal Strategy Intractable</a:t>
            </a:r>
            <a:endParaRPr lang="he-IL" sz="4600" dirty="0"/>
          </a:p>
        </p:txBody>
      </p:sp>
      <p:sp>
        <p:nvSpPr>
          <p:cNvPr id="46" name="Right Arrow 45"/>
          <p:cNvSpPr/>
          <p:nvPr/>
        </p:nvSpPr>
        <p:spPr>
          <a:xfrm>
            <a:off x="15273449" y="26354072"/>
            <a:ext cx="1036426" cy="4629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sp>
        <p:nvSpPr>
          <p:cNvPr id="49" name="Rectangle 48"/>
          <p:cNvSpPr/>
          <p:nvPr/>
        </p:nvSpPr>
        <p:spPr>
          <a:xfrm>
            <a:off x="670819" y="22508542"/>
            <a:ext cx="9831055" cy="49383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l" rtl="0"/>
            <a:r>
              <a:rPr lang="en-US" sz="4100" b="1" dirty="0" err="1" smtClean="0">
                <a:solidFill>
                  <a:schemeClr val="tx1"/>
                </a:solidFill>
              </a:rPr>
              <a:t>Biconnected</a:t>
            </a:r>
            <a:r>
              <a:rPr lang="en-US" sz="4100" b="1" dirty="0" smtClean="0">
                <a:solidFill>
                  <a:schemeClr val="tx1"/>
                </a:solidFill>
              </a:rPr>
              <a:t> </a:t>
            </a:r>
            <a:r>
              <a:rPr lang="en-US" sz="4100" b="1" dirty="0" err="1" smtClean="0">
                <a:solidFill>
                  <a:schemeClr val="tx1"/>
                </a:solidFill>
              </a:rPr>
              <a:t>Outerplanar</a:t>
            </a:r>
            <a:r>
              <a:rPr lang="en-US" sz="4100" b="1" dirty="0" smtClean="0">
                <a:solidFill>
                  <a:schemeClr val="tx1"/>
                </a:solidFill>
              </a:rPr>
              <a:t> Graphs</a:t>
            </a:r>
            <a:endParaRPr lang="he-IL" sz="41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4100" dirty="0" smtClean="0">
                <a:solidFill>
                  <a:schemeClr val="tx1"/>
                </a:solidFill>
              </a:rPr>
              <a:t>A cycle with non intersecting shortcuts</a:t>
            </a:r>
          </a:p>
          <a:p>
            <a:pPr algn="l" rtl="0"/>
            <a:endParaRPr lang="en-US" sz="4100" dirty="0" smtClean="0">
              <a:solidFill>
                <a:schemeClr val="tx1"/>
              </a:solidFill>
            </a:endParaRPr>
          </a:p>
          <a:p>
            <a:pPr algn="l" rtl="0"/>
            <a:endParaRPr lang="en-US" sz="4100" dirty="0" smtClean="0">
              <a:solidFill>
                <a:schemeClr val="tx1"/>
              </a:solidFill>
            </a:endParaRPr>
          </a:p>
          <a:p>
            <a:pPr algn="l" rtl="0"/>
            <a:endParaRPr lang="en-US" sz="4100" dirty="0" smtClean="0">
              <a:solidFill>
                <a:schemeClr val="tx1"/>
              </a:solidFill>
            </a:endParaRPr>
          </a:p>
          <a:p>
            <a:pPr algn="l" rtl="0"/>
            <a:endParaRPr lang="en-US" sz="4100" dirty="0" smtClean="0">
              <a:solidFill>
                <a:schemeClr val="tx1"/>
              </a:solidFill>
            </a:endParaRPr>
          </a:p>
          <a:p>
            <a:pPr algn="l" rtl="0"/>
            <a:endParaRPr lang="en-US" sz="4100" dirty="0" smtClean="0">
              <a:solidFill>
                <a:schemeClr val="tx1"/>
              </a:solidFill>
            </a:endParaRPr>
          </a:p>
          <a:p>
            <a:pPr algn="l" rtl="0"/>
            <a:endParaRPr lang="en-US" sz="4100" dirty="0" smtClean="0">
              <a:solidFill>
                <a:schemeClr val="tx1"/>
              </a:solidFill>
            </a:endParaRPr>
          </a:p>
        </p:txBody>
      </p:sp>
      <p:pic>
        <p:nvPicPr>
          <p:cNvPr id="52" name="Picture 51" descr="outerplanarexamplen.eps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85312" y="23537362"/>
            <a:ext cx="7379562" cy="4475366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12071500" y="28475696"/>
            <a:ext cx="14936721" cy="74075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sp>
        <p:nvSpPr>
          <p:cNvPr id="54" name="Rectangle 53"/>
          <p:cNvSpPr/>
          <p:nvPr/>
        </p:nvSpPr>
        <p:spPr>
          <a:xfrm>
            <a:off x="12254398" y="29658839"/>
            <a:ext cx="14509958" cy="2109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marL="700065" indent="-700065" algn="l" rtl="0">
              <a:buFont typeface="+mj-lt"/>
              <a:buAutoNum type="arabicPeriod"/>
            </a:pPr>
            <a:r>
              <a:rPr lang="en-US" sz="3700" dirty="0" smtClean="0">
                <a:solidFill>
                  <a:schemeClr val="tx1"/>
                </a:solidFill>
              </a:rPr>
              <a:t>Examine all divisions of the given cycle into two or three cycles</a:t>
            </a:r>
          </a:p>
          <a:p>
            <a:pPr marL="700065" indent="-700065" algn="l" rtl="0">
              <a:buFont typeface="+mj-lt"/>
              <a:buAutoNum type="arabicPeriod"/>
            </a:pPr>
            <a:r>
              <a:rPr lang="en-US" sz="3700" dirty="0" smtClean="0">
                <a:solidFill>
                  <a:schemeClr val="tx1"/>
                </a:solidFill>
              </a:rPr>
              <a:t>Choose division that improves </a:t>
            </a:r>
            <a:r>
              <a:rPr lang="en-US" sz="3700" b="1" dirty="0" smtClean="0">
                <a:solidFill>
                  <a:schemeClr val="tx1"/>
                </a:solidFill>
              </a:rPr>
              <a:t>and</a:t>
            </a:r>
            <a:r>
              <a:rPr lang="en-US" sz="3700" dirty="0" smtClean="0">
                <a:solidFill>
                  <a:schemeClr val="tx1"/>
                </a:solidFill>
              </a:rPr>
              <a:t> minimizes idleness</a:t>
            </a:r>
          </a:p>
          <a:p>
            <a:pPr marL="700065" indent="-700065" algn="l" rtl="0">
              <a:buFont typeface="+mj-lt"/>
              <a:buAutoNum type="arabicPeriod"/>
            </a:pPr>
            <a:r>
              <a:rPr lang="en-US" sz="3700" dirty="0" smtClean="0">
                <a:solidFill>
                  <a:schemeClr val="tx1"/>
                </a:solidFill>
              </a:rPr>
              <a:t>Continue recursively with each cycle in the division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2498263" y="28732901"/>
            <a:ext cx="14083194" cy="771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 rtl="0"/>
            <a:r>
              <a:rPr lang="en-US" sz="4600" b="1" dirty="0" smtClean="0"/>
              <a:t>Algorithm </a:t>
            </a:r>
            <a:r>
              <a:rPr lang="en-US" sz="4600" b="1" dirty="0" err="1" smtClean="0"/>
              <a:t>HeuristicDivide</a:t>
            </a:r>
            <a:endParaRPr lang="he-IL" sz="4600" dirty="0"/>
          </a:p>
        </p:txBody>
      </p:sp>
      <p:sp>
        <p:nvSpPr>
          <p:cNvPr id="64" name="Rectangle 63"/>
          <p:cNvSpPr/>
          <p:nvPr/>
        </p:nvSpPr>
        <p:spPr>
          <a:xfrm>
            <a:off x="19570343" y="31870801"/>
            <a:ext cx="7194013" cy="39095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graphicFrame>
        <p:nvGraphicFramePr>
          <p:cNvPr id="63" name="Chart 62"/>
          <p:cNvGraphicFramePr/>
          <p:nvPr/>
        </p:nvGraphicFramePr>
        <p:xfrm>
          <a:off x="19936141" y="32282329"/>
          <a:ext cx="6279520" cy="3395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9" name="Rectangle 58"/>
          <p:cNvSpPr/>
          <p:nvPr/>
        </p:nvSpPr>
        <p:spPr>
          <a:xfrm>
            <a:off x="21155465" y="32362768"/>
            <a:ext cx="3779905" cy="2572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Medium level of winds and currents</a:t>
            </a:r>
            <a:endParaRPr lang="he-IL" sz="15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2254398" y="31870801"/>
            <a:ext cx="7194013" cy="39095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l" rtl="0"/>
            <a:r>
              <a:rPr lang="en-US" sz="3700" dirty="0" smtClean="0">
                <a:solidFill>
                  <a:schemeClr val="tx1"/>
                </a:solidFill>
              </a:rPr>
              <a:t>Implemented in </a:t>
            </a:r>
            <a:r>
              <a:rPr lang="en-US" sz="3700" dirty="0" err="1" smtClean="0">
                <a:solidFill>
                  <a:schemeClr val="tx1"/>
                </a:solidFill>
              </a:rPr>
              <a:t>UTSeaSim</a:t>
            </a:r>
            <a:endParaRPr lang="en-US" sz="37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3700" dirty="0" smtClean="0">
                <a:solidFill>
                  <a:schemeClr val="tx1"/>
                </a:solidFill>
              </a:rPr>
              <a:t>Significantly improves idleness compared to:</a:t>
            </a:r>
          </a:p>
          <a:p>
            <a:pPr marL="700065" indent="-700065" algn="l" rtl="0">
              <a:buFont typeface="+mj-lt"/>
              <a:buAutoNum type="arabicPeriod"/>
            </a:pPr>
            <a:r>
              <a:rPr lang="en-US" sz="3700" dirty="0" err="1" smtClean="0">
                <a:solidFill>
                  <a:schemeClr val="tx1"/>
                </a:solidFill>
              </a:rPr>
              <a:t>SingleCycle</a:t>
            </a:r>
            <a:endParaRPr lang="en-US" sz="3700" dirty="0" smtClean="0">
              <a:solidFill>
                <a:schemeClr val="tx1"/>
              </a:solidFill>
            </a:endParaRPr>
          </a:p>
          <a:p>
            <a:pPr marL="700065" indent="-700065" algn="l" rtl="0">
              <a:buFont typeface="+mj-lt"/>
              <a:buAutoNum type="arabicPeriod"/>
            </a:pPr>
            <a:r>
              <a:rPr lang="en-US" sz="3700" dirty="0" smtClean="0">
                <a:solidFill>
                  <a:schemeClr val="tx1"/>
                </a:solidFill>
              </a:rPr>
              <a:t>Trivial adjustments</a:t>
            </a:r>
          </a:p>
          <a:p>
            <a:pPr marL="700065" indent="-700065" algn="l" rtl="0"/>
            <a:r>
              <a:rPr lang="en-US" sz="3100" dirty="0" smtClean="0">
                <a:solidFill>
                  <a:schemeClr val="tx1"/>
                </a:solidFill>
              </a:rPr>
              <a:t>(</a:t>
            </a:r>
            <a:r>
              <a:rPr lang="en-US" sz="3100" dirty="0" err="1" smtClean="0">
                <a:solidFill>
                  <a:schemeClr val="tx1"/>
                </a:solidFill>
              </a:rPr>
              <a:t>SinglePatrition</a:t>
            </a:r>
            <a:r>
              <a:rPr lang="en-US" sz="3100" dirty="0" smtClean="0">
                <a:solidFill>
                  <a:schemeClr val="tx1"/>
                </a:solidFill>
              </a:rPr>
              <a:t> cannot be computed)</a:t>
            </a:r>
            <a:endParaRPr lang="he-IL" sz="3400" dirty="0"/>
          </a:p>
        </p:txBody>
      </p:sp>
      <p:sp>
        <p:nvSpPr>
          <p:cNvPr id="67" name="Right Arrow 66"/>
          <p:cNvSpPr/>
          <p:nvPr/>
        </p:nvSpPr>
        <p:spPr>
          <a:xfrm rot="5400000">
            <a:off x="18739670" y="26191359"/>
            <a:ext cx="1234584" cy="3231209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sp>
        <p:nvSpPr>
          <p:cNvPr id="75" name="Rectangle 74"/>
          <p:cNvSpPr/>
          <p:nvPr/>
        </p:nvSpPr>
        <p:spPr>
          <a:xfrm>
            <a:off x="975650" y="28475695"/>
            <a:ext cx="10608120" cy="74075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/>
            <a:endParaRPr lang="he-IL"/>
          </a:p>
        </p:txBody>
      </p:sp>
      <p:sp>
        <p:nvSpPr>
          <p:cNvPr id="77" name="Rectangle 76"/>
          <p:cNvSpPr/>
          <p:nvPr/>
        </p:nvSpPr>
        <p:spPr>
          <a:xfrm>
            <a:off x="1158548" y="28732900"/>
            <a:ext cx="10210316" cy="771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ctr" rtl="0"/>
            <a:r>
              <a:rPr lang="en-US" sz="4600" b="1" dirty="0" err="1" smtClean="0"/>
              <a:t>UTSeaSim</a:t>
            </a:r>
            <a:endParaRPr lang="he-IL" sz="4600" dirty="0"/>
          </a:p>
        </p:txBody>
      </p:sp>
      <p:sp>
        <p:nvSpPr>
          <p:cNvPr id="79" name="Rectangle 78"/>
          <p:cNvSpPr/>
          <p:nvPr/>
        </p:nvSpPr>
        <p:spPr>
          <a:xfrm>
            <a:off x="1219515" y="29658839"/>
            <a:ext cx="10120391" cy="59671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06" tIns="35003" rIns="70006" bIns="35003" rtlCol="1" anchor="ctr"/>
          <a:lstStyle/>
          <a:p>
            <a:pPr algn="l" rtl="0"/>
            <a:r>
              <a:rPr lang="en-US" sz="3700" dirty="0" smtClean="0">
                <a:solidFill>
                  <a:schemeClr val="tx1"/>
                </a:solidFill>
              </a:rPr>
              <a:t>Custom-designed naval surface navigation simulator</a:t>
            </a:r>
          </a:p>
          <a:p>
            <a:pPr algn="l" rtl="0"/>
            <a:endParaRPr lang="en-US" sz="37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3700" dirty="0" smtClean="0">
                <a:solidFill>
                  <a:schemeClr val="tx1"/>
                </a:solidFill>
              </a:rPr>
              <a:t>Realistic 2D physical models of marine environment and sea vessel</a:t>
            </a:r>
          </a:p>
          <a:p>
            <a:pPr algn="l" rtl="0"/>
            <a:endParaRPr lang="en-US" sz="37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3700" dirty="0" smtClean="0">
                <a:solidFill>
                  <a:schemeClr val="tx1"/>
                </a:solidFill>
              </a:rPr>
              <a:t>Contains three modules:</a:t>
            </a:r>
          </a:p>
          <a:p>
            <a:pPr marL="700065" indent="-700065" algn="l" rtl="0">
              <a:buFont typeface="+mj-lt"/>
              <a:buAutoNum type="arabicPeriod"/>
            </a:pPr>
            <a:r>
              <a:rPr lang="en-US" sz="3700" dirty="0" smtClean="0">
                <a:solidFill>
                  <a:schemeClr val="tx1"/>
                </a:solidFill>
              </a:rPr>
              <a:t>Sea Environment </a:t>
            </a:r>
            <a:r>
              <a:rPr lang="en-US" sz="2800" dirty="0" smtClean="0">
                <a:solidFill>
                  <a:schemeClr val="tx1"/>
                </a:solidFill>
              </a:rPr>
              <a:t>wind, currents, obstacles</a:t>
            </a:r>
            <a:endParaRPr lang="en-US" sz="3700" dirty="0" smtClean="0">
              <a:solidFill>
                <a:schemeClr val="tx1"/>
              </a:solidFill>
            </a:endParaRPr>
          </a:p>
          <a:p>
            <a:pPr marL="700065" indent="-700065" algn="l" rtl="0">
              <a:buFont typeface="+mj-lt"/>
              <a:buAutoNum type="arabicPeriod"/>
            </a:pPr>
            <a:r>
              <a:rPr lang="en-US" sz="3700" dirty="0" smtClean="0">
                <a:solidFill>
                  <a:schemeClr val="tx1"/>
                </a:solidFill>
              </a:rPr>
              <a:t>Ship</a:t>
            </a:r>
            <a:r>
              <a:rPr lang="en-US" sz="2800" dirty="0" smtClean="0">
                <a:solidFill>
                  <a:schemeClr val="tx1"/>
                </a:solidFill>
              </a:rPr>
              <a:t> physical properties, sensing and actuators</a:t>
            </a:r>
            <a:endParaRPr lang="en-US" sz="3700" dirty="0" smtClean="0">
              <a:solidFill>
                <a:schemeClr val="tx1"/>
              </a:solidFill>
            </a:endParaRPr>
          </a:p>
          <a:p>
            <a:pPr marL="700065" indent="-700065" algn="l" rtl="0">
              <a:buFont typeface="+mj-lt"/>
              <a:buAutoNum type="arabicPeriod"/>
            </a:pPr>
            <a:r>
              <a:rPr lang="en-US" sz="3700" dirty="0" smtClean="0">
                <a:solidFill>
                  <a:schemeClr val="tx1"/>
                </a:solidFill>
              </a:rPr>
              <a:t>Decision Making </a:t>
            </a:r>
            <a:r>
              <a:rPr lang="en-US" sz="2800" dirty="0" smtClean="0">
                <a:solidFill>
                  <a:schemeClr val="tx1"/>
                </a:solidFill>
              </a:rPr>
              <a:t>autonomous agent controlling the ship</a:t>
            </a:r>
            <a:endParaRPr lang="he-IL" sz="37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1350435" y="3096693"/>
            <a:ext cx="4320480" cy="2808312"/>
          </a:xfrm>
          <a:prstGeom prst="ellipse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Full paper to appear in AAAI’11</a:t>
            </a:r>
            <a:endParaRPr lang="he-IL" sz="4800" b="1" dirty="0">
              <a:solidFill>
                <a:schemeClr val="tx1"/>
              </a:solidFill>
            </a:endParaRPr>
          </a:p>
        </p:txBody>
      </p:sp>
      <p:pic>
        <p:nvPicPr>
          <p:cNvPr id="50" name="Picture 49" descr="larg-armrobot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3504424" y="576413"/>
            <a:ext cx="3174603" cy="1460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2630</TotalTime>
  <Words>306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Noa</dc:creator>
  <cp:lastModifiedBy>Noa</cp:lastModifiedBy>
  <cp:revision>80</cp:revision>
  <dcterms:created xsi:type="dcterms:W3CDTF">2011-04-14T19:36:09Z</dcterms:created>
  <dcterms:modified xsi:type="dcterms:W3CDTF">2011-04-22T14:36:27Z</dcterms:modified>
</cp:coreProperties>
</file>