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8" r:id="rId4"/>
    <p:sldMasterId id="2147483669" r:id="rId5"/>
    <p:sldMasterId id="214748367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3138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27025" y="700088"/>
            <a:ext cx="6203950" cy="34909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6554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e07ff3ae8_0_60:notes"/>
          <p:cNvSpPr txBox="1"/>
          <p:nvPr>
            <p:ph idx="1" type="body"/>
          </p:nvPr>
        </p:nvSpPr>
        <p:spPr>
          <a:xfrm>
            <a:off x="913805" y="4424386"/>
            <a:ext cx="5030400" cy="4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g26e07ff3ae8_0_60:notes"/>
          <p:cNvSpPr/>
          <p:nvPr>
            <p:ph idx="2" type="sldImg"/>
          </p:nvPr>
        </p:nvSpPr>
        <p:spPr>
          <a:xfrm>
            <a:off x="428625" y="699155"/>
            <a:ext cx="6000900" cy="349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4d9e34ca7_0_93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64d9e34ca7_0_93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64d9e34ca7_0_93:notes"/>
          <p:cNvSpPr txBox="1"/>
          <p:nvPr>
            <p:ph idx="12" type="sldNum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6e16aa9ae0_0_204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6e16aa9ae0_0_204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5cf52c30e_0_0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65cf52c30e_0_0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65cf52c30e_0_0:notes"/>
          <p:cNvSpPr txBox="1"/>
          <p:nvPr>
            <p:ph idx="12" type="sldNum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354b7c535_0_6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26354b7c535_0_6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5bc4508ef_0_73:notes"/>
          <p:cNvSpPr txBox="1"/>
          <p:nvPr>
            <p:ph idx="1" type="body"/>
          </p:nvPr>
        </p:nvSpPr>
        <p:spPr>
          <a:xfrm>
            <a:off x="913805" y="4424386"/>
            <a:ext cx="5030400" cy="4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285bc4508ef_0_73:notes"/>
          <p:cNvSpPr/>
          <p:nvPr>
            <p:ph idx="2" type="sldImg"/>
          </p:nvPr>
        </p:nvSpPr>
        <p:spPr>
          <a:xfrm>
            <a:off x="428638" y="699155"/>
            <a:ext cx="6000900" cy="349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:notes"/>
          <p:cNvSpPr txBox="1"/>
          <p:nvPr>
            <p:ph idx="1" type="body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40:notes"/>
          <p:cNvSpPr/>
          <p:nvPr>
            <p:ph idx="2" type="sldImg"/>
          </p:nvPr>
        </p:nvSpPr>
        <p:spPr>
          <a:xfrm>
            <a:off x="327025" y="700088"/>
            <a:ext cx="6203950" cy="34909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64d9e34ca7_0_127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64d9e34ca7_0_127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64d9e34ca7_0_127:notes"/>
          <p:cNvSpPr txBox="1"/>
          <p:nvPr>
            <p:ph idx="12" type="sldNum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c5338ebf21_0_149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5" name="Google Shape;295;g1c5338ebf21_0_149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1c5338ebf21_0_149:notes"/>
          <p:cNvSpPr txBox="1"/>
          <p:nvPr>
            <p:ph idx="12" type="sldNum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c5338ebf21_0_158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5" name="Google Shape;305;g1c5338ebf21_0_158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1c5338ebf21_0_158:notes"/>
          <p:cNvSpPr txBox="1"/>
          <p:nvPr>
            <p:ph idx="12" type="sldNum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/>
          <p:nvPr>
            <p:ph idx="2" type="sldImg"/>
          </p:nvPr>
        </p:nvSpPr>
        <p:spPr>
          <a:xfrm>
            <a:off x="327025" y="700088"/>
            <a:ext cx="6203950" cy="34909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 txBox="1"/>
          <p:nvPr>
            <p:ph idx="12" type="sldNum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c5338ebf21_0_110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9" name="Google Shape;129;g1c5338ebf21_0_110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1c5338ebf21_0_110:notes"/>
          <p:cNvSpPr txBox="1"/>
          <p:nvPr>
            <p:ph idx="12" type="sldNum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c5338ebf21_0_116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c5338ebf21_0_116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c5338ebf21_0_121:notes"/>
          <p:cNvSpPr txBox="1"/>
          <p:nvPr>
            <p:ph idx="1" type="body"/>
          </p:nvPr>
        </p:nvSpPr>
        <p:spPr>
          <a:xfrm>
            <a:off x="913805" y="4424386"/>
            <a:ext cx="5030400" cy="4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c5338ebf21_0_121:notes"/>
          <p:cNvSpPr/>
          <p:nvPr>
            <p:ph idx="2" type="sldImg"/>
          </p:nvPr>
        </p:nvSpPr>
        <p:spPr>
          <a:xfrm>
            <a:off x="428625" y="699155"/>
            <a:ext cx="6000900" cy="3492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68789cc44_0_0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68789cc44_0_0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768789cc44_0_0:notes"/>
          <p:cNvSpPr txBox="1"/>
          <p:nvPr>
            <p:ph idx="12" type="sldNum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c5338ebf21_0_127:notes"/>
          <p:cNvSpPr txBox="1"/>
          <p:nvPr>
            <p:ph idx="1" type="body"/>
          </p:nvPr>
        </p:nvSpPr>
        <p:spPr>
          <a:xfrm>
            <a:off x="913805" y="4424386"/>
            <a:ext cx="5030400" cy="4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c5338ebf21_0_127:notes"/>
          <p:cNvSpPr/>
          <p:nvPr>
            <p:ph idx="2" type="sldImg"/>
          </p:nvPr>
        </p:nvSpPr>
        <p:spPr>
          <a:xfrm>
            <a:off x="428625" y="699155"/>
            <a:ext cx="6000900" cy="3492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c5338ebf21_0_138:notes"/>
          <p:cNvSpPr txBox="1"/>
          <p:nvPr>
            <p:ph idx="1" type="body"/>
          </p:nvPr>
        </p:nvSpPr>
        <p:spPr>
          <a:xfrm>
            <a:off x="913805" y="4424386"/>
            <a:ext cx="5030400" cy="4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1c5338ebf21_0_138:notes"/>
          <p:cNvSpPr/>
          <p:nvPr>
            <p:ph idx="2" type="sldImg"/>
          </p:nvPr>
        </p:nvSpPr>
        <p:spPr>
          <a:xfrm>
            <a:off x="428625" y="699155"/>
            <a:ext cx="6000900" cy="3492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4d9e34ca7_0_84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64d9e34ca7_0_84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64d9e34ca7_0_84:notes"/>
          <p:cNvSpPr txBox="1"/>
          <p:nvPr>
            <p:ph idx="12" type="sldNum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72650" y="396975"/>
            <a:ext cx="8229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457200" y="463951"/>
            <a:ext cx="82296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457200" y="1163850"/>
            <a:ext cx="8229600" cy="3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419025"/>
            <a:ext cx="82296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19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2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73725" y="437151"/>
            <a:ext cx="82296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7200" y="1081850"/>
            <a:ext cx="8229600" cy="3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749028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48200" y="1749028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20688" y="64151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3575050" y="920884"/>
            <a:ext cx="5111750" cy="4051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20688" y="1601629"/>
            <a:ext cx="3008313" cy="31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1792288" y="3829050"/>
            <a:ext cx="5486400" cy="42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1792288" y="4254817"/>
            <a:ext cx="5486400" cy="60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457200" y="404301"/>
            <a:ext cx="82296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457200" y="1039100"/>
            <a:ext cx="8229600" cy="3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372650" y="396975"/>
            <a:ext cx="8229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1010851"/>
            <a:ext cx="8229600" cy="3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457200" y="419025"/>
            <a:ext cx="82296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327175" y="1114351"/>
            <a:ext cx="8229600" cy="3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2465800" y="895925"/>
            <a:ext cx="1242600" cy="11670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4"/>
          <p:cNvSpPr/>
          <p:nvPr/>
        </p:nvSpPr>
        <p:spPr>
          <a:xfrm>
            <a:off x="2678613" y="3279400"/>
            <a:ext cx="737100" cy="653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4"/>
          <p:cNvSpPr/>
          <p:nvPr/>
        </p:nvSpPr>
        <p:spPr>
          <a:xfrm>
            <a:off x="4005950" y="3932800"/>
            <a:ext cx="737100" cy="653400"/>
          </a:xfrm>
          <a:prstGeom prst="ellipse">
            <a:avLst/>
          </a:prstGeom>
          <a:solidFill>
            <a:srgbClr val="BF5700">
              <a:alpha val="5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4"/>
          <p:cNvSpPr/>
          <p:nvPr/>
        </p:nvSpPr>
        <p:spPr>
          <a:xfrm>
            <a:off x="115250" y="1217300"/>
            <a:ext cx="737100" cy="653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4"/>
          <p:cNvSpPr/>
          <p:nvPr/>
        </p:nvSpPr>
        <p:spPr>
          <a:xfrm>
            <a:off x="2073488" y="2413450"/>
            <a:ext cx="737100" cy="653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4"/>
          <p:cNvSpPr/>
          <p:nvPr/>
        </p:nvSpPr>
        <p:spPr>
          <a:xfrm>
            <a:off x="571400" y="2413450"/>
            <a:ext cx="1141800" cy="10878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4"/>
          <p:cNvSpPr/>
          <p:nvPr/>
        </p:nvSpPr>
        <p:spPr>
          <a:xfrm>
            <a:off x="2971300" y="3698025"/>
            <a:ext cx="737100" cy="653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4"/>
          <p:cNvSpPr/>
          <p:nvPr/>
        </p:nvSpPr>
        <p:spPr>
          <a:xfrm>
            <a:off x="470600" y="3022600"/>
            <a:ext cx="1242600" cy="11670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4"/>
          <p:cNvSpPr/>
          <p:nvPr/>
        </p:nvSpPr>
        <p:spPr>
          <a:xfrm>
            <a:off x="3758025" y="2920138"/>
            <a:ext cx="737100" cy="653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4"/>
          <p:cNvSpPr/>
          <p:nvPr/>
        </p:nvSpPr>
        <p:spPr>
          <a:xfrm>
            <a:off x="2149275" y="4351425"/>
            <a:ext cx="737100" cy="653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4"/>
          <p:cNvSpPr/>
          <p:nvPr/>
        </p:nvSpPr>
        <p:spPr>
          <a:xfrm>
            <a:off x="2810600" y="2413450"/>
            <a:ext cx="737100" cy="653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4"/>
          <p:cNvSpPr txBox="1"/>
          <p:nvPr>
            <p:ph type="title"/>
          </p:nvPr>
        </p:nvSpPr>
        <p:spPr>
          <a:xfrm>
            <a:off x="49100" y="1898713"/>
            <a:ext cx="5205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lang="en-US" sz="71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Welcome!</a:t>
            </a:r>
            <a:endParaRPr b="1" sz="71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13" name="Google Shape;113;p24"/>
          <p:cNvSpPr/>
          <p:nvPr/>
        </p:nvSpPr>
        <p:spPr>
          <a:xfrm>
            <a:off x="406550" y="544425"/>
            <a:ext cx="1141800" cy="10878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4"/>
          <p:cNvSpPr/>
          <p:nvPr/>
        </p:nvSpPr>
        <p:spPr>
          <a:xfrm>
            <a:off x="870375" y="4351413"/>
            <a:ext cx="737100" cy="653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4"/>
          <p:cNvSpPr/>
          <p:nvPr/>
        </p:nvSpPr>
        <p:spPr>
          <a:xfrm>
            <a:off x="1607475" y="771725"/>
            <a:ext cx="1242600" cy="1167000"/>
          </a:xfrm>
          <a:prstGeom prst="ellipse">
            <a:avLst/>
          </a:prstGeom>
          <a:solidFill>
            <a:srgbClr val="BF5700">
              <a:alpha val="30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4"/>
          <p:cNvSpPr/>
          <p:nvPr/>
        </p:nvSpPr>
        <p:spPr>
          <a:xfrm>
            <a:off x="1899050" y="3440775"/>
            <a:ext cx="489600" cy="4116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73725" y="437151"/>
            <a:ext cx="8229600" cy="64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 Flow</a:t>
            </a:r>
            <a:endParaRPr/>
          </a:p>
        </p:txBody>
      </p:sp>
      <p:sp>
        <p:nvSpPr>
          <p:cNvPr id="198" name="Google Shape;198;p33"/>
          <p:cNvSpPr/>
          <p:nvPr/>
        </p:nvSpPr>
        <p:spPr>
          <a:xfrm>
            <a:off x="2229000" y="1737450"/>
            <a:ext cx="975300" cy="240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Right Where You Left Me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Closure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‘Tis the Season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All To Well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3"/>
          <p:cNvSpPr/>
          <p:nvPr/>
        </p:nvSpPr>
        <p:spPr>
          <a:xfrm>
            <a:off x="3567375" y="1209175"/>
            <a:ext cx="975300" cy="143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Closure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Midnights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5836950" y="2920625"/>
            <a:ext cx="975300" cy="143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Betty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7683450" y="1140150"/>
            <a:ext cx="975300" cy="143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My Tears Ricochet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6540350" y="1111000"/>
            <a:ext cx="975300" cy="1559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Karma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My Tears Ricochet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5153838" y="1140150"/>
            <a:ext cx="975300" cy="143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Midnights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Karma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3949775" y="2168300"/>
            <a:ext cx="975300" cy="143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‘Tis the Season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4542675" y="3253050"/>
            <a:ext cx="975300" cy="162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All to Well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Betty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Illicit Affairs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6324600" y="3533075"/>
            <a:ext cx="975300" cy="143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Illicit Affairs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~~~~~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3"/>
          <p:cNvSpPr/>
          <p:nvPr/>
        </p:nvSpPr>
        <p:spPr>
          <a:xfrm>
            <a:off x="2011500" y="1558687"/>
            <a:ext cx="6071450" cy="3359375"/>
          </a:xfrm>
          <a:custGeom>
            <a:rect b="b" l="l" r="r" t="t"/>
            <a:pathLst>
              <a:path extrusionOk="0" h="134375" w="242858">
                <a:moveTo>
                  <a:pt x="0" y="22026"/>
                </a:moveTo>
                <a:cubicBezTo>
                  <a:pt x="4736" y="24396"/>
                  <a:pt x="8736" y="28079"/>
                  <a:pt x="13473" y="30447"/>
                </a:cubicBezTo>
                <a:cubicBezTo>
                  <a:pt x="16729" y="32075"/>
                  <a:pt x="21669" y="31962"/>
                  <a:pt x="23297" y="35218"/>
                </a:cubicBezTo>
                <a:cubicBezTo>
                  <a:pt x="25322" y="39267"/>
                  <a:pt x="17303" y="43969"/>
                  <a:pt x="19086" y="48130"/>
                </a:cubicBezTo>
                <a:cubicBezTo>
                  <a:pt x="21829" y="54531"/>
                  <a:pt x="33391" y="52961"/>
                  <a:pt x="39857" y="50375"/>
                </a:cubicBezTo>
                <a:cubicBezTo>
                  <a:pt x="45625" y="48068"/>
                  <a:pt x="51758" y="44602"/>
                  <a:pt x="54733" y="39148"/>
                </a:cubicBezTo>
                <a:cubicBezTo>
                  <a:pt x="58816" y="31663"/>
                  <a:pt x="53791" y="21804"/>
                  <a:pt x="56136" y="13606"/>
                </a:cubicBezTo>
                <a:cubicBezTo>
                  <a:pt x="57792" y="7817"/>
                  <a:pt x="63457" y="3209"/>
                  <a:pt x="69048" y="975"/>
                </a:cubicBezTo>
                <a:cubicBezTo>
                  <a:pt x="72187" y="-279"/>
                  <a:pt x="76712" y="5304"/>
                  <a:pt x="75784" y="8554"/>
                </a:cubicBezTo>
                <a:cubicBezTo>
                  <a:pt x="74926" y="11561"/>
                  <a:pt x="68281" y="13170"/>
                  <a:pt x="69890" y="15851"/>
                </a:cubicBezTo>
                <a:cubicBezTo>
                  <a:pt x="71070" y="17818"/>
                  <a:pt x="74332" y="17255"/>
                  <a:pt x="76626" y="17255"/>
                </a:cubicBezTo>
                <a:cubicBezTo>
                  <a:pt x="85853" y="17255"/>
                  <a:pt x="96122" y="18745"/>
                  <a:pt x="104133" y="14167"/>
                </a:cubicBezTo>
                <a:cubicBezTo>
                  <a:pt x="111689" y="9849"/>
                  <a:pt x="119061" y="4767"/>
                  <a:pt x="127430" y="2378"/>
                </a:cubicBezTo>
                <a:cubicBezTo>
                  <a:pt x="130729" y="1436"/>
                  <a:pt x="134348" y="-859"/>
                  <a:pt x="137534" y="414"/>
                </a:cubicBezTo>
                <a:cubicBezTo>
                  <a:pt x="140392" y="1556"/>
                  <a:pt x="141369" y="6129"/>
                  <a:pt x="140622" y="9115"/>
                </a:cubicBezTo>
                <a:cubicBezTo>
                  <a:pt x="139777" y="12491"/>
                  <a:pt x="134878" y="14081"/>
                  <a:pt x="134447" y="17535"/>
                </a:cubicBezTo>
                <a:cubicBezTo>
                  <a:pt x="133874" y="22130"/>
                  <a:pt x="139703" y="26599"/>
                  <a:pt x="144271" y="27359"/>
                </a:cubicBezTo>
                <a:cubicBezTo>
                  <a:pt x="159268" y="29853"/>
                  <a:pt x="170153" y="11173"/>
                  <a:pt x="184127" y="5185"/>
                </a:cubicBezTo>
                <a:cubicBezTo>
                  <a:pt x="187066" y="3926"/>
                  <a:pt x="190613" y="-181"/>
                  <a:pt x="193109" y="1817"/>
                </a:cubicBezTo>
                <a:cubicBezTo>
                  <a:pt x="198310" y="5980"/>
                  <a:pt x="186836" y="15342"/>
                  <a:pt x="189460" y="21465"/>
                </a:cubicBezTo>
                <a:cubicBezTo>
                  <a:pt x="190268" y="23351"/>
                  <a:pt x="193623" y="22540"/>
                  <a:pt x="195074" y="23991"/>
                </a:cubicBezTo>
                <a:cubicBezTo>
                  <a:pt x="197192" y="26109"/>
                  <a:pt x="201061" y="23710"/>
                  <a:pt x="204056" y="23710"/>
                </a:cubicBezTo>
                <a:cubicBezTo>
                  <a:pt x="212088" y="23710"/>
                  <a:pt x="220730" y="23934"/>
                  <a:pt x="227914" y="20342"/>
                </a:cubicBezTo>
                <a:cubicBezTo>
                  <a:pt x="230794" y="18902"/>
                  <a:pt x="231105" y="14603"/>
                  <a:pt x="233528" y="12483"/>
                </a:cubicBezTo>
                <a:cubicBezTo>
                  <a:pt x="235461" y="10791"/>
                  <a:pt x="240683" y="11352"/>
                  <a:pt x="241106" y="13886"/>
                </a:cubicBezTo>
                <a:cubicBezTo>
                  <a:pt x="241910" y="18707"/>
                  <a:pt x="239098" y="23632"/>
                  <a:pt x="239703" y="28482"/>
                </a:cubicBezTo>
                <a:cubicBezTo>
                  <a:pt x="240119" y="31815"/>
                  <a:pt x="244743" y="36443"/>
                  <a:pt x="241948" y="38306"/>
                </a:cubicBezTo>
                <a:cubicBezTo>
                  <a:pt x="229060" y="46893"/>
                  <a:pt x="210331" y="21840"/>
                  <a:pt x="196477" y="28763"/>
                </a:cubicBezTo>
                <a:cubicBezTo>
                  <a:pt x="192864" y="30568"/>
                  <a:pt x="197284" y="38745"/>
                  <a:pt x="193671" y="40551"/>
                </a:cubicBezTo>
                <a:cubicBezTo>
                  <a:pt x="191411" y="41681"/>
                  <a:pt x="188558" y="41099"/>
                  <a:pt x="186092" y="40551"/>
                </a:cubicBezTo>
                <a:cubicBezTo>
                  <a:pt x="173283" y="37706"/>
                  <a:pt x="160583" y="29979"/>
                  <a:pt x="147639" y="32131"/>
                </a:cubicBezTo>
                <a:cubicBezTo>
                  <a:pt x="142144" y="33045"/>
                  <a:pt x="138481" y="41479"/>
                  <a:pt x="133043" y="40271"/>
                </a:cubicBezTo>
                <a:cubicBezTo>
                  <a:pt x="126850" y="38896"/>
                  <a:pt x="126021" y="29600"/>
                  <a:pt x="121535" y="25114"/>
                </a:cubicBezTo>
                <a:cubicBezTo>
                  <a:pt x="115346" y="18925"/>
                  <a:pt x="104466" y="20342"/>
                  <a:pt x="95713" y="20342"/>
                </a:cubicBezTo>
                <a:cubicBezTo>
                  <a:pt x="88789" y="20342"/>
                  <a:pt x="81133" y="17243"/>
                  <a:pt x="74942" y="20342"/>
                </a:cubicBezTo>
                <a:cubicBezTo>
                  <a:pt x="69169" y="23232"/>
                  <a:pt x="72886" y="33502"/>
                  <a:pt x="74661" y="39709"/>
                </a:cubicBezTo>
                <a:cubicBezTo>
                  <a:pt x="75284" y="41887"/>
                  <a:pt x="71190" y="42630"/>
                  <a:pt x="69328" y="43919"/>
                </a:cubicBezTo>
                <a:cubicBezTo>
                  <a:pt x="65348" y="46674"/>
                  <a:pt x="61939" y="50180"/>
                  <a:pt x="58382" y="53463"/>
                </a:cubicBezTo>
                <a:cubicBezTo>
                  <a:pt x="53980" y="57526"/>
                  <a:pt x="46828" y="59255"/>
                  <a:pt x="40980" y="57954"/>
                </a:cubicBezTo>
                <a:cubicBezTo>
                  <a:pt x="35584" y="56754"/>
                  <a:pt x="25201" y="53324"/>
                  <a:pt x="24419" y="58796"/>
                </a:cubicBezTo>
                <a:cubicBezTo>
                  <a:pt x="23623" y="64363"/>
                  <a:pt x="30693" y="71967"/>
                  <a:pt x="36208" y="70865"/>
                </a:cubicBezTo>
                <a:cubicBezTo>
                  <a:pt x="42691" y="69569"/>
                  <a:pt x="47788" y="64425"/>
                  <a:pt x="53891" y="61883"/>
                </a:cubicBezTo>
                <a:cubicBezTo>
                  <a:pt x="62969" y="58101"/>
                  <a:pt x="72068" y="54327"/>
                  <a:pt x="81398" y="51217"/>
                </a:cubicBezTo>
                <a:cubicBezTo>
                  <a:pt x="85396" y="49884"/>
                  <a:pt x="91692" y="47149"/>
                  <a:pt x="94029" y="50656"/>
                </a:cubicBezTo>
                <a:cubicBezTo>
                  <a:pt x="97295" y="55556"/>
                  <a:pt x="90881" y="62029"/>
                  <a:pt x="88696" y="67497"/>
                </a:cubicBezTo>
                <a:cubicBezTo>
                  <a:pt x="87842" y="69634"/>
                  <a:pt x="91151" y="71459"/>
                  <a:pt x="91783" y="73672"/>
                </a:cubicBezTo>
                <a:cubicBezTo>
                  <a:pt x="92380" y="75764"/>
                  <a:pt x="91122" y="79208"/>
                  <a:pt x="88976" y="79566"/>
                </a:cubicBezTo>
                <a:cubicBezTo>
                  <a:pt x="74846" y="81924"/>
                  <a:pt x="60213" y="79910"/>
                  <a:pt x="46032" y="77882"/>
                </a:cubicBezTo>
                <a:cubicBezTo>
                  <a:pt x="39809" y="76992"/>
                  <a:pt x="32848" y="73668"/>
                  <a:pt x="27226" y="76479"/>
                </a:cubicBezTo>
                <a:cubicBezTo>
                  <a:pt x="24444" y="77870"/>
                  <a:pt x="23473" y="82094"/>
                  <a:pt x="23858" y="85180"/>
                </a:cubicBezTo>
                <a:cubicBezTo>
                  <a:pt x="25057" y="94797"/>
                  <a:pt x="42275" y="91880"/>
                  <a:pt x="51926" y="92758"/>
                </a:cubicBezTo>
                <a:cubicBezTo>
                  <a:pt x="61273" y="93609"/>
                  <a:pt x="71598" y="99200"/>
                  <a:pt x="79994" y="95004"/>
                </a:cubicBezTo>
                <a:cubicBezTo>
                  <a:pt x="87645" y="91180"/>
                  <a:pt x="94055" y="84800"/>
                  <a:pt x="102168" y="82092"/>
                </a:cubicBezTo>
                <a:cubicBezTo>
                  <a:pt x="108457" y="79993"/>
                  <a:pt x="116385" y="81378"/>
                  <a:pt x="121816" y="85180"/>
                </a:cubicBezTo>
                <a:cubicBezTo>
                  <a:pt x="122501" y="85660"/>
                  <a:pt x="121179" y="86744"/>
                  <a:pt x="120693" y="87425"/>
                </a:cubicBezTo>
                <a:cubicBezTo>
                  <a:pt x="118415" y="90613"/>
                  <a:pt x="114881" y="93384"/>
                  <a:pt x="114238" y="97249"/>
                </a:cubicBezTo>
                <a:cubicBezTo>
                  <a:pt x="113668" y="100679"/>
                  <a:pt x="120585" y="102828"/>
                  <a:pt x="123781" y="101459"/>
                </a:cubicBezTo>
                <a:cubicBezTo>
                  <a:pt x="126740" y="100191"/>
                  <a:pt x="128962" y="97632"/>
                  <a:pt x="131640" y="95846"/>
                </a:cubicBezTo>
                <a:cubicBezTo>
                  <a:pt x="133349" y="94706"/>
                  <a:pt x="136324" y="94707"/>
                  <a:pt x="136973" y="92758"/>
                </a:cubicBezTo>
                <a:cubicBezTo>
                  <a:pt x="138084" y="89422"/>
                  <a:pt x="138652" y="85325"/>
                  <a:pt x="141464" y="83215"/>
                </a:cubicBezTo>
                <a:cubicBezTo>
                  <a:pt x="146457" y="79470"/>
                  <a:pt x="152530" y="77151"/>
                  <a:pt x="158585" y="75637"/>
                </a:cubicBezTo>
                <a:cubicBezTo>
                  <a:pt x="161582" y="74888"/>
                  <a:pt x="166467" y="72593"/>
                  <a:pt x="167848" y="75356"/>
                </a:cubicBezTo>
                <a:cubicBezTo>
                  <a:pt x="170278" y="80216"/>
                  <a:pt x="167681" y="86243"/>
                  <a:pt x="167006" y="91635"/>
                </a:cubicBezTo>
                <a:cubicBezTo>
                  <a:pt x="166611" y="94788"/>
                  <a:pt x="167201" y="98864"/>
                  <a:pt x="164760" y="100898"/>
                </a:cubicBezTo>
                <a:cubicBezTo>
                  <a:pt x="155339" y="108747"/>
                  <a:pt x="140087" y="100010"/>
                  <a:pt x="127991" y="102021"/>
                </a:cubicBezTo>
                <a:cubicBezTo>
                  <a:pt x="123432" y="102779"/>
                  <a:pt x="121817" y="110449"/>
                  <a:pt x="122939" y="114932"/>
                </a:cubicBezTo>
                <a:cubicBezTo>
                  <a:pt x="123974" y="119065"/>
                  <a:pt x="130747" y="119142"/>
                  <a:pt x="135008" y="119142"/>
                </a:cubicBezTo>
                <a:cubicBezTo>
                  <a:pt x="139687" y="119142"/>
                  <a:pt x="144741" y="120705"/>
                  <a:pt x="149042" y="118862"/>
                </a:cubicBezTo>
                <a:cubicBezTo>
                  <a:pt x="158427" y="114841"/>
                  <a:pt x="166883" y="108848"/>
                  <a:pt x="176268" y="104827"/>
                </a:cubicBezTo>
                <a:cubicBezTo>
                  <a:pt x="180044" y="103209"/>
                  <a:pt x="182906" y="97846"/>
                  <a:pt x="186934" y="98652"/>
                </a:cubicBezTo>
                <a:cubicBezTo>
                  <a:pt x="189711" y="99208"/>
                  <a:pt x="187656" y="104270"/>
                  <a:pt x="188057" y="107073"/>
                </a:cubicBezTo>
                <a:cubicBezTo>
                  <a:pt x="188799" y="112260"/>
                  <a:pt x="191411" y="118766"/>
                  <a:pt x="188057" y="122791"/>
                </a:cubicBezTo>
                <a:cubicBezTo>
                  <a:pt x="184432" y="127142"/>
                  <a:pt x="176879" y="125037"/>
                  <a:pt x="171216" y="125037"/>
                </a:cubicBezTo>
                <a:cubicBezTo>
                  <a:pt x="155114" y="125037"/>
                  <a:pt x="138822" y="120702"/>
                  <a:pt x="122939" y="123352"/>
                </a:cubicBezTo>
                <a:cubicBezTo>
                  <a:pt x="119666" y="123898"/>
                  <a:pt x="118830" y="128584"/>
                  <a:pt x="116483" y="130931"/>
                </a:cubicBezTo>
                <a:cubicBezTo>
                  <a:pt x="113691" y="133723"/>
                  <a:pt x="108604" y="135293"/>
                  <a:pt x="104975" y="133738"/>
                </a:cubicBezTo>
                <a:cubicBezTo>
                  <a:pt x="96034" y="129907"/>
                  <a:pt x="91243" y="119935"/>
                  <a:pt x="83924" y="113529"/>
                </a:cubicBezTo>
                <a:cubicBezTo>
                  <a:pt x="73912" y="104765"/>
                  <a:pt x="60176" y="101519"/>
                  <a:pt x="48277" y="95565"/>
                </a:cubicBezTo>
                <a:cubicBezTo>
                  <a:pt x="41841" y="92345"/>
                  <a:pt x="34335" y="87396"/>
                  <a:pt x="27507" y="89671"/>
                </a:cubicBezTo>
                <a:cubicBezTo>
                  <a:pt x="21408" y="91703"/>
                  <a:pt x="24054" y="102284"/>
                  <a:pt x="20490" y="107634"/>
                </a:cubicBezTo>
                <a:cubicBezTo>
                  <a:pt x="17881" y="111550"/>
                  <a:pt x="11385" y="110095"/>
                  <a:pt x="7017" y="111845"/>
                </a:cubicBezTo>
              </a:path>
            </a:pathLst>
          </a:cu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Google Shape;208;p33"/>
          <p:cNvSpPr txBox="1"/>
          <p:nvPr/>
        </p:nvSpPr>
        <p:spPr>
          <a:xfrm>
            <a:off x="785175" y="1558675"/>
            <a:ext cx="12018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Stop</a:t>
            </a: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715000" y="707200"/>
            <a:ext cx="79986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TwoRockets.java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1972113" y="1667200"/>
            <a:ext cx="1929600" cy="2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/\       /\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/  \     /  \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/    \   /    \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+------+ +------+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|      | |      |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|      | |      |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+------+ +------+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|United| |United|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|States| |States|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+------+ +------+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|      | |      |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|      | |      |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+------+ +------+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/\       /\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/  \     /  \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/    \   /    \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4307750" y="1835675"/>
            <a:ext cx="44418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are the methods?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does main() look like?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240450" y="2199925"/>
            <a:ext cx="1457100" cy="13626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</a:t>
            </a: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457200" y="404301"/>
            <a:ext cx="8229600" cy="451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In-Class Practice Answers</a:t>
            </a:r>
            <a:endParaRPr/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925" y="915651"/>
            <a:ext cx="4177582" cy="398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3221950" y="1549250"/>
            <a:ext cx="54987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Demo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TwoRocketsChained.java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9" name="Google Shape;229;p36"/>
          <p:cNvSpPr/>
          <p:nvPr/>
        </p:nvSpPr>
        <p:spPr>
          <a:xfrm>
            <a:off x="781975" y="1549250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0" y="492000"/>
            <a:ext cx="91440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No Chain Smoking! I Mean Chain Methods!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303600" y="1160700"/>
            <a:ext cx="8840400" cy="3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be a concise summary of your program.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generally poor style if each method calls the next without ever returning (</a:t>
            </a:r>
            <a:r>
              <a:rPr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chaining</a:t>
            </a:r>
            <a:r>
              <a:rPr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333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better structure has main make most of the calls.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 must return values to main to be passed on later.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37"/>
          <p:cNvGrpSpPr/>
          <p:nvPr/>
        </p:nvGrpSpPr>
        <p:grpSpPr>
          <a:xfrm>
            <a:off x="396225" y="2221250"/>
            <a:ext cx="8458200" cy="809625"/>
            <a:chOff x="240" y="1680"/>
            <a:chExt cx="5328" cy="680"/>
          </a:xfrm>
        </p:grpSpPr>
        <p:sp>
          <p:nvSpPr>
            <p:cNvPr id="238" name="Google Shape;238;p37"/>
            <p:cNvSpPr txBox="1"/>
            <p:nvPr/>
          </p:nvSpPr>
          <p:spPr>
            <a:xfrm>
              <a:off x="240" y="1680"/>
              <a:ext cx="600" cy="3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urier New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37"/>
            <p:cNvGrpSpPr/>
            <p:nvPr/>
          </p:nvGrpSpPr>
          <p:grpSpPr>
            <a:xfrm>
              <a:off x="768" y="1772"/>
              <a:ext cx="1236" cy="300"/>
              <a:chOff x="1008" y="1266"/>
              <a:chExt cx="1236" cy="300"/>
            </a:xfrm>
          </p:grpSpPr>
          <p:cxnSp>
            <p:nvCxnSpPr>
              <p:cNvPr id="240" name="Google Shape;240;p37"/>
              <p:cNvCxnSpPr/>
              <p:nvPr/>
            </p:nvCxnSpPr>
            <p:spPr>
              <a:xfrm>
                <a:off x="1008" y="1296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41" name="Google Shape;241;p37"/>
              <p:cNvSpPr txBox="1"/>
              <p:nvPr/>
            </p:nvSpPr>
            <p:spPr>
              <a:xfrm>
                <a:off x="1344" y="1266"/>
                <a:ext cx="900" cy="3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ourier New"/>
                  <a:buNone/>
                </a:pPr>
                <a:r>
                  <a:rPr b="0" i="0" lang="en-US" sz="2000" u="none" cap="none" strike="noStrik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methodA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37"/>
            <p:cNvGrpSpPr/>
            <p:nvPr/>
          </p:nvGrpSpPr>
          <p:grpSpPr>
            <a:xfrm>
              <a:off x="1958" y="1868"/>
              <a:ext cx="1236" cy="300"/>
              <a:chOff x="1008" y="1266"/>
              <a:chExt cx="1236" cy="300"/>
            </a:xfrm>
          </p:grpSpPr>
          <p:cxnSp>
            <p:nvCxnSpPr>
              <p:cNvPr id="243" name="Google Shape;243;p37"/>
              <p:cNvCxnSpPr/>
              <p:nvPr/>
            </p:nvCxnSpPr>
            <p:spPr>
              <a:xfrm>
                <a:off x="1008" y="1296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44" name="Google Shape;244;p37"/>
              <p:cNvSpPr txBox="1"/>
              <p:nvPr/>
            </p:nvSpPr>
            <p:spPr>
              <a:xfrm>
                <a:off x="1344" y="1266"/>
                <a:ext cx="900" cy="3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ourier New"/>
                  <a:buNone/>
                </a:pPr>
                <a:r>
                  <a:rPr b="0" i="0" lang="en-US" sz="2000" u="none" cap="none" strike="noStrik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methodB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" name="Google Shape;245;p37"/>
            <p:cNvGrpSpPr/>
            <p:nvPr/>
          </p:nvGrpSpPr>
          <p:grpSpPr>
            <a:xfrm>
              <a:off x="3145" y="1964"/>
              <a:ext cx="1236" cy="300"/>
              <a:chOff x="1008" y="1266"/>
              <a:chExt cx="1236" cy="300"/>
            </a:xfrm>
          </p:grpSpPr>
          <p:cxnSp>
            <p:nvCxnSpPr>
              <p:cNvPr id="246" name="Google Shape;246;p37"/>
              <p:cNvCxnSpPr/>
              <p:nvPr/>
            </p:nvCxnSpPr>
            <p:spPr>
              <a:xfrm>
                <a:off x="1008" y="1296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47" name="Google Shape;247;p37"/>
              <p:cNvSpPr txBox="1"/>
              <p:nvPr/>
            </p:nvSpPr>
            <p:spPr>
              <a:xfrm>
                <a:off x="1344" y="1266"/>
                <a:ext cx="900" cy="3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ourier New"/>
                  <a:buNone/>
                </a:pPr>
                <a:r>
                  <a:rPr b="0" i="0" lang="en-US" sz="2000" u="none" cap="none" strike="noStrik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methodC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" name="Google Shape;248;p37"/>
            <p:cNvGrpSpPr/>
            <p:nvPr/>
          </p:nvGrpSpPr>
          <p:grpSpPr>
            <a:xfrm>
              <a:off x="4332" y="2060"/>
              <a:ext cx="1236" cy="300"/>
              <a:chOff x="1008" y="1266"/>
              <a:chExt cx="1236" cy="300"/>
            </a:xfrm>
          </p:grpSpPr>
          <p:cxnSp>
            <p:nvCxnSpPr>
              <p:cNvPr id="249" name="Google Shape;249;p37"/>
              <p:cNvCxnSpPr/>
              <p:nvPr/>
            </p:nvCxnSpPr>
            <p:spPr>
              <a:xfrm>
                <a:off x="1008" y="1296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50" name="Google Shape;250;p37"/>
              <p:cNvSpPr txBox="1"/>
              <p:nvPr/>
            </p:nvSpPr>
            <p:spPr>
              <a:xfrm>
                <a:off x="1344" y="1266"/>
                <a:ext cx="900" cy="3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ourier New"/>
                  <a:buNone/>
                </a:pPr>
                <a:r>
                  <a:rPr b="0" i="0" lang="en-US" sz="2000" u="none" cap="none" strike="noStrik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methodD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1" name="Google Shape;251;p37"/>
          <p:cNvGrpSpPr/>
          <p:nvPr/>
        </p:nvGrpSpPr>
        <p:grpSpPr>
          <a:xfrm>
            <a:off x="2438400" y="3679031"/>
            <a:ext cx="4684712" cy="1271588"/>
            <a:chOff x="240" y="2946"/>
            <a:chExt cx="2951" cy="1068"/>
          </a:xfrm>
        </p:grpSpPr>
        <p:sp>
          <p:nvSpPr>
            <p:cNvPr id="252" name="Google Shape;252;p37"/>
            <p:cNvSpPr txBox="1"/>
            <p:nvPr/>
          </p:nvSpPr>
          <p:spPr>
            <a:xfrm>
              <a:off x="240" y="2946"/>
              <a:ext cx="600" cy="3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urier New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37"/>
            <p:cNvGrpSpPr/>
            <p:nvPr/>
          </p:nvGrpSpPr>
          <p:grpSpPr>
            <a:xfrm>
              <a:off x="768" y="3038"/>
              <a:ext cx="1236" cy="300"/>
              <a:chOff x="768" y="3038"/>
              <a:chExt cx="1236" cy="300"/>
            </a:xfrm>
          </p:grpSpPr>
          <p:cxnSp>
            <p:nvCxnSpPr>
              <p:cNvPr id="254" name="Google Shape;254;p37"/>
              <p:cNvCxnSpPr/>
              <p:nvPr/>
            </p:nvCxnSpPr>
            <p:spPr>
              <a:xfrm>
                <a:off x="768" y="3068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  <p:sp>
            <p:nvSpPr>
              <p:cNvPr id="255" name="Google Shape;255;p37"/>
              <p:cNvSpPr txBox="1"/>
              <p:nvPr/>
            </p:nvSpPr>
            <p:spPr>
              <a:xfrm>
                <a:off x="1104" y="3038"/>
                <a:ext cx="900" cy="3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ourier New"/>
                  <a:buNone/>
                </a:pPr>
                <a:r>
                  <a:rPr b="0" i="0" lang="en-US" sz="2000" u="none" cap="none" strike="noStrik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methodA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37"/>
            <p:cNvGrpSpPr/>
            <p:nvPr/>
          </p:nvGrpSpPr>
          <p:grpSpPr>
            <a:xfrm>
              <a:off x="768" y="3168"/>
              <a:ext cx="1236" cy="510"/>
              <a:chOff x="768" y="3168"/>
              <a:chExt cx="1236" cy="510"/>
            </a:xfrm>
          </p:grpSpPr>
          <p:cxnSp>
            <p:nvCxnSpPr>
              <p:cNvPr id="257" name="Google Shape;257;p37"/>
              <p:cNvCxnSpPr/>
              <p:nvPr/>
            </p:nvCxnSpPr>
            <p:spPr>
              <a:xfrm>
                <a:off x="768" y="3168"/>
                <a:ext cx="300" cy="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  <p:sp>
            <p:nvSpPr>
              <p:cNvPr id="258" name="Google Shape;258;p37"/>
              <p:cNvSpPr txBox="1"/>
              <p:nvPr/>
            </p:nvSpPr>
            <p:spPr>
              <a:xfrm>
                <a:off x="1104" y="3378"/>
                <a:ext cx="900" cy="3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ourier New"/>
                  <a:buNone/>
                </a:pPr>
                <a:r>
                  <a:rPr b="0" i="0" lang="en-US" sz="2000" u="none" cap="none" strike="noStrik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methodB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37"/>
            <p:cNvGrpSpPr/>
            <p:nvPr/>
          </p:nvGrpSpPr>
          <p:grpSpPr>
            <a:xfrm>
              <a:off x="1955" y="3474"/>
              <a:ext cx="1236" cy="300"/>
              <a:chOff x="1008" y="1266"/>
              <a:chExt cx="1236" cy="300"/>
            </a:xfrm>
          </p:grpSpPr>
          <p:cxnSp>
            <p:nvCxnSpPr>
              <p:cNvPr id="260" name="Google Shape;260;p37"/>
              <p:cNvCxnSpPr/>
              <p:nvPr/>
            </p:nvCxnSpPr>
            <p:spPr>
              <a:xfrm>
                <a:off x="1008" y="1296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61" name="Google Shape;261;p37"/>
              <p:cNvSpPr txBox="1"/>
              <p:nvPr/>
            </p:nvSpPr>
            <p:spPr>
              <a:xfrm>
                <a:off x="1344" y="1266"/>
                <a:ext cx="900" cy="3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ourier New"/>
                  <a:buNone/>
                </a:pPr>
                <a:r>
                  <a:rPr b="0" i="0" lang="en-US" sz="2000" u="none" cap="none" strike="noStrik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methodC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62;p37"/>
            <p:cNvGrpSpPr/>
            <p:nvPr/>
          </p:nvGrpSpPr>
          <p:grpSpPr>
            <a:xfrm>
              <a:off x="684" y="3189"/>
              <a:ext cx="1320" cy="825"/>
              <a:chOff x="684" y="3237"/>
              <a:chExt cx="1320" cy="825"/>
            </a:xfrm>
          </p:grpSpPr>
          <p:cxnSp>
            <p:nvCxnSpPr>
              <p:cNvPr id="263" name="Google Shape;263;p37"/>
              <p:cNvCxnSpPr/>
              <p:nvPr/>
            </p:nvCxnSpPr>
            <p:spPr>
              <a:xfrm>
                <a:off x="684" y="3237"/>
                <a:ext cx="300" cy="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264" name="Google Shape;264;p37"/>
              <p:cNvSpPr txBox="1"/>
              <p:nvPr/>
            </p:nvSpPr>
            <p:spPr>
              <a:xfrm>
                <a:off x="1104" y="3762"/>
                <a:ext cx="900" cy="3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ourier New"/>
                  <a:buNone/>
                </a:pPr>
                <a:r>
                  <a:rPr b="0" i="0" lang="en-US" sz="2000" u="none" cap="none" strike="noStrik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methodD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8"/>
          <p:cNvGrpSpPr/>
          <p:nvPr/>
        </p:nvGrpSpPr>
        <p:grpSpPr>
          <a:xfrm>
            <a:off x="4913813" y="475575"/>
            <a:ext cx="4126512" cy="4583250"/>
            <a:chOff x="4913813" y="475575"/>
            <a:chExt cx="4126512" cy="4583250"/>
          </a:xfrm>
        </p:grpSpPr>
        <p:sp>
          <p:nvSpPr>
            <p:cNvPr id="270" name="Google Shape;270;p38"/>
            <p:cNvSpPr/>
            <p:nvPr/>
          </p:nvSpPr>
          <p:spPr>
            <a:xfrm>
              <a:off x="5713000" y="11979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6117700" y="31619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7121100" y="1405675"/>
              <a:ext cx="737100" cy="653400"/>
            </a:xfrm>
            <a:prstGeom prst="ellipse">
              <a:avLst/>
            </a:prstGeom>
            <a:solidFill>
              <a:srgbClr val="BF5700">
                <a:alpha val="5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7381625" y="256127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4913813" y="3600900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7561375" y="8920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7069625" y="823675"/>
              <a:ext cx="1970700" cy="18174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2200">
                  <a:latin typeface="Comfortaa"/>
                  <a:ea typeface="Comfortaa"/>
                  <a:cs typeface="Comfortaa"/>
                  <a:sym typeface="Comfortaa"/>
                </a:rPr>
                <a:t>You Belong Here</a:t>
              </a:r>
              <a:endParaRPr b="1" i="0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6270100" y="475575"/>
              <a:ext cx="1141800" cy="1087800"/>
            </a:xfrm>
            <a:prstGeom prst="ellipse">
              <a:avLst/>
            </a:prstGeom>
            <a:solidFill>
              <a:srgbClr val="BF5700">
                <a:alpha val="301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6320575" y="4077550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6868350" y="32146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5105275" y="262212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6270550" y="4405425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6955600" y="19687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38"/>
          <p:cNvSpPr txBox="1"/>
          <p:nvPr>
            <p:ph type="title"/>
          </p:nvPr>
        </p:nvSpPr>
        <p:spPr>
          <a:xfrm>
            <a:off x="373725" y="437151"/>
            <a:ext cx="82296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en-US"/>
              <a:t>Remember</a:t>
            </a:r>
            <a:endParaRPr/>
          </a:p>
        </p:txBody>
      </p:sp>
      <p:sp>
        <p:nvSpPr>
          <p:cNvPr id="284" name="Google Shape;284;p38"/>
          <p:cNvSpPr txBox="1"/>
          <p:nvPr>
            <p:ph idx="1" type="body"/>
          </p:nvPr>
        </p:nvSpPr>
        <p:spPr>
          <a:xfrm>
            <a:off x="257600" y="1433875"/>
            <a:ext cx="49827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1718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Complete Canvas Quizzes.</a:t>
            </a:r>
            <a:endParaRPr/>
          </a:p>
          <a:p>
            <a:pPr indent="-31718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Start Programming Assignment 1 - I Know an Old Lady.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First Section on Monday!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/>
          <p:nvPr>
            <p:ph type="title"/>
          </p:nvPr>
        </p:nvSpPr>
        <p:spPr>
          <a:xfrm>
            <a:off x="373725" y="437151"/>
            <a:ext cx="8229600" cy="64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Moment of Zen</a:t>
            </a:r>
            <a:endParaRPr/>
          </a:p>
        </p:txBody>
      </p:sp>
      <p:sp>
        <p:nvSpPr>
          <p:cNvPr id="291" name="Google Shape;291;p39"/>
          <p:cNvSpPr txBox="1"/>
          <p:nvPr>
            <p:ph idx="1" type="body"/>
          </p:nvPr>
        </p:nvSpPr>
        <p:spPr>
          <a:xfrm>
            <a:off x="457200" y="1081850"/>
            <a:ext cx="8229600" cy="360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No Moment of Zen for Video Lecture: </a:t>
            </a:r>
            <a:r>
              <a:rPr lang="en-US" sz="2500"/>
              <a:t>https://www.youtube.com/watch?v=LgmxMuW6Fsc</a:t>
            </a:r>
            <a:endParaRPr sz="2500"/>
          </a:p>
        </p:txBody>
      </p:sp>
      <p:pic>
        <p:nvPicPr>
          <p:cNvPr id="292" name="Google Shape;2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648" y="2088273"/>
            <a:ext cx="6899250" cy="26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1567450" y="0"/>
            <a:ext cx="5305500" cy="4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4444"/>
              <a:buNone/>
            </a:pPr>
            <a:r>
              <a:rPr b="1" lang="en-US" sz="2500"/>
              <a:t>Blueprint - Static Method Definition</a:t>
            </a:r>
            <a:endParaRPr b="1" sz="2500"/>
          </a:p>
        </p:txBody>
      </p:sp>
      <p:sp>
        <p:nvSpPr>
          <p:cNvPr id="299" name="Google Shape;299;p40"/>
          <p:cNvSpPr/>
          <p:nvPr/>
        </p:nvSpPr>
        <p:spPr>
          <a:xfrm>
            <a:off x="633175" y="3829875"/>
            <a:ext cx="4682700" cy="415800"/>
          </a:xfrm>
          <a:prstGeom prst="wedgeRectCallout">
            <a:avLst>
              <a:gd fmla="val 15181" name="adj1"/>
              <a:gd fmla="val -173100" name="adj2"/>
            </a:avLst>
          </a:prstGeom>
          <a:noFill/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of the method, enclosed in curly braces.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/>
          <p:nvPr/>
        </p:nvSpPr>
        <p:spPr>
          <a:xfrm>
            <a:off x="176700" y="559425"/>
            <a:ext cx="4395300" cy="330600"/>
          </a:xfrm>
          <a:prstGeom prst="wedgeRectCallout">
            <a:avLst>
              <a:gd fmla="val -7263" name="adj1"/>
              <a:gd fmla="val 176683" name="adj2"/>
            </a:avLst>
          </a:prstGeom>
          <a:solidFill>
            <a:schemeClr val="lt1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void means no value will be returned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200" y="1350963"/>
            <a:ext cx="5936321" cy="193471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/>
          <p:nvPr/>
        </p:nvSpPr>
        <p:spPr>
          <a:xfrm>
            <a:off x="4691900" y="559413"/>
            <a:ext cx="4395300" cy="330600"/>
          </a:xfrm>
          <a:prstGeom prst="wedgeRectCallout">
            <a:avLst>
              <a:gd fmla="val -85176" name="adj1"/>
              <a:gd fmla="val 176683" name="adj2"/>
            </a:avLst>
          </a:prstGeom>
          <a:solidFill>
            <a:schemeClr val="lt1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 name followed by parenthesis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/>
          <p:nvPr>
            <p:ph type="title"/>
          </p:nvPr>
        </p:nvSpPr>
        <p:spPr>
          <a:xfrm>
            <a:off x="1567450" y="0"/>
            <a:ext cx="5305500" cy="4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4444"/>
              <a:buNone/>
            </a:pPr>
            <a:r>
              <a:rPr b="1" lang="en-US" sz="2500"/>
              <a:t>Blueprint - Static Method Call</a:t>
            </a:r>
            <a:endParaRPr b="1" sz="2500"/>
          </a:p>
        </p:txBody>
      </p:sp>
      <p:sp>
        <p:nvSpPr>
          <p:cNvPr id="309" name="Google Shape;309;p41"/>
          <p:cNvSpPr/>
          <p:nvPr/>
        </p:nvSpPr>
        <p:spPr>
          <a:xfrm>
            <a:off x="1287600" y="3255825"/>
            <a:ext cx="3284400" cy="415800"/>
          </a:xfrm>
          <a:prstGeom prst="wedgeRectCallout">
            <a:avLst>
              <a:gd fmla="val -1366" name="adj1"/>
              <a:gd fmla="val -289328" name="adj2"/>
            </a:avLst>
          </a:prstGeom>
          <a:noFill/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1"/>
          <p:cNvSpPr/>
          <p:nvPr/>
        </p:nvSpPr>
        <p:spPr>
          <a:xfrm>
            <a:off x="1567450" y="685713"/>
            <a:ext cx="4395300" cy="330600"/>
          </a:xfrm>
          <a:prstGeom prst="wedgeRectCallout">
            <a:avLst>
              <a:gd fmla="val -30389" name="adj1"/>
              <a:gd fmla="val 329443" name="adj2"/>
            </a:avLst>
          </a:prstGeom>
          <a:solidFill>
            <a:schemeClr val="lt1"/>
          </a:solidFill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of the method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1"/>
          <p:cNvPicPr preferRelativeResize="0"/>
          <p:nvPr/>
        </p:nvPicPr>
        <p:blipFill rotWithShape="1">
          <a:blip r:embed="rId3">
            <a:alphaModFix/>
          </a:blip>
          <a:srcRect b="17359" l="0" r="0" t="22195"/>
          <a:stretch/>
        </p:blipFill>
        <p:spPr>
          <a:xfrm>
            <a:off x="321100" y="1999812"/>
            <a:ext cx="3333750" cy="24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5"/>
          <p:cNvCxnSpPr/>
          <p:nvPr/>
        </p:nvCxnSpPr>
        <p:spPr>
          <a:xfrm>
            <a:off x="628650" y="3486150"/>
            <a:ext cx="5619750" cy="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5"/>
          <p:cNvSpPr txBox="1"/>
          <p:nvPr/>
        </p:nvSpPr>
        <p:spPr>
          <a:xfrm>
            <a:off x="548650" y="3920450"/>
            <a:ext cx="78867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PROFESSOR</a:t>
            </a: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 RAMSEY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ramsey@cs.utexas.edu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4" name="Google Shape;124;p25"/>
          <p:cNvSpPr txBox="1"/>
          <p:nvPr/>
        </p:nvSpPr>
        <p:spPr>
          <a:xfrm>
            <a:off x="502925" y="2100388"/>
            <a:ext cx="7886700" cy="13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t/>
            </a:r>
            <a:endParaRPr b="1" sz="36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31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1.4 Procedural Decomposition</a:t>
            </a:r>
            <a:endParaRPr b="1" sz="31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247" y="-99375"/>
            <a:ext cx="215118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4318" y="768718"/>
            <a:ext cx="989650" cy="9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26"/>
          <p:cNvCxnSpPr/>
          <p:nvPr/>
        </p:nvCxnSpPr>
        <p:spPr>
          <a:xfrm flipH="1" rot="10800000">
            <a:off x="628650" y="3463950"/>
            <a:ext cx="7818000" cy="2220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26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1.4 </a:t>
            </a:r>
            <a:endParaRPr b="1" sz="40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Procedural </a:t>
            </a:r>
            <a:endParaRPr b="1" sz="40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Decomposition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4345350" y="2677375"/>
            <a:ext cx="44349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Demo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If I Had a Pony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60568"/>
            <a:ext cx="3888150" cy="38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/>
          <p:nvPr/>
        </p:nvSpPr>
        <p:spPr>
          <a:xfrm>
            <a:off x="5834250" y="1140350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457200" y="429723"/>
            <a:ext cx="82296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3600"/>
              <a:t>Why Decomposition?</a:t>
            </a:r>
            <a:endParaRPr sz="3600">
              <a:solidFill>
                <a:srgbClr val="3F3F3F"/>
              </a:solidFill>
            </a:endParaRPr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457200" y="1392900"/>
            <a:ext cx="78252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30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To reduce redundancy.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Every line of code has a cost in writing, testing, debugging, maintenance, refactoring, etc.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</a:rPr>
              <a:t>To organize code so it is easier to read and maintain.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Code is written once, but it is read, updated and maintained for years by many people. 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73725" y="437151"/>
            <a:ext cx="8229600" cy="64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Do This Already</a:t>
            </a:r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67986" l="0" r="0" t="0"/>
          <a:stretch/>
        </p:blipFill>
        <p:spPr>
          <a:xfrm>
            <a:off x="4356450" y="1485226"/>
            <a:ext cx="4643700" cy="12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00" y="1081851"/>
            <a:ext cx="3316673" cy="375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7675" y="3484350"/>
            <a:ext cx="2030825" cy="15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3926400" y="3638925"/>
            <a:ext cx="21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Help Hours Schedule in one place, pointed to by Syllabus, Canvas, etc.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4415950" y="2663625"/>
            <a:ext cx="21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Syllabus divided into paragraphs, with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capitalization and spacing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9"/>
          <p:cNvSpPr/>
          <p:nvPr/>
        </p:nvSpPr>
        <p:spPr>
          <a:xfrm rot="10800000">
            <a:off x="3589150" y="2903175"/>
            <a:ext cx="826800" cy="35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9"/>
          <p:cNvSpPr/>
          <p:nvPr/>
        </p:nvSpPr>
        <p:spPr>
          <a:xfrm>
            <a:off x="5912550" y="3990100"/>
            <a:ext cx="826800" cy="35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9"/>
          <p:cNvSpPr txBox="1"/>
          <p:nvPr/>
        </p:nvSpPr>
        <p:spPr>
          <a:xfrm>
            <a:off x="5559700" y="508725"/>
            <a:ext cx="31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First page of syllabus, as a blob.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9"/>
          <p:cNvSpPr/>
          <p:nvPr/>
        </p:nvSpPr>
        <p:spPr>
          <a:xfrm rot="5400000">
            <a:off x="6475000" y="1020971"/>
            <a:ext cx="576300" cy="35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457200" y="429727"/>
            <a:ext cx="8229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36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Static methods</a:t>
            </a:r>
            <a:endParaRPr sz="3600">
              <a:solidFill>
                <a:srgbClr val="3F3F3F"/>
              </a:solidFill>
            </a:endParaRPr>
          </a:p>
        </p:txBody>
      </p:sp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0" y="1008875"/>
            <a:ext cx="6433800" cy="3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static method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named group of statements.</a:t>
            </a:r>
            <a:endParaRPr sz="2500"/>
          </a:p>
          <a:p>
            <a:pPr indent="-24130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0" i="0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denotes the </a:t>
            </a:r>
            <a:r>
              <a:rPr b="0" i="1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r>
              <a:rPr b="0" i="0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program</a:t>
            </a:r>
            <a:endParaRPr sz="2100"/>
          </a:p>
          <a:p>
            <a:pPr indent="-24130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b="0" i="0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eliminates </a:t>
            </a:r>
            <a:r>
              <a:rPr b="0" i="1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redundancy</a:t>
            </a:r>
            <a:r>
              <a:rPr b="0" i="0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code reuse</a:t>
            </a:r>
            <a:endParaRPr b="1" i="0" sz="1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procedural decomposition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dividing a problem into methods</a:t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procedural abstraction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hiding hiding detail to manage complexity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b="0" i="0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ways to </a:t>
            </a:r>
            <a:r>
              <a:rPr b="0" i="1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complexity</a:t>
            </a:r>
            <a:endParaRPr b="0" i="0" sz="1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a static method is like</a:t>
            </a:r>
            <a:r>
              <a:rPr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adding a new command to Java.</a:t>
            </a:r>
            <a:endParaRPr sz="2500"/>
          </a:p>
        </p:txBody>
      </p:sp>
      <p:grpSp>
        <p:nvGrpSpPr>
          <p:cNvPr id="169" name="Google Shape;169;p30"/>
          <p:cNvGrpSpPr/>
          <p:nvPr/>
        </p:nvGrpSpPr>
        <p:grpSpPr>
          <a:xfrm>
            <a:off x="5948100" y="902400"/>
            <a:ext cx="3081600" cy="4020775"/>
            <a:chOff x="3699" y="1156"/>
            <a:chExt cx="1941" cy="3300"/>
          </a:xfrm>
        </p:grpSpPr>
        <p:sp>
          <p:nvSpPr>
            <p:cNvPr id="170" name="Google Shape;170;p30"/>
            <p:cNvSpPr txBox="1"/>
            <p:nvPr/>
          </p:nvSpPr>
          <p:spPr>
            <a:xfrm>
              <a:off x="3699" y="1156"/>
              <a:ext cx="1800" cy="3300"/>
            </a:xfrm>
            <a:prstGeom prst="rect">
              <a:avLst/>
            </a:prstGeom>
            <a:solidFill>
              <a:srgbClr val="F0FFFF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82575" lvl="0" marL="282575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class</a:t>
              </a:r>
              <a:endPara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-282575" lvl="0" marL="282575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1" lang="en-US" sz="20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main() method</a:t>
              </a:r>
              <a:endParaRPr b="1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1" name="Google Shape;171;p30"/>
            <p:cNvSpPr txBox="1"/>
            <p:nvPr/>
          </p:nvSpPr>
          <p:spPr>
            <a:xfrm>
              <a:off x="3840" y="1769"/>
              <a:ext cx="1800" cy="1200"/>
            </a:xfrm>
            <a:prstGeom prst="rect">
              <a:avLst/>
            </a:prstGeom>
            <a:solidFill>
              <a:srgbClr val="CCFFFF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2575" lvl="0" marL="282575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1" i="0" lang="en-US" sz="2000" u="sng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method 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31775" lvl="1" marL="628650" marR="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statement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31775" lvl="1" marL="628650" marR="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statement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31775" lvl="1" marL="628650" marR="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statement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0"/>
            <p:cNvSpPr txBox="1"/>
            <p:nvPr/>
          </p:nvSpPr>
          <p:spPr>
            <a:xfrm>
              <a:off x="3840" y="2551"/>
              <a:ext cx="1800" cy="900"/>
            </a:xfrm>
            <a:prstGeom prst="rect">
              <a:avLst/>
            </a:prstGeom>
            <a:solidFill>
              <a:srgbClr val="CCFFFF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2575" lvl="0" marL="282575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1" i="0" lang="en-US" sz="2000" u="sng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method 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31775" lvl="1" marL="628650" marR="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statement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31775" lvl="1" marL="628650" marR="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statement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0"/>
            <p:cNvSpPr txBox="1"/>
            <p:nvPr/>
          </p:nvSpPr>
          <p:spPr>
            <a:xfrm>
              <a:off x="3840" y="3253"/>
              <a:ext cx="1800" cy="1200"/>
            </a:xfrm>
            <a:prstGeom prst="rect">
              <a:avLst/>
            </a:prstGeom>
            <a:solidFill>
              <a:srgbClr val="CCFFFF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2575" lvl="0" marL="282575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1" i="0" lang="en-US" sz="2000" u="sng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method 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31775" lvl="1" marL="628650" marR="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statement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31775" lvl="1" marL="628650" marR="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statement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31775" lvl="1" marL="628650" marR="0" rtl="0" algn="l">
                <a:lnSpc>
                  <a:spcPct val="6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statement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30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457200" y="583108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static methods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0" y="1135050"/>
            <a:ext cx="9144000" cy="3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algorithm.</a:t>
            </a:r>
            <a:endParaRPr sz="2800"/>
          </a:p>
          <a:p>
            <a:pPr indent="-25400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</a:pPr>
            <a:r>
              <a:rPr b="0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the structure, and which commands are repeated.</a:t>
            </a:r>
            <a:endParaRPr sz="2300"/>
          </a:p>
          <a:p>
            <a:pPr indent="-25400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</a:pPr>
            <a:r>
              <a:rPr b="0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Decide what are the important overall tasks.</a:t>
            </a:r>
            <a:endParaRPr sz="2300"/>
          </a:p>
          <a:p>
            <a:pPr indent="-25400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</a:pPr>
            <a:r>
              <a:rPr b="0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programmers do this BEFORE writing any code</a:t>
            </a:r>
            <a:endParaRPr b="0" i="0" sz="1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method calls in main()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700"/>
          </a:p>
          <a:p>
            <a:pPr indent="-254000" lvl="1" marL="742950" rtl="0" algn="l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logical method calls. You can comment them out, then uncomment as you define each one.</a:t>
            </a:r>
            <a:endParaRPr b="0" i="0" sz="19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methods, one at a time.</a:t>
            </a:r>
            <a:endParaRPr sz="2700"/>
          </a:p>
          <a:p>
            <a:pPr indent="-25400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Code-Test, Code-test in small increments.</a:t>
            </a:r>
            <a:endParaRPr sz="2300"/>
          </a:p>
        </p:txBody>
      </p:sp>
      <p:sp>
        <p:nvSpPr>
          <p:cNvPr id="181" name="Google Shape;181;p31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73725" y="437151"/>
            <a:ext cx="8229600" cy="64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359"/>
              <a:t>The Taylor Swift Performance Challenge</a:t>
            </a:r>
            <a:endParaRPr sz="3359"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451650" y="1081850"/>
            <a:ext cx="5235000" cy="378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-300037" lvl="0" marL="457200" rtl="0" algn="l">
              <a:spcBef>
                <a:spcPts val="36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The musician starts playing one Taylor Swift song. 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Someone hands her the music sheet for a new song. 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Music for the current song goes on a stack.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The musician sings the new song.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The musician picks up the most previous song and plays it from where she left off.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Each song can get </a:t>
            </a:r>
            <a:r>
              <a:rPr lang="en-US"/>
              <a:t>interrupted</a:t>
            </a:r>
            <a:r>
              <a:rPr lang="en-US"/>
              <a:t> by 0, one or more than one song.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The stack can hold many songs.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The performance is over when the stack is empty and the first song is finished.</a:t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8" y="1486613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 rotWithShape="1">
          <a:blip r:embed="rId4">
            <a:alphaModFix/>
          </a:blip>
          <a:srcRect b="20323" l="10927" r="12006" t="13947"/>
          <a:stretch/>
        </p:blipFill>
        <p:spPr>
          <a:xfrm>
            <a:off x="2308938" y="2730188"/>
            <a:ext cx="646400" cy="5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 rotWithShape="1">
          <a:blip r:embed="rId5">
            <a:alphaModFix/>
          </a:blip>
          <a:srcRect b="0" l="0" r="0" t="10120"/>
          <a:stretch/>
        </p:blipFill>
        <p:spPr>
          <a:xfrm>
            <a:off x="2109050" y="3215074"/>
            <a:ext cx="1046175" cy="9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