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6" r:id="rId5"/>
    <p:sldMasterId id="2147483677" r:id="rId6"/>
    <p:sldMasterId id="2147483678" r:id="rId7"/>
    <p:sldMasterId id="21474836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196A05-8C00-4403-9FED-665C0374C734}">
  <a:tblStyle styleId="{7C196A05-8C00-4403-9FED-665C0374C73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becd65d31_0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rPr lang="en-US"/>
              <a:t>Updates - add quick example of raising your own exception (maybe add that section back into the book), also, can you raise a general exception like in Java?</a:t>
            </a:r>
            <a:endParaRPr/>
          </a:p>
        </p:txBody>
      </p:sp>
      <p:sp>
        <p:nvSpPr>
          <p:cNvPr id="137" name="Google Shape;137;g23becd65d31_0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510c01098_0_11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6510c01098_0_11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26" name="Google Shape;226;g26510c01098_0_11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510c01098_0_12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6510c01098_0_12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4" name="Google Shape;234;g26510c01098_0_12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fd50441bb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afd50441bb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2" name="Google Shape;242;g2afd50441bb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e8bcdd3ef8_0_33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49" name="Google Shape;249;g1e8bcdd3ef8_0_33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510c01098_0_17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510c01098_0_17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7" name="Google Shape;257;g26510c01098_0_17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510c01098_0_16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6510c01098_0_16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5" name="Google Shape;265;g26510c01098_0_16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510c01098_0_19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510c01098_0_19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3" name="Google Shape;273;g26510c01098_0_19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510c01098_0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80" name="Google Shape;280;g26510c01098_0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510c01098_0_18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510c01098_0_18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89" name="Google Shape;289;g26510c01098_0_18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6510c01098_0_19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6510c01098_0_19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7" name="Google Shape;297;g26510c01098_0_19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59" name="Google Shape;159;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afd50441bb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afd50441bb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5" name="Google Shape;305;g2afd50441bb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ab2ed8c35_3_9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g27ab2ed8c35_3_9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313" name="Google Shape;313;g27ab2ed8c35_3_9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5ab7d5abd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5ab7d5abd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0" name="Google Shape;320;g265ab7d5abd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7ab2ed8c35_3_5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g27ab2ed8c35_3_5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329" name="Google Shape;329;g27ab2ed8c35_3_5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5ab7d5abd_0_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65ab7d5abd_0_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9" name="Google Shape;339;g265ab7d5abd_0_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3eb693929_0_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g1c3eb693929_0_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47" name="Google Shape;347;g1c3eb693929_0_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510c01098_0_46: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68" name="Google Shape;368;g26510c01098_0_4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e8bcdd3ef8_0_4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6" name="Google Shape;376;g1e8bcdd3ef8_0_40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77" name="Google Shape;377;g1e8bcdd3ef8_0_40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e8bcdd3ef8_0_37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0" name="Google Shape;390;g1e8bcdd3ef8_0_37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91" name="Google Shape;391;g1e8bcdd3ef8_0_37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e8bcdd3ef8_0_39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5" name="Google Shape;405;g1e8bcdd3ef8_0_39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06" name="Google Shape;406;g1e8bcdd3ef8_0_39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4fb65c10a_0_3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4fb65c10a_0_3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70" name="Google Shape;170;g264fb65c10a_0_3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77" name="Google Shape;177;p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e8bcdd3ef8_0_2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6" name="Google Shape;186;g1e8bcdd3ef8_0_24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187" name="Google Shape;187;g1e8bcdd3ef8_0_24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e8bcdd3ef8_0_249:notes"/>
          <p:cNvSpPr/>
          <p:nvPr>
            <p:ph idx="2" type="sldImg"/>
          </p:nvPr>
        </p:nvSpPr>
        <p:spPr>
          <a:xfrm>
            <a:off x="428625" y="699155"/>
            <a:ext cx="6000900" cy="3492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g1e8bcdd3ef8_0_249: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510c01098_0_1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6510c01098_0_10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2" name="Google Shape;202;g26510c01098_0_10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6510c01098_0_11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6510c01098_0_11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10" name="Google Shape;210;g26510c01098_0_11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e8bcdd3ef8_0_25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g1e8bcdd3ef8_0_25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18" name="Google Shape;218;g1e8bcdd3ef8_0_25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63951"/>
            <a:ext cx="8229600" cy="6135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138325"/>
            <a:ext cx="8229600" cy="3548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489850"/>
            <a:ext cx="8229600" cy="602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469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14525"/>
            <a:ext cx="8229600" cy="3671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27"/>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p27"/>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 name="Shape 117"/>
        <p:cNvGrpSpPr/>
        <p:nvPr/>
      </p:nvGrpSpPr>
      <p:grpSpPr>
        <a:xfrm>
          <a:off x="0" y="0"/>
          <a:ext cx="0" cy="0"/>
          <a:chOff x="0" y="0"/>
          <a:chExt cx="0" cy="0"/>
        </a:xfrm>
      </p:grpSpPr>
      <p:sp>
        <p:nvSpPr>
          <p:cNvPr id="118" name="Google Shape;118;p28"/>
          <p:cNvSpPr txBox="1"/>
          <p:nvPr>
            <p:ph type="title"/>
          </p:nvPr>
        </p:nvSpPr>
        <p:spPr>
          <a:xfrm>
            <a:off x="373725" y="437151"/>
            <a:ext cx="8229600" cy="6447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8"/>
          <p:cNvSpPr txBox="1"/>
          <p:nvPr>
            <p:ph idx="1" type="body"/>
          </p:nvPr>
        </p:nvSpPr>
        <p:spPr>
          <a:xfrm>
            <a:off x="457200" y="1081850"/>
            <a:ext cx="8229600" cy="360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2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2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3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30"/>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6" name="Google Shape;126;p30"/>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7" name="Shape 127"/>
        <p:cNvGrpSpPr/>
        <p:nvPr/>
      </p:nvGrpSpPr>
      <p:grpSpPr>
        <a:xfrm>
          <a:off x="0" y="0"/>
          <a:ext cx="0" cy="0"/>
          <a:chOff x="0" y="0"/>
          <a:chExt cx="0" cy="0"/>
        </a:xfrm>
      </p:grpSpPr>
      <p:sp>
        <p:nvSpPr>
          <p:cNvPr id="128" name="Google Shape;128;p31"/>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31"/>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0" name="Google Shape;130;p31"/>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1" name="Shape 131"/>
        <p:cNvGrpSpPr/>
        <p:nvPr/>
      </p:nvGrpSpPr>
      <p:grpSpPr>
        <a:xfrm>
          <a:off x="0" y="0"/>
          <a:ext cx="0" cy="0"/>
          <a:chOff x="0" y="0"/>
          <a:chExt cx="0" cy="0"/>
        </a:xfrm>
      </p:grpSpPr>
      <p:sp>
        <p:nvSpPr>
          <p:cNvPr id="132" name="Google Shape;132;p32"/>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32"/>
          <p:cNvSpPr/>
          <p:nvPr>
            <p:ph idx="2" type="pic"/>
          </p:nvPr>
        </p:nvSpPr>
        <p:spPr>
          <a:xfrm>
            <a:off x="1792288" y="685800"/>
            <a:ext cx="5486400" cy="3086100"/>
          </a:xfrm>
          <a:prstGeom prst="rect">
            <a:avLst/>
          </a:prstGeom>
          <a:noFill/>
          <a:ln>
            <a:noFill/>
          </a:ln>
        </p:spPr>
      </p:sp>
      <p:sp>
        <p:nvSpPr>
          <p:cNvPr id="134" name="Google Shape;134;p32"/>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99475" y="425150"/>
            <a:ext cx="8229600" cy="613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4.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2.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9475" y="425150"/>
            <a:ext cx="8229600" cy="6138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088326"/>
            <a:ext cx="8229600" cy="35064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489850"/>
            <a:ext cx="8229600" cy="602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142901"/>
            <a:ext cx="8229600" cy="3451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1" name="Shape 111"/>
        <p:cNvGrpSpPr/>
        <p:nvPr/>
      </p:nvGrpSpPr>
      <p:grpSpPr>
        <a:xfrm>
          <a:off x="0" y="0"/>
          <a:ext cx="0" cy="0"/>
          <a:chOff x="0" y="0"/>
          <a:chExt cx="0" cy="0"/>
        </a:xfrm>
      </p:grpSpPr>
      <p:sp>
        <p:nvSpPr>
          <p:cNvPr id="112" name="Google Shape;112;p26"/>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26"/>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3"/>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0" name="Google Shape;140;p33"/>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3"/>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3"/>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3"/>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3"/>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3"/>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3"/>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3"/>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3"/>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3"/>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3"/>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3"/>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52" name="Google Shape;152;p33"/>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3"/>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3"/>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3"/>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idx="1" type="body"/>
          </p:nvPr>
        </p:nvSpPr>
        <p:spPr>
          <a:xfrm>
            <a:off x="2379475" y="1641425"/>
            <a:ext cx="6307200" cy="304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ForLoopExamples.java</a:t>
            </a:r>
            <a:endParaRPr/>
          </a:p>
          <a:p>
            <a:pPr indent="0" lvl="0" marL="0" rtl="0" algn="l">
              <a:spcBef>
                <a:spcPts val="360"/>
              </a:spcBef>
              <a:spcAft>
                <a:spcPts val="0"/>
              </a:spcAft>
              <a:buNone/>
            </a:pPr>
            <a:r>
              <a:rPr lang="en-US"/>
              <a:t>demo2()</a:t>
            </a:r>
            <a:endParaRPr/>
          </a:p>
        </p:txBody>
      </p:sp>
      <p:sp>
        <p:nvSpPr>
          <p:cNvPr id="229" name="Google Shape;22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30" name="Google Shape;230;p42"/>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2.3 In-Class Practice</a:t>
            </a:r>
            <a:endParaRPr/>
          </a:p>
          <a:p>
            <a:pPr indent="0" lvl="0" marL="0" rtl="0" algn="ctr">
              <a:spcBef>
                <a:spcPts val="360"/>
              </a:spcBef>
              <a:spcAft>
                <a:spcPts val="0"/>
              </a:spcAft>
              <a:buNone/>
            </a:pPr>
            <a:r>
              <a:rPr lang="en-US"/>
              <a:t>Problems 1 and 2</a:t>
            </a:r>
            <a:endParaRPr/>
          </a:p>
        </p:txBody>
      </p:sp>
      <p:sp>
        <p:nvSpPr>
          <p:cNvPr id="237" name="Google Shape;237;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38" name="Google Shape;238;p43"/>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In-Class Practice Answers</a:t>
            </a:r>
            <a:endParaRPr/>
          </a:p>
        </p:txBody>
      </p:sp>
      <p:sp>
        <p:nvSpPr>
          <p:cNvPr id="245" name="Google Shape;24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46" name="Google Shape;246;p44"/>
          <p:cNvPicPr preferRelativeResize="0"/>
          <p:nvPr/>
        </p:nvPicPr>
        <p:blipFill>
          <a:blip r:embed="rId3">
            <a:alphaModFix/>
          </a:blip>
          <a:stretch>
            <a:fillRect/>
          </a:stretch>
        </p:blipFill>
        <p:spPr>
          <a:xfrm>
            <a:off x="1829875" y="1369038"/>
            <a:ext cx="5105400" cy="216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5"/>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4000"/>
              <a:buFont typeface="Arial"/>
              <a:buNone/>
            </a:pPr>
            <a:r>
              <a:rPr lang="en-US"/>
              <a:t>Nested For Loops</a:t>
            </a:r>
            <a:endParaRPr/>
          </a:p>
        </p:txBody>
      </p:sp>
      <p:sp>
        <p:nvSpPr>
          <p:cNvPr id="252" name="Google Shape;252;p45"/>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t/>
            </a:r>
            <a:endParaRPr/>
          </a:p>
        </p:txBody>
      </p:sp>
      <p:sp>
        <p:nvSpPr>
          <p:cNvPr id="253" name="Google Shape;253;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6"/>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What About Rows and Columns?</a:t>
            </a:r>
            <a:endParaRPr/>
          </a:p>
        </p:txBody>
      </p:sp>
      <p:sp>
        <p:nvSpPr>
          <p:cNvPr id="260" name="Google Shape;260;p46"/>
          <p:cNvSpPr txBox="1"/>
          <p:nvPr>
            <p:ph idx="1" type="body"/>
          </p:nvPr>
        </p:nvSpPr>
        <p:spPr>
          <a:xfrm>
            <a:off x="457200" y="1014525"/>
            <a:ext cx="8229600" cy="36717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en-US"/>
              <a:t>What if I want to print this?</a:t>
            </a:r>
            <a:endParaRPr/>
          </a:p>
          <a:p>
            <a:pPr indent="0" lvl="0" marL="0" rtl="0" algn="l">
              <a:spcBef>
                <a:spcPts val="360"/>
              </a:spcBef>
              <a:spcAft>
                <a:spcPts val="0"/>
              </a:spcAft>
              <a:buNone/>
            </a:pPr>
            <a:r>
              <a:rPr lang="en-US" sz="1200">
                <a:latin typeface="Courier New"/>
                <a:ea typeface="Courier New"/>
                <a:cs typeface="Courier New"/>
                <a:sym typeface="Courier New"/>
              </a:rPr>
              <a:t>1 2 3 4 5 6 7 8 9 10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11 12 13 14 15 16 17 18 19 20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21 22 23 24 25 26 27 28 29 30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31 32 33 34 35 36 37 38 39 40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41 42 43 44 45 46 47 48 49 50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51 52 53 54 55 56 57 58 59 60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61 62 63 64 65 66 67 68 69 70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71 72 73 74 75 76 77 78 79 80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81 82 83 84 85 86 87 88 89 90 </a:t>
            </a:r>
            <a:endParaRPr sz="1200">
              <a:latin typeface="Courier New"/>
              <a:ea typeface="Courier New"/>
              <a:cs typeface="Courier New"/>
              <a:sym typeface="Courier New"/>
            </a:endParaRPr>
          </a:p>
          <a:p>
            <a:pPr indent="0" lvl="0" marL="0" rtl="0" algn="l">
              <a:spcBef>
                <a:spcPts val="360"/>
              </a:spcBef>
              <a:spcAft>
                <a:spcPts val="0"/>
              </a:spcAft>
              <a:buNone/>
            </a:pPr>
            <a:r>
              <a:rPr lang="en-US" sz="1200">
                <a:latin typeface="Courier New"/>
                <a:ea typeface="Courier New"/>
                <a:cs typeface="Courier New"/>
                <a:sym typeface="Courier New"/>
              </a:rPr>
              <a:t>91 92 93 94 95 96 97 98 99 100</a:t>
            </a:r>
            <a:endParaRPr sz="1200">
              <a:latin typeface="Courier New"/>
              <a:ea typeface="Courier New"/>
              <a:cs typeface="Courier New"/>
              <a:sym typeface="Courier New"/>
            </a:endParaRPr>
          </a:p>
          <a:p>
            <a:pPr indent="0" lvl="0" marL="0" rtl="0" algn="l">
              <a:spcBef>
                <a:spcPts val="360"/>
              </a:spcBef>
              <a:spcAft>
                <a:spcPts val="0"/>
              </a:spcAft>
              <a:buClr>
                <a:schemeClr val="dk1"/>
              </a:buClr>
              <a:buSzPts val="1100"/>
              <a:buFont typeface="Arial"/>
              <a:buNone/>
            </a:pPr>
            <a:r>
              <a:rPr lang="en-US"/>
              <a:t>A for loop could print the first line. Would I need 10 for loops?</a:t>
            </a:r>
            <a:endParaRPr sz="1200">
              <a:latin typeface="Courier New"/>
              <a:ea typeface="Courier New"/>
              <a:cs typeface="Courier New"/>
              <a:sym typeface="Courier New"/>
            </a:endParaRPr>
          </a:p>
        </p:txBody>
      </p:sp>
      <p:sp>
        <p:nvSpPr>
          <p:cNvPr id="261" name="Google Shape;261;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solidFill>
                  <a:srgbClr val="3F3F3F"/>
                </a:solidFill>
                <a:latin typeface="Calibri"/>
                <a:ea typeface="Calibri"/>
                <a:cs typeface="Calibri"/>
                <a:sym typeface="Calibri"/>
              </a:rPr>
              <a:t>‹#›</a:t>
            </a:fld>
            <a:endParaRPr>
              <a:solidFill>
                <a:srgbClr val="3F3F3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7"/>
          <p:cNvSpPr txBox="1"/>
          <p:nvPr>
            <p:ph idx="1" type="body"/>
          </p:nvPr>
        </p:nvSpPr>
        <p:spPr>
          <a:xfrm>
            <a:off x="2379475" y="1641425"/>
            <a:ext cx="6307200" cy="304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ForLoopExamples.java</a:t>
            </a:r>
            <a:endParaRPr/>
          </a:p>
          <a:p>
            <a:pPr indent="0" lvl="0" marL="0" rtl="0" algn="l">
              <a:spcBef>
                <a:spcPts val="360"/>
              </a:spcBef>
              <a:spcAft>
                <a:spcPts val="0"/>
              </a:spcAft>
              <a:buNone/>
            </a:pPr>
            <a:r>
              <a:rPr lang="en-US"/>
              <a:t>demo3()</a:t>
            </a:r>
            <a:endParaRPr/>
          </a:p>
        </p:txBody>
      </p:sp>
      <p:sp>
        <p:nvSpPr>
          <p:cNvPr id="268" name="Google Shape;268;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69" name="Google Shape;269;p47"/>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Nested </a:t>
            </a:r>
            <a:r>
              <a:rPr lang="en-US"/>
              <a:t>For Loop Concept</a:t>
            </a:r>
            <a:endParaRPr/>
          </a:p>
        </p:txBody>
      </p:sp>
      <p:sp>
        <p:nvSpPr>
          <p:cNvPr id="276" name="Google Shape;276;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77" name="Google Shape;277;p48"/>
          <p:cNvPicPr preferRelativeResize="0"/>
          <p:nvPr/>
        </p:nvPicPr>
        <p:blipFill>
          <a:blip r:embed="rId3">
            <a:alphaModFix/>
          </a:blip>
          <a:stretch>
            <a:fillRect/>
          </a:stretch>
        </p:blipFill>
        <p:spPr>
          <a:xfrm>
            <a:off x="1853600" y="1137126"/>
            <a:ext cx="5440715" cy="3612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ph idx="4294967295" type="title"/>
          </p:nvPr>
        </p:nvSpPr>
        <p:spPr>
          <a:xfrm>
            <a:off x="685800" y="409025"/>
            <a:ext cx="7772400" cy="432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Variable Scope and the for() loop</a:t>
            </a:r>
            <a:endParaRPr sz="3600">
              <a:solidFill>
                <a:schemeClr val="dk1"/>
              </a:solidFill>
            </a:endParaRPr>
          </a:p>
        </p:txBody>
      </p:sp>
      <p:sp>
        <p:nvSpPr>
          <p:cNvPr id="283" name="Google Shape;283;p49"/>
          <p:cNvSpPr txBox="1"/>
          <p:nvPr>
            <p:ph idx="4294967295" type="body"/>
          </p:nvPr>
        </p:nvSpPr>
        <p:spPr>
          <a:xfrm>
            <a:off x="333300" y="1115600"/>
            <a:ext cx="8686800" cy="156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3200"/>
              <a:buNone/>
            </a:pPr>
            <a:r>
              <a:rPr b="1" i="0" lang="en-US" sz="2400" u="none">
                <a:solidFill>
                  <a:schemeClr val="dk1"/>
                </a:solidFill>
                <a:latin typeface="Arial"/>
                <a:ea typeface="Arial"/>
                <a:cs typeface="Arial"/>
                <a:sym typeface="Arial"/>
              </a:rPr>
              <a:t>scope</a:t>
            </a:r>
            <a:r>
              <a:rPr b="0" i="0" lang="en-US" sz="2400" u="none">
                <a:solidFill>
                  <a:schemeClr val="dk1"/>
                </a:solidFill>
                <a:latin typeface="Arial"/>
                <a:ea typeface="Arial"/>
                <a:cs typeface="Arial"/>
                <a:sym typeface="Arial"/>
              </a:rPr>
              <a:t>: The part of a program where a variable exists. A variable exists from its declaration to the end of the {} in which it was declared.</a:t>
            </a:r>
            <a:endParaRPr sz="2400"/>
          </a:p>
          <a:p>
            <a:pPr indent="-285750" lvl="1" marL="742950" marR="0" rtl="0" algn="l">
              <a:lnSpc>
                <a:spcPct val="80000"/>
              </a:lnSpc>
              <a:spcBef>
                <a:spcPts val="400"/>
              </a:spcBef>
              <a:spcAft>
                <a:spcPts val="0"/>
              </a:spcAft>
              <a:buClr>
                <a:schemeClr val="dk1"/>
              </a:buClr>
              <a:buSzPts val="2000"/>
              <a:buFont typeface="Courier New"/>
              <a:buNone/>
            </a:pPr>
            <a:r>
              <a:t/>
            </a:r>
            <a:endParaRPr/>
          </a:p>
        </p:txBody>
      </p:sp>
      <p:sp>
        <p:nvSpPr>
          <p:cNvPr id="284" name="Google Shape;284;p49"/>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285" name="Google Shape;285;p49"/>
          <p:cNvPicPr preferRelativeResize="0"/>
          <p:nvPr/>
        </p:nvPicPr>
        <p:blipFill>
          <a:blip r:embed="rId3">
            <a:alphaModFix/>
          </a:blip>
          <a:stretch>
            <a:fillRect/>
          </a:stretch>
        </p:blipFill>
        <p:spPr>
          <a:xfrm>
            <a:off x="628575" y="2447475"/>
            <a:ext cx="8096250" cy="152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0"/>
          <p:cNvSpPr txBox="1"/>
          <p:nvPr>
            <p:ph idx="1" type="body"/>
          </p:nvPr>
        </p:nvSpPr>
        <p:spPr>
          <a:xfrm>
            <a:off x="2379475" y="1641425"/>
            <a:ext cx="6307200" cy="304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ForLoopExamples.java</a:t>
            </a:r>
            <a:endParaRPr/>
          </a:p>
          <a:p>
            <a:pPr indent="0" lvl="0" marL="0" rtl="0" algn="l">
              <a:spcBef>
                <a:spcPts val="360"/>
              </a:spcBef>
              <a:spcAft>
                <a:spcPts val="0"/>
              </a:spcAft>
              <a:buNone/>
            </a:pPr>
            <a:r>
              <a:rPr lang="en-US"/>
              <a:t>demo4()</a:t>
            </a:r>
            <a:endParaRPr/>
          </a:p>
        </p:txBody>
      </p:sp>
      <p:sp>
        <p:nvSpPr>
          <p:cNvPr id="292" name="Google Shape;292;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93" name="Google Shape;293;p50"/>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2.3 In-Class Practice</a:t>
            </a:r>
            <a:endParaRPr/>
          </a:p>
          <a:p>
            <a:pPr indent="0" lvl="0" marL="0" rtl="0" algn="ctr">
              <a:spcBef>
                <a:spcPts val="360"/>
              </a:spcBef>
              <a:spcAft>
                <a:spcPts val="0"/>
              </a:spcAft>
              <a:buNone/>
            </a:pPr>
            <a:r>
              <a:rPr lang="en-US"/>
              <a:t>Problem 3</a:t>
            </a:r>
            <a:endParaRPr/>
          </a:p>
        </p:txBody>
      </p:sp>
      <p:sp>
        <p:nvSpPr>
          <p:cNvPr id="300" name="Google Shape;30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51"/>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cxnSp>
        <p:nvCxnSpPr>
          <p:cNvPr id="161" name="Google Shape;161;p34"/>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62" name="Google Shape;162;p34"/>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rtl="0" algn="l">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GDC 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63" name="Google Shape;163;p34"/>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2800"/>
              <a:buFont typeface="Arial Black"/>
              <a:buNone/>
            </a:pPr>
            <a:r>
              <a:t/>
            </a:r>
            <a:endParaRPr b="1" sz="4900">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lang="en-US" sz="3700">
                <a:solidFill>
                  <a:srgbClr val="BF5700"/>
                </a:solidFill>
                <a:latin typeface="Arial Black"/>
                <a:ea typeface="Arial Black"/>
                <a:cs typeface="Arial Black"/>
                <a:sym typeface="Arial Black"/>
              </a:rPr>
              <a:t>2.3 The For Loop</a:t>
            </a:r>
            <a:endParaRPr b="1" sz="3700">
              <a:solidFill>
                <a:srgbClr val="BF5700"/>
              </a:solidFill>
              <a:latin typeface="Arial Black"/>
              <a:ea typeface="Arial Black"/>
              <a:cs typeface="Arial Black"/>
              <a:sym typeface="Arial Black"/>
            </a:endParaRPr>
          </a:p>
        </p:txBody>
      </p:sp>
      <p:pic>
        <p:nvPicPr>
          <p:cNvPr id="164" name="Google Shape;164;p34"/>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65" name="Google Shape;165;p34"/>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
        <p:nvSpPr>
          <p:cNvPr id="166" name="Google Shape;166;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2"/>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In-Class Practice Answers</a:t>
            </a:r>
            <a:endParaRPr/>
          </a:p>
        </p:txBody>
      </p:sp>
      <p:sp>
        <p:nvSpPr>
          <p:cNvPr id="308" name="Google Shape;308;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09" name="Google Shape;309;p52"/>
          <p:cNvPicPr preferRelativeResize="0"/>
          <p:nvPr/>
        </p:nvPicPr>
        <p:blipFill>
          <a:blip r:embed="rId3">
            <a:alphaModFix/>
          </a:blip>
          <a:stretch>
            <a:fillRect/>
          </a:stretch>
        </p:blipFill>
        <p:spPr>
          <a:xfrm>
            <a:off x="3964475" y="1615150"/>
            <a:ext cx="1047750" cy="135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cxnSp>
        <p:nvCxnSpPr>
          <p:cNvPr id="315" name="Google Shape;315;p53"/>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316" name="Google Shape;316;p53"/>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Assignment 02 Intro</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UT Tower</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4"/>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Assignment Instructions</a:t>
            </a:r>
            <a:endParaRPr/>
          </a:p>
        </p:txBody>
      </p:sp>
      <p:sp>
        <p:nvSpPr>
          <p:cNvPr id="323" name="Google Shape;323;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solidFill>
                  <a:srgbClr val="3F3F3F"/>
                </a:solidFill>
                <a:latin typeface="Calibri"/>
                <a:ea typeface="Calibri"/>
                <a:cs typeface="Calibri"/>
                <a:sym typeface="Calibri"/>
              </a:rPr>
              <a:t>‹#›</a:t>
            </a:fld>
            <a:endParaRPr>
              <a:solidFill>
                <a:srgbClr val="3F3F3F"/>
              </a:solidFill>
              <a:latin typeface="Calibri"/>
              <a:ea typeface="Calibri"/>
              <a:cs typeface="Calibri"/>
              <a:sym typeface="Calibri"/>
            </a:endParaRPr>
          </a:p>
        </p:txBody>
      </p:sp>
      <p:pic>
        <p:nvPicPr>
          <p:cNvPr id="324" name="Google Shape;324;p54"/>
          <p:cNvPicPr preferRelativeResize="0"/>
          <p:nvPr/>
        </p:nvPicPr>
        <p:blipFill>
          <a:blip r:embed="rId3">
            <a:alphaModFix/>
          </a:blip>
          <a:stretch>
            <a:fillRect/>
          </a:stretch>
        </p:blipFill>
        <p:spPr>
          <a:xfrm>
            <a:off x="1937375" y="1023176"/>
            <a:ext cx="5337706" cy="3905248"/>
          </a:xfrm>
          <a:prstGeom prst="rect">
            <a:avLst/>
          </a:prstGeom>
          <a:noFill/>
          <a:ln>
            <a:noFill/>
          </a:ln>
        </p:spPr>
      </p:pic>
      <p:sp>
        <p:nvSpPr>
          <p:cNvPr id="325" name="Google Shape;325;p54"/>
          <p:cNvSpPr txBox="1"/>
          <p:nvPr/>
        </p:nvSpPr>
        <p:spPr>
          <a:xfrm>
            <a:off x="5690650" y="1241650"/>
            <a:ext cx="3139200" cy="3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457200" y="443926"/>
            <a:ext cx="8229600" cy="635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3F3F3F"/>
              </a:buClr>
              <a:buSzPct val="122222"/>
              <a:buFont typeface="Arial"/>
              <a:buNone/>
            </a:pPr>
            <a:r>
              <a:rPr lang="en-US"/>
              <a:t>Design Quiz Examples</a:t>
            </a:r>
            <a:endParaRPr/>
          </a:p>
        </p:txBody>
      </p:sp>
      <p:pic>
        <p:nvPicPr>
          <p:cNvPr id="332" name="Google Shape;332;p55"/>
          <p:cNvPicPr preferRelativeResize="0"/>
          <p:nvPr/>
        </p:nvPicPr>
        <p:blipFill>
          <a:blip r:embed="rId3">
            <a:alphaModFix/>
          </a:blip>
          <a:stretch>
            <a:fillRect/>
          </a:stretch>
        </p:blipFill>
        <p:spPr>
          <a:xfrm>
            <a:off x="161200" y="1079624"/>
            <a:ext cx="2840651" cy="3775250"/>
          </a:xfrm>
          <a:prstGeom prst="rect">
            <a:avLst/>
          </a:prstGeom>
          <a:noFill/>
          <a:ln>
            <a:noFill/>
          </a:ln>
        </p:spPr>
      </p:pic>
      <p:pic>
        <p:nvPicPr>
          <p:cNvPr id="333" name="Google Shape;333;p55"/>
          <p:cNvPicPr preferRelativeResize="0"/>
          <p:nvPr/>
        </p:nvPicPr>
        <p:blipFill>
          <a:blip r:embed="rId4">
            <a:alphaModFix/>
          </a:blip>
          <a:stretch>
            <a:fillRect/>
          </a:stretch>
        </p:blipFill>
        <p:spPr>
          <a:xfrm>
            <a:off x="5433625" y="443925"/>
            <a:ext cx="3253175" cy="1976850"/>
          </a:xfrm>
          <a:prstGeom prst="rect">
            <a:avLst/>
          </a:prstGeom>
          <a:noFill/>
          <a:ln>
            <a:noFill/>
          </a:ln>
        </p:spPr>
      </p:pic>
      <p:pic>
        <p:nvPicPr>
          <p:cNvPr id="334" name="Google Shape;334;p55"/>
          <p:cNvPicPr preferRelativeResize="0"/>
          <p:nvPr/>
        </p:nvPicPr>
        <p:blipFill rotWithShape="1">
          <a:blip r:embed="rId5">
            <a:alphaModFix/>
          </a:blip>
          <a:srcRect b="0" l="0" r="0" t="1777"/>
          <a:stretch/>
        </p:blipFill>
        <p:spPr>
          <a:xfrm>
            <a:off x="2509475" y="956725"/>
            <a:ext cx="2746050" cy="4095124"/>
          </a:xfrm>
          <a:prstGeom prst="rect">
            <a:avLst/>
          </a:prstGeom>
          <a:noFill/>
          <a:ln>
            <a:noFill/>
          </a:ln>
        </p:spPr>
      </p:pic>
      <p:pic>
        <p:nvPicPr>
          <p:cNvPr id="335" name="Google Shape;335;p55"/>
          <p:cNvPicPr preferRelativeResize="0"/>
          <p:nvPr/>
        </p:nvPicPr>
        <p:blipFill>
          <a:blip r:embed="rId6">
            <a:alphaModFix/>
          </a:blip>
          <a:stretch>
            <a:fillRect/>
          </a:stretch>
        </p:blipFill>
        <p:spPr>
          <a:xfrm>
            <a:off x="4876650" y="2729425"/>
            <a:ext cx="3992175" cy="1330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6"/>
          <p:cNvSpPr txBox="1"/>
          <p:nvPr>
            <p:ph type="title"/>
          </p:nvPr>
        </p:nvSpPr>
        <p:spPr>
          <a:xfrm>
            <a:off x="457200" y="463951"/>
            <a:ext cx="8229600" cy="613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Style Guide - Assignment 02</a:t>
            </a:r>
            <a:endParaRPr/>
          </a:p>
        </p:txBody>
      </p:sp>
      <p:sp>
        <p:nvSpPr>
          <p:cNvPr id="342" name="Google Shape;342;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43" name="Google Shape;343;p56"/>
          <p:cNvPicPr preferRelativeResize="0"/>
          <p:nvPr/>
        </p:nvPicPr>
        <p:blipFill>
          <a:blip r:embed="rId3">
            <a:alphaModFix/>
          </a:blip>
          <a:stretch>
            <a:fillRect/>
          </a:stretch>
        </p:blipFill>
        <p:spPr>
          <a:xfrm>
            <a:off x="1652400" y="1138325"/>
            <a:ext cx="5684126" cy="3916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57"/>
          <p:cNvGrpSpPr/>
          <p:nvPr/>
        </p:nvGrpSpPr>
        <p:grpSpPr>
          <a:xfrm>
            <a:off x="4913813" y="475575"/>
            <a:ext cx="4126512" cy="4583250"/>
            <a:chOff x="4913813" y="475575"/>
            <a:chExt cx="4126512" cy="4583250"/>
          </a:xfrm>
        </p:grpSpPr>
        <p:sp>
          <p:nvSpPr>
            <p:cNvPr id="350" name="Google Shape;350;p57"/>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Make a friend in CS (or two).</a:t>
              </a:r>
              <a:endParaRPr b="1" i="0" sz="1400" u="none" cap="none" strike="noStrike">
                <a:solidFill>
                  <a:srgbClr val="000000"/>
                </a:solidFill>
                <a:latin typeface="Comfortaa"/>
                <a:ea typeface="Comfortaa"/>
                <a:cs typeface="Comfortaa"/>
                <a:sym typeface="Comfortaa"/>
              </a:endParaRPr>
            </a:p>
          </p:txBody>
        </p:sp>
        <p:sp>
          <p:nvSpPr>
            <p:cNvPr id="351" name="Google Shape;351;p57"/>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7"/>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7"/>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7"/>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7"/>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57"/>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2200" u="none" cap="none" strike="noStrike">
                <a:solidFill>
                  <a:srgbClr val="000000"/>
                </a:solidFill>
                <a:latin typeface="Comfortaa"/>
                <a:ea typeface="Comfortaa"/>
                <a:cs typeface="Comfortaa"/>
                <a:sym typeface="Comfortaa"/>
              </a:endParaRPr>
            </a:p>
          </p:txBody>
        </p:sp>
        <p:sp>
          <p:nvSpPr>
            <p:cNvPr id="357" name="Google Shape;357;p57"/>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7"/>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7"/>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7"/>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7"/>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7"/>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3" name="Google Shape;363;p57"/>
          <p:cNvSpPr txBox="1"/>
          <p:nvPr>
            <p:ph type="title"/>
          </p:nvPr>
        </p:nvSpPr>
        <p:spPr>
          <a:xfrm>
            <a:off x="457200" y="463951"/>
            <a:ext cx="8229600" cy="46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364" name="Google Shape;364;p57"/>
          <p:cNvSpPr txBox="1"/>
          <p:nvPr>
            <p:ph idx="1" type="body"/>
          </p:nvPr>
        </p:nvSpPr>
        <p:spPr>
          <a:xfrm>
            <a:off x="457200" y="1243800"/>
            <a:ext cx="5097600" cy="38997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US">
                <a:solidFill>
                  <a:schemeClr val="dk1"/>
                </a:solidFill>
              </a:rPr>
              <a:t>In-Class Quizzes start on Monday!</a:t>
            </a:r>
            <a:endParaRPr>
              <a:solidFill>
                <a:schemeClr val="dk1"/>
              </a:solidFill>
            </a:endParaRPr>
          </a:p>
        </p:txBody>
      </p:sp>
      <p:sp>
        <p:nvSpPr>
          <p:cNvPr id="365" name="Google Shape;365;p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txBox="1"/>
          <p:nvPr>
            <p:ph type="title"/>
          </p:nvPr>
        </p:nvSpPr>
        <p:spPr>
          <a:xfrm>
            <a:off x="457200" y="463951"/>
            <a:ext cx="8229600" cy="469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00000"/>
              <a:buNone/>
            </a:pPr>
            <a:r>
              <a:rPr lang="en-US"/>
              <a:t>Friday Austin Fun</a:t>
            </a:r>
            <a:endParaRPr/>
          </a:p>
        </p:txBody>
      </p:sp>
      <p:sp>
        <p:nvSpPr>
          <p:cNvPr id="371" name="Google Shape;371;p58"/>
          <p:cNvSpPr txBox="1"/>
          <p:nvPr/>
        </p:nvSpPr>
        <p:spPr>
          <a:xfrm>
            <a:off x="457200" y="1226188"/>
            <a:ext cx="4369200" cy="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3F3F3F"/>
              </a:solidFill>
              <a:latin typeface="Calibri"/>
              <a:ea typeface="Calibri"/>
              <a:cs typeface="Calibri"/>
              <a:sym typeface="Calibri"/>
            </a:endParaRPr>
          </a:p>
        </p:txBody>
      </p:sp>
      <p:pic>
        <p:nvPicPr>
          <p:cNvPr id="372" name="Google Shape;372;p58"/>
          <p:cNvPicPr preferRelativeResize="0"/>
          <p:nvPr/>
        </p:nvPicPr>
        <p:blipFill rotWithShape="1">
          <a:blip r:embed="rId3">
            <a:alphaModFix/>
          </a:blip>
          <a:srcRect b="0" l="0" r="0" t="2114"/>
          <a:stretch/>
        </p:blipFill>
        <p:spPr>
          <a:xfrm>
            <a:off x="696913" y="1740600"/>
            <a:ext cx="2704175" cy="1982625"/>
          </a:xfrm>
          <a:prstGeom prst="rect">
            <a:avLst/>
          </a:prstGeom>
          <a:noFill/>
          <a:ln>
            <a:noFill/>
          </a:ln>
        </p:spPr>
      </p:pic>
      <p:sp>
        <p:nvSpPr>
          <p:cNvPr id="373" name="Google Shape;373;p58"/>
          <p:cNvSpPr txBox="1"/>
          <p:nvPr>
            <p:ph idx="1" type="body"/>
          </p:nvPr>
        </p:nvSpPr>
        <p:spPr>
          <a:xfrm>
            <a:off x="4276100" y="1274513"/>
            <a:ext cx="4047900" cy="29148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00000"/>
              </a:lnSpc>
              <a:spcBef>
                <a:spcPts val="0"/>
              </a:spcBef>
              <a:spcAft>
                <a:spcPts val="0"/>
              </a:spcAft>
              <a:buClr>
                <a:schemeClr val="dk1"/>
              </a:buClr>
              <a:buSzPct val="28645"/>
              <a:buFont typeface="Arial"/>
              <a:buNone/>
            </a:pPr>
            <a:r>
              <a:rPr lang="en-US" sz="3840">
                <a:solidFill>
                  <a:schemeClr val="dk1"/>
                </a:solidFill>
              </a:rPr>
              <a:t>Olivia Chan</a:t>
            </a:r>
            <a:endParaRPr sz="3840">
              <a:solidFill>
                <a:schemeClr val="dk1"/>
              </a:solidFill>
            </a:endParaRPr>
          </a:p>
          <a:p>
            <a:pPr indent="0" lvl="0" marL="0" rtl="0" algn="ctr">
              <a:lnSpc>
                <a:spcPct val="100000"/>
              </a:lnSpc>
              <a:spcBef>
                <a:spcPts val="0"/>
              </a:spcBef>
              <a:spcAft>
                <a:spcPts val="0"/>
              </a:spcAft>
              <a:buClr>
                <a:schemeClr val="dk1"/>
              </a:buClr>
              <a:buSzPct val="28645"/>
              <a:buFont typeface="Arial"/>
              <a:buNone/>
            </a:pPr>
            <a:r>
              <a:rPr lang="en-US" sz="3840">
                <a:solidFill>
                  <a:schemeClr val="dk1"/>
                </a:solidFill>
              </a:rPr>
              <a:t>Cypress, Texas</a:t>
            </a:r>
            <a:endParaRPr sz="3840">
              <a:solidFill>
                <a:schemeClr val="dk1"/>
              </a:solidFill>
            </a:endParaRPr>
          </a:p>
          <a:p>
            <a:pPr indent="0" lvl="0" marL="0" rtl="0" algn="l">
              <a:lnSpc>
                <a:spcPct val="100000"/>
              </a:lnSpc>
              <a:spcBef>
                <a:spcPts val="0"/>
              </a:spcBef>
              <a:spcAft>
                <a:spcPts val="0"/>
              </a:spcAft>
              <a:buSzPct val="73098"/>
              <a:buNone/>
            </a:pPr>
            <a:r>
              <a:t/>
            </a:r>
            <a:endParaRPr sz="2897">
              <a:solidFill>
                <a:schemeClr val="dk1"/>
              </a:solidFill>
            </a:endParaRPr>
          </a:p>
          <a:p>
            <a:pPr indent="0" lvl="0" marL="0" rtl="0" algn="l">
              <a:lnSpc>
                <a:spcPct val="100000"/>
              </a:lnSpc>
              <a:spcBef>
                <a:spcPts val="0"/>
              </a:spcBef>
              <a:spcAft>
                <a:spcPts val="0"/>
              </a:spcAft>
              <a:buSzPct val="66176"/>
              <a:buNone/>
            </a:pPr>
            <a:r>
              <a:rPr lang="en-US"/>
              <a:t>There are dinosaur footprints in Leander that you can just walk right up to. Super cool little day trip to do with friends. Google “dinosaur tracks leander”.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59"/>
          <p:cNvPicPr preferRelativeResize="0"/>
          <p:nvPr/>
        </p:nvPicPr>
        <p:blipFill rotWithShape="1">
          <a:blip r:embed="rId3">
            <a:alphaModFix/>
          </a:blip>
          <a:srcRect b="0" l="0" r="0" t="0"/>
          <a:stretch/>
        </p:blipFill>
        <p:spPr>
          <a:xfrm>
            <a:off x="33325" y="1618063"/>
            <a:ext cx="6791325" cy="1266825"/>
          </a:xfrm>
          <a:prstGeom prst="rect">
            <a:avLst/>
          </a:prstGeom>
          <a:noFill/>
          <a:ln>
            <a:noFill/>
          </a:ln>
        </p:spPr>
      </p:pic>
      <p:sp>
        <p:nvSpPr>
          <p:cNvPr id="380" name="Google Shape;380;p59"/>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Nested For Loops</a:t>
            </a:r>
            <a:endParaRPr b="1" sz="2500"/>
          </a:p>
        </p:txBody>
      </p:sp>
      <p:sp>
        <p:nvSpPr>
          <p:cNvPr id="381" name="Google Shape;381;p59"/>
          <p:cNvSpPr/>
          <p:nvPr/>
        </p:nvSpPr>
        <p:spPr>
          <a:xfrm>
            <a:off x="424450" y="561250"/>
            <a:ext cx="2985000" cy="733500"/>
          </a:xfrm>
          <a:prstGeom prst="wedgeRectCallout">
            <a:avLst>
              <a:gd fmla="val 6111" name="adj1"/>
              <a:gd fmla="val 119983"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Two different counters, typically named i, j, k…</a:t>
            </a:r>
            <a:endParaRPr b="0" i="0" sz="1400" u="none" cap="none" strike="noStrike">
              <a:solidFill>
                <a:srgbClr val="000000"/>
              </a:solidFill>
              <a:latin typeface="Arial"/>
              <a:ea typeface="Arial"/>
              <a:cs typeface="Arial"/>
              <a:sym typeface="Arial"/>
            </a:endParaRPr>
          </a:p>
        </p:txBody>
      </p:sp>
      <p:sp>
        <p:nvSpPr>
          <p:cNvPr id="382" name="Google Shape;382;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383" name="Google Shape;383;p59"/>
          <p:cNvSpPr/>
          <p:nvPr/>
        </p:nvSpPr>
        <p:spPr>
          <a:xfrm>
            <a:off x="3896275" y="561250"/>
            <a:ext cx="2616300" cy="733500"/>
          </a:xfrm>
          <a:prstGeom prst="wedgeRectCallout">
            <a:avLst>
              <a:gd fmla="val -40899" name="adj1"/>
              <a:gd fmla="val 17179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Typically, both counters used within the loop.</a:t>
            </a:r>
            <a:endParaRPr b="0" i="0" sz="1400" u="none" cap="none" strike="noStrike">
              <a:solidFill>
                <a:srgbClr val="000000"/>
              </a:solidFill>
              <a:latin typeface="Arial"/>
              <a:ea typeface="Arial"/>
              <a:cs typeface="Arial"/>
              <a:sym typeface="Arial"/>
            </a:endParaRPr>
          </a:p>
        </p:txBody>
      </p:sp>
      <p:sp>
        <p:nvSpPr>
          <p:cNvPr id="384" name="Google Shape;384;p59"/>
          <p:cNvSpPr/>
          <p:nvPr/>
        </p:nvSpPr>
        <p:spPr>
          <a:xfrm>
            <a:off x="424450" y="561250"/>
            <a:ext cx="2985000" cy="733500"/>
          </a:xfrm>
          <a:prstGeom prst="wedgeRectCallout">
            <a:avLst>
              <a:gd fmla="val 18247" name="adj1"/>
              <a:gd fmla="val 14353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Two different counters, typically named i, j, k…, write down what each one means.</a:t>
            </a:r>
            <a:endParaRPr b="0" i="0" sz="1400" u="none" cap="none" strike="noStrike">
              <a:solidFill>
                <a:srgbClr val="000000"/>
              </a:solidFill>
              <a:latin typeface="Arial"/>
              <a:ea typeface="Arial"/>
              <a:cs typeface="Arial"/>
              <a:sym typeface="Arial"/>
            </a:endParaRPr>
          </a:p>
        </p:txBody>
      </p:sp>
      <p:sp>
        <p:nvSpPr>
          <p:cNvPr id="385" name="Google Shape;385;p59"/>
          <p:cNvSpPr/>
          <p:nvPr/>
        </p:nvSpPr>
        <p:spPr>
          <a:xfrm>
            <a:off x="3896275" y="561250"/>
            <a:ext cx="2616300" cy="733500"/>
          </a:xfrm>
          <a:prstGeom prst="wedgeRectCallout">
            <a:avLst>
              <a:gd fmla="val 12802" name="adj1"/>
              <a:gd fmla="val 17179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Typically, both counters used within the loop.</a:t>
            </a:r>
            <a:endParaRPr b="0" i="0" sz="1400" u="none" cap="none" strike="noStrike">
              <a:solidFill>
                <a:srgbClr val="000000"/>
              </a:solidFill>
              <a:latin typeface="Arial"/>
              <a:ea typeface="Arial"/>
              <a:cs typeface="Arial"/>
              <a:sym typeface="Arial"/>
            </a:endParaRPr>
          </a:p>
        </p:txBody>
      </p:sp>
      <p:graphicFrame>
        <p:nvGraphicFramePr>
          <p:cNvPr id="386" name="Google Shape;386;p59"/>
          <p:cNvGraphicFramePr/>
          <p:nvPr/>
        </p:nvGraphicFramePr>
        <p:xfrm>
          <a:off x="2251575" y="3063000"/>
          <a:ext cx="3000000" cy="3000000"/>
        </p:xfrm>
        <a:graphic>
          <a:graphicData uri="http://schemas.openxmlformats.org/drawingml/2006/table">
            <a:tbl>
              <a:tblPr>
                <a:noFill/>
                <a:tableStyleId>{7C196A05-8C00-4403-9FED-665C0374C734}</a:tableStyleId>
              </a:tblPr>
              <a:tblGrid>
                <a:gridCol w="2354800"/>
              </a:tblGrid>
              <a:tr h="301375">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solidFill>
                            <a:schemeClr val="dk1"/>
                          </a:solidFill>
                        </a:rPr>
                        <a:t>Output</a:t>
                      </a:r>
                      <a:endParaRPr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11750">
                <a:tc>
                  <a:txBody>
                    <a:bodyPr/>
                    <a:lstStyle/>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ourier New"/>
                          <a:ea typeface="Courier New"/>
                          <a:cs typeface="Courier New"/>
                          <a:sym typeface="Courier New"/>
                        </a:rPr>
                        <a:t>R1C1 R1C2 R1C3 </a:t>
                      </a:r>
                      <a:endParaRPr b="1" sz="15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ourier New"/>
                          <a:ea typeface="Courier New"/>
                          <a:cs typeface="Courier New"/>
                          <a:sym typeface="Courier New"/>
                        </a:rPr>
                        <a:t>R2C1 R2C2 R2C3 </a:t>
                      </a:r>
                      <a:endParaRPr b="1" sz="15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ourier New"/>
                          <a:ea typeface="Courier New"/>
                          <a:cs typeface="Courier New"/>
                          <a:sym typeface="Courier New"/>
                        </a:rPr>
                        <a:t>R3C1 R3C2 R3C3 </a:t>
                      </a:r>
                      <a:endParaRPr b="1" sz="15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ourier New"/>
                          <a:ea typeface="Courier New"/>
                          <a:cs typeface="Courier New"/>
                          <a:sym typeface="Courier New"/>
                        </a:rPr>
                        <a:t>R4C1 R4C2 R4C3 </a:t>
                      </a:r>
                      <a:endParaRPr b="1" sz="15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chemeClr val="dk1"/>
                          </a:solidFill>
                          <a:latin typeface="Courier New"/>
                          <a:ea typeface="Courier New"/>
                          <a:cs typeface="Courier New"/>
                          <a:sym typeface="Courier New"/>
                        </a:rPr>
                        <a:t>R5C1 R5C2 R5C3 </a:t>
                      </a:r>
                      <a:endParaRPr b="1" sz="1200" u="none" cap="none" strike="noStrike">
                        <a:solidFill>
                          <a:schemeClr val="dk1"/>
                        </a:solidFill>
                        <a:latin typeface="Courier New"/>
                        <a:ea typeface="Courier New"/>
                        <a:cs typeface="Courier New"/>
                        <a:sym typeface="Courier New"/>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387" name="Google Shape;387;p59"/>
          <p:cNvGraphicFramePr/>
          <p:nvPr/>
        </p:nvGraphicFramePr>
        <p:xfrm>
          <a:off x="6857950" y="0"/>
          <a:ext cx="3000000" cy="3000000"/>
        </p:xfrm>
        <a:graphic>
          <a:graphicData uri="http://schemas.openxmlformats.org/drawingml/2006/table">
            <a:tbl>
              <a:tblPr>
                <a:noFill/>
                <a:tableStyleId>{7C196A05-8C00-4403-9FED-665C0374C734}</a:tableStyleId>
              </a:tblPr>
              <a:tblGrid>
                <a:gridCol w="751300"/>
                <a:gridCol w="428900"/>
                <a:gridCol w="520375"/>
              </a:tblGrid>
              <a:tr h="474125">
                <a:tc>
                  <a:txBody>
                    <a:bodyPr/>
                    <a:lstStyle/>
                    <a:p>
                      <a:pPr indent="0" lvl="0" marL="0" marR="0" rtl="0" algn="ctr">
                        <a:lnSpc>
                          <a:spcPct val="100000"/>
                        </a:lnSpc>
                        <a:spcBef>
                          <a:spcPts val="0"/>
                        </a:spcBef>
                        <a:spcAft>
                          <a:spcPts val="0"/>
                        </a:spcAft>
                        <a:buClr>
                          <a:srgbClr val="000000"/>
                        </a:buClr>
                        <a:buSzPts val="1400"/>
                        <a:buFont typeface="Arial"/>
                        <a:buNone/>
                      </a:pPr>
                      <a:r>
                        <a:rPr b="1" lang="en-US"/>
                        <a:t>Loop</a:t>
                      </a:r>
                      <a:endParaRPr b="1"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i</a:t>
                      </a:r>
                      <a:endParaRPr b="1"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j</a:t>
                      </a:r>
                      <a:endParaRPr b="1"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4</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5</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6</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7</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8</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9</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0</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2</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08175">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a:t>
                      </a:r>
                      <a:endParaRPr sz="11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60"/>
          <p:cNvPicPr preferRelativeResize="0"/>
          <p:nvPr/>
        </p:nvPicPr>
        <p:blipFill rotWithShape="1">
          <a:blip r:embed="rId3">
            <a:alphaModFix/>
          </a:blip>
          <a:srcRect b="0" l="0" r="0" t="0"/>
          <a:stretch/>
        </p:blipFill>
        <p:spPr>
          <a:xfrm>
            <a:off x="1082200" y="1641988"/>
            <a:ext cx="6677025" cy="733425"/>
          </a:xfrm>
          <a:prstGeom prst="rect">
            <a:avLst/>
          </a:prstGeom>
          <a:noFill/>
          <a:ln>
            <a:noFill/>
          </a:ln>
        </p:spPr>
      </p:pic>
      <p:sp>
        <p:nvSpPr>
          <p:cNvPr id="394" name="Google Shape;394;p60"/>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For Loop</a:t>
            </a:r>
            <a:endParaRPr b="1" sz="2500"/>
          </a:p>
        </p:txBody>
      </p:sp>
      <p:sp>
        <p:nvSpPr>
          <p:cNvPr id="395" name="Google Shape;395;p60"/>
          <p:cNvSpPr/>
          <p:nvPr/>
        </p:nvSpPr>
        <p:spPr>
          <a:xfrm>
            <a:off x="75575" y="561250"/>
            <a:ext cx="2985000" cy="733500"/>
          </a:xfrm>
          <a:prstGeom prst="wedgeRectCallout">
            <a:avLst>
              <a:gd fmla="val 40353" name="adj1"/>
              <a:gd fmla="val 12267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Initialize: declare and initialize counter variable, traditionally named i, happens one time</a:t>
            </a:r>
            <a:endParaRPr b="0" i="0" sz="1400" u="none" cap="none" strike="noStrike">
              <a:solidFill>
                <a:srgbClr val="000000"/>
              </a:solidFill>
              <a:latin typeface="Arial"/>
              <a:ea typeface="Arial"/>
              <a:cs typeface="Arial"/>
              <a:sym typeface="Arial"/>
            </a:endParaRPr>
          </a:p>
        </p:txBody>
      </p:sp>
      <p:sp>
        <p:nvSpPr>
          <p:cNvPr id="396" name="Google Shape;396;p60"/>
          <p:cNvSpPr/>
          <p:nvPr/>
        </p:nvSpPr>
        <p:spPr>
          <a:xfrm>
            <a:off x="3146650" y="561250"/>
            <a:ext cx="2813100" cy="733500"/>
          </a:xfrm>
          <a:prstGeom prst="wedgeRectCallout">
            <a:avLst>
              <a:gd fmla="val -22536" name="adj1"/>
              <a:gd fmla="val 12499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2.Test: a true/false expression, loop stops when false, happened at the top of each loop</a:t>
            </a:r>
            <a:endParaRPr b="0" i="0" sz="1400" u="none" cap="none" strike="noStrike">
              <a:solidFill>
                <a:srgbClr val="000000"/>
              </a:solidFill>
              <a:latin typeface="Arial"/>
              <a:ea typeface="Arial"/>
              <a:cs typeface="Arial"/>
              <a:sym typeface="Arial"/>
            </a:endParaRPr>
          </a:p>
        </p:txBody>
      </p:sp>
      <p:sp>
        <p:nvSpPr>
          <p:cNvPr id="397" name="Google Shape;397;p60"/>
          <p:cNvSpPr/>
          <p:nvPr/>
        </p:nvSpPr>
        <p:spPr>
          <a:xfrm>
            <a:off x="3859750" y="3001075"/>
            <a:ext cx="1881000" cy="415800"/>
          </a:xfrm>
          <a:prstGeom prst="wedgeRectCallout">
            <a:avLst>
              <a:gd fmla="val 55762" name="adj1"/>
              <a:gd fmla="val -242196"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Humans count starting at 1.</a:t>
            </a:r>
            <a:endParaRPr b="0" i="0" sz="1400" u="none" cap="none" strike="noStrike">
              <a:solidFill>
                <a:srgbClr val="000000"/>
              </a:solidFill>
              <a:latin typeface="Arial"/>
              <a:ea typeface="Arial"/>
              <a:cs typeface="Arial"/>
              <a:sym typeface="Arial"/>
            </a:endParaRPr>
          </a:p>
        </p:txBody>
      </p:sp>
      <p:sp>
        <p:nvSpPr>
          <p:cNvPr id="398" name="Google Shape;398;p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399" name="Google Shape;399;p60"/>
          <p:cNvSpPr/>
          <p:nvPr/>
        </p:nvSpPr>
        <p:spPr>
          <a:xfrm>
            <a:off x="6029875" y="561250"/>
            <a:ext cx="2616300" cy="733500"/>
          </a:xfrm>
          <a:prstGeom prst="wedgeRectCallout">
            <a:avLst>
              <a:gd fmla="val -99151" name="adj1"/>
              <a:gd fmla="val 12731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Increment: change the counter value, happens at end of each loop</a:t>
            </a:r>
            <a:endParaRPr b="0" i="0" sz="1400" u="none" cap="none" strike="noStrike">
              <a:solidFill>
                <a:srgbClr val="000000"/>
              </a:solidFill>
              <a:latin typeface="Arial"/>
              <a:ea typeface="Arial"/>
              <a:cs typeface="Arial"/>
              <a:sym typeface="Arial"/>
            </a:endParaRPr>
          </a:p>
        </p:txBody>
      </p:sp>
      <p:graphicFrame>
        <p:nvGraphicFramePr>
          <p:cNvPr id="400" name="Google Shape;400;p60"/>
          <p:cNvGraphicFramePr/>
          <p:nvPr/>
        </p:nvGraphicFramePr>
        <p:xfrm>
          <a:off x="309588" y="2473450"/>
          <a:ext cx="3000000" cy="3000000"/>
        </p:xfrm>
        <a:graphic>
          <a:graphicData uri="http://schemas.openxmlformats.org/drawingml/2006/table">
            <a:tbl>
              <a:tblPr>
                <a:noFill/>
                <a:tableStyleId>{7C196A05-8C00-4403-9FED-665C0374C734}</a:tableStyleId>
              </a:tblPr>
              <a:tblGrid>
                <a:gridCol w="2354800"/>
              </a:tblGrid>
              <a:tr h="360275">
                <a:tc>
                  <a:txBody>
                    <a:bodyPr/>
                    <a:lstStyle/>
                    <a:p>
                      <a:pPr indent="0" lvl="0" marL="0" marR="0" rtl="0" algn="ctr">
                        <a:lnSpc>
                          <a:spcPct val="100000"/>
                        </a:lnSpc>
                        <a:spcBef>
                          <a:spcPts val="0"/>
                        </a:spcBef>
                        <a:spcAft>
                          <a:spcPts val="0"/>
                        </a:spcAft>
                        <a:buClr>
                          <a:schemeClr val="dk1"/>
                        </a:buClr>
                        <a:buSzPts val="1100"/>
                        <a:buFont typeface="Arial"/>
                        <a:buNone/>
                      </a:pPr>
                      <a:r>
                        <a:rPr b="1" lang="en-US" sz="1500" u="none" cap="none" strike="noStrike">
                          <a:solidFill>
                            <a:schemeClr val="dk1"/>
                          </a:solidFill>
                        </a:rPr>
                        <a:t>Output</a:t>
                      </a:r>
                      <a:endParaRPr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063850">
                <a:tc>
                  <a:txBody>
                    <a:bodyPr/>
                    <a:lstStyle/>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1, i = 0</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2, i = 1</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3, i = 2</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4, i = 3</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5, i = 4</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6, i = 5</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7, i = 6</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8, i = 7</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chemeClr val="dk1"/>
                        </a:buClr>
                        <a:buSzPts val="1100"/>
                        <a:buFont typeface="Arial"/>
                        <a:buNone/>
                      </a:pPr>
                      <a:r>
                        <a:rPr b="1" lang="en-US" sz="1200" u="none" cap="none" strike="noStrike">
                          <a:solidFill>
                            <a:schemeClr val="dk1"/>
                          </a:solidFill>
                          <a:latin typeface="Courier New"/>
                          <a:ea typeface="Courier New"/>
                          <a:cs typeface="Courier New"/>
                          <a:sym typeface="Courier New"/>
                        </a:rPr>
                        <a:t>Loop # = 9, i = 8</a:t>
                      </a:r>
                      <a:endParaRPr b="1" sz="1200" u="none" cap="none" strike="noStrike">
                        <a:solidFill>
                          <a:schemeClr val="dk1"/>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200"/>
                        <a:buFont typeface="Arial"/>
                        <a:buNone/>
                      </a:pPr>
                      <a:r>
                        <a:rPr b="1" lang="en-US" sz="1200" u="none" cap="none" strike="noStrike">
                          <a:solidFill>
                            <a:schemeClr val="dk1"/>
                          </a:solidFill>
                          <a:latin typeface="Courier New"/>
                          <a:ea typeface="Courier New"/>
                          <a:cs typeface="Courier New"/>
                          <a:sym typeface="Courier New"/>
                        </a:rPr>
                        <a:t>Loop # = 10, i = 9</a:t>
                      </a:r>
                      <a:endParaRPr sz="1400" u="none" cap="none" strike="noStrike"/>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401" name="Google Shape;401;p60"/>
          <p:cNvSpPr/>
          <p:nvPr/>
        </p:nvSpPr>
        <p:spPr>
          <a:xfrm>
            <a:off x="6324575" y="3001075"/>
            <a:ext cx="1881000" cy="415800"/>
          </a:xfrm>
          <a:prstGeom prst="wedgeRectCallout">
            <a:avLst>
              <a:gd fmla="val 12407" name="adj1"/>
              <a:gd fmla="val -246284"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Computers count starting at 0.</a:t>
            </a:r>
            <a:endParaRPr b="0" i="0" sz="1400" u="none" cap="none" strike="noStrike">
              <a:solidFill>
                <a:srgbClr val="000000"/>
              </a:solidFill>
              <a:latin typeface="Arial"/>
              <a:ea typeface="Arial"/>
              <a:cs typeface="Arial"/>
              <a:sym typeface="Arial"/>
            </a:endParaRPr>
          </a:p>
        </p:txBody>
      </p:sp>
      <p:sp>
        <p:nvSpPr>
          <p:cNvPr id="402" name="Google Shape;402;p60"/>
          <p:cNvSpPr/>
          <p:nvPr/>
        </p:nvSpPr>
        <p:spPr>
          <a:xfrm>
            <a:off x="2787875" y="3667650"/>
            <a:ext cx="2319300" cy="733500"/>
          </a:xfrm>
          <a:prstGeom prst="wedgeRectCallout">
            <a:avLst>
              <a:gd fmla="val -74531" name="adj1"/>
              <a:gd fmla="val -240552"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Statements in body of loop enclosed by curly braces.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61"/>
          <p:cNvPicPr preferRelativeResize="0"/>
          <p:nvPr/>
        </p:nvPicPr>
        <p:blipFill rotWithShape="1">
          <a:blip r:embed="rId3">
            <a:alphaModFix/>
          </a:blip>
          <a:srcRect b="0" l="0" r="0" t="0"/>
          <a:stretch/>
        </p:blipFill>
        <p:spPr>
          <a:xfrm>
            <a:off x="1963875" y="2029150"/>
            <a:ext cx="3800475" cy="523875"/>
          </a:xfrm>
          <a:prstGeom prst="rect">
            <a:avLst/>
          </a:prstGeom>
          <a:noFill/>
          <a:ln>
            <a:noFill/>
          </a:ln>
        </p:spPr>
      </p:pic>
      <p:sp>
        <p:nvSpPr>
          <p:cNvPr id="409" name="Google Shape;409;p61"/>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Counting Loop</a:t>
            </a:r>
            <a:endParaRPr b="1" sz="2500"/>
          </a:p>
        </p:txBody>
      </p:sp>
      <p:sp>
        <p:nvSpPr>
          <p:cNvPr id="410" name="Google Shape;410;p61"/>
          <p:cNvSpPr/>
          <p:nvPr/>
        </p:nvSpPr>
        <p:spPr>
          <a:xfrm>
            <a:off x="75575" y="789850"/>
            <a:ext cx="3162600" cy="455100"/>
          </a:xfrm>
          <a:prstGeom prst="wedgeRectCallout">
            <a:avLst>
              <a:gd fmla="val 78794" name="adj1"/>
              <a:gd fmla="val 217106"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counter starts at 0.</a:t>
            </a:r>
            <a:endParaRPr b="0" i="0" sz="1400" u="none" cap="none" strike="noStrike">
              <a:solidFill>
                <a:srgbClr val="000000"/>
              </a:solidFill>
              <a:latin typeface="Arial"/>
              <a:ea typeface="Arial"/>
              <a:cs typeface="Arial"/>
              <a:sym typeface="Arial"/>
            </a:endParaRPr>
          </a:p>
        </p:txBody>
      </p:sp>
      <p:sp>
        <p:nvSpPr>
          <p:cNvPr id="411" name="Google Shape;411;p61"/>
          <p:cNvSpPr/>
          <p:nvPr/>
        </p:nvSpPr>
        <p:spPr>
          <a:xfrm>
            <a:off x="3352475" y="789850"/>
            <a:ext cx="2607300" cy="455100"/>
          </a:xfrm>
          <a:prstGeom prst="wedgeRectCallout">
            <a:avLst>
              <a:gd fmla="val 10541" name="adj1"/>
              <a:gd fmla="val 22270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 last loop when i = 3.</a:t>
            </a:r>
            <a:endParaRPr b="0" i="0" sz="1400" u="none" cap="none" strike="noStrike">
              <a:solidFill>
                <a:srgbClr val="000000"/>
              </a:solidFill>
              <a:latin typeface="Arial"/>
              <a:ea typeface="Arial"/>
              <a:cs typeface="Arial"/>
              <a:sym typeface="Arial"/>
            </a:endParaRPr>
          </a:p>
        </p:txBody>
      </p:sp>
      <p:sp>
        <p:nvSpPr>
          <p:cNvPr id="412" name="Google Shape;412;p61"/>
          <p:cNvSpPr/>
          <p:nvPr/>
        </p:nvSpPr>
        <p:spPr>
          <a:xfrm>
            <a:off x="3859750" y="3229675"/>
            <a:ext cx="3468600" cy="909600"/>
          </a:xfrm>
          <a:prstGeom prst="wedgeRectCallout">
            <a:avLst>
              <a:gd fmla="val -19852" name="adj1"/>
              <a:gd fmla="val -16215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 will use this loop a zillion times, only changing the number of times you want the loop to execute.</a:t>
            </a:r>
            <a:endParaRPr b="0" i="0" sz="1400" u="none" cap="none" strike="noStrike">
              <a:solidFill>
                <a:srgbClr val="000000"/>
              </a:solidFill>
              <a:latin typeface="Arial"/>
              <a:ea typeface="Arial"/>
              <a:cs typeface="Arial"/>
              <a:sym typeface="Arial"/>
            </a:endParaRPr>
          </a:p>
        </p:txBody>
      </p:sp>
      <p:sp>
        <p:nvSpPr>
          <p:cNvPr id="413" name="Google Shape;413;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414" name="Google Shape;414;p61"/>
          <p:cNvSpPr/>
          <p:nvPr/>
        </p:nvSpPr>
        <p:spPr>
          <a:xfrm>
            <a:off x="6029875" y="789850"/>
            <a:ext cx="3033000" cy="455100"/>
          </a:xfrm>
          <a:prstGeom prst="wedgeRectCallout">
            <a:avLst>
              <a:gd fmla="val -73338" name="adj1"/>
              <a:gd fmla="val 21897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Add one to counter.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type="title"/>
          </p:nvPr>
        </p:nvSpPr>
        <p:spPr>
          <a:xfrm>
            <a:off x="373725" y="437151"/>
            <a:ext cx="8229600" cy="644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Syllabus One Day at a Time </a:t>
            </a:r>
            <a:endParaRPr/>
          </a:p>
        </p:txBody>
      </p:sp>
      <p:pic>
        <p:nvPicPr>
          <p:cNvPr id="173" name="Google Shape;173;p35"/>
          <p:cNvPicPr preferRelativeResize="0"/>
          <p:nvPr/>
        </p:nvPicPr>
        <p:blipFill>
          <a:blip r:embed="rId3">
            <a:alphaModFix/>
          </a:blip>
          <a:stretch>
            <a:fillRect/>
          </a:stretch>
        </p:blipFill>
        <p:spPr>
          <a:xfrm>
            <a:off x="152400" y="1234251"/>
            <a:ext cx="8839200" cy="3472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type="title"/>
          </p:nvPr>
        </p:nvSpPr>
        <p:spPr>
          <a:xfrm>
            <a:off x="457200" y="463951"/>
            <a:ext cx="8229600" cy="46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a:t>
            </a:r>
            <a:endParaRPr/>
          </a:p>
        </p:txBody>
      </p:sp>
      <p:sp>
        <p:nvSpPr>
          <p:cNvPr id="180" name="Google Shape;180;p36"/>
          <p:cNvSpPr txBox="1"/>
          <p:nvPr>
            <p:ph idx="1" type="body"/>
          </p:nvPr>
        </p:nvSpPr>
        <p:spPr>
          <a:xfrm>
            <a:off x="457200" y="1243750"/>
            <a:ext cx="5338800" cy="3402300"/>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l">
              <a:lnSpc>
                <a:spcPct val="100000"/>
              </a:lnSpc>
              <a:spcBef>
                <a:spcPts val="0"/>
              </a:spcBef>
              <a:spcAft>
                <a:spcPts val="0"/>
              </a:spcAft>
              <a:buClr>
                <a:schemeClr val="dk1"/>
              </a:buClr>
              <a:buSzPct val="56250"/>
              <a:buChar char="•"/>
            </a:pPr>
            <a:r>
              <a:rPr lang="en-US">
                <a:solidFill>
                  <a:schemeClr val="dk1"/>
                </a:solidFill>
              </a:rPr>
              <a:t>TODAY!</a:t>
            </a:r>
            <a:endParaRPr>
              <a:solidFill>
                <a:schemeClr val="dk1"/>
              </a:solidFill>
            </a:endParaRPr>
          </a:p>
          <a:p>
            <a:pPr indent="-325755" lvl="1" marL="914400" rtl="0" algn="l">
              <a:lnSpc>
                <a:spcPct val="100000"/>
              </a:lnSpc>
              <a:spcBef>
                <a:spcPts val="0"/>
              </a:spcBef>
              <a:spcAft>
                <a:spcPts val="0"/>
              </a:spcAft>
              <a:buClr>
                <a:schemeClr val="dk1"/>
              </a:buClr>
              <a:buSzPct val="64285"/>
              <a:buChar char="–"/>
            </a:pPr>
            <a:r>
              <a:rPr lang="en-US">
                <a:solidFill>
                  <a:schemeClr val="dk1"/>
                </a:solidFill>
              </a:rPr>
              <a:t>Newbies 1pm in GDC 2.410</a:t>
            </a:r>
            <a:endParaRPr>
              <a:solidFill>
                <a:schemeClr val="dk1"/>
              </a:solidFill>
            </a:endParaRPr>
          </a:p>
          <a:p>
            <a:pPr indent="-325755" lvl="1" marL="914400" rtl="0" algn="l">
              <a:lnSpc>
                <a:spcPct val="100000"/>
              </a:lnSpc>
              <a:spcBef>
                <a:spcPts val="0"/>
              </a:spcBef>
              <a:spcAft>
                <a:spcPts val="0"/>
              </a:spcAft>
              <a:buClr>
                <a:schemeClr val="dk1"/>
              </a:buClr>
              <a:buSzPct val="64285"/>
              <a:buChar char="–"/>
            </a:pPr>
            <a:r>
              <a:rPr lang="en-US">
                <a:solidFill>
                  <a:schemeClr val="dk1"/>
                </a:solidFill>
              </a:rPr>
              <a:t>Design Sessions 2 - 5pm in 3rd floor bridge</a:t>
            </a:r>
            <a:endParaRPr>
              <a:solidFill>
                <a:schemeClr val="dk1"/>
              </a:solidFill>
            </a:endParaRPr>
          </a:p>
          <a:p>
            <a:pPr indent="-325755" lvl="0" marL="457200" rtl="0" algn="l">
              <a:lnSpc>
                <a:spcPct val="100000"/>
              </a:lnSpc>
              <a:spcBef>
                <a:spcPts val="0"/>
              </a:spcBef>
              <a:spcAft>
                <a:spcPts val="0"/>
              </a:spcAft>
              <a:buClr>
                <a:schemeClr val="dk1"/>
              </a:buClr>
              <a:buSzPct val="56250"/>
              <a:buChar char="•"/>
            </a:pPr>
            <a:r>
              <a:rPr lang="en-US">
                <a:solidFill>
                  <a:schemeClr val="dk1"/>
                </a:solidFill>
              </a:rPr>
              <a:t>In-Class quizzes start on Monday.</a:t>
            </a:r>
            <a:endParaRPr>
              <a:solidFill>
                <a:schemeClr val="dk1"/>
              </a:solidFill>
            </a:endParaRPr>
          </a:p>
          <a:p>
            <a:pPr indent="-325755" lvl="1" marL="914400" rtl="0" algn="l">
              <a:lnSpc>
                <a:spcPct val="100000"/>
              </a:lnSpc>
              <a:spcBef>
                <a:spcPts val="0"/>
              </a:spcBef>
              <a:spcAft>
                <a:spcPts val="0"/>
              </a:spcAft>
              <a:buClr>
                <a:schemeClr val="dk1"/>
              </a:buClr>
              <a:buSzPct val="64285"/>
              <a:buChar char="–"/>
            </a:pPr>
            <a:r>
              <a:rPr lang="en-US">
                <a:solidFill>
                  <a:schemeClr val="dk1"/>
                </a:solidFill>
              </a:rPr>
              <a:t>Happen first, be on time!</a:t>
            </a:r>
            <a:endParaRPr>
              <a:solidFill>
                <a:schemeClr val="dk1"/>
              </a:solidFill>
            </a:endParaRPr>
          </a:p>
          <a:p>
            <a:pPr indent="-325755" lvl="1" marL="914400" rtl="0" algn="l">
              <a:lnSpc>
                <a:spcPct val="100000"/>
              </a:lnSpc>
              <a:spcBef>
                <a:spcPts val="0"/>
              </a:spcBef>
              <a:spcAft>
                <a:spcPts val="0"/>
              </a:spcAft>
              <a:buClr>
                <a:schemeClr val="dk1"/>
              </a:buClr>
              <a:buSzPct val="64285"/>
              <a:buChar char="–"/>
            </a:pPr>
            <a:r>
              <a:rPr lang="en-US">
                <a:solidFill>
                  <a:schemeClr val="dk1"/>
                </a:solidFill>
              </a:rPr>
              <a:t>Always a version of previous lecture’s after-class practice.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ct val="56250"/>
              <a:buNone/>
            </a:pPr>
            <a:r>
              <a:t/>
            </a:r>
            <a:endParaRPr>
              <a:solidFill>
                <a:schemeClr val="dk1"/>
              </a:solidFill>
              <a:highlight>
                <a:srgbClr val="FFFF00"/>
              </a:highlight>
            </a:endParaRPr>
          </a:p>
        </p:txBody>
      </p:sp>
      <p:sp>
        <p:nvSpPr>
          <p:cNvPr id="181" name="Google Shape;181;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82" name="Google Shape;182;p36"/>
          <p:cNvPicPr preferRelativeResize="0"/>
          <p:nvPr/>
        </p:nvPicPr>
        <p:blipFill rotWithShape="1">
          <a:blip r:embed="rId3">
            <a:alphaModFix/>
          </a:blip>
          <a:srcRect b="0" l="0" r="11371" t="0"/>
          <a:stretch/>
        </p:blipFill>
        <p:spPr>
          <a:xfrm>
            <a:off x="5870300" y="1443375"/>
            <a:ext cx="3101875" cy="2256750"/>
          </a:xfrm>
          <a:prstGeom prst="rect">
            <a:avLst/>
          </a:prstGeom>
          <a:noFill/>
          <a:ln>
            <a:noFill/>
          </a:ln>
        </p:spPr>
      </p:pic>
      <p:cxnSp>
        <p:nvCxnSpPr>
          <p:cNvPr id="183" name="Google Shape;183;p36"/>
          <p:cNvCxnSpPr/>
          <p:nvPr/>
        </p:nvCxnSpPr>
        <p:spPr>
          <a:xfrm>
            <a:off x="5157725" y="3541125"/>
            <a:ext cx="1066200" cy="7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cxnSp>
        <p:nvCxnSpPr>
          <p:cNvPr id="189" name="Google Shape;189;p37"/>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90" name="Google Shape;190;p37"/>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2.3</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The for Loop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type="title"/>
          </p:nvPr>
        </p:nvSpPr>
        <p:spPr>
          <a:xfrm>
            <a:off x="457200" y="347965"/>
            <a:ext cx="8229600" cy="6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Loops are AWESOME!</a:t>
            </a:r>
            <a:endParaRPr>
              <a:solidFill>
                <a:srgbClr val="000000"/>
              </a:solidFill>
            </a:endParaRPr>
          </a:p>
        </p:txBody>
      </p:sp>
      <p:sp>
        <p:nvSpPr>
          <p:cNvPr id="196" name="Google Shape;196;p38"/>
          <p:cNvSpPr txBox="1"/>
          <p:nvPr>
            <p:ph idx="1" type="body"/>
          </p:nvPr>
        </p:nvSpPr>
        <p:spPr>
          <a:xfrm>
            <a:off x="668575" y="1071200"/>
            <a:ext cx="8399100" cy="3615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2400">
                <a:solidFill>
                  <a:schemeClr val="dk1"/>
                </a:solidFill>
                <a:latin typeface="Arial"/>
                <a:ea typeface="Arial"/>
                <a:cs typeface="Arial"/>
                <a:sym typeface="Arial"/>
              </a:rPr>
              <a:t>This is reasonable:</a:t>
            </a:r>
            <a:endParaRPr sz="2400">
              <a:solidFill>
                <a:schemeClr val="dk1"/>
              </a:solidFill>
              <a:latin typeface="Arial"/>
              <a:ea typeface="Arial"/>
              <a:cs typeface="Arial"/>
              <a:sym typeface="Arial"/>
            </a:endParaRPr>
          </a:p>
          <a:p>
            <a:pPr indent="0" lvl="0" marL="0" rtl="0" algn="l">
              <a:lnSpc>
                <a:spcPct val="80000"/>
              </a:lnSpc>
              <a:spcBef>
                <a:spcPts val="0"/>
              </a:spcBef>
              <a:spcAft>
                <a:spcPts val="0"/>
              </a:spcAft>
              <a:buNone/>
            </a:pPr>
            <a:r>
              <a:t/>
            </a:r>
            <a:endParaRPr sz="2400">
              <a:solidFill>
                <a:schemeClr val="dk1"/>
              </a:solidFill>
              <a:latin typeface="Arial"/>
              <a:ea typeface="Arial"/>
              <a:cs typeface="Arial"/>
              <a:sym typeface="Arial"/>
            </a:endParaRPr>
          </a:p>
          <a:p>
            <a:pPr indent="0" lvl="0" marL="0" rtl="0" algn="l">
              <a:lnSpc>
                <a:spcPct val="80000"/>
              </a:lnSpc>
              <a:spcBef>
                <a:spcPts val="0"/>
              </a:spcBef>
              <a:spcAft>
                <a:spcPts val="0"/>
              </a:spcAft>
              <a:buNone/>
            </a:pPr>
            <a:r>
              <a:t/>
            </a:r>
            <a:endParaRPr sz="2400">
              <a:solidFill>
                <a:schemeClr val="dk1"/>
              </a:solidFill>
              <a:latin typeface="Arial"/>
              <a:ea typeface="Arial"/>
              <a:cs typeface="Arial"/>
              <a:sym typeface="Arial"/>
            </a:endParaRPr>
          </a:p>
          <a:p>
            <a:pPr indent="0" lvl="0" marL="457200" rtl="0" algn="l">
              <a:lnSpc>
                <a:spcPct val="80000"/>
              </a:lnSpc>
              <a:spcBef>
                <a:spcPts val="0"/>
              </a:spcBef>
              <a:spcAft>
                <a:spcPts val="0"/>
              </a:spcAft>
              <a:buSzPts val="1800"/>
              <a:buNone/>
            </a:pPr>
            <a:r>
              <a:t/>
            </a:r>
            <a:endParaRPr sz="2400">
              <a:solidFill>
                <a:schemeClr val="dk1"/>
              </a:solidFill>
              <a:latin typeface="Arial"/>
              <a:ea typeface="Arial"/>
              <a:cs typeface="Arial"/>
              <a:sym typeface="Arial"/>
            </a:endParaRPr>
          </a:p>
          <a:p>
            <a:pPr indent="-254000" lvl="1" marL="742950" rtl="0" algn="l">
              <a:lnSpc>
                <a:spcPct val="80000"/>
              </a:lnSpc>
              <a:spcBef>
                <a:spcPts val="100"/>
              </a:spcBef>
              <a:spcAft>
                <a:spcPts val="0"/>
              </a:spcAft>
              <a:buClr>
                <a:schemeClr val="dk1"/>
              </a:buClr>
              <a:buSzPts val="500"/>
              <a:buFont typeface="Arial"/>
              <a:buNone/>
            </a:pPr>
            <a:r>
              <a:t/>
            </a:r>
            <a:endParaRPr b="0" i="0" sz="500" u="none">
              <a:solidFill>
                <a:schemeClr val="dk1"/>
              </a:solidFill>
              <a:latin typeface="Arial"/>
              <a:ea typeface="Arial"/>
              <a:cs typeface="Arial"/>
              <a:sym typeface="Arial"/>
            </a:endParaRPr>
          </a:p>
          <a:p>
            <a:pPr indent="457200" lvl="1" marL="0" rtl="0" algn="l">
              <a:lnSpc>
                <a:spcPct val="75000"/>
              </a:lnSpc>
              <a:spcBef>
                <a:spcPts val="400"/>
              </a:spcBef>
              <a:spcAft>
                <a:spcPts val="0"/>
              </a:spcAft>
              <a:buClr>
                <a:srgbClr val="800000"/>
              </a:buClr>
              <a:buSzPts val="2000"/>
              <a:buFont typeface="Courier New"/>
              <a:buNone/>
            </a:pPr>
            <a:r>
              <a:t/>
            </a:r>
            <a:endParaRPr/>
          </a:p>
          <a:p>
            <a:pPr indent="0" lvl="1" marL="457200" rtl="0" algn="l">
              <a:lnSpc>
                <a:spcPct val="75000"/>
              </a:lnSpc>
              <a:spcBef>
                <a:spcPts val="400"/>
              </a:spcBef>
              <a:spcAft>
                <a:spcPts val="0"/>
              </a:spcAft>
              <a:buClr>
                <a:schemeClr val="dk1"/>
              </a:buClr>
              <a:buSzPts val="2000"/>
              <a:buFont typeface="Courier New"/>
              <a:buNone/>
            </a:pPr>
            <a:r>
              <a:t/>
            </a:r>
            <a:endParaRPr sz="600">
              <a:solidFill>
                <a:schemeClr val="dk1"/>
              </a:solidFill>
              <a:latin typeface="Courier New"/>
              <a:ea typeface="Courier New"/>
              <a:cs typeface="Courier New"/>
              <a:sym typeface="Courier New"/>
            </a:endParaRPr>
          </a:p>
          <a:p>
            <a:pPr indent="0" lvl="1" marL="457200" rtl="0" algn="l">
              <a:lnSpc>
                <a:spcPct val="75000"/>
              </a:lnSpc>
              <a:spcBef>
                <a:spcPts val="400"/>
              </a:spcBef>
              <a:spcAft>
                <a:spcPts val="0"/>
              </a:spcAft>
              <a:buClr>
                <a:schemeClr val="dk1"/>
              </a:buClr>
              <a:buSzPts val="2000"/>
              <a:buFont typeface="Courier New"/>
              <a:buNone/>
            </a:pPr>
            <a:r>
              <a:t/>
            </a:r>
            <a:endParaRPr sz="600">
              <a:solidFill>
                <a:schemeClr val="dk1"/>
              </a:solidFill>
              <a:latin typeface="Courier New"/>
              <a:ea typeface="Courier New"/>
              <a:cs typeface="Courier New"/>
              <a:sym typeface="Courier New"/>
            </a:endParaRPr>
          </a:p>
          <a:p>
            <a:pPr indent="0" lvl="1" marL="457200" rtl="0" algn="l">
              <a:lnSpc>
                <a:spcPct val="75000"/>
              </a:lnSpc>
              <a:spcBef>
                <a:spcPts val="400"/>
              </a:spcBef>
              <a:spcAft>
                <a:spcPts val="0"/>
              </a:spcAft>
              <a:buClr>
                <a:schemeClr val="dk1"/>
              </a:buClr>
              <a:buSzPts val="2000"/>
              <a:buFont typeface="Courier New"/>
              <a:buNone/>
            </a:pPr>
            <a:r>
              <a:t/>
            </a:r>
            <a:endParaRPr sz="600">
              <a:solidFill>
                <a:schemeClr val="dk1"/>
              </a:solidFill>
              <a:latin typeface="Courier New"/>
              <a:ea typeface="Courier New"/>
              <a:cs typeface="Courier New"/>
              <a:sym typeface="Courier New"/>
            </a:endParaRPr>
          </a:p>
          <a:p>
            <a:pPr indent="0" lvl="1" marL="457200" rtl="0" algn="l">
              <a:lnSpc>
                <a:spcPct val="75000"/>
              </a:lnSpc>
              <a:spcBef>
                <a:spcPts val="400"/>
              </a:spcBef>
              <a:spcAft>
                <a:spcPts val="0"/>
              </a:spcAft>
              <a:buClr>
                <a:schemeClr val="dk1"/>
              </a:buClr>
              <a:buSzPts val="2000"/>
              <a:buFont typeface="Courier New"/>
              <a:buNone/>
            </a:pPr>
            <a:r>
              <a:t/>
            </a:r>
            <a:endParaRPr sz="600">
              <a:solidFill>
                <a:schemeClr val="dk1"/>
              </a:solidFill>
              <a:latin typeface="Courier New"/>
              <a:ea typeface="Courier New"/>
              <a:cs typeface="Courier New"/>
              <a:sym typeface="Courier New"/>
            </a:endParaRPr>
          </a:p>
          <a:p>
            <a:pPr indent="0" lvl="0" marL="0" rtl="0" algn="l">
              <a:lnSpc>
                <a:spcPct val="80000"/>
              </a:lnSpc>
              <a:spcBef>
                <a:spcPts val="560"/>
              </a:spcBef>
              <a:spcAft>
                <a:spcPts val="0"/>
              </a:spcAft>
              <a:buNone/>
            </a:pPr>
            <a:r>
              <a:rPr lang="en-US" sz="2400">
                <a:solidFill>
                  <a:schemeClr val="dk1"/>
                </a:solidFill>
                <a:latin typeface="Arial"/>
                <a:ea typeface="Arial"/>
                <a:cs typeface="Arial"/>
                <a:sym typeface="Arial"/>
              </a:rPr>
              <a:t>But, what if we needed to print thousands of numbers?</a:t>
            </a:r>
            <a:endParaRPr sz="2400">
              <a:solidFill>
                <a:schemeClr val="dk1"/>
              </a:solidFill>
              <a:latin typeface="Arial"/>
              <a:ea typeface="Arial"/>
              <a:cs typeface="Arial"/>
              <a:sym typeface="Arial"/>
            </a:endParaRPr>
          </a:p>
          <a:p>
            <a:pPr indent="0" lvl="0" marL="0" rtl="0" algn="l">
              <a:lnSpc>
                <a:spcPct val="80000"/>
              </a:lnSpc>
              <a:spcBef>
                <a:spcPts val="560"/>
              </a:spcBef>
              <a:spcAft>
                <a:spcPts val="0"/>
              </a:spcAft>
              <a:buNone/>
            </a:pPr>
            <a:r>
              <a:rPr lang="en-US" sz="2400">
                <a:solidFill>
                  <a:schemeClr val="dk1"/>
                </a:solidFill>
                <a:latin typeface="Arial"/>
                <a:ea typeface="Arial"/>
                <a:cs typeface="Arial"/>
                <a:sym typeface="Arial"/>
              </a:rPr>
              <a:t>What would we need to know?</a:t>
            </a:r>
            <a:endParaRPr sz="2400">
              <a:solidFill>
                <a:schemeClr val="dk1"/>
              </a:solidFill>
              <a:latin typeface="Arial"/>
              <a:ea typeface="Arial"/>
              <a:cs typeface="Arial"/>
              <a:sym typeface="Arial"/>
            </a:endParaRPr>
          </a:p>
          <a:p>
            <a:pPr indent="-285750" lvl="1" marL="742950" rtl="0" algn="l">
              <a:lnSpc>
                <a:spcPct val="75000"/>
              </a:lnSpc>
              <a:spcBef>
                <a:spcPts val="120"/>
              </a:spcBef>
              <a:spcAft>
                <a:spcPts val="0"/>
              </a:spcAft>
              <a:buClr>
                <a:schemeClr val="dk1"/>
              </a:buClr>
              <a:buSzPts val="600"/>
              <a:buFont typeface="Arial"/>
              <a:buNone/>
            </a:pPr>
            <a:r>
              <a:t/>
            </a:r>
            <a:endParaRPr b="1" i="0" sz="600" u="none">
              <a:solidFill>
                <a:schemeClr val="dk1"/>
              </a:solidFill>
              <a:latin typeface="Courier New"/>
              <a:ea typeface="Courier New"/>
              <a:cs typeface="Courier New"/>
              <a:sym typeface="Courier New"/>
            </a:endParaRPr>
          </a:p>
          <a:p>
            <a:pPr indent="0" lvl="1" marL="457200" rtl="0" algn="l">
              <a:lnSpc>
                <a:spcPct val="75000"/>
              </a:lnSpc>
              <a:spcBef>
                <a:spcPts val="120"/>
              </a:spcBef>
              <a:spcAft>
                <a:spcPts val="0"/>
              </a:spcAft>
              <a:buClr>
                <a:schemeClr val="dk1"/>
              </a:buClr>
              <a:buSzPts val="600"/>
              <a:buFont typeface="Arial"/>
              <a:buNone/>
            </a:pPr>
            <a:r>
              <a:t/>
            </a:r>
            <a:endParaRPr b="0" i="0" sz="600" u="none">
              <a:solidFill>
                <a:schemeClr val="dk1"/>
              </a:solidFill>
              <a:latin typeface="Courier New"/>
              <a:ea typeface="Courier New"/>
              <a:cs typeface="Courier New"/>
              <a:sym typeface="Courier New"/>
            </a:endParaRPr>
          </a:p>
          <a:p>
            <a:pPr indent="0" lvl="1" marL="457200" rtl="0" algn="l">
              <a:lnSpc>
                <a:spcPct val="75000"/>
              </a:lnSpc>
              <a:spcBef>
                <a:spcPts val="400"/>
              </a:spcBef>
              <a:spcAft>
                <a:spcPts val="0"/>
              </a:spcAft>
              <a:buClr>
                <a:schemeClr val="dk1"/>
              </a:buClr>
              <a:buSzPts val="2000"/>
              <a:buFont typeface="Courier New"/>
              <a:buNone/>
            </a:pPr>
            <a:r>
              <a:t/>
            </a:r>
            <a:endParaRPr/>
          </a:p>
        </p:txBody>
      </p:sp>
      <p:sp>
        <p:nvSpPr>
          <p:cNvPr id="197" name="Google Shape;197;p3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198" name="Google Shape;198;p38"/>
          <p:cNvPicPr preferRelativeResize="0"/>
          <p:nvPr/>
        </p:nvPicPr>
        <p:blipFill>
          <a:blip r:embed="rId3">
            <a:alphaModFix/>
          </a:blip>
          <a:stretch>
            <a:fillRect/>
          </a:stretch>
        </p:blipFill>
        <p:spPr>
          <a:xfrm>
            <a:off x="1517042" y="1499150"/>
            <a:ext cx="6032441" cy="170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9"/>
          <p:cNvSpPr txBox="1"/>
          <p:nvPr>
            <p:ph idx="1" type="body"/>
          </p:nvPr>
        </p:nvSpPr>
        <p:spPr>
          <a:xfrm>
            <a:off x="2379475" y="1641425"/>
            <a:ext cx="6307200" cy="304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ForLoopExamples.java</a:t>
            </a:r>
            <a:endParaRPr/>
          </a:p>
          <a:p>
            <a:pPr indent="0" lvl="0" marL="0" rtl="0" algn="l">
              <a:spcBef>
                <a:spcPts val="360"/>
              </a:spcBef>
              <a:spcAft>
                <a:spcPts val="0"/>
              </a:spcAft>
              <a:buNone/>
            </a:pPr>
            <a:r>
              <a:rPr lang="en-US"/>
              <a:t>demo1()</a:t>
            </a:r>
            <a:endParaRPr/>
          </a:p>
        </p:txBody>
      </p:sp>
      <p:sp>
        <p:nvSpPr>
          <p:cNvPr id="205" name="Google Shape;205;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06" name="Google Shape;206;p39"/>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457200" y="463951"/>
            <a:ext cx="8229600" cy="469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For Loop Concept</a:t>
            </a:r>
            <a:endParaRPr/>
          </a:p>
        </p:txBody>
      </p:sp>
      <p:sp>
        <p:nvSpPr>
          <p:cNvPr id="213" name="Google Shape;21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14" name="Google Shape;214;p40"/>
          <p:cNvPicPr preferRelativeResize="0"/>
          <p:nvPr/>
        </p:nvPicPr>
        <p:blipFill>
          <a:blip r:embed="rId3">
            <a:alphaModFix/>
          </a:blip>
          <a:stretch>
            <a:fillRect/>
          </a:stretch>
        </p:blipFill>
        <p:spPr>
          <a:xfrm>
            <a:off x="1752600" y="1355475"/>
            <a:ext cx="5638800" cy="255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457200" y="463951"/>
            <a:ext cx="8229600" cy="46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Control Structures</a:t>
            </a:r>
            <a:endParaRPr/>
          </a:p>
        </p:txBody>
      </p:sp>
      <p:sp>
        <p:nvSpPr>
          <p:cNvPr id="221" name="Google Shape;221;p41"/>
          <p:cNvSpPr txBox="1"/>
          <p:nvPr>
            <p:ph idx="1" type="body"/>
          </p:nvPr>
        </p:nvSpPr>
        <p:spPr>
          <a:xfrm>
            <a:off x="457200" y="1014525"/>
            <a:ext cx="8229600" cy="3671700"/>
          </a:xfrm>
          <a:prstGeom prst="rect">
            <a:avLst/>
          </a:prstGeom>
          <a:noFill/>
          <a:ln>
            <a:noFill/>
          </a:ln>
        </p:spPr>
        <p:txBody>
          <a:bodyPr anchorCtr="0" anchor="t" bIns="45700" lIns="91425" spcFirstLastPara="1" rIns="91425" wrap="square" tIns="45700">
            <a:normAutofit fontScale="62500" lnSpcReduction="20000"/>
          </a:bodyPr>
          <a:lstStyle/>
          <a:p>
            <a:pPr indent="-326230" lvl="0" marL="342900" rtl="0" algn="l">
              <a:lnSpc>
                <a:spcPct val="100000"/>
              </a:lnSpc>
              <a:spcBef>
                <a:spcPts val="0"/>
              </a:spcBef>
              <a:spcAft>
                <a:spcPts val="0"/>
              </a:spcAft>
              <a:buClr>
                <a:schemeClr val="dk1"/>
              </a:buClr>
              <a:buSzPct val="100000"/>
              <a:buChar char="•"/>
            </a:pPr>
            <a:r>
              <a:rPr lang="en-US" sz="4700">
                <a:solidFill>
                  <a:schemeClr val="dk1"/>
                </a:solidFill>
              </a:rPr>
              <a:t>The Loop is our first Control Structure. Control Structures alter the default top-to-bottom execution of program statements. </a:t>
            </a:r>
            <a:endParaRPr sz="4700">
              <a:solidFill>
                <a:schemeClr val="dk1"/>
              </a:solidFill>
            </a:endParaRPr>
          </a:p>
          <a:p>
            <a:pPr indent="-326230" lvl="0" marL="342900" rtl="0" algn="l">
              <a:lnSpc>
                <a:spcPct val="100000"/>
              </a:lnSpc>
              <a:spcBef>
                <a:spcPts val="0"/>
              </a:spcBef>
              <a:spcAft>
                <a:spcPts val="0"/>
              </a:spcAft>
              <a:buClr>
                <a:schemeClr val="dk1"/>
              </a:buClr>
              <a:buSzPct val="100000"/>
              <a:buChar char="•"/>
            </a:pPr>
            <a:r>
              <a:rPr lang="en-US" sz="4700">
                <a:solidFill>
                  <a:schemeClr val="dk1"/>
                </a:solidFill>
              </a:rPr>
              <a:t>Control Structures:</a:t>
            </a:r>
            <a:endParaRPr sz="4700">
              <a:solidFill>
                <a:schemeClr val="dk1"/>
              </a:solidFill>
            </a:endParaRPr>
          </a:p>
          <a:p>
            <a:pPr indent="-330200" lvl="1" marL="742950" rtl="0" algn="l">
              <a:lnSpc>
                <a:spcPct val="100000"/>
              </a:lnSpc>
              <a:spcBef>
                <a:spcPts val="0"/>
              </a:spcBef>
              <a:spcAft>
                <a:spcPts val="0"/>
              </a:spcAft>
              <a:buClr>
                <a:schemeClr val="dk1"/>
              </a:buClr>
              <a:buSzPct val="100000"/>
              <a:buChar char="–"/>
            </a:pPr>
            <a:r>
              <a:rPr lang="en-US" sz="4000">
                <a:solidFill>
                  <a:schemeClr val="dk1"/>
                </a:solidFill>
              </a:rPr>
              <a:t>Loops</a:t>
            </a:r>
            <a:endParaRPr sz="4000">
              <a:solidFill>
                <a:schemeClr val="dk1"/>
              </a:solidFill>
            </a:endParaRPr>
          </a:p>
          <a:p>
            <a:pPr indent="-330200" lvl="1" marL="742950" rtl="0" algn="l">
              <a:lnSpc>
                <a:spcPct val="100000"/>
              </a:lnSpc>
              <a:spcBef>
                <a:spcPts val="0"/>
              </a:spcBef>
              <a:spcAft>
                <a:spcPts val="0"/>
              </a:spcAft>
              <a:buClr>
                <a:schemeClr val="dk1"/>
              </a:buClr>
              <a:buSzPct val="100000"/>
              <a:buChar char="–"/>
            </a:pPr>
            <a:r>
              <a:rPr lang="en-US" sz="4000">
                <a:solidFill>
                  <a:schemeClr val="dk1"/>
                </a:solidFill>
              </a:rPr>
              <a:t>Branching (decisions)</a:t>
            </a:r>
            <a:endParaRPr sz="4000">
              <a:solidFill>
                <a:schemeClr val="dk1"/>
              </a:solidFill>
            </a:endParaRPr>
          </a:p>
          <a:p>
            <a:pPr indent="-330200" lvl="1" marL="742950" rtl="0" algn="l">
              <a:lnSpc>
                <a:spcPct val="100000"/>
              </a:lnSpc>
              <a:spcBef>
                <a:spcPts val="0"/>
              </a:spcBef>
              <a:spcAft>
                <a:spcPts val="0"/>
              </a:spcAft>
              <a:buClr>
                <a:schemeClr val="dk1"/>
              </a:buClr>
              <a:buSzPct val="100000"/>
              <a:buChar char="–"/>
            </a:pPr>
            <a:r>
              <a:rPr lang="en-US" sz="4000">
                <a:solidFill>
                  <a:schemeClr val="dk1"/>
                </a:solidFill>
              </a:rPr>
              <a:t>continue and break (not used in this course)</a:t>
            </a:r>
            <a:endParaRPr sz="4000">
              <a:solidFill>
                <a:schemeClr val="dk1"/>
              </a:solidFill>
            </a:endParaRPr>
          </a:p>
          <a:p>
            <a:pPr indent="0" lvl="0" marL="0" rtl="0" algn="l">
              <a:lnSpc>
                <a:spcPct val="100000"/>
              </a:lnSpc>
              <a:spcBef>
                <a:spcPts val="0"/>
              </a:spcBef>
              <a:spcAft>
                <a:spcPts val="0"/>
              </a:spcAft>
              <a:buNone/>
            </a:pPr>
            <a:r>
              <a:t/>
            </a:r>
            <a:endParaRPr sz="4000">
              <a:solidFill>
                <a:schemeClr val="dk1"/>
              </a:solidFill>
            </a:endParaRPr>
          </a:p>
          <a:p>
            <a:pPr indent="0" lvl="0" marL="342900" rtl="0" algn="l">
              <a:lnSpc>
                <a:spcPct val="100000"/>
              </a:lnSpc>
              <a:spcBef>
                <a:spcPts val="0"/>
              </a:spcBef>
              <a:spcAft>
                <a:spcPts val="0"/>
              </a:spcAft>
              <a:buSzPct val="80357"/>
              <a:buNone/>
            </a:pPr>
            <a:r>
              <a:t/>
            </a:r>
            <a:endParaRPr/>
          </a:p>
          <a:p>
            <a:pPr indent="-139700" lvl="0" marL="342900" rtl="0" algn="l">
              <a:lnSpc>
                <a:spcPct val="100000"/>
              </a:lnSpc>
              <a:spcBef>
                <a:spcPts val="640"/>
              </a:spcBef>
              <a:spcAft>
                <a:spcPts val="0"/>
              </a:spcAft>
              <a:buClr>
                <a:srgbClr val="3F3F3F"/>
              </a:buClr>
              <a:buSzPct val="100000"/>
              <a:buNone/>
            </a:pPr>
            <a:r>
              <a:t/>
            </a:r>
            <a:endParaRPr/>
          </a:p>
          <a:p>
            <a:pPr indent="-139700" lvl="0" marL="342900" rtl="0" algn="l">
              <a:lnSpc>
                <a:spcPct val="100000"/>
              </a:lnSpc>
              <a:spcBef>
                <a:spcPts val="640"/>
              </a:spcBef>
              <a:spcAft>
                <a:spcPts val="0"/>
              </a:spcAft>
              <a:buClr>
                <a:srgbClr val="3F3F3F"/>
              </a:buClr>
              <a:buSzPct val="100000"/>
              <a:buNone/>
            </a:pPr>
            <a:r>
              <a:t/>
            </a:r>
            <a:endParaRPr/>
          </a:p>
        </p:txBody>
      </p:sp>
      <p:sp>
        <p:nvSpPr>
          <p:cNvPr id="222" name="Google Shape;222;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