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0" r:id="rId5"/>
    <p:sldMasterId id="214748367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51435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16D358-06E3-49E2-9EDC-1B8631A8F69F}">
  <a:tblStyle styleId="{F316D358-06E3-49E2-9EDC-1B8631A8F69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74447c3ef3_0_59: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rPr lang="en-US"/>
              <a:t>Updates - add quick example of raising your own exception (maybe add that section back into the book), also, can you raise a general exception like in Java?</a:t>
            </a:r>
            <a:endParaRPr/>
          </a:p>
        </p:txBody>
      </p:sp>
      <p:sp>
        <p:nvSpPr>
          <p:cNvPr id="113" name="Google Shape;113;g274447c3ef3_0_59: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fae7c76dcd_0_27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g1fae7c76dcd_0_270: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fae7c76dcd_0_317: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15" name="Google Shape;215;g1fae7c76dcd_0_317: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b21d31dfa_0_1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7b21d31dfa_0_1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29" name="Google Shape;229;g27b21d31dfa_0_1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51eb4e0cb_0_10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651eb4e0cb_0_10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7" name="Google Shape;237;g2651eb4e0cb_0_10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fae7c76dcd_0_329: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44" name="Google Shape;244;g1fae7c76dcd_0_329: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51eb4e0cb_0_11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51eb4e0cb_0_11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54" name="Google Shape;254;g2651eb4e0cb_0_11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51eb4e0cb_0_11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651eb4e0cb_0_11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2" name="Google Shape;262;g2651eb4e0cb_0_11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afced45623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afced45623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70" name="Google Shape;270;g2afced45623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c3eb0b1cee_0_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g1c3eb0b1cee_0_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77" name="Google Shape;277;g1c3eb0b1cee_0_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51eb4e0cb_0_14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98" name="Google Shape;298;g2651eb4e0cb_0_14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4" name="Google Shape;134;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rPr lang="en-US"/>
              <a:t>maybe add slide 37 back.</a:t>
            </a:r>
            <a:endParaRPr/>
          </a:p>
        </p:txBody>
      </p:sp>
      <p:sp>
        <p:nvSpPr>
          <p:cNvPr id="135" name="Google Shape;135;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fae7c76dcd_0_29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4" name="Google Shape;304;g1fae7c76dcd_0_295: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05" name="Google Shape;305;g1fae7c76dcd_0_295: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fae7c76dcd_0_30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8" name="Google Shape;318;g1fae7c76dcd_0_30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19" name="Google Shape;319;g1fae7c76dcd_0_308: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4fcdb0012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4fcdb0012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45" name="Google Shape;145;g264fcdb0012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4fcdb0012_0_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4fcdb0012_0_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52" name="Google Shape;152;g264fcdb0012_0_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b21d31dfa_0_112: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58" name="Google Shape;158;g27b21d31dfa_0_112: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51eb4e0cb_0_0: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651eb4e0cb_0_0: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67" name="Google Shape;167;g2651eb4e0cb_0_0: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fae7c76dcd_0_24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1fae7c76dcd_0_24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174" name="Google Shape;174;g1fae7c76dcd_0_24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51eb4e0cb_0_3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651eb4e0cb_0_3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81" name="Google Shape;181;g2651eb4e0cb_0_3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51eb4e0cb_0_8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51eb4e0cb_0_8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89" name="Google Shape;189;g2651eb4e0cb_0_8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2"/>
          <p:cNvSpPr txBox="1"/>
          <p:nvPr>
            <p:ph type="title"/>
          </p:nvPr>
        </p:nvSpPr>
        <p:spPr>
          <a:xfrm>
            <a:off x="522750" y="423501"/>
            <a:ext cx="8229600" cy="5367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457200" y="1084750"/>
            <a:ext cx="8229600" cy="3601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430175"/>
            <a:ext cx="8229600" cy="595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3" name="Google Shape;63;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7" name="Google Shape;67;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p:nvPr>
            <p:ph idx="2" type="pic"/>
          </p:nvPr>
        </p:nvSpPr>
        <p:spPr>
          <a:xfrm>
            <a:off x="1792288" y="685800"/>
            <a:ext cx="5486400" cy="3086100"/>
          </a:xfrm>
          <a:prstGeom prst="rect">
            <a:avLst/>
          </a:prstGeom>
          <a:noFill/>
          <a:ln>
            <a:noFill/>
          </a:ln>
        </p:spPr>
      </p:sp>
      <p:sp>
        <p:nvSpPr>
          <p:cNvPr id="71" name="Google Shape;71;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8"/>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8"/>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79" name="Google Shape;79;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19"/>
          <p:cNvSpPr txBox="1"/>
          <p:nvPr>
            <p:ph type="title"/>
          </p:nvPr>
        </p:nvSpPr>
        <p:spPr>
          <a:xfrm>
            <a:off x="457200" y="463953"/>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9"/>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83" name="Google Shape;83;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20"/>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0"/>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0"/>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2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4" name="Google Shape;94;p2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5" name="Google Shape;95;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0"/>
            <a:ext cx="8229600" cy="393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084575"/>
            <a:ext cx="8229600" cy="3601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99" name="Google Shape;99;p2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0" name="Google Shape;100;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1" name="Shape 101"/>
        <p:cNvGrpSpPr/>
        <p:nvPr/>
      </p:nvGrpSpPr>
      <p:grpSpPr>
        <a:xfrm>
          <a:off x="0" y="0"/>
          <a:ext cx="0" cy="0"/>
          <a:chOff x="0" y="0"/>
          <a:chExt cx="0" cy="0"/>
        </a:xfrm>
      </p:grpSpPr>
      <p:sp>
        <p:nvSpPr>
          <p:cNvPr id="102" name="Google Shape;102;p2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4"/>
          <p:cNvSpPr/>
          <p:nvPr>
            <p:ph idx="2" type="pic"/>
          </p:nvPr>
        </p:nvSpPr>
        <p:spPr>
          <a:xfrm>
            <a:off x="1792288" y="685800"/>
            <a:ext cx="5486400" cy="3086100"/>
          </a:xfrm>
          <a:prstGeom prst="rect">
            <a:avLst/>
          </a:prstGeom>
          <a:noFill/>
          <a:ln>
            <a:noFill/>
          </a:ln>
        </p:spPr>
      </p:sp>
      <p:sp>
        <p:nvSpPr>
          <p:cNvPr id="104" name="Google Shape;104;p2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5" name="Google Shape;105;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5"/>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5"/>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5"/>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57200" y="508700"/>
            <a:ext cx="8229600" cy="538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7"/>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 name="Google Shape;36;p7"/>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 name="Google Shape;37;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8"/>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p:nvPr>
            <p:ph idx="2" type="pic"/>
          </p:nvPr>
        </p:nvSpPr>
        <p:spPr>
          <a:xfrm>
            <a:off x="1792288" y="685800"/>
            <a:ext cx="5486400" cy="3086100"/>
          </a:xfrm>
          <a:prstGeom prst="rect">
            <a:avLst/>
          </a:prstGeom>
          <a:noFill/>
          <a:ln>
            <a:noFill/>
          </a:ln>
        </p:spPr>
      </p:sp>
      <p:sp>
        <p:nvSpPr>
          <p:cNvPr id="41" name="Google Shape;41;p8"/>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2" name="Google Shape;42;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1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1.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508700"/>
            <a:ext cx="8229600" cy="5385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166801"/>
            <a:ext cx="8229600" cy="3427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457200" y="430175"/>
            <a:ext cx="8229600" cy="5955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124076"/>
            <a:ext cx="8229600" cy="34707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7"/>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6" name="Google Shape;116;p26"/>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6"/>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6"/>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6"/>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6"/>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6"/>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6"/>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6"/>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6"/>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6"/>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6"/>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6"/>
          <p:cNvSpPr txBox="1"/>
          <p:nvPr>
            <p:ph type="title"/>
          </p:nvPr>
        </p:nvSpPr>
        <p:spPr>
          <a:xfrm>
            <a:off x="49100" y="1898713"/>
            <a:ext cx="52050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28" name="Google Shape;128;p26"/>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6"/>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6"/>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6"/>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457200" y="405565"/>
            <a:ext cx="8229600" cy="6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Using Parameters</a:t>
            </a:r>
            <a:endParaRPr>
              <a:solidFill>
                <a:schemeClr val="dk1"/>
              </a:solidFill>
            </a:endParaRPr>
          </a:p>
        </p:txBody>
      </p:sp>
      <p:sp>
        <p:nvSpPr>
          <p:cNvPr id="199" name="Google Shape;199;p35"/>
          <p:cNvSpPr txBox="1"/>
          <p:nvPr>
            <p:ph idx="1" type="body"/>
          </p:nvPr>
        </p:nvSpPr>
        <p:spPr>
          <a:xfrm>
            <a:off x="228600" y="1048775"/>
            <a:ext cx="8686800" cy="24720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b="1" i="0" lang="en-US" sz="3200" u="none">
                <a:solidFill>
                  <a:schemeClr val="dk1"/>
                </a:solidFill>
                <a:latin typeface="Arial"/>
                <a:ea typeface="Arial"/>
                <a:cs typeface="Arial"/>
                <a:sym typeface="Arial"/>
              </a:rPr>
              <a:t>parameter</a:t>
            </a:r>
            <a:r>
              <a:rPr b="0" i="0" lang="en-US" sz="3200" u="none">
                <a:solidFill>
                  <a:schemeClr val="dk1"/>
                </a:solidFill>
                <a:latin typeface="Arial"/>
                <a:ea typeface="Arial"/>
                <a:cs typeface="Arial"/>
                <a:sym typeface="Arial"/>
              </a:rPr>
              <a:t>: A value passed to a method by its caller.</a:t>
            </a:r>
            <a:endParaRPr/>
          </a:p>
          <a:p>
            <a:pPr indent="-342900" lvl="0" marL="342900" rtl="0" algn="l">
              <a:lnSpc>
                <a:spcPct val="110000"/>
              </a:lnSpc>
              <a:spcBef>
                <a:spcPts val="560"/>
              </a:spcBef>
              <a:spcAft>
                <a:spcPts val="0"/>
              </a:spcAft>
              <a:buClr>
                <a:schemeClr val="dk1"/>
              </a:buClr>
              <a:buSzPts val="2600"/>
              <a:buChar char="●"/>
            </a:pPr>
            <a:r>
              <a:rPr lang="en-US" sz="2600">
                <a:solidFill>
                  <a:schemeClr val="dk1"/>
                </a:solidFill>
                <a:latin typeface="Arial"/>
                <a:ea typeface="Arial"/>
                <a:cs typeface="Arial"/>
                <a:sym typeface="Arial"/>
              </a:rPr>
              <a:t>Using parameters makes a method more re-usable.</a:t>
            </a:r>
            <a:endParaRPr sz="2600">
              <a:solidFill>
                <a:schemeClr val="dk1"/>
              </a:solidFill>
              <a:latin typeface="Arial"/>
              <a:ea typeface="Arial"/>
              <a:cs typeface="Arial"/>
              <a:sym typeface="Arial"/>
            </a:endParaRPr>
          </a:p>
          <a:p>
            <a:pPr indent="-342900" lvl="0" marL="342900" rtl="0" algn="l">
              <a:lnSpc>
                <a:spcPct val="110000"/>
              </a:lnSpc>
              <a:spcBef>
                <a:spcPts val="0"/>
              </a:spcBef>
              <a:spcAft>
                <a:spcPts val="0"/>
              </a:spcAft>
              <a:buClr>
                <a:schemeClr val="dk1"/>
              </a:buClr>
              <a:buSzPts val="2600"/>
              <a:buChar char="●"/>
            </a:pPr>
            <a:r>
              <a:rPr lang="en-US" sz="2600">
                <a:solidFill>
                  <a:schemeClr val="dk1"/>
                </a:solidFill>
                <a:latin typeface="Arial"/>
                <a:ea typeface="Arial"/>
                <a:cs typeface="Arial"/>
                <a:sym typeface="Arial"/>
              </a:rPr>
              <a:t>With a parameter, the line() method can make a line of any size</a:t>
            </a:r>
            <a:r>
              <a:rPr b="0" i="0" lang="en-US" sz="2600" u="none">
                <a:solidFill>
                  <a:schemeClr val="dk1"/>
                </a:solidFill>
                <a:latin typeface="Arial"/>
                <a:ea typeface="Arial"/>
                <a:cs typeface="Arial"/>
                <a:sym typeface="Arial"/>
              </a:rPr>
              <a:t>.</a:t>
            </a:r>
            <a:endParaRPr/>
          </a:p>
        </p:txBody>
      </p:sp>
      <p:grpSp>
        <p:nvGrpSpPr>
          <p:cNvPr id="200" name="Google Shape;200;p35"/>
          <p:cNvGrpSpPr/>
          <p:nvPr/>
        </p:nvGrpSpPr>
        <p:grpSpPr>
          <a:xfrm>
            <a:off x="1143000" y="3762375"/>
            <a:ext cx="7140575" cy="1040606"/>
            <a:chOff x="528" y="1968"/>
            <a:chExt cx="4498" cy="874"/>
          </a:xfrm>
        </p:grpSpPr>
        <p:sp>
          <p:nvSpPr>
            <p:cNvPr id="201" name="Google Shape;201;p35"/>
            <p:cNvSpPr txBox="1"/>
            <p:nvPr/>
          </p:nvSpPr>
          <p:spPr>
            <a:xfrm>
              <a:off x="528" y="2096"/>
              <a:ext cx="600" cy="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main</a:t>
              </a:r>
              <a:endParaRPr b="0" i="0" sz="1400" u="none" cap="none" strike="noStrike">
                <a:solidFill>
                  <a:srgbClr val="000000"/>
                </a:solidFill>
                <a:latin typeface="Arial"/>
                <a:ea typeface="Arial"/>
                <a:cs typeface="Arial"/>
                <a:sym typeface="Arial"/>
              </a:endParaRPr>
            </a:p>
          </p:txBody>
        </p:sp>
        <p:cxnSp>
          <p:nvCxnSpPr>
            <p:cNvPr id="202" name="Google Shape;202;p35"/>
            <p:cNvCxnSpPr/>
            <p:nvPr/>
          </p:nvCxnSpPr>
          <p:spPr>
            <a:xfrm>
              <a:off x="1053" y="2218"/>
              <a:ext cx="900" cy="0"/>
            </a:xfrm>
            <a:prstGeom prst="straightConnector1">
              <a:avLst/>
            </a:prstGeom>
            <a:noFill/>
            <a:ln cap="flat" cmpd="sng" w="9525">
              <a:solidFill>
                <a:srgbClr val="000000"/>
              </a:solidFill>
              <a:prstDash val="solid"/>
              <a:miter lim="800000"/>
              <a:headEnd len="sm" w="sm" type="none"/>
              <a:tailEnd len="med" w="med" type="triangle"/>
            </a:ln>
          </p:spPr>
        </p:cxnSp>
        <p:sp>
          <p:nvSpPr>
            <p:cNvPr id="203" name="Google Shape;203;p35"/>
            <p:cNvSpPr txBox="1"/>
            <p:nvPr/>
          </p:nvSpPr>
          <p:spPr>
            <a:xfrm>
              <a:off x="1968" y="2092"/>
              <a:ext cx="600" cy="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line</a:t>
              </a:r>
              <a:endParaRPr b="0" i="0" sz="1400" u="none" cap="none" strike="noStrike">
                <a:solidFill>
                  <a:srgbClr val="000000"/>
                </a:solidFill>
                <a:latin typeface="Arial"/>
                <a:ea typeface="Arial"/>
                <a:cs typeface="Arial"/>
                <a:sym typeface="Arial"/>
              </a:endParaRPr>
            </a:p>
          </p:txBody>
        </p:sp>
        <p:cxnSp>
          <p:nvCxnSpPr>
            <p:cNvPr id="204" name="Google Shape;204;p35"/>
            <p:cNvCxnSpPr/>
            <p:nvPr/>
          </p:nvCxnSpPr>
          <p:spPr>
            <a:xfrm>
              <a:off x="2496" y="2218"/>
              <a:ext cx="900" cy="0"/>
            </a:xfrm>
            <a:prstGeom prst="straightConnector1">
              <a:avLst/>
            </a:prstGeom>
            <a:noFill/>
            <a:ln cap="flat" cmpd="sng" w="9525">
              <a:solidFill>
                <a:srgbClr val="000000"/>
              </a:solidFill>
              <a:prstDash val="solid"/>
              <a:miter lim="800000"/>
              <a:headEnd len="sm" w="sm" type="none"/>
              <a:tailEnd len="med" w="med" type="triangle"/>
            </a:ln>
          </p:spPr>
        </p:cxnSp>
        <p:sp>
          <p:nvSpPr>
            <p:cNvPr id="205" name="Google Shape;205;p35"/>
            <p:cNvSpPr txBox="1"/>
            <p:nvPr/>
          </p:nvSpPr>
          <p:spPr>
            <a:xfrm>
              <a:off x="3526" y="2100"/>
              <a:ext cx="900" cy="300"/>
            </a:xfrm>
            <a:prstGeom prst="rect">
              <a:avLst/>
            </a:prstGeom>
            <a:noFill/>
            <a:ln>
              <a:noFill/>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p:txBody>
        </p:sp>
        <p:sp>
          <p:nvSpPr>
            <p:cNvPr id="206" name="Google Shape;206;p35"/>
            <p:cNvSpPr txBox="1"/>
            <p:nvPr/>
          </p:nvSpPr>
          <p:spPr>
            <a:xfrm>
              <a:off x="1363" y="1968"/>
              <a:ext cx="300" cy="300"/>
            </a:xfrm>
            <a:prstGeom prst="rect">
              <a:avLst/>
            </a:prstGeom>
            <a:noFill/>
            <a:ln>
              <a:noFill/>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7</a:t>
              </a:r>
              <a:endParaRPr b="0" i="0" sz="1400" u="none" cap="none" strike="noStrike">
                <a:solidFill>
                  <a:srgbClr val="000000"/>
                </a:solidFill>
                <a:latin typeface="Arial"/>
                <a:ea typeface="Arial"/>
                <a:cs typeface="Arial"/>
                <a:sym typeface="Arial"/>
              </a:endParaRPr>
            </a:p>
          </p:txBody>
        </p:sp>
        <p:cxnSp>
          <p:nvCxnSpPr>
            <p:cNvPr id="207" name="Google Shape;207;p35"/>
            <p:cNvCxnSpPr/>
            <p:nvPr/>
          </p:nvCxnSpPr>
          <p:spPr>
            <a:xfrm>
              <a:off x="1036" y="2347"/>
              <a:ext cx="900" cy="300"/>
            </a:xfrm>
            <a:prstGeom prst="straightConnector1">
              <a:avLst/>
            </a:prstGeom>
            <a:noFill/>
            <a:ln cap="flat" cmpd="sng" w="9525">
              <a:solidFill>
                <a:srgbClr val="000000"/>
              </a:solidFill>
              <a:prstDash val="solid"/>
              <a:miter lim="800000"/>
              <a:headEnd len="sm" w="sm" type="none"/>
              <a:tailEnd len="med" w="med" type="triangle"/>
            </a:ln>
          </p:spPr>
        </p:cxnSp>
        <p:sp>
          <p:nvSpPr>
            <p:cNvPr id="208" name="Google Shape;208;p35"/>
            <p:cNvSpPr txBox="1"/>
            <p:nvPr/>
          </p:nvSpPr>
          <p:spPr>
            <a:xfrm>
              <a:off x="1968" y="2534"/>
              <a:ext cx="600" cy="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line</a:t>
              </a:r>
              <a:endParaRPr b="0" i="0" sz="1400" u="none" cap="none" strike="noStrike">
                <a:solidFill>
                  <a:srgbClr val="000000"/>
                </a:solidFill>
                <a:latin typeface="Arial"/>
                <a:ea typeface="Arial"/>
                <a:cs typeface="Arial"/>
                <a:sym typeface="Arial"/>
              </a:endParaRPr>
            </a:p>
          </p:txBody>
        </p:sp>
        <p:cxnSp>
          <p:nvCxnSpPr>
            <p:cNvPr id="209" name="Google Shape;209;p35"/>
            <p:cNvCxnSpPr/>
            <p:nvPr/>
          </p:nvCxnSpPr>
          <p:spPr>
            <a:xfrm>
              <a:off x="2496" y="2660"/>
              <a:ext cx="900" cy="0"/>
            </a:xfrm>
            <a:prstGeom prst="straightConnector1">
              <a:avLst/>
            </a:prstGeom>
            <a:noFill/>
            <a:ln cap="flat" cmpd="sng" w="9525">
              <a:solidFill>
                <a:srgbClr val="000000"/>
              </a:solidFill>
              <a:prstDash val="solid"/>
              <a:miter lim="800000"/>
              <a:headEnd len="sm" w="sm" type="none"/>
              <a:tailEnd len="med" w="med" type="triangle"/>
            </a:ln>
          </p:spPr>
        </p:cxnSp>
        <p:sp>
          <p:nvSpPr>
            <p:cNvPr id="210" name="Google Shape;210;p35"/>
            <p:cNvSpPr txBox="1"/>
            <p:nvPr/>
          </p:nvSpPr>
          <p:spPr>
            <a:xfrm>
              <a:off x="3526" y="2542"/>
              <a:ext cx="1500" cy="300"/>
            </a:xfrm>
            <a:prstGeom prst="rect">
              <a:avLst/>
            </a:prstGeom>
            <a:noFill/>
            <a:ln>
              <a:noFill/>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p:txBody>
        </p:sp>
        <p:sp>
          <p:nvSpPr>
            <p:cNvPr id="211" name="Google Shape;211;p35"/>
            <p:cNvSpPr txBox="1"/>
            <p:nvPr/>
          </p:nvSpPr>
          <p:spPr>
            <a:xfrm>
              <a:off x="1186" y="2471"/>
              <a:ext cx="600" cy="300"/>
            </a:xfrm>
            <a:prstGeom prst="rect">
              <a:avLst/>
            </a:prstGeom>
            <a:noFill/>
            <a:ln>
              <a:noFill/>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13</a:t>
              </a:r>
              <a:endParaRPr b="0" i="0" sz="1400" u="none" cap="none" strike="noStrike">
                <a:solidFill>
                  <a:srgbClr val="000000"/>
                </a:solidFill>
                <a:latin typeface="Arial"/>
                <a:ea typeface="Arial"/>
                <a:cs typeface="Arial"/>
                <a:sym typeface="Arial"/>
              </a:endParaRPr>
            </a:p>
          </p:txBody>
        </p:sp>
      </p:grpSp>
      <p:sp>
        <p:nvSpPr>
          <p:cNvPr id="212" name="Google Shape;212;p3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6"/>
          <p:cNvPicPr preferRelativeResize="0"/>
          <p:nvPr/>
        </p:nvPicPr>
        <p:blipFill rotWithShape="1">
          <a:blip r:embed="rId3">
            <a:alphaModFix/>
          </a:blip>
          <a:srcRect b="0" l="0" r="0" t="0"/>
          <a:stretch/>
        </p:blipFill>
        <p:spPr>
          <a:xfrm>
            <a:off x="1694401" y="897536"/>
            <a:ext cx="6669724" cy="1445714"/>
          </a:xfrm>
          <a:prstGeom prst="rect">
            <a:avLst/>
          </a:prstGeom>
          <a:noFill/>
          <a:ln>
            <a:noFill/>
          </a:ln>
        </p:spPr>
      </p:pic>
      <p:pic>
        <p:nvPicPr>
          <p:cNvPr id="218" name="Google Shape;218;p36"/>
          <p:cNvPicPr preferRelativeResize="0"/>
          <p:nvPr/>
        </p:nvPicPr>
        <p:blipFill>
          <a:blip r:embed="rId4">
            <a:alphaModFix/>
          </a:blip>
          <a:stretch>
            <a:fillRect/>
          </a:stretch>
        </p:blipFill>
        <p:spPr>
          <a:xfrm>
            <a:off x="315650" y="2571750"/>
            <a:ext cx="7129227" cy="772450"/>
          </a:xfrm>
          <a:prstGeom prst="rect">
            <a:avLst/>
          </a:prstGeom>
          <a:noFill/>
          <a:ln>
            <a:noFill/>
          </a:ln>
        </p:spPr>
      </p:pic>
      <p:sp>
        <p:nvSpPr>
          <p:cNvPr id="219" name="Google Shape;219;p36"/>
          <p:cNvSpPr txBox="1"/>
          <p:nvPr>
            <p:ph type="title"/>
          </p:nvPr>
        </p:nvSpPr>
        <p:spPr>
          <a:xfrm>
            <a:off x="0" y="411375"/>
            <a:ext cx="9144000" cy="567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Method Declaration and Call Must Match</a:t>
            </a:r>
            <a:endParaRPr>
              <a:solidFill>
                <a:schemeClr val="dk1"/>
              </a:solidFill>
            </a:endParaRPr>
          </a:p>
        </p:txBody>
      </p:sp>
      <p:sp>
        <p:nvSpPr>
          <p:cNvPr id="220" name="Google Shape;220;p3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21" name="Google Shape;221;p36"/>
          <p:cNvSpPr/>
          <p:nvPr/>
        </p:nvSpPr>
        <p:spPr>
          <a:xfrm rot="5400000">
            <a:off x="4262036" y="2182950"/>
            <a:ext cx="388200" cy="342000"/>
          </a:xfrm>
          <a:prstGeom prst="rightArrow">
            <a:avLst>
              <a:gd fmla="val 20038" name="adj1"/>
              <a:gd fmla="val 56224"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6"/>
          <p:cNvSpPr/>
          <p:nvPr/>
        </p:nvSpPr>
        <p:spPr>
          <a:xfrm rot="5400000">
            <a:off x="4888673" y="2182950"/>
            <a:ext cx="388200" cy="342000"/>
          </a:xfrm>
          <a:prstGeom prst="rightArrow">
            <a:avLst>
              <a:gd fmla="val 20038" name="adj1"/>
              <a:gd fmla="val 56224"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6"/>
          <p:cNvSpPr/>
          <p:nvPr/>
        </p:nvSpPr>
        <p:spPr>
          <a:xfrm rot="5540834">
            <a:off x="6025991" y="2182909"/>
            <a:ext cx="388226" cy="341991"/>
          </a:xfrm>
          <a:prstGeom prst="rightArrow">
            <a:avLst>
              <a:gd fmla="val 20038" name="adj1"/>
              <a:gd fmla="val 56224"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6"/>
          <p:cNvSpPr txBox="1"/>
          <p:nvPr>
            <p:ph idx="1" type="body"/>
          </p:nvPr>
        </p:nvSpPr>
        <p:spPr>
          <a:xfrm>
            <a:off x="612250" y="3116850"/>
            <a:ext cx="8229600" cy="1986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800"/>
              <a:buNone/>
            </a:pPr>
            <a:r>
              <a:rPr lang="en-US" sz="3000">
                <a:solidFill>
                  <a:schemeClr val="dk1"/>
                </a:solidFill>
              </a:rPr>
              <a:t>Must match in:</a:t>
            </a:r>
            <a:endParaRPr sz="3000">
              <a:solidFill>
                <a:schemeClr val="dk1"/>
              </a:solidFill>
            </a:endParaRPr>
          </a:p>
          <a:p>
            <a:pPr indent="-400050" lvl="0" marL="914400" rtl="0" algn="l">
              <a:lnSpc>
                <a:spcPct val="100000"/>
              </a:lnSpc>
              <a:spcBef>
                <a:spcPts val="0"/>
              </a:spcBef>
              <a:spcAft>
                <a:spcPts val="0"/>
              </a:spcAft>
              <a:buClr>
                <a:schemeClr val="dk1"/>
              </a:buClr>
              <a:buSzPts val="2700"/>
              <a:buAutoNum type="arabicPeriod"/>
            </a:pPr>
            <a:r>
              <a:rPr lang="en-US" sz="2700">
                <a:solidFill>
                  <a:schemeClr val="dk1"/>
                </a:solidFill>
              </a:rPr>
              <a:t>number</a:t>
            </a:r>
            <a:endParaRPr sz="2700">
              <a:solidFill>
                <a:schemeClr val="dk1"/>
              </a:solidFill>
            </a:endParaRPr>
          </a:p>
          <a:p>
            <a:pPr indent="-400050" lvl="0" marL="914400" rtl="0" algn="l">
              <a:lnSpc>
                <a:spcPct val="100000"/>
              </a:lnSpc>
              <a:spcBef>
                <a:spcPts val="0"/>
              </a:spcBef>
              <a:spcAft>
                <a:spcPts val="0"/>
              </a:spcAft>
              <a:buClr>
                <a:schemeClr val="dk1"/>
              </a:buClr>
              <a:buSzPts val="2700"/>
              <a:buAutoNum type="arabicPeriod"/>
            </a:pPr>
            <a:r>
              <a:rPr lang="en-US" sz="2700">
                <a:solidFill>
                  <a:schemeClr val="dk1"/>
                </a:solidFill>
              </a:rPr>
              <a:t>order</a:t>
            </a:r>
            <a:endParaRPr sz="2700">
              <a:solidFill>
                <a:schemeClr val="dk1"/>
              </a:solidFill>
            </a:endParaRPr>
          </a:p>
          <a:p>
            <a:pPr indent="-400050" lvl="0" marL="914400" rtl="0" algn="l">
              <a:lnSpc>
                <a:spcPct val="100000"/>
              </a:lnSpc>
              <a:spcBef>
                <a:spcPts val="0"/>
              </a:spcBef>
              <a:spcAft>
                <a:spcPts val="0"/>
              </a:spcAft>
              <a:buClr>
                <a:schemeClr val="dk1"/>
              </a:buClr>
              <a:buSzPts val="2700"/>
              <a:buAutoNum type="arabicPeriod"/>
            </a:pPr>
            <a:r>
              <a:rPr lang="en-US" sz="2700">
                <a:solidFill>
                  <a:schemeClr val="dk1"/>
                </a:solidFill>
              </a:rPr>
              <a:t>data type</a:t>
            </a:r>
            <a:endParaRPr sz="2700">
              <a:solidFill>
                <a:schemeClr val="dk1"/>
              </a:solidFill>
            </a:endParaRPr>
          </a:p>
          <a:p>
            <a:pPr indent="-400050" lvl="0" marL="914400" rtl="0" algn="l">
              <a:lnSpc>
                <a:spcPct val="100000"/>
              </a:lnSpc>
              <a:spcBef>
                <a:spcPts val="0"/>
              </a:spcBef>
              <a:spcAft>
                <a:spcPts val="0"/>
              </a:spcAft>
              <a:buClr>
                <a:schemeClr val="dk1"/>
              </a:buClr>
              <a:buSzPts val="2700"/>
              <a:buAutoNum type="arabicPeriod"/>
            </a:pPr>
            <a:r>
              <a:rPr lang="en-US" sz="2700">
                <a:solidFill>
                  <a:schemeClr val="dk1"/>
                </a:solidFill>
              </a:rPr>
              <a:t>meaning</a:t>
            </a:r>
            <a:endParaRPr sz="2700">
              <a:solidFill>
                <a:schemeClr val="dk1"/>
              </a:solidFill>
            </a:endParaRPr>
          </a:p>
        </p:txBody>
      </p:sp>
      <p:pic>
        <p:nvPicPr>
          <p:cNvPr id="225" name="Google Shape;225;p36"/>
          <p:cNvPicPr preferRelativeResize="0"/>
          <p:nvPr/>
        </p:nvPicPr>
        <p:blipFill rotWithShape="1">
          <a:blip r:embed="rId5">
            <a:alphaModFix/>
          </a:blip>
          <a:srcRect b="0" l="0" r="0" t="0"/>
          <a:stretch/>
        </p:blipFill>
        <p:spPr>
          <a:xfrm>
            <a:off x="5249400" y="3039050"/>
            <a:ext cx="2628900" cy="1733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457200" y="463950"/>
            <a:ext cx="8229600" cy="393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Logan Eggleston</a:t>
            </a:r>
            <a:endParaRPr/>
          </a:p>
        </p:txBody>
      </p:sp>
      <p:sp>
        <p:nvSpPr>
          <p:cNvPr id="232" name="Google Shape;232;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33" name="Google Shape;233;p37"/>
          <p:cNvPicPr preferRelativeResize="0"/>
          <p:nvPr/>
        </p:nvPicPr>
        <p:blipFill>
          <a:blip r:embed="rId3">
            <a:alphaModFix/>
          </a:blip>
          <a:stretch>
            <a:fillRect/>
          </a:stretch>
        </p:blipFill>
        <p:spPr>
          <a:xfrm>
            <a:off x="1702875" y="975600"/>
            <a:ext cx="5241618" cy="3981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idx="1" type="body"/>
          </p:nvPr>
        </p:nvSpPr>
        <p:spPr>
          <a:xfrm>
            <a:off x="2370500" y="1036900"/>
            <a:ext cx="6307200" cy="3145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ParametersExamples.java</a:t>
            </a:r>
            <a:endParaRPr/>
          </a:p>
          <a:p>
            <a:pPr indent="0" lvl="0" marL="0" rtl="0" algn="l">
              <a:spcBef>
                <a:spcPts val="360"/>
              </a:spcBef>
              <a:spcAft>
                <a:spcPts val="0"/>
              </a:spcAft>
              <a:buNone/>
            </a:pPr>
            <a:r>
              <a:rPr lang="en-US"/>
              <a:t>demo3()</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More detail. </a:t>
            </a:r>
            <a:endParaRPr/>
          </a:p>
          <a:p>
            <a:pPr indent="0" lvl="0" marL="0" rtl="0" algn="l">
              <a:spcBef>
                <a:spcPts val="360"/>
              </a:spcBef>
              <a:spcAft>
                <a:spcPts val="0"/>
              </a:spcAft>
              <a:buNone/>
            </a:pPr>
            <a:r>
              <a:rPr lang="en-US"/>
              <a:t>Experiment with scope.</a:t>
            </a:r>
            <a:endParaRPr/>
          </a:p>
        </p:txBody>
      </p:sp>
      <p:sp>
        <p:nvSpPr>
          <p:cNvPr id="240" name="Google Shape;240;p3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
        <p:nvSpPr>
          <p:cNvPr id="241" name="Google Shape;241;p38"/>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0" y="411375"/>
            <a:ext cx="9144000" cy="567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Two Different Memory Stacks</a:t>
            </a:r>
            <a:endParaRPr>
              <a:solidFill>
                <a:schemeClr val="dk1"/>
              </a:solidFill>
            </a:endParaRPr>
          </a:p>
        </p:txBody>
      </p:sp>
      <p:sp>
        <p:nvSpPr>
          <p:cNvPr id="247" name="Google Shape;247;p39"/>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248" name="Google Shape;248;p39"/>
          <p:cNvGraphicFramePr/>
          <p:nvPr/>
        </p:nvGraphicFramePr>
        <p:xfrm>
          <a:off x="4103013" y="1418138"/>
          <a:ext cx="3000000" cy="3000000"/>
        </p:xfrm>
        <a:graphic>
          <a:graphicData uri="http://schemas.openxmlformats.org/drawingml/2006/table">
            <a:tbl>
              <a:tblPr>
                <a:noFill/>
                <a:tableStyleId>{F316D358-06E3-49E2-9EDC-1B8631A8F69F}</a:tableStyleId>
              </a:tblPr>
              <a:tblGrid>
                <a:gridCol w="2340225"/>
                <a:gridCol w="1926475"/>
              </a:tblGrid>
              <a:tr h="381000">
                <a:tc gridSpan="2">
                  <a:txBody>
                    <a:bodyPr/>
                    <a:lstStyle/>
                    <a:p>
                      <a:pPr indent="0" lvl="0" marL="0" marR="0" rtl="0" algn="ctr">
                        <a:lnSpc>
                          <a:spcPct val="100000"/>
                        </a:lnSpc>
                        <a:spcBef>
                          <a:spcPts val="0"/>
                        </a:spcBef>
                        <a:spcAft>
                          <a:spcPts val="0"/>
                        </a:spcAft>
                        <a:buClr>
                          <a:srgbClr val="000000"/>
                        </a:buClr>
                        <a:buSzPts val="1500"/>
                        <a:buFont typeface="Arial"/>
                        <a:buNone/>
                      </a:pPr>
                      <a:r>
                        <a:rPr b="1" lang="en-US" sz="1500"/>
                        <a:t>display()</a:t>
                      </a:r>
                      <a:endParaRPr b="1" sz="1500" u="none" cap="none" strike="noStrike"/>
                    </a:p>
                    <a:p>
                      <a:pPr indent="0" lvl="0" marL="0" marR="0" rtl="0" algn="ctr">
                        <a:lnSpc>
                          <a:spcPct val="100000"/>
                        </a:lnSpc>
                        <a:spcBef>
                          <a:spcPts val="0"/>
                        </a:spcBef>
                        <a:spcAft>
                          <a:spcPts val="0"/>
                        </a:spcAft>
                        <a:buClr>
                          <a:srgbClr val="000000"/>
                        </a:buClr>
                        <a:buSzPts val="1500"/>
                        <a:buFont typeface="Arial"/>
                        <a:buNone/>
                      </a:pPr>
                      <a:r>
                        <a:rPr b="1" lang="en-US" sz="1500" u="none" cap="none" strike="noStrike"/>
                        <a:t>Memory Stack</a:t>
                      </a:r>
                      <a:endParaRPr b="1" sz="15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r>
              <a:tr h="381000">
                <a:tc>
                  <a:txBody>
                    <a:bodyPr/>
                    <a:lstStyle/>
                    <a:p>
                      <a:pPr indent="0" lvl="0" marL="0" marR="0" rtl="0" algn="l">
                        <a:lnSpc>
                          <a:spcPct val="115000"/>
                        </a:lnSpc>
                        <a:spcBef>
                          <a:spcPts val="0"/>
                        </a:spcBef>
                        <a:spcAft>
                          <a:spcPts val="0"/>
                        </a:spcAft>
                        <a:buClr>
                          <a:srgbClr val="000000"/>
                        </a:buClr>
                        <a:buSzPts val="1100"/>
                        <a:buFont typeface="Arial"/>
                        <a:buNone/>
                      </a:pPr>
                      <a:r>
                        <a:rPr b="1" lang="en-US" sz="1500">
                          <a:latin typeface="Courier New"/>
                          <a:ea typeface="Courier New"/>
                          <a:cs typeface="Courier New"/>
                          <a:sym typeface="Courier New"/>
                        </a:rPr>
                        <a:t>player</a:t>
                      </a:r>
                      <a:endParaRPr sz="15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b="1" lang="en-US" sz="1500">
                          <a:solidFill>
                            <a:schemeClr val="dk1"/>
                          </a:solidFill>
                          <a:latin typeface="Courier New"/>
                          <a:ea typeface="Courier New"/>
                          <a:cs typeface="Courier New"/>
                          <a:sym typeface="Courier New"/>
                        </a:rPr>
                        <a:t>“Eggleston”</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careerAces</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182</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careerKills</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1921</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careerKillsPerSet</a:t>
                      </a:r>
                      <a:endParaRPr b="1" sz="1500">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4.29</a:t>
                      </a:r>
                      <a:endParaRPr b="1" sz="1500">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249" name="Google Shape;249;p39"/>
          <p:cNvGraphicFramePr/>
          <p:nvPr/>
        </p:nvGraphicFramePr>
        <p:xfrm>
          <a:off x="235413" y="1418150"/>
          <a:ext cx="3000000" cy="3000000"/>
        </p:xfrm>
        <a:graphic>
          <a:graphicData uri="http://schemas.openxmlformats.org/drawingml/2006/table">
            <a:tbl>
              <a:tblPr>
                <a:noFill/>
                <a:tableStyleId>{F316D358-06E3-49E2-9EDC-1B8631A8F69F}</a:tableStyleId>
              </a:tblPr>
              <a:tblGrid>
                <a:gridCol w="1629650"/>
                <a:gridCol w="1959850"/>
              </a:tblGrid>
              <a:tr h="335325">
                <a:tc gridSpan="2">
                  <a:txBody>
                    <a:bodyPr/>
                    <a:lstStyle/>
                    <a:p>
                      <a:pPr indent="0" lvl="0" marL="0" marR="0" rtl="0" algn="ctr">
                        <a:lnSpc>
                          <a:spcPct val="100000"/>
                        </a:lnSpc>
                        <a:spcBef>
                          <a:spcPts val="0"/>
                        </a:spcBef>
                        <a:spcAft>
                          <a:spcPts val="0"/>
                        </a:spcAft>
                        <a:buClr>
                          <a:srgbClr val="000000"/>
                        </a:buClr>
                        <a:buSzPts val="1500"/>
                        <a:buFont typeface="Arial"/>
                        <a:buNone/>
                      </a:pPr>
                      <a:r>
                        <a:rPr b="1" lang="en-US" sz="1500"/>
                        <a:t>demo3()</a:t>
                      </a:r>
                      <a:endParaRPr b="1" sz="1500" u="none" cap="none" strike="noStrike"/>
                    </a:p>
                    <a:p>
                      <a:pPr indent="0" lvl="0" marL="0" marR="0" rtl="0" algn="ctr">
                        <a:lnSpc>
                          <a:spcPct val="100000"/>
                        </a:lnSpc>
                        <a:spcBef>
                          <a:spcPts val="0"/>
                        </a:spcBef>
                        <a:spcAft>
                          <a:spcPts val="0"/>
                        </a:spcAft>
                        <a:buClr>
                          <a:srgbClr val="000000"/>
                        </a:buClr>
                        <a:buSzPts val="1500"/>
                        <a:buFont typeface="Arial"/>
                        <a:buNone/>
                      </a:pPr>
                      <a:r>
                        <a:rPr b="1" lang="en-US" sz="1500" u="none" cap="none" strike="noStrike"/>
                        <a:t>Memory Stack</a:t>
                      </a:r>
                      <a:endParaRPr b="1" sz="15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r>
              <a:tr h="418775">
                <a:tc>
                  <a:txBody>
                    <a:bodyPr/>
                    <a:lstStyle/>
                    <a:p>
                      <a:pPr indent="0" lvl="0" marL="0" marR="0" rtl="0" algn="l">
                        <a:lnSpc>
                          <a:spcPct val="115000"/>
                        </a:lnSpc>
                        <a:spcBef>
                          <a:spcPts val="0"/>
                        </a:spcBef>
                        <a:spcAft>
                          <a:spcPts val="0"/>
                        </a:spcAft>
                        <a:buClr>
                          <a:srgbClr val="000000"/>
                        </a:buClr>
                        <a:buSzPts val="1100"/>
                        <a:buFont typeface="Arial"/>
                        <a:buNone/>
                      </a:pPr>
                      <a:r>
                        <a:rPr b="1" lang="en-US" sz="1500">
                          <a:latin typeface="Courier New"/>
                          <a:ea typeface="Courier New"/>
                          <a:cs typeface="Courier New"/>
                          <a:sym typeface="Courier New"/>
                        </a:rPr>
                        <a:t>player</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Clr>
                          <a:schemeClr val="dk1"/>
                        </a:buClr>
                        <a:buSzPts val="1100"/>
                        <a:buFont typeface="Arial"/>
                        <a:buNone/>
                      </a:pPr>
                      <a:r>
                        <a:rPr b="1" lang="en-US" sz="1500">
                          <a:solidFill>
                            <a:schemeClr val="dk1"/>
                          </a:solidFill>
                          <a:latin typeface="Courier New"/>
                          <a:ea typeface="Courier New"/>
                          <a:cs typeface="Courier New"/>
                          <a:sym typeface="Courier New"/>
                        </a:rPr>
                        <a:t>“Eggleston”</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93000">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aces</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182</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79425">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kills</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1921</a:t>
                      </a:r>
                      <a:endParaRPr b="1" sz="1500" u="none" cap="none" strike="noStrike">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79425">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killsPerSet</a:t>
                      </a:r>
                      <a:endParaRPr b="1" sz="1500">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None/>
                      </a:pPr>
                      <a:r>
                        <a:rPr b="1" lang="en-US" sz="1500">
                          <a:latin typeface="Courier New"/>
                          <a:ea typeface="Courier New"/>
                          <a:cs typeface="Courier New"/>
                          <a:sym typeface="Courier New"/>
                        </a:rPr>
                        <a:t>4.29</a:t>
                      </a:r>
                      <a:endParaRPr b="1" sz="1500">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250" name="Google Shape;250;p39"/>
          <p:cNvSpPr txBox="1"/>
          <p:nvPr/>
        </p:nvSpPr>
        <p:spPr>
          <a:xfrm>
            <a:off x="282800" y="4000700"/>
            <a:ext cx="8003100" cy="6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rgbClr val="3F3F3F"/>
                </a:solidFill>
                <a:latin typeface="Calibri"/>
                <a:ea typeface="Calibri"/>
                <a:cs typeface="Calibri"/>
                <a:sym typeface="Calibri"/>
              </a:rPr>
              <a:t>So far, there isn’t a way to get data back from a method.</a:t>
            </a:r>
            <a:endParaRPr sz="2700">
              <a:solidFill>
                <a:srgbClr val="3F3F3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idx="1" type="body"/>
          </p:nvPr>
        </p:nvSpPr>
        <p:spPr>
          <a:xfrm>
            <a:off x="2370500" y="1036900"/>
            <a:ext cx="6307200" cy="3145500"/>
          </a:xfrm>
          <a:prstGeom prst="rect">
            <a:avLst/>
          </a:prstGeom>
        </p:spPr>
        <p:txBody>
          <a:bodyPr anchorCtr="0" anchor="t" bIns="45700" lIns="91425" spcFirstLastPara="1" rIns="91425" wrap="square" tIns="45700">
            <a:normAutofit lnSpcReduction="20000"/>
          </a:bodyPr>
          <a:lstStyle/>
          <a:p>
            <a:pPr indent="0" lvl="0" marL="0" rtl="0" algn="l">
              <a:spcBef>
                <a:spcPts val="360"/>
              </a:spcBef>
              <a:spcAft>
                <a:spcPts val="0"/>
              </a:spcAft>
              <a:buNone/>
            </a:pPr>
            <a:r>
              <a:rPr lang="en-US"/>
              <a:t>ArtRocketStart.java</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What code is repeated?</a:t>
            </a:r>
            <a:endParaRPr/>
          </a:p>
          <a:p>
            <a:pPr indent="0" lvl="0" marL="0" rtl="0" algn="l">
              <a:spcBef>
                <a:spcPts val="360"/>
              </a:spcBef>
              <a:spcAft>
                <a:spcPts val="0"/>
              </a:spcAft>
              <a:buNone/>
            </a:pPr>
            <a:r>
              <a:rPr lang="en-US"/>
              <a:t>What method would reduce repetition?</a:t>
            </a:r>
            <a:endParaRPr/>
          </a:p>
          <a:p>
            <a:pPr indent="0" lvl="0" marL="0" rtl="0" algn="l">
              <a:spcBef>
                <a:spcPts val="360"/>
              </a:spcBef>
              <a:spcAft>
                <a:spcPts val="0"/>
              </a:spcAft>
              <a:buNone/>
            </a:pPr>
            <a:r>
              <a:rPr lang="en-US"/>
              <a:t>(don’t write code here)</a:t>
            </a:r>
            <a:endParaRPr/>
          </a:p>
          <a:p>
            <a:pPr indent="0" lvl="0" marL="0" rtl="0" algn="l">
              <a:spcBef>
                <a:spcPts val="360"/>
              </a:spcBef>
              <a:spcAft>
                <a:spcPts val="0"/>
              </a:spcAft>
              <a:buNone/>
            </a:pPr>
            <a:r>
              <a:t/>
            </a:r>
            <a:endParaRPr/>
          </a:p>
        </p:txBody>
      </p:sp>
      <p:sp>
        <p:nvSpPr>
          <p:cNvPr id="257" name="Google Shape;257;p4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
        <p:nvSpPr>
          <p:cNvPr id="258" name="Google Shape;258;p40"/>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1"/>
          <p:cNvSpPr txBox="1"/>
          <p:nvPr>
            <p:ph idx="1" type="body"/>
          </p:nvPr>
        </p:nvSpPr>
        <p:spPr>
          <a:xfrm>
            <a:off x="2529600" y="1730500"/>
            <a:ext cx="6107700" cy="29148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3.1 In-Class Practice</a:t>
            </a:r>
            <a:endParaRPr/>
          </a:p>
        </p:txBody>
      </p:sp>
      <p:sp>
        <p:nvSpPr>
          <p:cNvPr id="265" name="Google Shape;265;p4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
        <p:nvSpPr>
          <p:cNvPr id="266" name="Google Shape;266;p41"/>
          <p:cNvSpPr/>
          <p:nvPr/>
        </p:nvSpPr>
        <p:spPr>
          <a:xfrm>
            <a:off x="769675" y="153837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522750" y="423501"/>
            <a:ext cx="8229600" cy="536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In-Class Practice Answers</a:t>
            </a:r>
            <a:endParaRPr/>
          </a:p>
        </p:txBody>
      </p:sp>
      <p:pic>
        <p:nvPicPr>
          <p:cNvPr id="273" name="Google Shape;273;p42"/>
          <p:cNvPicPr preferRelativeResize="0"/>
          <p:nvPr/>
        </p:nvPicPr>
        <p:blipFill>
          <a:blip r:embed="rId3">
            <a:alphaModFix/>
          </a:blip>
          <a:stretch>
            <a:fillRect/>
          </a:stretch>
        </p:blipFill>
        <p:spPr>
          <a:xfrm>
            <a:off x="1778750" y="1059701"/>
            <a:ext cx="4999500" cy="3878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pSp>
        <p:nvGrpSpPr>
          <p:cNvPr id="279" name="Google Shape;279;p43"/>
          <p:cNvGrpSpPr/>
          <p:nvPr/>
        </p:nvGrpSpPr>
        <p:grpSpPr>
          <a:xfrm>
            <a:off x="4913813" y="475575"/>
            <a:ext cx="4126512" cy="4583250"/>
            <a:chOff x="4913813" y="475575"/>
            <a:chExt cx="4126512" cy="4583250"/>
          </a:xfrm>
        </p:grpSpPr>
        <p:sp>
          <p:nvSpPr>
            <p:cNvPr id="280" name="Google Shape;280;p43"/>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3"/>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3"/>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3"/>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3"/>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3"/>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3"/>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287" name="Google Shape;287;p43"/>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3"/>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3"/>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3"/>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3"/>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3"/>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3" name="Google Shape;293;p43"/>
          <p:cNvSpPr txBox="1"/>
          <p:nvPr>
            <p:ph type="title"/>
          </p:nvPr>
        </p:nvSpPr>
        <p:spPr>
          <a:xfrm>
            <a:off x="457200" y="463950"/>
            <a:ext cx="8229600" cy="393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Remember</a:t>
            </a:r>
            <a:endParaRPr/>
          </a:p>
        </p:txBody>
      </p:sp>
      <p:sp>
        <p:nvSpPr>
          <p:cNvPr id="294" name="Google Shape;294;p43"/>
          <p:cNvSpPr txBox="1"/>
          <p:nvPr>
            <p:ph idx="1" type="body"/>
          </p:nvPr>
        </p:nvSpPr>
        <p:spPr>
          <a:xfrm>
            <a:off x="457200" y="1243800"/>
            <a:ext cx="5097600" cy="3899700"/>
          </a:xfrm>
          <a:prstGeom prst="rect">
            <a:avLst/>
          </a:prstGeom>
          <a:noFill/>
          <a:ln>
            <a:noFill/>
          </a:ln>
        </p:spPr>
        <p:txBody>
          <a:bodyPr anchorCtr="0" anchor="t" bIns="45700" lIns="91425" spcFirstLastPara="1" rIns="91425" wrap="square" tIns="45700">
            <a:normAutofit/>
          </a:bodyPr>
          <a:lstStyle/>
          <a:p>
            <a:pPr indent="-254000" lvl="0" marL="342900" rtl="0" algn="l">
              <a:lnSpc>
                <a:spcPct val="100000"/>
              </a:lnSpc>
              <a:spcBef>
                <a:spcPts val="0"/>
              </a:spcBef>
              <a:spcAft>
                <a:spcPts val="0"/>
              </a:spcAft>
              <a:buClr>
                <a:schemeClr val="dk1"/>
              </a:buClr>
              <a:buSzPts val="1800"/>
              <a:buChar char="•"/>
            </a:pPr>
            <a:r>
              <a:rPr lang="en-US">
                <a:solidFill>
                  <a:schemeClr val="dk1"/>
                </a:solidFill>
              </a:rPr>
              <a:t>No </a:t>
            </a:r>
            <a:endParaRPr>
              <a:solidFill>
                <a:schemeClr val="dk1"/>
              </a:solidFill>
            </a:endParaRPr>
          </a:p>
        </p:txBody>
      </p:sp>
      <p:sp>
        <p:nvSpPr>
          <p:cNvPr id="295" name="Google Shape;295;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ph type="title"/>
          </p:nvPr>
        </p:nvSpPr>
        <p:spPr>
          <a:xfrm>
            <a:off x="457200" y="463950"/>
            <a:ext cx="8229600" cy="393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100000"/>
              <a:buNone/>
            </a:pPr>
            <a:r>
              <a:rPr lang="en-US"/>
              <a:t>Wednesday UT News</a:t>
            </a:r>
            <a:endParaRPr/>
          </a:p>
        </p:txBody>
      </p:sp>
      <p:sp>
        <p:nvSpPr>
          <p:cNvPr id="301" name="Google Shape;301;p44"/>
          <p:cNvSpPr txBox="1"/>
          <p:nvPr/>
        </p:nvSpPr>
        <p:spPr>
          <a:xfrm>
            <a:off x="457200" y="1226188"/>
            <a:ext cx="4369200" cy="8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3F3F3F"/>
                </a:solidFill>
                <a:latin typeface="Calibri"/>
                <a:ea typeface="Calibri"/>
                <a:cs typeface="Calibri"/>
                <a:sym typeface="Calibri"/>
              </a:rPr>
              <a:t>TBD</a:t>
            </a:r>
            <a:endParaRPr sz="20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cxnSp>
        <p:nvCxnSpPr>
          <p:cNvPr id="137" name="Google Shape;137;p27"/>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138" name="Google Shape;138;p27"/>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139" name="Google Shape;139;p27"/>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42857"/>
              </a:lnSpc>
              <a:spcBef>
                <a:spcPts val="0"/>
              </a:spcBef>
              <a:spcAft>
                <a:spcPts val="0"/>
              </a:spcAft>
              <a:buClr>
                <a:srgbClr val="BF5700"/>
              </a:buClr>
              <a:buSzPts val="2800"/>
              <a:buFont typeface="Arial Black"/>
              <a:buNone/>
            </a:pPr>
            <a:r>
              <a:t/>
            </a:r>
            <a:endParaRPr b="1" sz="4000">
              <a:solidFill>
                <a:srgbClr val="FF0000"/>
              </a:solidFill>
              <a:latin typeface="Arial Black"/>
              <a:ea typeface="Arial Black"/>
              <a:cs typeface="Arial Black"/>
              <a:sym typeface="Arial Black"/>
            </a:endParaRPr>
          </a:p>
          <a:p>
            <a:pPr indent="0" lvl="0" marL="0" marR="0" rtl="0" algn="l">
              <a:lnSpc>
                <a:spcPct val="142857"/>
              </a:lnSpc>
              <a:spcBef>
                <a:spcPts val="0"/>
              </a:spcBef>
              <a:spcAft>
                <a:spcPts val="0"/>
              </a:spcAft>
              <a:buClr>
                <a:srgbClr val="BF5700"/>
              </a:buClr>
              <a:buSzPts val="2800"/>
              <a:buFont typeface="Arial Black"/>
              <a:buNone/>
            </a:pPr>
            <a:r>
              <a:rPr b="1" lang="en-US" sz="3600">
                <a:solidFill>
                  <a:srgbClr val="BF5700"/>
                </a:solidFill>
                <a:latin typeface="Arial Black"/>
                <a:ea typeface="Arial Black"/>
                <a:cs typeface="Arial Black"/>
                <a:sym typeface="Arial Black"/>
              </a:rPr>
              <a:t>3.1 Parameters</a:t>
            </a:r>
            <a:endParaRPr b="1" sz="3600">
              <a:solidFill>
                <a:srgbClr val="BF5700"/>
              </a:solidFill>
              <a:latin typeface="Arial Black"/>
              <a:ea typeface="Arial Black"/>
              <a:cs typeface="Arial Black"/>
              <a:sym typeface="Arial Black"/>
            </a:endParaRPr>
          </a:p>
        </p:txBody>
      </p:sp>
      <p:pic>
        <p:nvPicPr>
          <p:cNvPr id="140" name="Google Shape;140;p27"/>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141" name="Google Shape;141;p27"/>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45"/>
          <p:cNvPicPr preferRelativeResize="0"/>
          <p:nvPr/>
        </p:nvPicPr>
        <p:blipFill rotWithShape="1">
          <a:blip r:embed="rId3">
            <a:alphaModFix/>
          </a:blip>
          <a:srcRect b="0" l="0" r="0" t="0"/>
          <a:stretch/>
        </p:blipFill>
        <p:spPr>
          <a:xfrm>
            <a:off x="607213" y="1939187"/>
            <a:ext cx="7929575" cy="1567625"/>
          </a:xfrm>
          <a:prstGeom prst="rect">
            <a:avLst/>
          </a:prstGeom>
          <a:noFill/>
          <a:ln>
            <a:noFill/>
          </a:ln>
        </p:spPr>
      </p:pic>
      <p:sp>
        <p:nvSpPr>
          <p:cNvPr id="308" name="Google Shape;308;p45"/>
          <p:cNvSpPr txBox="1"/>
          <p:nvPr>
            <p:ph type="title"/>
          </p:nvPr>
        </p:nvSpPr>
        <p:spPr>
          <a:xfrm>
            <a:off x="1567450" y="0"/>
            <a:ext cx="64743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Parameters - Method Declaration</a:t>
            </a:r>
            <a:endParaRPr b="1" sz="2500"/>
          </a:p>
        </p:txBody>
      </p:sp>
      <p:sp>
        <p:nvSpPr>
          <p:cNvPr id="309" name="Google Shape;309;p45"/>
          <p:cNvSpPr/>
          <p:nvPr/>
        </p:nvSpPr>
        <p:spPr>
          <a:xfrm>
            <a:off x="3669950" y="3847000"/>
            <a:ext cx="2985000" cy="733500"/>
          </a:xfrm>
          <a:prstGeom prst="wedgeRectCallout">
            <a:avLst>
              <a:gd fmla="val -10891" name="adj1"/>
              <a:gd fmla="val -247512"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Use each parameter within the method.</a:t>
            </a:r>
            <a:endParaRPr b="0" i="0" sz="1400" u="none" cap="none" strike="noStrike">
              <a:solidFill>
                <a:srgbClr val="000000"/>
              </a:solidFill>
              <a:latin typeface="Arial"/>
              <a:ea typeface="Arial"/>
              <a:cs typeface="Arial"/>
              <a:sym typeface="Arial"/>
            </a:endParaRPr>
          </a:p>
        </p:txBody>
      </p:sp>
      <p:sp>
        <p:nvSpPr>
          <p:cNvPr id="310" name="Google Shape;310;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11" name="Google Shape;311;p45"/>
          <p:cNvSpPr/>
          <p:nvPr/>
        </p:nvSpPr>
        <p:spPr>
          <a:xfrm>
            <a:off x="265350" y="679100"/>
            <a:ext cx="2616300" cy="733500"/>
          </a:xfrm>
          <a:prstGeom prst="wedgeRectCallout">
            <a:avLst>
              <a:gd fmla="val 147622" name="adj1"/>
              <a:gd fmla="val 12275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Parameters separated by commas. Data type and order matter. </a:t>
            </a:r>
            <a:endParaRPr b="0" i="0" sz="1400" u="none" cap="none" strike="noStrike">
              <a:solidFill>
                <a:srgbClr val="000000"/>
              </a:solidFill>
              <a:latin typeface="Arial"/>
              <a:ea typeface="Arial"/>
              <a:cs typeface="Arial"/>
              <a:sym typeface="Arial"/>
            </a:endParaRPr>
          </a:p>
        </p:txBody>
      </p:sp>
      <p:sp>
        <p:nvSpPr>
          <p:cNvPr id="312" name="Google Shape;312;p45"/>
          <p:cNvSpPr/>
          <p:nvPr/>
        </p:nvSpPr>
        <p:spPr>
          <a:xfrm>
            <a:off x="3062425" y="679100"/>
            <a:ext cx="2616300" cy="733500"/>
          </a:xfrm>
          <a:prstGeom prst="wedgeRectCallout">
            <a:avLst>
              <a:gd fmla="val 75927" name="adj1"/>
              <a:gd fmla="val 125896"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Parameter names can be the same or different than calling method.</a:t>
            </a:r>
            <a:endParaRPr b="0" i="0" sz="1400" u="none" cap="none" strike="noStrike">
              <a:solidFill>
                <a:srgbClr val="000000"/>
              </a:solidFill>
              <a:latin typeface="Arial"/>
              <a:ea typeface="Arial"/>
              <a:cs typeface="Arial"/>
              <a:sym typeface="Arial"/>
            </a:endParaRPr>
          </a:p>
        </p:txBody>
      </p:sp>
      <p:sp>
        <p:nvSpPr>
          <p:cNvPr id="313" name="Google Shape;313;p45"/>
          <p:cNvSpPr/>
          <p:nvPr/>
        </p:nvSpPr>
        <p:spPr>
          <a:xfrm>
            <a:off x="3669950" y="3847000"/>
            <a:ext cx="2985000" cy="733500"/>
          </a:xfrm>
          <a:prstGeom prst="wedgeRectCallout">
            <a:avLst>
              <a:gd fmla="val 4152" name="adj1"/>
              <a:gd fmla="val -22107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Use each parameter within the method.</a:t>
            </a:r>
            <a:endParaRPr b="0" i="0" sz="1400" u="none" cap="none" strike="noStrike">
              <a:solidFill>
                <a:srgbClr val="000000"/>
              </a:solidFill>
              <a:latin typeface="Arial"/>
              <a:ea typeface="Arial"/>
              <a:cs typeface="Arial"/>
              <a:sym typeface="Arial"/>
            </a:endParaRPr>
          </a:p>
        </p:txBody>
      </p:sp>
      <p:sp>
        <p:nvSpPr>
          <p:cNvPr id="314" name="Google Shape;314;p45"/>
          <p:cNvSpPr/>
          <p:nvPr/>
        </p:nvSpPr>
        <p:spPr>
          <a:xfrm>
            <a:off x="265350" y="3847000"/>
            <a:ext cx="3174300" cy="733500"/>
          </a:xfrm>
          <a:prstGeom prst="wedgeRectCallout">
            <a:avLst>
              <a:gd fmla="val 22978" name="adj1"/>
              <a:gd fmla="val -49942"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copy of each value is made. Changes made within the method are not reflected in the calling method.</a:t>
            </a:r>
            <a:endParaRPr b="0" i="0" sz="1400" u="none" cap="none" strike="noStrike">
              <a:solidFill>
                <a:srgbClr val="000000"/>
              </a:solidFill>
              <a:latin typeface="Arial"/>
              <a:ea typeface="Arial"/>
              <a:cs typeface="Arial"/>
              <a:sym typeface="Arial"/>
            </a:endParaRPr>
          </a:p>
        </p:txBody>
      </p:sp>
      <p:sp>
        <p:nvSpPr>
          <p:cNvPr id="315" name="Google Shape;315;p45"/>
          <p:cNvSpPr/>
          <p:nvPr/>
        </p:nvSpPr>
        <p:spPr>
          <a:xfrm>
            <a:off x="5859500" y="679100"/>
            <a:ext cx="3174300" cy="733500"/>
          </a:xfrm>
          <a:prstGeom prst="wedgeRectCallout">
            <a:avLst>
              <a:gd fmla="val -8930" name="adj1"/>
              <a:gd fmla="val 127468"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Need data types in method declaration (not method call) because new variables are created here.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46"/>
          <p:cNvPicPr preferRelativeResize="0"/>
          <p:nvPr/>
        </p:nvPicPr>
        <p:blipFill rotWithShape="1">
          <a:blip r:embed="rId3">
            <a:alphaModFix/>
          </a:blip>
          <a:srcRect b="18342" l="0" r="0" t="22044"/>
          <a:stretch/>
        </p:blipFill>
        <p:spPr>
          <a:xfrm>
            <a:off x="1315800" y="2193175"/>
            <a:ext cx="5429250" cy="317975"/>
          </a:xfrm>
          <a:prstGeom prst="rect">
            <a:avLst/>
          </a:prstGeom>
          <a:noFill/>
          <a:ln>
            <a:noFill/>
          </a:ln>
        </p:spPr>
      </p:pic>
      <p:sp>
        <p:nvSpPr>
          <p:cNvPr id="322" name="Google Shape;322;p46"/>
          <p:cNvSpPr txBox="1"/>
          <p:nvPr>
            <p:ph type="title"/>
          </p:nvPr>
        </p:nvSpPr>
        <p:spPr>
          <a:xfrm>
            <a:off x="1567450" y="0"/>
            <a:ext cx="53007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Parameters - Method Call</a:t>
            </a:r>
            <a:endParaRPr b="1" sz="2500"/>
          </a:p>
        </p:txBody>
      </p:sp>
      <p:sp>
        <p:nvSpPr>
          <p:cNvPr id="323" name="Google Shape;323;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24" name="Google Shape;324;p46"/>
          <p:cNvSpPr/>
          <p:nvPr/>
        </p:nvSpPr>
        <p:spPr>
          <a:xfrm>
            <a:off x="2245175" y="866050"/>
            <a:ext cx="3135600" cy="733500"/>
          </a:xfrm>
          <a:prstGeom prst="wedgeRectCallout">
            <a:avLst>
              <a:gd fmla="val 58055" name="adj1"/>
              <a:gd fmla="val 135239"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List literals or variables to be sent to the method inside the parenthesis, separated by commas.</a:t>
            </a:r>
            <a:endParaRPr b="0" i="0" sz="1400" u="none" cap="none" strike="noStrike">
              <a:solidFill>
                <a:srgbClr val="000000"/>
              </a:solidFill>
              <a:latin typeface="Arial"/>
              <a:ea typeface="Arial"/>
              <a:cs typeface="Arial"/>
              <a:sym typeface="Arial"/>
            </a:endParaRPr>
          </a:p>
        </p:txBody>
      </p:sp>
      <p:sp>
        <p:nvSpPr>
          <p:cNvPr id="325" name="Google Shape;325;p46"/>
          <p:cNvSpPr/>
          <p:nvPr/>
        </p:nvSpPr>
        <p:spPr>
          <a:xfrm>
            <a:off x="5595975" y="866050"/>
            <a:ext cx="2616300" cy="733500"/>
          </a:xfrm>
          <a:prstGeom prst="wedgeRectCallout">
            <a:avLst>
              <a:gd fmla="val -32968" name="adj1"/>
              <a:gd fmla="val 136629"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Don’t include the data type, since the variables are already declared within this scope.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457200" y="463950"/>
            <a:ext cx="8229600" cy="393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Syllabus One Day at a Time - A</a:t>
            </a:r>
            <a:endParaRPr/>
          </a:p>
        </p:txBody>
      </p:sp>
      <p:pic>
        <p:nvPicPr>
          <p:cNvPr id="148" name="Google Shape;148;p28"/>
          <p:cNvPicPr preferRelativeResize="0"/>
          <p:nvPr/>
        </p:nvPicPr>
        <p:blipFill>
          <a:blip r:embed="rId3">
            <a:alphaModFix/>
          </a:blip>
          <a:stretch>
            <a:fillRect/>
          </a:stretch>
        </p:blipFill>
        <p:spPr>
          <a:xfrm>
            <a:off x="152400" y="1234251"/>
            <a:ext cx="8839200" cy="30265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457200" y="463950"/>
            <a:ext cx="8229600" cy="393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Syllabus One Day at a Time - B</a:t>
            </a:r>
            <a:endParaRPr/>
          </a:p>
        </p:txBody>
      </p:sp>
      <p:pic>
        <p:nvPicPr>
          <p:cNvPr id="155" name="Google Shape;155;p29"/>
          <p:cNvPicPr preferRelativeResize="0"/>
          <p:nvPr/>
        </p:nvPicPr>
        <p:blipFill>
          <a:blip r:embed="rId3">
            <a:alphaModFix/>
          </a:blip>
          <a:stretch>
            <a:fillRect/>
          </a:stretch>
        </p:blipFill>
        <p:spPr>
          <a:xfrm>
            <a:off x="998275" y="1164351"/>
            <a:ext cx="6201306" cy="3756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479900" y="492000"/>
            <a:ext cx="8316000" cy="456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Unit 1 Exam Info </a:t>
            </a:r>
            <a:endParaRPr>
              <a:solidFill>
                <a:schemeClr val="dk1"/>
              </a:solidFill>
            </a:endParaRPr>
          </a:p>
        </p:txBody>
      </p:sp>
      <p:sp>
        <p:nvSpPr>
          <p:cNvPr id="161" name="Google Shape;161;p30"/>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162" name="Google Shape;162;p30"/>
          <p:cNvGraphicFramePr/>
          <p:nvPr/>
        </p:nvGraphicFramePr>
        <p:xfrm>
          <a:off x="435650" y="1149436"/>
          <a:ext cx="3000000" cy="3000000"/>
        </p:xfrm>
        <a:graphic>
          <a:graphicData uri="http://schemas.openxmlformats.org/drawingml/2006/table">
            <a:tbl>
              <a:tblPr>
                <a:noFill/>
                <a:tableStyleId>{F316D358-06E3-49E2-9EDC-1B8631A8F69F}</a:tableStyleId>
              </a:tblPr>
              <a:tblGrid>
                <a:gridCol w="1672075"/>
                <a:gridCol w="1672075"/>
                <a:gridCol w="1672075"/>
                <a:gridCol w="1672075"/>
                <a:gridCol w="1672075"/>
              </a:tblGrid>
              <a:tr h="548625">
                <a:tc>
                  <a:txBody>
                    <a:bodyPr/>
                    <a:lstStyle/>
                    <a:p>
                      <a:pPr indent="0" lvl="0" marL="0" marR="0" rtl="0" algn="ctr">
                        <a:lnSpc>
                          <a:spcPct val="100000"/>
                        </a:lnSpc>
                        <a:spcBef>
                          <a:spcPts val="0"/>
                        </a:spcBef>
                        <a:spcAft>
                          <a:spcPts val="0"/>
                        </a:spcAft>
                        <a:buNone/>
                      </a:pPr>
                      <a:r>
                        <a:rPr b="1" lang="en-US" sz="1200"/>
                        <a:t>Friday</a:t>
                      </a:r>
                      <a:endParaRPr b="1" sz="1200"/>
                    </a:p>
                    <a:p>
                      <a:pPr indent="0" lvl="0" marL="0" marR="0" rtl="0" algn="ctr">
                        <a:lnSpc>
                          <a:spcPct val="100000"/>
                        </a:lnSpc>
                        <a:spcBef>
                          <a:spcPts val="0"/>
                        </a:spcBef>
                        <a:spcAft>
                          <a:spcPts val="0"/>
                        </a:spcAft>
                        <a:buNone/>
                      </a:pPr>
                      <a:r>
                        <a:t/>
                      </a:r>
                      <a:endParaRPr b="1" sz="1200"/>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Weekend</a:t>
                      </a:r>
                      <a:endParaRPr b="1" sz="1200"/>
                    </a:p>
                    <a:p>
                      <a:pPr indent="0" lvl="0" marL="0" marR="0" rtl="0" algn="ctr">
                        <a:lnSpc>
                          <a:spcPct val="100000"/>
                        </a:lnSpc>
                        <a:spcBef>
                          <a:spcPts val="0"/>
                        </a:spcBef>
                        <a:spcAft>
                          <a:spcPts val="0"/>
                        </a:spcAft>
                        <a:buNone/>
                      </a:pPr>
                      <a:r>
                        <a:t/>
                      </a:r>
                      <a:endParaRPr b="1" sz="1200"/>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Monday </a:t>
                      </a:r>
                      <a:endParaRPr b="1" sz="1200"/>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Tuesday </a:t>
                      </a:r>
                      <a:endParaRPr b="1" sz="1200"/>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Wednesday </a:t>
                      </a:r>
                      <a:endParaRPr b="1" sz="1200"/>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014000">
                <a:tc>
                  <a:txBody>
                    <a:bodyPr/>
                    <a:lstStyle/>
                    <a:p>
                      <a:pPr indent="0" lvl="0" marL="0" marR="0" rtl="0" algn="ctr">
                        <a:lnSpc>
                          <a:spcPct val="100000"/>
                        </a:lnSpc>
                        <a:spcBef>
                          <a:spcPts val="0"/>
                        </a:spcBef>
                        <a:spcAft>
                          <a:spcPts val="0"/>
                        </a:spcAft>
                        <a:buNone/>
                      </a:pPr>
                      <a:r>
                        <a:rPr lang="en-US"/>
                        <a:t>Design Sessions </a:t>
                      </a:r>
                      <a:endParaRPr/>
                    </a:p>
                    <a:p>
                      <a:pPr indent="0" lvl="0" marL="0" marR="0" rtl="0" algn="ctr">
                        <a:lnSpc>
                          <a:spcPct val="100000"/>
                        </a:lnSpc>
                        <a:spcBef>
                          <a:spcPts val="0"/>
                        </a:spcBef>
                        <a:spcAft>
                          <a:spcPts val="0"/>
                        </a:spcAft>
                        <a:buNone/>
                      </a:pPr>
                      <a:r>
                        <a:rPr lang="en-US">
                          <a:highlight>
                            <a:srgbClr val="FFFF00"/>
                          </a:highlight>
                        </a:rPr>
                        <a:t>Fall 2019 Exam</a:t>
                      </a:r>
                      <a:endParaRPr>
                        <a:highlight>
                          <a:srgbClr val="FFFF00"/>
                        </a:highlight>
                      </a:endParaRPr>
                    </a:p>
                    <a:p>
                      <a:pPr indent="0" lvl="0" marL="0" marR="0" rtl="0" algn="ctr">
                        <a:lnSpc>
                          <a:spcPct val="100000"/>
                        </a:lnSpc>
                        <a:spcBef>
                          <a:spcPts val="0"/>
                        </a:spcBef>
                        <a:spcAft>
                          <a:spcPts val="0"/>
                        </a:spcAft>
                        <a:buNone/>
                      </a:pPr>
                      <a:r>
                        <a:rPr lang="en-US"/>
                        <a:t>Q&amp;A</a:t>
                      </a:r>
                      <a:endParaRPr/>
                    </a:p>
                    <a:p>
                      <a:pPr indent="0" lvl="0" marL="0" marR="0" rtl="0" algn="ctr">
                        <a:lnSpc>
                          <a:spcPct val="100000"/>
                        </a:lnSpc>
                        <a:spcBef>
                          <a:spcPts val="0"/>
                        </a:spcBef>
                        <a:spcAft>
                          <a:spcPts val="0"/>
                        </a:spcAft>
                        <a:buNone/>
                      </a:pPr>
                      <a:r>
                        <a:t/>
                      </a:r>
                      <a:endParaRPr/>
                    </a:p>
                    <a:p>
                      <a:pPr indent="0" lvl="0" marL="0" marR="0" rtl="0" algn="ctr">
                        <a:lnSpc>
                          <a:spcPct val="100000"/>
                        </a:lnSpc>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dk1"/>
                          </a:solidFill>
                        </a:rPr>
                        <a:t>Meet with Study Group to take Practice Tests</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Test Review in Section</a:t>
                      </a:r>
                      <a:endParaRPr/>
                    </a:p>
                    <a:p>
                      <a:pPr indent="0" lvl="0" marL="0" marR="0" rtl="0" algn="ctr">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rPr lang="en-US"/>
                        <a:t>Practice Test Live! </a:t>
                      </a:r>
                      <a:endParaRPr/>
                    </a:p>
                    <a:p>
                      <a:pPr indent="0" lvl="0" marL="0" marR="0" rtl="0" algn="ctr">
                        <a:lnSpc>
                          <a:spcPct val="100000"/>
                        </a:lnSpc>
                        <a:spcBef>
                          <a:spcPts val="0"/>
                        </a:spcBef>
                        <a:spcAft>
                          <a:spcPts val="0"/>
                        </a:spcAft>
                        <a:buClr>
                          <a:srgbClr val="000000"/>
                        </a:buClr>
                        <a:buSzPts val="1400"/>
                        <a:buFont typeface="Arial"/>
                        <a:buNone/>
                      </a:pPr>
                      <a:r>
                        <a:rPr lang="en-US"/>
                        <a:t>Spring 2023 Exam</a:t>
                      </a:r>
                      <a:endParaRPr/>
                    </a:p>
                    <a:p>
                      <a:pPr indent="0" lvl="0" marL="0" marR="0" rtl="0" algn="ctr">
                        <a:lnSpc>
                          <a:spcPct val="100000"/>
                        </a:lnSpc>
                        <a:spcBef>
                          <a:spcPts val="0"/>
                        </a:spcBef>
                        <a:spcAft>
                          <a:spcPts val="0"/>
                        </a:spcAft>
                        <a:buClr>
                          <a:srgbClr val="000000"/>
                        </a:buClr>
                        <a:buSzPts val="1400"/>
                        <a:buFont typeface="Arial"/>
                        <a:buNone/>
                      </a:pPr>
                      <a:r>
                        <a:rPr lang="en-US">
                          <a:highlight>
                            <a:srgbClr val="FFFF00"/>
                          </a:highlight>
                        </a:rPr>
                        <a:t>7-8:30pm</a:t>
                      </a:r>
                      <a:endParaRPr>
                        <a:highlight>
                          <a:srgbClr val="FFFF00"/>
                        </a:highlight>
                      </a:endParaRPr>
                    </a:p>
                    <a:p>
                      <a:pPr indent="0" lvl="0" marL="0" rtl="0" algn="ctr">
                        <a:spcBef>
                          <a:spcPts val="0"/>
                        </a:spcBef>
                        <a:spcAft>
                          <a:spcPts val="0"/>
                        </a:spcAft>
                        <a:buClr>
                          <a:schemeClr val="dk1"/>
                        </a:buClr>
                        <a:buSzPts val="1100"/>
                        <a:buFont typeface="Arial"/>
                        <a:buNone/>
                      </a:pPr>
                      <a:r>
                        <a:rPr lang="en-US">
                          <a:solidFill>
                            <a:schemeClr val="dk1"/>
                          </a:solidFill>
                          <a:highlight>
                            <a:srgbClr val="FFFF00"/>
                          </a:highlight>
                        </a:rPr>
                        <a:t>WEL 2.246</a:t>
                      </a:r>
                      <a:endParaRPr>
                        <a:highlight>
                          <a:srgbClr val="FFFF00"/>
                        </a:highlight>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Test Review</a:t>
                      </a:r>
                      <a:endParaRPr/>
                    </a:p>
                    <a:p>
                      <a:pPr indent="0" lvl="0" marL="0" rtl="0" algn="ctr">
                        <a:spcBef>
                          <a:spcPts val="0"/>
                        </a:spcBef>
                        <a:spcAft>
                          <a:spcPts val="0"/>
                        </a:spcAft>
                        <a:buNone/>
                      </a:pPr>
                      <a:r>
                        <a:rPr lang="en-US"/>
                        <a:t>Fall 2018 Exam </a:t>
                      </a:r>
                      <a:endParaRPr/>
                    </a:p>
                    <a:p>
                      <a:pPr indent="0" lvl="0" marL="0" rtl="0" algn="ctr">
                        <a:spcBef>
                          <a:spcPts val="0"/>
                        </a:spcBef>
                        <a:spcAft>
                          <a:spcPts val="0"/>
                        </a:spcAft>
                        <a:buNone/>
                      </a:pPr>
                      <a:r>
                        <a:rPr lang="en-US">
                          <a:highlight>
                            <a:srgbClr val="FFFF00"/>
                          </a:highlight>
                        </a:rPr>
                        <a:t>7-8pm</a:t>
                      </a:r>
                      <a:endParaRPr>
                        <a:highlight>
                          <a:srgbClr val="FFFF00"/>
                        </a:highlight>
                      </a:endParaRPr>
                    </a:p>
                    <a:p>
                      <a:pPr indent="0" lvl="0" marL="0" rtl="0" algn="ctr">
                        <a:spcBef>
                          <a:spcPts val="0"/>
                        </a:spcBef>
                        <a:spcAft>
                          <a:spcPts val="0"/>
                        </a:spcAft>
                        <a:buNone/>
                      </a:pPr>
                      <a:r>
                        <a:rPr lang="en-US">
                          <a:highlight>
                            <a:srgbClr val="FFFF00"/>
                          </a:highlight>
                        </a:rPr>
                        <a:t>WEL 2.246</a:t>
                      </a:r>
                      <a:endParaRPr>
                        <a:highlight>
                          <a:srgbClr val="FFFF00"/>
                        </a:highlight>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Test Review</a:t>
                      </a:r>
                      <a:endParaRPr>
                        <a:solidFill>
                          <a:schemeClr val="dk1"/>
                        </a:solidFill>
                      </a:endParaRPr>
                    </a:p>
                    <a:p>
                      <a:pPr indent="0" lvl="0" marL="0" rtl="0" algn="ctr">
                        <a:spcBef>
                          <a:spcPts val="0"/>
                        </a:spcBef>
                        <a:spcAft>
                          <a:spcPts val="0"/>
                        </a:spcAft>
                        <a:buNone/>
                      </a:pPr>
                      <a:r>
                        <a:rPr lang="en-US">
                          <a:solidFill>
                            <a:schemeClr val="dk1"/>
                          </a:solidFill>
                        </a:rPr>
                        <a:t>in Lecture</a:t>
                      </a:r>
                      <a:endParaRPr>
                        <a:solidFill>
                          <a:schemeClr val="dk1"/>
                        </a:solidFill>
                      </a:endParaRPr>
                    </a:p>
                    <a:p>
                      <a:pPr indent="0" lvl="0" marL="0" rtl="0" algn="ctr">
                        <a:spcBef>
                          <a:spcPts val="0"/>
                        </a:spcBef>
                        <a:spcAft>
                          <a:spcPts val="0"/>
                        </a:spcAft>
                        <a:buClr>
                          <a:schemeClr val="dk1"/>
                        </a:buClr>
                        <a:buSzPts val="1100"/>
                        <a:buFont typeface="Arial"/>
                        <a:buNone/>
                      </a:pPr>
                      <a:r>
                        <a:t/>
                      </a:r>
                      <a:endParaRPr>
                        <a:solidFill>
                          <a:schemeClr val="dk1"/>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TEST*</a:t>
                      </a:r>
                      <a:endParaRPr/>
                    </a:p>
                    <a:p>
                      <a:pPr indent="0" lvl="0" marL="0" rtl="0" algn="ctr">
                        <a:spcBef>
                          <a:spcPts val="0"/>
                        </a:spcBef>
                        <a:spcAft>
                          <a:spcPts val="0"/>
                        </a:spcAft>
                        <a:buNone/>
                      </a:pPr>
                      <a:r>
                        <a:rPr lang="en-US"/>
                        <a:t>6:30-8:30pm</a:t>
                      </a:r>
                      <a:endParaRPr/>
                    </a:p>
                    <a:p>
                      <a:pPr indent="0" lvl="0" marL="0" rtl="0" algn="ctr">
                        <a:spcBef>
                          <a:spcPts val="0"/>
                        </a:spcBef>
                        <a:spcAft>
                          <a:spcPts val="0"/>
                        </a:spcAft>
                        <a:buNone/>
                      </a:pPr>
                      <a:r>
                        <a:rPr lang="en-US"/>
                        <a:t>TBD</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163" name="Google Shape;163;p30"/>
          <p:cNvSpPr txBox="1"/>
          <p:nvPr/>
        </p:nvSpPr>
        <p:spPr>
          <a:xfrm>
            <a:off x="435650" y="3976875"/>
            <a:ext cx="849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 There is an extra time test and a make-up test for students who have been approved ahead of time. There is also an alternate test time for students with a UT testing conflict and who have been approved ahead of time.  The day, time and location of these tests will be emailed to the approved students.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nvSpPr>
        <p:spPr>
          <a:xfrm>
            <a:off x="1051500" y="26606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Quiz</a:t>
            </a:r>
            <a:endParaRPr b="1" sz="3600">
              <a:latin typeface="Calibri"/>
              <a:ea typeface="Calibri"/>
              <a:cs typeface="Calibri"/>
              <a:sym typeface="Calibri"/>
            </a:endParaRPr>
          </a:p>
        </p:txBody>
      </p:sp>
      <p:pic>
        <p:nvPicPr>
          <p:cNvPr id="170" name="Google Shape;170;p31"/>
          <p:cNvPicPr preferRelativeResize="0"/>
          <p:nvPr/>
        </p:nvPicPr>
        <p:blipFill>
          <a:blip r:embed="rId3">
            <a:alphaModFix/>
          </a:blip>
          <a:stretch>
            <a:fillRect/>
          </a:stretch>
        </p:blipFill>
        <p:spPr>
          <a:xfrm>
            <a:off x="3454750" y="1261625"/>
            <a:ext cx="2234512" cy="12212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cxnSp>
        <p:nvCxnSpPr>
          <p:cNvPr id="176" name="Google Shape;176;p32"/>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177" name="Google Shape;177;p32"/>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3.1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Parameters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idx="1" type="body"/>
          </p:nvPr>
        </p:nvSpPr>
        <p:spPr>
          <a:xfrm>
            <a:off x="2379475" y="1540475"/>
            <a:ext cx="6307200" cy="3145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Parameters</a:t>
            </a:r>
            <a:r>
              <a:rPr lang="en-US"/>
              <a:t>Examples.java</a:t>
            </a:r>
            <a:endParaRPr/>
          </a:p>
          <a:p>
            <a:pPr indent="0" lvl="0" marL="0" rtl="0" algn="l">
              <a:spcBef>
                <a:spcPts val="360"/>
              </a:spcBef>
              <a:spcAft>
                <a:spcPts val="0"/>
              </a:spcAft>
              <a:buNone/>
            </a:pPr>
            <a:r>
              <a:rPr lang="en-US"/>
              <a:t>demo1()</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What looks off?</a:t>
            </a:r>
            <a:endParaRPr/>
          </a:p>
        </p:txBody>
      </p:sp>
      <p:sp>
        <p:nvSpPr>
          <p:cNvPr id="184" name="Google Shape;184;p3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
        <p:nvSpPr>
          <p:cNvPr id="185" name="Google Shape;185;p33"/>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idx="1" type="body"/>
          </p:nvPr>
        </p:nvSpPr>
        <p:spPr>
          <a:xfrm>
            <a:off x="2379475" y="1540475"/>
            <a:ext cx="6307200" cy="3145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ParametersExamples.java</a:t>
            </a:r>
            <a:endParaRPr/>
          </a:p>
          <a:p>
            <a:pPr indent="0" lvl="0" marL="0" rtl="0" algn="l">
              <a:spcBef>
                <a:spcPts val="360"/>
              </a:spcBef>
              <a:spcAft>
                <a:spcPts val="0"/>
              </a:spcAft>
              <a:buNone/>
            </a:pPr>
            <a:r>
              <a:rPr lang="en-US"/>
              <a:t>demo2()</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Make it better. </a:t>
            </a:r>
            <a:endParaRPr/>
          </a:p>
        </p:txBody>
      </p:sp>
      <p:sp>
        <p:nvSpPr>
          <p:cNvPr id="192" name="Google Shape;192;p3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
        <p:nvSpPr>
          <p:cNvPr id="193" name="Google Shape;193;p34"/>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