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6" r:id="rId5"/>
    <p:sldMasterId id="2147483677" r:id="rId6"/>
    <p:sldMasterId id="2147483678" r:id="rId7"/>
    <p:sldMasterId id="214748367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Lst>
  <p:sldSz cy="5143500" cx="9144000"/>
  <p:notesSz cx="6858000" cy="9313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735A2B-FA9A-4E44-A5F3-0DDBF404FE25}">
  <a:tblStyle styleId="{AA735A2B-FA9A-4E44-A5F3-0DDBF404FE2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693"/>
          </a:xfrm>
          <a:prstGeom prst="rect">
            <a:avLst/>
          </a:prstGeom>
          <a:noFill/>
          <a:ln>
            <a:noFill/>
          </a:ln>
        </p:spPr>
        <p:txBody>
          <a:bodyPr anchorCtr="0" anchor="t"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693"/>
          </a:xfrm>
          <a:prstGeom prst="rect">
            <a:avLst/>
          </a:prstGeom>
          <a:noFill/>
          <a:ln>
            <a:noFill/>
          </a:ln>
        </p:spPr>
        <p:txBody>
          <a:bodyPr anchorCtr="0" anchor="t" bIns="45650" lIns="91325" spcFirstLastPara="1" rIns="91325" wrap="square" tIns="45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5693"/>
          </a:xfrm>
          <a:prstGeom prst="rect">
            <a:avLst/>
          </a:prstGeom>
          <a:noFill/>
          <a:ln>
            <a:noFill/>
          </a:ln>
        </p:spPr>
        <p:txBody>
          <a:bodyPr anchorCtr="0" anchor="b"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e07ff3ae8_0_60: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rPr lang="en-US"/>
              <a:t>Updates - add quick example of raising your own exception (maybe add that section back into the book), also, can you raise a general exception like in Java?</a:t>
            </a:r>
            <a:endParaRPr/>
          </a:p>
        </p:txBody>
      </p:sp>
      <p:sp>
        <p:nvSpPr>
          <p:cNvPr id="130" name="Google Shape;130;g26e07ff3ae8_0_6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e07ff3ae8_0_78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5" name="Google Shape;215;g26e07ff3ae8_0_78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16" name="Google Shape;216;g26e07ff3ae8_0_78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e07ff3ae8_0_79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7" name="Google Shape;227;g26e07ff3ae8_0_79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28" name="Google Shape;228;g26e07ff3ae8_0_79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e07ff3ae8_0_80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6" name="Google Shape;236;g26e07ff3ae8_0_800: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37" name="Google Shape;237;g26e07ff3ae8_0_800: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8103dcdc4_0_4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78103dcdc4_0_4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48" name="Google Shape;248;g278103dcdc4_0_4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78103dcdc4_0_5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78103dcdc4_0_5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58" name="Google Shape;258;g278103dcdc4_0_5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78103dcdc4_0_6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78103dcdc4_0_6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65" name="Google Shape;265;g278103dcdc4_0_6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6e07ff3ae8_0_80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1" name="Google Shape;271;g26e07ff3ae8_0_809: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72" name="Google Shape;272;g26e07ff3ae8_0_809: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8103dcdc4_0_7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8" name="Google Shape;278;g278103dcdc4_0_7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79" name="Google Shape;279;g278103dcdc4_0_7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78103dcdc4_0_8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3" name="Google Shape;293;g278103dcdc4_0_85: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94" name="Google Shape;294;g278103dcdc4_0_85: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78103dcdc4_0_10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2" name="Google Shape;312;g278103dcdc4_0_10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13" name="Google Shape;313;g278103dcdc4_0_10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1" name="Google Shape;151;p1: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152" name="Google Shape;152;p1:notes"/>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78103dcdc4_0_12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2" name="Google Shape;332;g278103dcdc4_0_12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33" name="Google Shape;333;g278103dcdc4_0_12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6e07ff3ae8_0_815: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55" name="Google Shape;355;g26e07ff3ae8_0_81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6e07ff3ae8_0_827: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rPr lang="en-US"/>
              <a:t>4</a:t>
            </a:r>
            <a:endParaRPr/>
          </a:p>
          <a:p>
            <a:pPr indent="0" lvl="0" marL="0" rtl="0" algn="l">
              <a:lnSpc>
                <a:spcPct val="100000"/>
              </a:lnSpc>
              <a:spcBef>
                <a:spcPts val="360"/>
              </a:spcBef>
              <a:spcAft>
                <a:spcPts val="0"/>
              </a:spcAft>
              <a:buSzPts val="1400"/>
              <a:buNone/>
            </a:pPr>
            <a:r>
              <a:rPr lang="en-US"/>
              <a:t>11</a:t>
            </a:r>
            <a:endParaRPr/>
          </a:p>
          <a:p>
            <a:pPr indent="0" lvl="0" marL="0" rtl="0" algn="l">
              <a:lnSpc>
                <a:spcPct val="100000"/>
              </a:lnSpc>
              <a:spcBef>
                <a:spcPts val="360"/>
              </a:spcBef>
              <a:spcAft>
                <a:spcPts val="0"/>
              </a:spcAft>
              <a:buSzPts val="1400"/>
              <a:buNone/>
            </a:pPr>
            <a:r>
              <a:rPr lang="en-US"/>
              <a:t>42</a:t>
            </a:r>
            <a:endParaRPr/>
          </a:p>
          <a:p>
            <a:pPr indent="0" lvl="0" marL="0" rtl="0" algn="l">
              <a:lnSpc>
                <a:spcPct val="100000"/>
              </a:lnSpc>
              <a:spcBef>
                <a:spcPts val="360"/>
              </a:spcBef>
              <a:spcAft>
                <a:spcPts val="0"/>
              </a:spcAft>
              <a:buSzPts val="1400"/>
              <a:buNone/>
            </a:pPr>
            <a:r>
              <a:rPr lang="en-US"/>
              <a:t>78</a:t>
            </a:r>
            <a:endParaRPr/>
          </a:p>
        </p:txBody>
      </p:sp>
      <p:sp>
        <p:nvSpPr>
          <p:cNvPr id="362" name="Google Shape;362;g26e07ff3ae8_0_82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65112fa27d_0_20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65112fa27d_0_20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70" name="Google Shape;370;g265112fa27d_0_20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65bda7216b_0_10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65bda7216b_0_10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78" name="Google Shape;378;g265bda7216b_0_10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65112fa27d_0_249:notes"/>
          <p:cNvSpPr txBox="1"/>
          <p:nvPr>
            <p:ph idx="1" type="body"/>
          </p:nvPr>
        </p:nvSpPr>
        <p:spPr>
          <a:xfrm>
            <a:off x="913805" y="4424386"/>
            <a:ext cx="5030400" cy="41904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84" name="Google Shape;384;g265112fa27d_0_249: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65112fa27d_0_256:notes"/>
          <p:cNvSpPr txBox="1"/>
          <p:nvPr/>
        </p:nvSpPr>
        <p:spPr>
          <a:xfrm>
            <a:off x="3885902" y="8848773"/>
            <a:ext cx="2972100" cy="465000"/>
          </a:xfrm>
          <a:prstGeom prst="rect">
            <a:avLst/>
          </a:prstGeom>
          <a:noFill/>
          <a:ln>
            <a:noFill/>
          </a:ln>
        </p:spPr>
        <p:txBody>
          <a:bodyPr anchorCtr="0" anchor="b" bIns="45825" lIns="91650" spcFirstLastPara="1" rIns="91650" wrap="square" tIns="458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392" name="Google Shape;392;g265112fa27d_0_256: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3" name="Google Shape;393;g265112fa27d_0_256: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700"/>
              <a:buNone/>
            </a:pPr>
            <a:r>
              <a:rPr lang="en-US"/>
              <a:t>We're basically going to manipulate letters and numbers.</a:t>
            </a:r>
            <a:endParaRPr/>
          </a:p>
          <a:p>
            <a:pPr indent="0" lvl="0" marL="0" rtl="0" algn="l">
              <a:lnSpc>
                <a:spcPct val="100000"/>
              </a:lnSpc>
              <a:spcBef>
                <a:spcPts val="360"/>
              </a:spcBef>
              <a:spcAft>
                <a:spcPts val="0"/>
              </a:spcAft>
              <a:buSzPts val="1700"/>
              <a:buNone/>
            </a:pPr>
            <a:r>
              <a:rPr lang="en-US"/>
              <a:t>We make the integer / real number distinction in English as well.  We don't ask, "How many do you weigh?" or, "How much sisters do you have?"</a:t>
            </a:r>
            <a:endParaRPr/>
          </a:p>
          <a:p>
            <a:pPr indent="0" lvl="0" marL="0" rtl="0" algn="l">
              <a:lnSpc>
                <a:spcPct val="100000"/>
              </a:lnSpc>
              <a:spcBef>
                <a:spcPts val="360"/>
              </a:spcBef>
              <a:spcAft>
                <a:spcPts val="0"/>
              </a:spcAft>
              <a:buSzPts val="1700"/>
              <a:buNone/>
            </a:pPr>
            <a:r>
              <a:rPr lang="en-US"/>
              <a:t>Part of the int/double split is related to how a computer processor crunches numbers.  A CPU does integer computations and a Floating Point Unit (FPU) does real number computations.</a:t>
            </a:r>
            <a:endParaRPr/>
          </a:p>
          <a:p>
            <a:pPr indent="0" lvl="0" marL="0" rtl="0" algn="l">
              <a:lnSpc>
                <a:spcPct val="100000"/>
              </a:lnSpc>
              <a:spcBef>
                <a:spcPts val="360"/>
              </a:spcBef>
              <a:spcAft>
                <a:spcPts val="0"/>
              </a:spcAft>
              <a:buSzPts val="1700"/>
              <a:buNone/>
            </a:pPr>
            <a:r>
              <a:t/>
            </a:r>
            <a:endParaRPr/>
          </a:p>
          <a:p>
            <a:pPr indent="0" lvl="0" marL="0" rtl="0" algn="l">
              <a:lnSpc>
                <a:spcPct val="100000"/>
              </a:lnSpc>
              <a:spcBef>
                <a:spcPts val="360"/>
              </a:spcBef>
              <a:spcAft>
                <a:spcPts val="0"/>
              </a:spcAft>
              <a:buSzPts val="1700"/>
              <a:buNone/>
            </a:pPr>
            <a:r>
              <a:rPr lang="en-US"/>
              <a:t>Why does Java separate int and double?  Why not use one combined type called number?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65bda7216b_0_9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65bda7216b_0_9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02" name="Google Shape;402;g265bda7216b_0_9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6e07ff3ae8_0_83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8" name="Google Shape;408;g26e07ff3ae8_0_838: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09" name="Google Shape;409;g26e07ff3ae8_0_838: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65112fa27d_0_32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65112fa27d_0_32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18" name="Google Shape;418;g265112fa27d_0_32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66d5b6c9fa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66d5b6c9fa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62" name="Google Shape;162;g266d5b6c9fa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6e07ff3ae8_0_84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4" name="Google Shape;424;g26e07ff3ae8_0_846: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25" name="Google Shape;425;g26e07ff3ae8_0_846: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6e07ff3ae8_0_85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1" name="Google Shape;431;g26e07ff3ae8_0_85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32" name="Google Shape;432;g26e07ff3ae8_0_85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6e07ff3ae8_0_38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3" name="Google Shape;443;g26e07ff3ae8_0_389: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444" name="Google Shape;444;g26e07ff3ae8_0_389: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6e07ff3ae8_0_39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0" name="Google Shape;450;g26e07ff3ae8_0_395: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51" name="Google Shape;451;g26e07ff3ae8_0_395: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6e07ff3ae8_0_40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8" name="Google Shape;458;g26e07ff3ae8_0_40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59" name="Google Shape;459;g26e07ff3ae8_0_40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65112fa27d_0_30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65112fa27d_0_302: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66" name="Google Shape;466;g265112fa27d_0_302: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65112fa27d_0_30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65112fa27d_0_30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73" name="Google Shape;473;g265112fa27d_0_30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78103dcdc4_0_3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78103dcdc4_0_3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80" name="Google Shape;480;g278103dcdc4_0_3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78103dcdc4_0_2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78103dcdc4_0_22: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87" name="Google Shape;487;g278103dcdc4_0_22: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65112fa27d_0_31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65112fa27d_0_31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95" name="Google Shape;495;g265112fa27d_0_31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8103dcdc4_0_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78103dcdc4_0_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70" name="Google Shape;170;g278103dcdc4_0_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78103dcdc4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78103dcdc4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03" name="Google Shape;503;g278103dcdc4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0: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509" name="Google Shape;509;p40: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65bda7216b_0_45:notes"/>
          <p:cNvSpPr/>
          <p:nvPr>
            <p:ph idx="2" type="sldImg"/>
          </p:nvPr>
        </p:nvSpPr>
        <p:spPr>
          <a:xfrm>
            <a:off x="3813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65bda7216b_0_45: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65112fa27d_0_44:notes"/>
          <p:cNvSpPr/>
          <p:nvPr>
            <p:ph idx="2" type="sldImg"/>
          </p:nvPr>
        </p:nvSpPr>
        <p:spPr>
          <a:xfrm>
            <a:off x="3810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65112fa27d_0_44: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81" name="Google Shape;181;g265112fa27d_0_44:notes"/>
          <p:cNvSpPr txBox="1"/>
          <p:nvPr>
            <p:ph idx="12" type="sldNum"/>
          </p:nvPr>
        </p:nvSpPr>
        <p:spPr>
          <a:xfrm>
            <a:off x="3884612" y="8846540"/>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6e07ff3ae8_0_68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7" name="Google Shape;187;g26e07ff3ae8_0_685: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188" name="Google Shape;188;g26e07ff3ae8_0_685: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e07ff3ae8_0_69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4" name="Google Shape;194;g26e07ff3ae8_0_69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195" name="Google Shape;195;g26e07ff3ae8_0_69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6e07ff3ae8_0_698: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02" name="Google Shape;202;g26e07ff3ae8_0_69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6e07ff3ae8_0_70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6e07ff3ae8_0_70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09" name="Google Shape;209;g26e07ff3ae8_0_70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12"/>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2"/>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14"/>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4"/>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59" name="Google Shape;59;p14"/>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0" name="Google Shape;60;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1" name="Shape 61"/>
        <p:cNvGrpSpPr/>
        <p:nvPr/>
      </p:nvGrpSpPr>
      <p:grpSpPr>
        <a:xfrm>
          <a:off x="0" y="0"/>
          <a:ext cx="0" cy="0"/>
          <a:chOff x="0" y="0"/>
          <a:chExt cx="0" cy="0"/>
        </a:xfrm>
      </p:grpSpPr>
      <p:sp>
        <p:nvSpPr>
          <p:cNvPr id="62" name="Google Shape;62;p15"/>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Google Shape;63;p15"/>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64" name="Google Shape;64;p15"/>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65" name="Google Shape;65;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6" name="Shape 66"/>
        <p:cNvGrpSpPr/>
        <p:nvPr/>
      </p:nvGrpSpPr>
      <p:grpSpPr>
        <a:xfrm>
          <a:off x="0" y="0"/>
          <a:ext cx="0" cy="0"/>
          <a:chOff x="0" y="0"/>
          <a:chExt cx="0" cy="0"/>
        </a:xfrm>
      </p:grpSpPr>
      <p:sp>
        <p:nvSpPr>
          <p:cNvPr id="67" name="Google Shape;67;p16"/>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 name="Google Shape;68;p16"/>
          <p:cNvSpPr/>
          <p:nvPr>
            <p:ph idx="2" type="pic"/>
          </p:nvPr>
        </p:nvSpPr>
        <p:spPr>
          <a:xfrm>
            <a:off x="1792288" y="685800"/>
            <a:ext cx="5486400" cy="3086100"/>
          </a:xfrm>
          <a:prstGeom prst="rect">
            <a:avLst/>
          </a:prstGeom>
          <a:noFill/>
          <a:ln>
            <a:noFill/>
          </a:ln>
        </p:spPr>
      </p:sp>
      <p:sp>
        <p:nvSpPr>
          <p:cNvPr id="69" name="Google Shape;69;p16"/>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70" name="Google Shape;70;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7"/>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 name="Google Shape;73;p17"/>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17"/>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p17"/>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19"/>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 name="Google Shape;81;p19"/>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 name="Shape 82"/>
        <p:cNvGrpSpPr/>
        <p:nvPr/>
      </p:nvGrpSpPr>
      <p:grpSpPr>
        <a:xfrm>
          <a:off x="0" y="0"/>
          <a:ext cx="0" cy="0"/>
          <a:chOff x="0" y="0"/>
          <a:chExt cx="0" cy="0"/>
        </a:xfrm>
      </p:grpSpPr>
      <p:sp>
        <p:nvSpPr>
          <p:cNvPr id="83" name="Google Shape;83;p20"/>
          <p:cNvSpPr txBox="1"/>
          <p:nvPr>
            <p:ph type="title"/>
          </p:nvPr>
        </p:nvSpPr>
        <p:spPr>
          <a:xfrm>
            <a:off x="457200" y="443201"/>
            <a:ext cx="8229600" cy="4842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p20"/>
          <p:cNvSpPr txBox="1"/>
          <p:nvPr>
            <p:ph idx="1" type="body"/>
          </p:nvPr>
        </p:nvSpPr>
        <p:spPr>
          <a:xfrm>
            <a:off x="457200" y="993000"/>
            <a:ext cx="8229600" cy="36936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p2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2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 name="Shape 88"/>
        <p:cNvGrpSpPr/>
        <p:nvPr/>
      </p:nvGrpSpPr>
      <p:grpSpPr>
        <a:xfrm>
          <a:off x="0" y="0"/>
          <a:ext cx="0" cy="0"/>
          <a:chOff x="0" y="0"/>
          <a:chExt cx="0" cy="0"/>
        </a:xfrm>
      </p:grpSpPr>
      <p:sp>
        <p:nvSpPr>
          <p:cNvPr id="89" name="Google Shape;89;p22"/>
          <p:cNvSpPr txBox="1"/>
          <p:nvPr>
            <p:ph type="title"/>
          </p:nvPr>
        </p:nvSpPr>
        <p:spPr>
          <a:xfrm>
            <a:off x="352325" y="417050"/>
            <a:ext cx="8229600" cy="5367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22"/>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1" name="Google Shape;91;p22"/>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365525" y="418451"/>
            <a:ext cx="8229600" cy="6318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body"/>
          </p:nvPr>
        </p:nvSpPr>
        <p:spPr>
          <a:xfrm>
            <a:off x="457200" y="1142050"/>
            <a:ext cx="8229600" cy="3544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2" name="Shape 92"/>
        <p:cNvGrpSpPr/>
        <p:nvPr/>
      </p:nvGrpSpPr>
      <p:grpSpPr>
        <a:xfrm>
          <a:off x="0" y="0"/>
          <a:ext cx="0" cy="0"/>
          <a:chOff x="0" y="0"/>
          <a:chExt cx="0" cy="0"/>
        </a:xfrm>
      </p:grpSpPr>
      <p:sp>
        <p:nvSpPr>
          <p:cNvPr id="93" name="Google Shape;93;p23"/>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23"/>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95" name="Google Shape;95;p23"/>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96" name="Shape 96"/>
        <p:cNvGrpSpPr/>
        <p:nvPr/>
      </p:nvGrpSpPr>
      <p:grpSpPr>
        <a:xfrm>
          <a:off x="0" y="0"/>
          <a:ext cx="0" cy="0"/>
          <a:chOff x="0" y="0"/>
          <a:chExt cx="0" cy="0"/>
        </a:xfrm>
      </p:grpSpPr>
      <p:sp>
        <p:nvSpPr>
          <p:cNvPr id="97" name="Google Shape;97;p24"/>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24"/>
          <p:cNvSpPr/>
          <p:nvPr>
            <p:ph idx="2" type="pic"/>
          </p:nvPr>
        </p:nvSpPr>
        <p:spPr>
          <a:xfrm>
            <a:off x="1792288" y="685800"/>
            <a:ext cx="5486400" cy="3086100"/>
          </a:xfrm>
          <a:prstGeom prst="rect">
            <a:avLst/>
          </a:prstGeom>
          <a:noFill/>
          <a:ln>
            <a:noFill/>
          </a:ln>
        </p:spPr>
      </p:sp>
      <p:sp>
        <p:nvSpPr>
          <p:cNvPr id="99" name="Google Shape;99;p24"/>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26"/>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p26"/>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p27"/>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27"/>
          <p:cNvSpPr txBox="1"/>
          <p:nvPr>
            <p:ph idx="1" type="body"/>
          </p:nvPr>
        </p:nvSpPr>
        <p:spPr>
          <a:xfrm>
            <a:off x="457200" y="1032975"/>
            <a:ext cx="8229600" cy="36534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9" name="Shape 109"/>
        <p:cNvGrpSpPr/>
        <p:nvPr/>
      </p:nvGrpSpPr>
      <p:grpSpPr>
        <a:xfrm>
          <a:off x="0" y="0"/>
          <a:ext cx="0" cy="0"/>
          <a:chOff x="0" y="0"/>
          <a:chExt cx="0" cy="0"/>
        </a:xfrm>
      </p:grpSpPr>
      <p:sp>
        <p:nvSpPr>
          <p:cNvPr id="110" name="Google Shape;110;p28"/>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p28"/>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29"/>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p29"/>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15" name="Google Shape;115;p29"/>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6" name="Shape 116"/>
        <p:cNvGrpSpPr/>
        <p:nvPr/>
      </p:nvGrpSpPr>
      <p:grpSpPr>
        <a:xfrm>
          <a:off x="0" y="0"/>
          <a:ext cx="0" cy="0"/>
          <a:chOff x="0" y="0"/>
          <a:chExt cx="0" cy="0"/>
        </a:xfrm>
      </p:grpSpPr>
      <p:sp>
        <p:nvSpPr>
          <p:cNvPr id="117" name="Google Shape;117;p30"/>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30"/>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19" name="Google Shape;119;p30"/>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0" name="Shape 120"/>
        <p:cNvGrpSpPr/>
        <p:nvPr/>
      </p:nvGrpSpPr>
      <p:grpSpPr>
        <a:xfrm>
          <a:off x="0" y="0"/>
          <a:ext cx="0" cy="0"/>
          <a:chOff x="0" y="0"/>
          <a:chExt cx="0" cy="0"/>
        </a:xfrm>
      </p:grpSpPr>
      <p:sp>
        <p:nvSpPr>
          <p:cNvPr id="121" name="Google Shape;121;p31"/>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31"/>
          <p:cNvSpPr/>
          <p:nvPr>
            <p:ph idx="2" type="pic"/>
          </p:nvPr>
        </p:nvSpPr>
        <p:spPr>
          <a:xfrm>
            <a:off x="1792288" y="685800"/>
            <a:ext cx="5486400" cy="3086100"/>
          </a:xfrm>
          <a:prstGeom prst="rect">
            <a:avLst/>
          </a:prstGeom>
          <a:noFill/>
          <a:ln>
            <a:noFill/>
          </a:ln>
        </p:spPr>
      </p:sp>
      <p:sp>
        <p:nvSpPr>
          <p:cNvPr id="123" name="Google Shape;123;p31"/>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32"/>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6" name="Google Shape;126;p32"/>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7" name="Google Shape;127;p32"/>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4"/>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5"/>
          <p:cNvSpPr txBox="1"/>
          <p:nvPr>
            <p:ph type="title"/>
          </p:nvPr>
        </p:nvSpPr>
        <p:spPr>
          <a:xfrm>
            <a:off x="457200" y="685800"/>
            <a:ext cx="8229600"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457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4" name="Google Shape;24;p5"/>
          <p:cNvSpPr txBox="1"/>
          <p:nvPr>
            <p:ph idx="2" type="body"/>
          </p:nvPr>
        </p:nvSpPr>
        <p:spPr>
          <a:xfrm>
            <a:off x="4648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5" name="Shape 25"/>
        <p:cNvGrpSpPr/>
        <p:nvPr/>
      </p:nvGrpSpPr>
      <p:grpSpPr>
        <a:xfrm>
          <a:off x="0" y="0"/>
          <a:ext cx="0" cy="0"/>
          <a:chOff x="0" y="0"/>
          <a:chExt cx="0" cy="0"/>
        </a:xfrm>
      </p:grpSpPr>
      <p:sp>
        <p:nvSpPr>
          <p:cNvPr id="26" name="Google Shape;26;p6"/>
          <p:cNvSpPr txBox="1"/>
          <p:nvPr>
            <p:ph type="title"/>
          </p:nvPr>
        </p:nvSpPr>
        <p:spPr>
          <a:xfrm>
            <a:off x="420688" y="641510"/>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 type="body"/>
          </p:nvPr>
        </p:nvSpPr>
        <p:spPr>
          <a:xfrm>
            <a:off x="3575050" y="920884"/>
            <a:ext cx="5111750" cy="4051166"/>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8" name="Google Shape;28;p6"/>
          <p:cNvSpPr txBox="1"/>
          <p:nvPr>
            <p:ph idx="2" type="body"/>
          </p:nvPr>
        </p:nvSpPr>
        <p:spPr>
          <a:xfrm>
            <a:off x="420688" y="1601629"/>
            <a:ext cx="3008313" cy="314182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9" name="Shape 29"/>
        <p:cNvGrpSpPr/>
        <p:nvPr/>
      </p:nvGrpSpPr>
      <p:grpSpPr>
        <a:xfrm>
          <a:off x="0" y="0"/>
          <a:ext cx="0" cy="0"/>
          <a:chOff x="0" y="0"/>
          <a:chExt cx="0" cy="0"/>
        </a:xfrm>
      </p:grpSpPr>
      <p:sp>
        <p:nvSpPr>
          <p:cNvPr id="30" name="Google Shape;30;p7"/>
          <p:cNvSpPr txBox="1"/>
          <p:nvPr>
            <p:ph type="title"/>
          </p:nvPr>
        </p:nvSpPr>
        <p:spPr>
          <a:xfrm>
            <a:off x="1792288" y="3829050"/>
            <a:ext cx="5486400" cy="42576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p:nvPr>
            <p:ph idx="2" type="pic"/>
          </p:nvPr>
        </p:nvSpPr>
        <p:spPr>
          <a:xfrm>
            <a:off x="1792288" y="685800"/>
            <a:ext cx="5486400" cy="3086100"/>
          </a:xfrm>
          <a:prstGeom prst="rect">
            <a:avLst/>
          </a:prstGeom>
          <a:noFill/>
          <a:ln>
            <a:noFill/>
          </a:ln>
        </p:spPr>
      </p:sp>
      <p:sp>
        <p:nvSpPr>
          <p:cNvPr id="32" name="Google Shape;32;p7"/>
          <p:cNvSpPr txBox="1"/>
          <p:nvPr>
            <p:ph idx="1" type="body"/>
          </p:nvPr>
        </p:nvSpPr>
        <p:spPr>
          <a:xfrm>
            <a:off x="1792288" y="4254817"/>
            <a:ext cx="5486400" cy="6029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8"/>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8"/>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8"/>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10"/>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 name="Google Shape;43;p10"/>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44" name="Google Shape;44;p1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11"/>
          <p:cNvSpPr txBox="1"/>
          <p:nvPr>
            <p:ph type="title"/>
          </p:nvPr>
        </p:nvSpPr>
        <p:spPr>
          <a:xfrm>
            <a:off x="457200" y="463953"/>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 name="Google Shape;47;p11"/>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48" name="Google Shape;48;p1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10" Type="http://schemas.openxmlformats.org/officeDocument/2006/relationships/theme" Target="../theme/theme2.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theme" Target="../theme/theme1.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685800"/>
            <a:ext cx="8229600" cy="85725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79972"/>
            <a:ext cx="8229600" cy="291465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7" name="Shape 37"/>
        <p:cNvGrpSpPr/>
        <p:nvPr/>
      </p:nvGrpSpPr>
      <p:grpSpPr>
        <a:xfrm>
          <a:off x="0" y="0"/>
          <a:ext cx="0" cy="0"/>
          <a:chOff x="0" y="0"/>
          <a:chExt cx="0" cy="0"/>
        </a:xfrm>
      </p:grpSpPr>
      <p:sp>
        <p:nvSpPr>
          <p:cNvPr id="38" name="Google Shape;38;p9"/>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9"/>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6" name="Shape 76"/>
        <p:cNvGrpSpPr/>
        <p:nvPr/>
      </p:nvGrpSpPr>
      <p:grpSpPr>
        <a:xfrm>
          <a:off x="0" y="0"/>
          <a:ext cx="0" cy="0"/>
          <a:chOff x="0" y="0"/>
          <a:chExt cx="0" cy="0"/>
        </a:xfrm>
      </p:grpSpPr>
      <p:sp>
        <p:nvSpPr>
          <p:cNvPr id="77" name="Google Shape;77;p18"/>
          <p:cNvSpPr txBox="1"/>
          <p:nvPr>
            <p:ph type="title"/>
          </p:nvPr>
        </p:nvSpPr>
        <p:spPr>
          <a:xfrm>
            <a:off x="352325" y="417050"/>
            <a:ext cx="8229600" cy="5367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18"/>
          <p:cNvSpPr txBox="1"/>
          <p:nvPr>
            <p:ph idx="1" type="body"/>
          </p:nvPr>
        </p:nvSpPr>
        <p:spPr>
          <a:xfrm>
            <a:off x="457200" y="1065101"/>
            <a:ext cx="8229600" cy="3529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0" name="Shape 100"/>
        <p:cNvGrpSpPr/>
        <p:nvPr/>
      </p:nvGrpSpPr>
      <p:grpSpPr>
        <a:xfrm>
          <a:off x="0" y="0"/>
          <a:ext cx="0" cy="0"/>
          <a:chOff x="0" y="0"/>
          <a:chExt cx="0" cy="0"/>
        </a:xfrm>
      </p:grpSpPr>
      <p:sp>
        <p:nvSpPr>
          <p:cNvPr id="101" name="Google Shape;101;p25"/>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25"/>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1.png"/><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8.png"/><Relationship Id="rId5"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hyperlink" Target="https://radiolab.org/episodes/bit-flip" TargetMode="External"/><Relationship Id="rId4" Type="http://schemas.openxmlformats.org/officeDocument/2006/relationships/hyperlink" Target="https://hownot2code.wordpress.com/2016/09/02/a-space-error-370-million-for-an-integer-overflow/" TargetMode="External"/><Relationship Id="rId5"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9.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25.png"/><Relationship Id="rId4" Type="http://schemas.openxmlformats.org/officeDocument/2006/relationships/image" Target="../media/image29.jpg"/><Relationship Id="rId5"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 Id="rId3" Type="http://schemas.openxmlformats.org/officeDocument/2006/relationships/image" Target="../media/image36.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3"/>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3" name="Google Shape;133;p33"/>
          <p:cNvSpPr/>
          <p:nvPr/>
        </p:nvSpPr>
        <p:spPr>
          <a:xfrm>
            <a:off x="2465800" y="89592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3"/>
          <p:cNvSpPr/>
          <p:nvPr/>
        </p:nvSpPr>
        <p:spPr>
          <a:xfrm>
            <a:off x="2678613" y="327940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3"/>
          <p:cNvSpPr/>
          <p:nvPr/>
        </p:nvSpPr>
        <p:spPr>
          <a:xfrm>
            <a:off x="4005950" y="3932800"/>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3"/>
          <p:cNvSpPr/>
          <p:nvPr/>
        </p:nvSpPr>
        <p:spPr>
          <a:xfrm>
            <a:off x="115250" y="121730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3"/>
          <p:cNvSpPr/>
          <p:nvPr/>
        </p:nvSpPr>
        <p:spPr>
          <a:xfrm>
            <a:off x="2073488" y="241345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3"/>
          <p:cNvSpPr/>
          <p:nvPr/>
        </p:nvSpPr>
        <p:spPr>
          <a:xfrm>
            <a:off x="571400" y="2413450"/>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3"/>
          <p:cNvSpPr/>
          <p:nvPr/>
        </p:nvSpPr>
        <p:spPr>
          <a:xfrm>
            <a:off x="2971300" y="36980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3"/>
          <p:cNvSpPr/>
          <p:nvPr/>
        </p:nvSpPr>
        <p:spPr>
          <a:xfrm>
            <a:off x="470600" y="3022600"/>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3"/>
          <p:cNvSpPr/>
          <p:nvPr/>
        </p:nvSpPr>
        <p:spPr>
          <a:xfrm>
            <a:off x="3758025" y="2920138"/>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3"/>
          <p:cNvSpPr/>
          <p:nvPr/>
        </p:nvSpPr>
        <p:spPr>
          <a:xfrm>
            <a:off x="2149275" y="4351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3"/>
          <p:cNvSpPr/>
          <p:nvPr/>
        </p:nvSpPr>
        <p:spPr>
          <a:xfrm>
            <a:off x="2810600" y="241345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3"/>
          <p:cNvSpPr txBox="1"/>
          <p:nvPr>
            <p:ph type="title"/>
          </p:nvPr>
        </p:nvSpPr>
        <p:spPr>
          <a:xfrm>
            <a:off x="49100" y="1898713"/>
            <a:ext cx="52050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lang="en-US" sz="7100">
                <a:solidFill>
                  <a:schemeClr val="dk1"/>
                </a:solidFill>
                <a:latin typeface="Dancing Script"/>
                <a:ea typeface="Dancing Script"/>
                <a:cs typeface="Dancing Script"/>
                <a:sym typeface="Dancing Script"/>
              </a:rPr>
              <a:t>Welcome!</a:t>
            </a:r>
            <a:endParaRPr b="1" sz="7100">
              <a:solidFill>
                <a:schemeClr val="dk1"/>
              </a:solidFill>
              <a:latin typeface="Dancing Script"/>
              <a:ea typeface="Dancing Script"/>
              <a:cs typeface="Dancing Script"/>
              <a:sym typeface="Dancing Script"/>
            </a:endParaRPr>
          </a:p>
        </p:txBody>
      </p:sp>
      <p:sp>
        <p:nvSpPr>
          <p:cNvPr id="145" name="Google Shape;145;p33"/>
          <p:cNvSpPr/>
          <p:nvPr/>
        </p:nvSpPr>
        <p:spPr>
          <a:xfrm>
            <a:off x="406550" y="54442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3"/>
          <p:cNvSpPr/>
          <p:nvPr/>
        </p:nvSpPr>
        <p:spPr>
          <a:xfrm>
            <a:off x="870375" y="4351413"/>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3"/>
          <p:cNvSpPr/>
          <p:nvPr/>
        </p:nvSpPr>
        <p:spPr>
          <a:xfrm>
            <a:off x="1607475" y="771725"/>
            <a:ext cx="1242600" cy="1167000"/>
          </a:xfrm>
          <a:prstGeom prst="ellipse">
            <a:avLst/>
          </a:prstGeom>
          <a:solidFill>
            <a:srgbClr val="BF5700">
              <a:alpha val="303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3"/>
          <p:cNvSpPr/>
          <p:nvPr/>
        </p:nvSpPr>
        <p:spPr>
          <a:xfrm>
            <a:off x="1899050" y="3440775"/>
            <a:ext cx="489600" cy="4116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2"/>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Wait a second! Why binary?</a:t>
            </a:r>
            <a:endParaRPr/>
          </a:p>
        </p:txBody>
      </p:sp>
      <p:pic>
        <p:nvPicPr>
          <p:cNvPr id="219" name="Google Shape;219;p42"/>
          <p:cNvPicPr preferRelativeResize="0"/>
          <p:nvPr/>
        </p:nvPicPr>
        <p:blipFill rotWithShape="1">
          <a:blip r:embed="rId3">
            <a:alphaModFix/>
          </a:blip>
          <a:srcRect b="0" l="0" r="0" t="0"/>
          <a:stretch/>
        </p:blipFill>
        <p:spPr>
          <a:xfrm>
            <a:off x="4683688" y="1407574"/>
            <a:ext cx="2108621" cy="1622650"/>
          </a:xfrm>
          <a:prstGeom prst="rect">
            <a:avLst/>
          </a:prstGeom>
          <a:noFill/>
          <a:ln>
            <a:noFill/>
          </a:ln>
        </p:spPr>
      </p:pic>
      <p:pic>
        <p:nvPicPr>
          <p:cNvPr id="220" name="Google Shape;220;p42"/>
          <p:cNvPicPr preferRelativeResize="0"/>
          <p:nvPr/>
        </p:nvPicPr>
        <p:blipFill rotWithShape="1">
          <a:blip r:embed="rId4">
            <a:alphaModFix/>
          </a:blip>
          <a:srcRect b="0" l="0" r="0" t="0"/>
          <a:stretch/>
        </p:blipFill>
        <p:spPr>
          <a:xfrm>
            <a:off x="1923150" y="3260748"/>
            <a:ext cx="1947900" cy="1573903"/>
          </a:xfrm>
          <a:prstGeom prst="rect">
            <a:avLst/>
          </a:prstGeom>
          <a:noFill/>
          <a:ln>
            <a:noFill/>
          </a:ln>
        </p:spPr>
      </p:pic>
      <p:sp>
        <p:nvSpPr>
          <p:cNvPr id="221" name="Google Shape;221;p42"/>
          <p:cNvSpPr txBox="1"/>
          <p:nvPr/>
        </p:nvSpPr>
        <p:spPr>
          <a:xfrm>
            <a:off x="0" y="1775700"/>
            <a:ext cx="1604100" cy="2709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Longhorn</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Jersey</a:t>
            </a:r>
            <a:endParaRPr b="0" i="0" sz="1800" u="none" cap="none" strike="noStrike">
              <a:solidFill>
                <a:srgbClr val="000000"/>
              </a:solidFill>
              <a:latin typeface="Calibri"/>
              <a:ea typeface="Calibri"/>
              <a:cs typeface="Calibri"/>
              <a:sym typeface="Calibri"/>
            </a:endParaRPr>
          </a:p>
        </p:txBody>
      </p:sp>
      <p:sp>
        <p:nvSpPr>
          <p:cNvPr id="222" name="Google Shape;222;p42"/>
          <p:cNvSpPr txBox="1"/>
          <p:nvPr/>
        </p:nvSpPr>
        <p:spPr>
          <a:xfrm>
            <a:off x="7359700" y="1902700"/>
            <a:ext cx="19479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Holstein</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Angus</a:t>
            </a:r>
            <a:endParaRPr b="0" i="0" sz="1800" u="none" cap="none" strike="noStrike">
              <a:solidFill>
                <a:srgbClr val="000000"/>
              </a:solidFill>
              <a:latin typeface="Calibri"/>
              <a:ea typeface="Calibri"/>
              <a:cs typeface="Calibri"/>
              <a:sym typeface="Calibri"/>
            </a:endParaRPr>
          </a:p>
        </p:txBody>
      </p:sp>
      <p:pic>
        <p:nvPicPr>
          <p:cNvPr id="223" name="Google Shape;223;p42"/>
          <p:cNvPicPr preferRelativeResize="0"/>
          <p:nvPr/>
        </p:nvPicPr>
        <p:blipFill rotWithShape="1">
          <a:blip r:embed="rId5">
            <a:alphaModFix/>
          </a:blip>
          <a:srcRect b="0" l="0" r="0" t="0"/>
          <a:stretch/>
        </p:blipFill>
        <p:spPr>
          <a:xfrm>
            <a:off x="1677900" y="1407575"/>
            <a:ext cx="2438400" cy="1622638"/>
          </a:xfrm>
          <a:prstGeom prst="rect">
            <a:avLst/>
          </a:prstGeom>
          <a:noFill/>
          <a:ln>
            <a:noFill/>
          </a:ln>
        </p:spPr>
      </p:pic>
      <p:pic>
        <p:nvPicPr>
          <p:cNvPr id="224" name="Google Shape;224;p42"/>
          <p:cNvPicPr preferRelativeResize="0"/>
          <p:nvPr/>
        </p:nvPicPr>
        <p:blipFill rotWithShape="1">
          <a:blip r:embed="rId6">
            <a:alphaModFix/>
          </a:blip>
          <a:srcRect b="0" l="0" r="0" t="0"/>
          <a:stretch/>
        </p:blipFill>
        <p:spPr>
          <a:xfrm>
            <a:off x="4419600" y="3236375"/>
            <a:ext cx="2636806" cy="1622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Happiest Cows</a:t>
            </a:r>
            <a:endParaRPr/>
          </a:p>
        </p:txBody>
      </p:sp>
      <p:pic>
        <p:nvPicPr>
          <p:cNvPr id="231" name="Google Shape;231;p43"/>
          <p:cNvPicPr preferRelativeResize="0"/>
          <p:nvPr/>
        </p:nvPicPr>
        <p:blipFill>
          <a:blip r:embed="rId3">
            <a:alphaModFix/>
          </a:blip>
          <a:stretch>
            <a:fillRect/>
          </a:stretch>
        </p:blipFill>
        <p:spPr>
          <a:xfrm>
            <a:off x="1189825" y="1959353"/>
            <a:ext cx="2552700" cy="1790700"/>
          </a:xfrm>
          <a:prstGeom prst="rect">
            <a:avLst/>
          </a:prstGeom>
          <a:noFill/>
          <a:ln>
            <a:noFill/>
          </a:ln>
        </p:spPr>
      </p:pic>
      <p:pic>
        <p:nvPicPr>
          <p:cNvPr id="232" name="Google Shape;232;p43"/>
          <p:cNvPicPr preferRelativeResize="0"/>
          <p:nvPr/>
        </p:nvPicPr>
        <p:blipFill>
          <a:blip r:embed="rId4">
            <a:alphaModFix/>
          </a:blip>
          <a:stretch>
            <a:fillRect/>
          </a:stretch>
        </p:blipFill>
        <p:spPr>
          <a:xfrm>
            <a:off x="5350800" y="1783128"/>
            <a:ext cx="2143125" cy="2143125"/>
          </a:xfrm>
          <a:prstGeom prst="rect">
            <a:avLst/>
          </a:prstGeom>
          <a:noFill/>
          <a:ln>
            <a:noFill/>
          </a:ln>
        </p:spPr>
      </p:pic>
      <p:sp>
        <p:nvSpPr>
          <p:cNvPr id="233" name="Google Shape;233;p43"/>
          <p:cNvSpPr txBox="1"/>
          <p:nvPr>
            <p:ph idx="1" type="body"/>
          </p:nvPr>
        </p:nvSpPr>
        <p:spPr>
          <a:xfrm>
            <a:off x="457200" y="1032975"/>
            <a:ext cx="8229600" cy="36534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8" name="Shape 238"/>
        <p:cNvGrpSpPr/>
        <p:nvPr/>
      </p:nvGrpSpPr>
      <p:grpSpPr>
        <a:xfrm>
          <a:off x="0" y="0"/>
          <a:ext cx="0" cy="0"/>
          <a:chOff x="0" y="0"/>
          <a:chExt cx="0" cy="0"/>
        </a:xfrm>
      </p:grpSpPr>
      <p:sp>
        <p:nvSpPr>
          <p:cNvPr id="239" name="Google Shape;239;p44"/>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Cow Activists</a:t>
            </a:r>
            <a:endParaRPr/>
          </a:p>
        </p:txBody>
      </p:sp>
      <p:pic>
        <p:nvPicPr>
          <p:cNvPr id="240" name="Google Shape;240;p44"/>
          <p:cNvPicPr preferRelativeResize="0"/>
          <p:nvPr/>
        </p:nvPicPr>
        <p:blipFill>
          <a:blip r:embed="rId3">
            <a:alphaModFix/>
          </a:blip>
          <a:stretch>
            <a:fillRect/>
          </a:stretch>
        </p:blipFill>
        <p:spPr>
          <a:xfrm>
            <a:off x="971875" y="1514753"/>
            <a:ext cx="3429000" cy="1333500"/>
          </a:xfrm>
          <a:prstGeom prst="rect">
            <a:avLst/>
          </a:prstGeom>
          <a:noFill/>
          <a:ln>
            <a:noFill/>
          </a:ln>
        </p:spPr>
      </p:pic>
      <p:pic>
        <p:nvPicPr>
          <p:cNvPr id="241" name="Google Shape;241;p44"/>
          <p:cNvPicPr preferRelativeResize="0"/>
          <p:nvPr/>
        </p:nvPicPr>
        <p:blipFill>
          <a:blip r:embed="rId4">
            <a:alphaModFix/>
          </a:blip>
          <a:stretch>
            <a:fillRect/>
          </a:stretch>
        </p:blipFill>
        <p:spPr>
          <a:xfrm>
            <a:off x="5156400" y="1126328"/>
            <a:ext cx="2905125" cy="1571625"/>
          </a:xfrm>
          <a:prstGeom prst="rect">
            <a:avLst/>
          </a:prstGeom>
          <a:noFill/>
          <a:ln>
            <a:noFill/>
          </a:ln>
        </p:spPr>
      </p:pic>
      <p:pic>
        <p:nvPicPr>
          <p:cNvPr id="242" name="Google Shape;242;p44"/>
          <p:cNvPicPr preferRelativeResize="0"/>
          <p:nvPr/>
        </p:nvPicPr>
        <p:blipFill>
          <a:blip r:embed="rId5">
            <a:alphaModFix/>
          </a:blip>
          <a:stretch>
            <a:fillRect/>
          </a:stretch>
        </p:blipFill>
        <p:spPr>
          <a:xfrm>
            <a:off x="736475" y="3122703"/>
            <a:ext cx="2619375" cy="1752600"/>
          </a:xfrm>
          <a:prstGeom prst="rect">
            <a:avLst/>
          </a:prstGeom>
          <a:noFill/>
          <a:ln>
            <a:noFill/>
          </a:ln>
        </p:spPr>
      </p:pic>
      <p:pic>
        <p:nvPicPr>
          <p:cNvPr id="243" name="Google Shape;243;p44"/>
          <p:cNvPicPr preferRelativeResize="0"/>
          <p:nvPr/>
        </p:nvPicPr>
        <p:blipFill>
          <a:blip r:embed="rId6">
            <a:alphaModFix/>
          </a:blip>
          <a:stretch>
            <a:fillRect/>
          </a:stretch>
        </p:blipFill>
        <p:spPr>
          <a:xfrm>
            <a:off x="4964150" y="3284628"/>
            <a:ext cx="3190875" cy="1428750"/>
          </a:xfrm>
          <a:prstGeom prst="rect">
            <a:avLst/>
          </a:prstGeom>
          <a:noFill/>
          <a:ln>
            <a:noFill/>
          </a:ln>
        </p:spPr>
      </p:pic>
      <p:sp>
        <p:nvSpPr>
          <p:cNvPr id="244" name="Google Shape;244;p44"/>
          <p:cNvSpPr txBox="1"/>
          <p:nvPr>
            <p:ph idx="1" type="body"/>
          </p:nvPr>
        </p:nvSpPr>
        <p:spPr>
          <a:xfrm>
            <a:off x="457200" y="1032975"/>
            <a:ext cx="8229600" cy="36534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5"/>
          <p:cNvSpPr txBox="1"/>
          <p:nvPr>
            <p:ph type="title"/>
          </p:nvPr>
        </p:nvSpPr>
        <p:spPr>
          <a:xfrm>
            <a:off x="457200" y="435651"/>
            <a:ext cx="8229600" cy="549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The Trouble With Roman Numerals</a:t>
            </a:r>
            <a:endParaRPr/>
          </a:p>
        </p:txBody>
      </p:sp>
      <p:pic>
        <p:nvPicPr>
          <p:cNvPr id="251" name="Google Shape;251;p45"/>
          <p:cNvPicPr preferRelativeResize="0"/>
          <p:nvPr/>
        </p:nvPicPr>
        <p:blipFill>
          <a:blip r:embed="rId3">
            <a:alphaModFix/>
          </a:blip>
          <a:stretch>
            <a:fillRect/>
          </a:stretch>
        </p:blipFill>
        <p:spPr>
          <a:xfrm>
            <a:off x="320253" y="1709150"/>
            <a:ext cx="2938750" cy="2281853"/>
          </a:xfrm>
          <a:prstGeom prst="rect">
            <a:avLst/>
          </a:prstGeom>
          <a:noFill/>
          <a:ln>
            <a:noFill/>
          </a:ln>
        </p:spPr>
      </p:pic>
      <p:pic>
        <p:nvPicPr>
          <p:cNvPr id="252" name="Google Shape;252;p45"/>
          <p:cNvPicPr preferRelativeResize="0"/>
          <p:nvPr/>
        </p:nvPicPr>
        <p:blipFill>
          <a:blip r:embed="rId4">
            <a:alphaModFix/>
          </a:blip>
          <a:stretch>
            <a:fillRect/>
          </a:stretch>
        </p:blipFill>
        <p:spPr>
          <a:xfrm>
            <a:off x="5348688" y="1077301"/>
            <a:ext cx="2609850" cy="1752600"/>
          </a:xfrm>
          <a:prstGeom prst="rect">
            <a:avLst/>
          </a:prstGeom>
          <a:noFill/>
          <a:ln>
            <a:noFill/>
          </a:ln>
        </p:spPr>
      </p:pic>
      <p:pic>
        <p:nvPicPr>
          <p:cNvPr id="253" name="Google Shape;253;p45"/>
          <p:cNvPicPr preferRelativeResize="0"/>
          <p:nvPr/>
        </p:nvPicPr>
        <p:blipFill>
          <a:blip r:embed="rId5">
            <a:alphaModFix/>
          </a:blip>
          <a:stretch>
            <a:fillRect/>
          </a:stretch>
        </p:blipFill>
        <p:spPr>
          <a:xfrm>
            <a:off x="5343938" y="2921951"/>
            <a:ext cx="2619375" cy="1743075"/>
          </a:xfrm>
          <a:prstGeom prst="rect">
            <a:avLst/>
          </a:prstGeom>
          <a:noFill/>
          <a:ln>
            <a:noFill/>
          </a:ln>
        </p:spPr>
      </p:pic>
      <p:sp>
        <p:nvSpPr>
          <p:cNvPr id="254" name="Google Shape;254;p45"/>
          <p:cNvSpPr txBox="1"/>
          <p:nvPr/>
        </p:nvSpPr>
        <p:spPr>
          <a:xfrm>
            <a:off x="3620500" y="1774400"/>
            <a:ext cx="1529100" cy="28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Works=&gt;</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Doesn’t work=&gt;</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6"/>
          <p:cNvSpPr txBox="1"/>
          <p:nvPr>
            <p:ph type="title"/>
          </p:nvPr>
        </p:nvSpPr>
        <p:spPr>
          <a:xfrm>
            <a:off x="457200" y="435651"/>
            <a:ext cx="8229600" cy="549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The Wild Claim…</a:t>
            </a:r>
            <a:endParaRPr/>
          </a:p>
        </p:txBody>
      </p:sp>
      <p:sp>
        <p:nvSpPr>
          <p:cNvPr id="261" name="Google Shape;261;p46"/>
          <p:cNvSpPr txBox="1"/>
          <p:nvPr>
            <p:ph idx="1" type="body"/>
          </p:nvPr>
        </p:nvSpPr>
        <p:spPr>
          <a:xfrm>
            <a:off x="2299400" y="1358650"/>
            <a:ext cx="5096700" cy="31332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My number system has a finite number of digits, but can represent any number, no matter how large, even to the moon and back a </a:t>
            </a:r>
            <a:r>
              <a:rPr lang="en-US"/>
              <a:t>million times</a:t>
            </a:r>
            <a:r>
              <a:rPr lang="en-US"/>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7"/>
          <p:cNvSpPr txBox="1"/>
          <p:nvPr>
            <p:ph type="title"/>
          </p:nvPr>
        </p:nvSpPr>
        <p:spPr>
          <a:xfrm>
            <a:off x="457200" y="435651"/>
            <a:ext cx="8229600" cy="549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The Secret</a:t>
            </a:r>
            <a:endParaRPr/>
          </a:p>
        </p:txBody>
      </p:sp>
      <p:sp>
        <p:nvSpPr>
          <p:cNvPr id="268" name="Google Shape;268;p47"/>
          <p:cNvSpPr txBox="1"/>
          <p:nvPr>
            <p:ph idx="1" type="body"/>
          </p:nvPr>
        </p:nvSpPr>
        <p:spPr>
          <a:xfrm>
            <a:off x="457200" y="1032975"/>
            <a:ext cx="8229600" cy="3653400"/>
          </a:xfrm>
          <a:prstGeom prst="rect">
            <a:avLst/>
          </a:prstGeom>
        </p:spPr>
        <p:txBody>
          <a:bodyPr anchorCtr="0" anchor="t" bIns="45700" lIns="91425" spcFirstLastPara="1" rIns="91425" wrap="square" tIns="45700">
            <a:normAutofit fontScale="70000" lnSpcReduction="20000"/>
          </a:bodyPr>
          <a:lstStyle/>
          <a:p>
            <a:pPr indent="0" lvl="0" marL="0" rtl="0" algn="l">
              <a:spcBef>
                <a:spcPts val="360"/>
              </a:spcBef>
              <a:spcAft>
                <a:spcPts val="0"/>
              </a:spcAft>
              <a:buNone/>
            </a:pPr>
            <a:r>
              <a:rPr lang="en-US"/>
              <a:t>If you have 10 digits, count in groups of 1, 10, 100, 1000, etc. </a:t>
            </a:r>
            <a:endParaRPr/>
          </a:p>
          <a:p>
            <a:pPr indent="0" lvl="0" marL="0" rtl="0" algn="l">
              <a:spcBef>
                <a:spcPts val="360"/>
              </a:spcBef>
              <a:spcAft>
                <a:spcPts val="0"/>
              </a:spcAft>
              <a:buNone/>
            </a:pPr>
            <a:r>
              <a:rPr lang="en-US"/>
              <a:t>Given 634 cows:</a:t>
            </a:r>
            <a:endParaRPr/>
          </a:p>
          <a:p>
            <a:pPr indent="0" lvl="0" marL="457200" rtl="0" algn="l">
              <a:spcBef>
                <a:spcPts val="360"/>
              </a:spcBef>
              <a:spcAft>
                <a:spcPts val="0"/>
              </a:spcAft>
              <a:buNone/>
            </a:pPr>
            <a:r>
              <a:rPr lang="en-US"/>
              <a:t>How many </a:t>
            </a:r>
            <a:r>
              <a:rPr lang="en-US"/>
              <a:t>groups</a:t>
            </a:r>
            <a:r>
              <a:rPr lang="en-US"/>
              <a:t> of 100 cows?  6</a:t>
            </a:r>
            <a:endParaRPr/>
          </a:p>
          <a:p>
            <a:pPr indent="0" lvl="0" marL="457200" rtl="0" algn="l">
              <a:spcBef>
                <a:spcPts val="360"/>
              </a:spcBef>
              <a:spcAft>
                <a:spcPts val="0"/>
              </a:spcAft>
              <a:buNone/>
            </a:pPr>
            <a:r>
              <a:rPr lang="en-US"/>
              <a:t>How many groups of 10 cows?  3</a:t>
            </a:r>
            <a:endParaRPr/>
          </a:p>
          <a:p>
            <a:pPr indent="0" lvl="0" marL="457200" rtl="0" algn="l">
              <a:spcBef>
                <a:spcPts val="360"/>
              </a:spcBef>
              <a:spcAft>
                <a:spcPts val="0"/>
              </a:spcAft>
              <a:buNone/>
            </a:pPr>
            <a:r>
              <a:rPr lang="en-US"/>
              <a:t>How many single cows? 4</a:t>
            </a:r>
            <a:endParaRPr/>
          </a:p>
          <a:p>
            <a:pPr indent="0" lvl="0" marL="0" rtl="0" algn="l">
              <a:spcBef>
                <a:spcPts val="360"/>
              </a:spcBef>
              <a:spcAft>
                <a:spcPts val="0"/>
              </a:spcAft>
              <a:buNone/>
            </a:pPr>
            <a:r>
              <a:t/>
            </a:r>
            <a:endParaRPr/>
          </a:p>
          <a:p>
            <a:pPr indent="0" lvl="0" marL="0" rtl="0" algn="l">
              <a:spcBef>
                <a:spcPts val="360"/>
              </a:spcBef>
              <a:spcAft>
                <a:spcPts val="0"/>
              </a:spcAft>
              <a:buClr>
                <a:schemeClr val="dk1"/>
              </a:buClr>
              <a:buSzPct val="72580"/>
              <a:buFont typeface="Arial"/>
              <a:buNone/>
            </a:pPr>
            <a:r>
              <a:rPr lang="en-US"/>
              <a:t>Base 10   </a:t>
            </a:r>
            <a:endParaRPr/>
          </a:p>
          <a:p>
            <a:pPr indent="0" lvl="0" marL="0" rtl="0" algn="l">
              <a:spcBef>
                <a:spcPts val="360"/>
              </a:spcBef>
              <a:spcAft>
                <a:spcPts val="0"/>
              </a:spcAft>
              <a:buClr>
                <a:schemeClr val="dk1"/>
              </a:buClr>
              <a:buSzPct val="72580"/>
              <a:buFont typeface="Arial"/>
              <a:buNone/>
            </a:pPr>
            <a:r>
              <a:rPr lang="en-US"/>
              <a:t>                  _______  ___6___  ___3___  ___4___  </a:t>
            </a:r>
            <a:endParaRPr/>
          </a:p>
          <a:p>
            <a:pPr indent="0" lvl="0" marL="0" rtl="0" algn="l">
              <a:spcBef>
                <a:spcPts val="360"/>
              </a:spcBef>
              <a:spcAft>
                <a:spcPts val="0"/>
              </a:spcAft>
              <a:buClr>
                <a:schemeClr val="dk1"/>
              </a:buClr>
              <a:buSzPct val="72580"/>
              <a:buFont typeface="Arial"/>
              <a:buNone/>
            </a:pPr>
            <a:r>
              <a:rPr lang="en-US"/>
              <a:t>                       10</a:t>
            </a:r>
            <a:r>
              <a:rPr baseline="30000" lang="en-US"/>
              <a:t>3</a:t>
            </a:r>
            <a:r>
              <a:rPr lang="en-US"/>
              <a:t>           10</a:t>
            </a:r>
            <a:r>
              <a:rPr baseline="30000" lang="en-US"/>
              <a:t>2</a:t>
            </a:r>
            <a:r>
              <a:rPr lang="en-US"/>
              <a:t>            10</a:t>
            </a:r>
            <a:r>
              <a:rPr baseline="30000" lang="en-US"/>
              <a:t>1</a:t>
            </a:r>
            <a:r>
              <a:rPr lang="en-US"/>
              <a:t>            10</a:t>
            </a:r>
            <a:r>
              <a:rPr baseline="30000" lang="en-US"/>
              <a:t>0</a:t>
            </a:r>
            <a:endParaRPr baseline="30000"/>
          </a:p>
          <a:p>
            <a:pPr indent="0" lvl="0" marL="0" rtl="0" algn="l">
              <a:spcBef>
                <a:spcPts val="360"/>
              </a:spcBef>
              <a:spcAft>
                <a:spcPts val="0"/>
              </a:spcAft>
              <a:buClr>
                <a:schemeClr val="dk1"/>
              </a:buClr>
              <a:buSzPct val="72580"/>
              <a:buFont typeface="Arial"/>
              <a:buNone/>
            </a:pPr>
            <a:r>
              <a:rPr baseline="30000" lang="en-US"/>
              <a:t>                                      1000                    100                        10                           1</a:t>
            </a:r>
            <a:endParaRPr/>
          </a:p>
          <a:p>
            <a:pPr indent="0" lvl="0" marL="0" rtl="0" algn="l">
              <a:spcBef>
                <a:spcPts val="36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8"/>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Place Value Number Systems</a:t>
            </a:r>
            <a:endParaRPr/>
          </a:p>
        </p:txBody>
      </p:sp>
      <p:sp>
        <p:nvSpPr>
          <p:cNvPr id="275" name="Google Shape;275;p48"/>
          <p:cNvSpPr txBox="1"/>
          <p:nvPr>
            <p:ph idx="1" type="body"/>
          </p:nvPr>
        </p:nvSpPr>
        <p:spPr>
          <a:xfrm>
            <a:off x="457200" y="1032975"/>
            <a:ext cx="8686800" cy="3653400"/>
          </a:xfrm>
          <a:prstGeom prst="rect">
            <a:avLst/>
          </a:prstGeom>
          <a:noFill/>
          <a:ln>
            <a:noFill/>
          </a:ln>
        </p:spPr>
        <p:txBody>
          <a:bodyPr anchorCtr="0" anchor="t" bIns="45700" lIns="91425" spcFirstLastPara="1" rIns="91425" wrap="square" tIns="45700">
            <a:normAutofit fontScale="70000"/>
          </a:bodyPr>
          <a:lstStyle/>
          <a:p>
            <a:pPr indent="0" lvl="0" marL="0" rtl="0" algn="l">
              <a:lnSpc>
                <a:spcPct val="100000"/>
              </a:lnSpc>
              <a:spcBef>
                <a:spcPts val="360"/>
              </a:spcBef>
              <a:spcAft>
                <a:spcPts val="0"/>
              </a:spcAft>
              <a:buSzPct val="72580"/>
              <a:buNone/>
            </a:pPr>
            <a:r>
              <a:rPr lang="en-US"/>
              <a:t>Base 10   </a:t>
            </a:r>
            <a:endParaRPr/>
          </a:p>
          <a:p>
            <a:pPr indent="0" lvl="0" marL="0" rtl="0" algn="l">
              <a:lnSpc>
                <a:spcPct val="100000"/>
              </a:lnSpc>
              <a:spcBef>
                <a:spcPts val="360"/>
              </a:spcBef>
              <a:spcAft>
                <a:spcPts val="0"/>
              </a:spcAft>
              <a:buSzPct val="72580"/>
              <a:buNone/>
            </a:pPr>
            <a:r>
              <a:rPr lang="en-US"/>
              <a:t>                  _______  _______  _______  _______  </a:t>
            </a:r>
            <a:endParaRPr/>
          </a:p>
          <a:p>
            <a:pPr indent="0" lvl="0" marL="0" rtl="0" algn="l">
              <a:lnSpc>
                <a:spcPct val="100000"/>
              </a:lnSpc>
              <a:spcBef>
                <a:spcPts val="360"/>
              </a:spcBef>
              <a:spcAft>
                <a:spcPts val="0"/>
              </a:spcAft>
              <a:buSzPct val="72580"/>
              <a:buNone/>
            </a:pPr>
            <a:r>
              <a:rPr lang="en-US"/>
              <a:t>                       10</a:t>
            </a:r>
            <a:r>
              <a:rPr baseline="30000" lang="en-US"/>
              <a:t>3</a:t>
            </a:r>
            <a:r>
              <a:rPr lang="en-US"/>
              <a:t>           10</a:t>
            </a:r>
            <a:r>
              <a:rPr baseline="30000" lang="en-US"/>
              <a:t>2</a:t>
            </a:r>
            <a:r>
              <a:rPr lang="en-US"/>
              <a:t>            10</a:t>
            </a:r>
            <a:r>
              <a:rPr baseline="30000" lang="en-US"/>
              <a:t>1</a:t>
            </a:r>
            <a:r>
              <a:rPr lang="en-US"/>
              <a:t>            10</a:t>
            </a:r>
            <a:r>
              <a:rPr baseline="30000" lang="en-US"/>
              <a:t>0</a:t>
            </a:r>
            <a:endParaRPr baseline="30000"/>
          </a:p>
          <a:p>
            <a:pPr indent="0" lvl="0" marL="0" rtl="0" algn="l">
              <a:lnSpc>
                <a:spcPct val="100000"/>
              </a:lnSpc>
              <a:spcBef>
                <a:spcPts val="360"/>
              </a:spcBef>
              <a:spcAft>
                <a:spcPts val="0"/>
              </a:spcAft>
              <a:buSzPct val="72580"/>
              <a:buNone/>
            </a:pPr>
            <a:r>
              <a:rPr baseline="30000" lang="en-US"/>
              <a:t>                                      1000                    100                        10                           1</a:t>
            </a:r>
            <a:endParaRPr baseline="30000"/>
          </a:p>
          <a:p>
            <a:pPr indent="0" lvl="0" marL="0" rtl="0" algn="l">
              <a:lnSpc>
                <a:spcPct val="100000"/>
              </a:lnSpc>
              <a:spcBef>
                <a:spcPts val="360"/>
              </a:spcBef>
              <a:spcAft>
                <a:spcPts val="0"/>
              </a:spcAft>
              <a:buClr>
                <a:schemeClr val="dk1"/>
              </a:buClr>
              <a:buSzPct val="34375"/>
              <a:buFont typeface="Arial"/>
              <a:buNone/>
            </a:pPr>
            <a:r>
              <a:rPr lang="en-US"/>
              <a:t>Base 2   </a:t>
            </a:r>
            <a:endParaRPr/>
          </a:p>
          <a:p>
            <a:pPr indent="0" lvl="0" marL="0" rtl="0" algn="l">
              <a:lnSpc>
                <a:spcPct val="100000"/>
              </a:lnSpc>
              <a:spcBef>
                <a:spcPts val="360"/>
              </a:spcBef>
              <a:spcAft>
                <a:spcPts val="0"/>
              </a:spcAft>
              <a:buClr>
                <a:schemeClr val="dk1"/>
              </a:buClr>
              <a:buSzPct val="34375"/>
              <a:buFont typeface="Arial"/>
              <a:buNone/>
            </a:pPr>
            <a:r>
              <a:rPr lang="en-US"/>
              <a:t>                  _____  _____  _____  _____       _____  _____  _____  _____  </a:t>
            </a:r>
            <a:endParaRPr/>
          </a:p>
          <a:p>
            <a:pPr indent="0" lvl="0" marL="0" rtl="0" algn="l">
              <a:lnSpc>
                <a:spcPct val="100000"/>
              </a:lnSpc>
              <a:spcBef>
                <a:spcPts val="360"/>
              </a:spcBef>
              <a:spcAft>
                <a:spcPts val="0"/>
              </a:spcAft>
              <a:buClr>
                <a:schemeClr val="dk1"/>
              </a:buClr>
              <a:buSzPct val="34375"/>
              <a:buFont typeface="Arial"/>
              <a:buNone/>
            </a:pPr>
            <a:r>
              <a:rPr lang="en-US"/>
              <a:t>                      2</a:t>
            </a:r>
            <a:r>
              <a:rPr baseline="30000" lang="en-US"/>
              <a:t>7 </a:t>
            </a:r>
            <a:r>
              <a:rPr lang="en-US"/>
              <a:t>        2</a:t>
            </a:r>
            <a:r>
              <a:rPr baseline="30000" lang="en-US"/>
              <a:t>6</a:t>
            </a:r>
            <a:r>
              <a:rPr lang="en-US"/>
              <a:t>          2</a:t>
            </a:r>
            <a:r>
              <a:rPr baseline="30000" lang="en-US"/>
              <a:t>5</a:t>
            </a:r>
            <a:r>
              <a:rPr lang="en-US"/>
              <a:t>          2</a:t>
            </a:r>
            <a:r>
              <a:rPr baseline="30000" lang="en-US"/>
              <a:t>4</a:t>
            </a:r>
            <a:r>
              <a:rPr lang="en-US"/>
              <a:t>              2</a:t>
            </a:r>
            <a:r>
              <a:rPr baseline="30000" lang="en-US"/>
              <a:t>3</a:t>
            </a:r>
            <a:r>
              <a:rPr lang="en-US"/>
              <a:t>         2</a:t>
            </a:r>
            <a:r>
              <a:rPr baseline="30000" lang="en-US"/>
              <a:t>2</a:t>
            </a:r>
            <a:r>
              <a:rPr lang="en-US"/>
              <a:t>          2</a:t>
            </a:r>
            <a:r>
              <a:rPr baseline="30000" lang="en-US"/>
              <a:t>1</a:t>
            </a:r>
            <a:r>
              <a:rPr lang="en-US"/>
              <a:t>         2</a:t>
            </a:r>
            <a:r>
              <a:rPr baseline="30000" lang="en-US"/>
              <a:t>0</a:t>
            </a:r>
            <a:endParaRPr baseline="30000"/>
          </a:p>
          <a:p>
            <a:pPr indent="0" lvl="0" marL="0" rtl="0" algn="l">
              <a:lnSpc>
                <a:spcPct val="100000"/>
              </a:lnSpc>
              <a:spcBef>
                <a:spcPts val="360"/>
              </a:spcBef>
              <a:spcAft>
                <a:spcPts val="0"/>
              </a:spcAft>
              <a:buSzPct val="72580"/>
              <a:buNone/>
            </a:pPr>
            <a:r>
              <a:rPr baseline="30000" lang="en-US"/>
              <a:t>                                   128               64                  32                  16                          8                   4                    2                   1 </a:t>
            </a:r>
            <a:endParaRPr baseline="30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9"/>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Do You Believe It?</a:t>
            </a:r>
            <a:endParaRPr/>
          </a:p>
        </p:txBody>
      </p:sp>
      <p:sp>
        <p:nvSpPr>
          <p:cNvPr id="282" name="Google Shape;282;p49"/>
          <p:cNvSpPr txBox="1"/>
          <p:nvPr>
            <p:ph idx="1" type="body"/>
          </p:nvPr>
        </p:nvSpPr>
        <p:spPr>
          <a:xfrm>
            <a:off x="457200" y="1032975"/>
            <a:ext cx="8229600" cy="3653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en-US"/>
              <a:t>By adding these </a:t>
            </a:r>
            <a:endParaRPr/>
          </a:p>
          <a:p>
            <a:pPr indent="0" lvl="0" marL="0" rtl="0" algn="l">
              <a:lnSpc>
                <a:spcPct val="100000"/>
              </a:lnSpc>
              <a:spcBef>
                <a:spcPts val="360"/>
              </a:spcBef>
              <a:spcAft>
                <a:spcPts val="0"/>
              </a:spcAft>
              <a:buSzPts val="1800"/>
              <a:buNone/>
            </a:pPr>
            <a:r>
              <a:rPr lang="en-US"/>
              <a:t>numbers, </a:t>
            </a:r>
            <a:endParaRPr/>
          </a:p>
          <a:p>
            <a:pPr indent="0" lvl="0" marL="0" rtl="0" algn="l">
              <a:lnSpc>
                <a:spcPct val="100000"/>
              </a:lnSpc>
              <a:spcBef>
                <a:spcPts val="360"/>
              </a:spcBef>
              <a:spcAft>
                <a:spcPts val="0"/>
              </a:spcAft>
              <a:buSzPts val="1800"/>
              <a:buNone/>
            </a:pPr>
            <a:r>
              <a:rPr lang="en-US"/>
              <a:t>I can get these numbers:</a:t>
            </a:r>
            <a:endParaRPr/>
          </a:p>
          <a:p>
            <a:pPr indent="0" lvl="0" marL="0" rtl="0" algn="l">
              <a:lnSpc>
                <a:spcPct val="100000"/>
              </a:lnSpc>
              <a:spcBef>
                <a:spcPts val="360"/>
              </a:spcBef>
              <a:spcAft>
                <a:spcPts val="0"/>
              </a:spcAft>
              <a:buSzPts val="1800"/>
              <a:buNone/>
            </a:pPr>
            <a:r>
              <a:rPr lang="en-US"/>
              <a:t>7</a:t>
            </a:r>
            <a:endParaRPr/>
          </a:p>
          <a:p>
            <a:pPr indent="0" lvl="0" marL="0" rtl="0" algn="l">
              <a:lnSpc>
                <a:spcPct val="100000"/>
              </a:lnSpc>
              <a:spcBef>
                <a:spcPts val="360"/>
              </a:spcBef>
              <a:spcAft>
                <a:spcPts val="0"/>
              </a:spcAft>
              <a:buSzPts val="1800"/>
              <a:buNone/>
            </a:pPr>
            <a:r>
              <a:rPr lang="en-US"/>
              <a:t>99</a:t>
            </a:r>
            <a:endParaRPr/>
          </a:p>
          <a:p>
            <a:pPr indent="0" lvl="0" marL="0" rtl="0" algn="l">
              <a:lnSpc>
                <a:spcPct val="100000"/>
              </a:lnSpc>
              <a:spcBef>
                <a:spcPts val="360"/>
              </a:spcBef>
              <a:spcAft>
                <a:spcPts val="0"/>
              </a:spcAft>
              <a:buSzPts val="1800"/>
              <a:buNone/>
            </a:pPr>
            <a:r>
              <a:rPr lang="en-US"/>
              <a:t>247</a:t>
            </a:r>
            <a:endParaRPr baseline="30000"/>
          </a:p>
        </p:txBody>
      </p:sp>
      <p:sp>
        <p:nvSpPr>
          <p:cNvPr id="283" name="Google Shape;283;p49"/>
          <p:cNvSpPr/>
          <p:nvPr/>
        </p:nvSpPr>
        <p:spPr>
          <a:xfrm>
            <a:off x="7688150" y="31259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a:t>
            </a:r>
            <a:endParaRPr b="0" i="0" sz="2900" u="none" cap="none" strike="noStrike">
              <a:solidFill>
                <a:srgbClr val="000000"/>
              </a:solidFill>
              <a:latin typeface="Arial"/>
              <a:ea typeface="Arial"/>
              <a:cs typeface="Arial"/>
              <a:sym typeface="Arial"/>
            </a:endParaRPr>
          </a:p>
        </p:txBody>
      </p:sp>
      <p:sp>
        <p:nvSpPr>
          <p:cNvPr id="284" name="Google Shape;284;p49"/>
          <p:cNvSpPr/>
          <p:nvPr/>
        </p:nvSpPr>
        <p:spPr>
          <a:xfrm>
            <a:off x="5029250" y="20166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128</a:t>
            </a:r>
            <a:endParaRPr b="0" i="0" sz="2900" u="none" cap="none" strike="noStrike">
              <a:solidFill>
                <a:srgbClr val="000000"/>
              </a:solidFill>
              <a:latin typeface="Arial"/>
              <a:ea typeface="Arial"/>
              <a:cs typeface="Arial"/>
              <a:sym typeface="Arial"/>
            </a:endParaRPr>
          </a:p>
        </p:txBody>
      </p:sp>
      <p:sp>
        <p:nvSpPr>
          <p:cNvPr id="285" name="Google Shape;285;p49"/>
          <p:cNvSpPr/>
          <p:nvPr/>
        </p:nvSpPr>
        <p:spPr>
          <a:xfrm>
            <a:off x="8014050" y="16407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32</a:t>
            </a:r>
            <a:endParaRPr b="0" i="0" sz="2900" u="none" cap="none" strike="noStrike">
              <a:solidFill>
                <a:srgbClr val="000000"/>
              </a:solidFill>
              <a:latin typeface="Arial"/>
              <a:ea typeface="Arial"/>
              <a:cs typeface="Arial"/>
              <a:sym typeface="Arial"/>
            </a:endParaRPr>
          </a:p>
        </p:txBody>
      </p:sp>
      <p:sp>
        <p:nvSpPr>
          <p:cNvPr id="286" name="Google Shape;286;p49"/>
          <p:cNvSpPr/>
          <p:nvPr/>
        </p:nvSpPr>
        <p:spPr>
          <a:xfrm>
            <a:off x="6641225" y="668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16</a:t>
            </a:r>
            <a:endParaRPr b="0" i="0" sz="2900" u="none" cap="none" strike="noStrike">
              <a:solidFill>
                <a:srgbClr val="000000"/>
              </a:solidFill>
              <a:latin typeface="Arial"/>
              <a:ea typeface="Arial"/>
              <a:cs typeface="Arial"/>
              <a:sym typeface="Arial"/>
            </a:endParaRPr>
          </a:p>
        </p:txBody>
      </p:sp>
      <p:sp>
        <p:nvSpPr>
          <p:cNvPr id="287" name="Google Shape;287;p49"/>
          <p:cNvSpPr/>
          <p:nvPr/>
        </p:nvSpPr>
        <p:spPr>
          <a:xfrm>
            <a:off x="5152600" y="3645075"/>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8</a:t>
            </a:r>
            <a:endParaRPr b="0" i="0" sz="2900" u="none" cap="none" strike="noStrike">
              <a:solidFill>
                <a:srgbClr val="000000"/>
              </a:solidFill>
              <a:latin typeface="Arial"/>
              <a:ea typeface="Arial"/>
              <a:cs typeface="Arial"/>
              <a:sym typeface="Arial"/>
            </a:endParaRPr>
          </a:p>
        </p:txBody>
      </p:sp>
      <p:sp>
        <p:nvSpPr>
          <p:cNvPr id="288" name="Google Shape;288;p49"/>
          <p:cNvSpPr/>
          <p:nvPr/>
        </p:nvSpPr>
        <p:spPr>
          <a:xfrm>
            <a:off x="7482325" y="4160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4</a:t>
            </a:r>
            <a:endParaRPr b="0" i="0" sz="2900" u="none" cap="none" strike="noStrike">
              <a:solidFill>
                <a:srgbClr val="000000"/>
              </a:solidFill>
              <a:latin typeface="Arial"/>
              <a:ea typeface="Arial"/>
              <a:cs typeface="Arial"/>
              <a:sym typeface="Arial"/>
            </a:endParaRPr>
          </a:p>
        </p:txBody>
      </p:sp>
      <p:sp>
        <p:nvSpPr>
          <p:cNvPr id="289" name="Google Shape;289;p49"/>
          <p:cNvSpPr/>
          <p:nvPr/>
        </p:nvSpPr>
        <p:spPr>
          <a:xfrm>
            <a:off x="4687300" y="668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a:t>
            </a:r>
            <a:endParaRPr b="0" i="0" sz="2900" u="none" cap="none" strike="noStrike">
              <a:solidFill>
                <a:srgbClr val="000000"/>
              </a:solidFill>
              <a:latin typeface="Arial"/>
              <a:ea typeface="Arial"/>
              <a:cs typeface="Arial"/>
              <a:sym typeface="Arial"/>
            </a:endParaRPr>
          </a:p>
        </p:txBody>
      </p:sp>
      <p:sp>
        <p:nvSpPr>
          <p:cNvPr id="290" name="Google Shape;290;p49"/>
          <p:cNvSpPr/>
          <p:nvPr/>
        </p:nvSpPr>
        <p:spPr>
          <a:xfrm>
            <a:off x="6333100" y="26162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US" sz="2400"/>
              <a:t>64</a:t>
            </a:r>
            <a:endParaRPr b="0" i="0" sz="29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0"/>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Do You Believe It?</a:t>
            </a:r>
            <a:endParaRPr/>
          </a:p>
        </p:txBody>
      </p:sp>
      <p:sp>
        <p:nvSpPr>
          <p:cNvPr id="297" name="Google Shape;297;p50"/>
          <p:cNvSpPr txBox="1"/>
          <p:nvPr>
            <p:ph idx="1" type="body"/>
          </p:nvPr>
        </p:nvSpPr>
        <p:spPr>
          <a:xfrm>
            <a:off x="457200" y="1032975"/>
            <a:ext cx="3996900" cy="3653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en-US"/>
              <a:t>By adding these numbers, I can get these numbers:</a:t>
            </a:r>
            <a:endParaRPr/>
          </a:p>
          <a:p>
            <a:pPr indent="0" lvl="0" marL="0" rtl="0" algn="l">
              <a:lnSpc>
                <a:spcPct val="100000"/>
              </a:lnSpc>
              <a:spcBef>
                <a:spcPts val="360"/>
              </a:spcBef>
              <a:spcAft>
                <a:spcPts val="0"/>
              </a:spcAft>
              <a:buSzPts val="1800"/>
              <a:buNone/>
            </a:pPr>
            <a:r>
              <a:rPr lang="en-US"/>
              <a:t>7</a:t>
            </a:r>
            <a:endParaRPr/>
          </a:p>
          <a:p>
            <a:pPr indent="0" lvl="0" marL="0" rtl="0" algn="l">
              <a:lnSpc>
                <a:spcPct val="100000"/>
              </a:lnSpc>
              <a:spcBef>
                <a:spcPts val="360"/>
              </a:spcBef>
              <a:spcAft>
                <a:spcPts val="0"/>
              </a:spcAft>
              <a:buSzPts val="1800"/>
              <a:buNone/>
            </a:pPr>
            <a:r>
              <a:rPr lang="en-US"/>
              <a:t>99</a:t>
            </a:r>
            <a:endParaRPr/>
          </a:p>
          <a:p>
            <a:pPr indent="0" lvl="0" marL="0" rtl="0" algn="l">
              <a:lnSpc>
                <a:spcPct val="100000"/>
              </a:lnSpc>
              <a:spcBef>
                <a:spcPts val="360"/>
              </a:spcBef>
              <a:spcAft>
                <a:spcPts val="0"/>
              </a:spcAft>
              <a:buSzPts val="1800"/>
              <a:buNone/>
            </a:pPr>
            <a:r>
              <a:rPr lang="en-US"/>
              <a:t>247</a:t>
            </a:r>
            <a:endParaRPr baseline="30000"/>
          </a:p>
        </p:txBody>
      </p:sp>
      <p:sp>
        <p:nvSpPr>
          <p:cNvPr id="298" name="Google Shape;298;p50"/>
          <p:cNvSpPr/>
          <p:nvPr/>
        </p:nvSpPr>
        <p:spPr>
          <a:xfrm>
            <a:off x="7688150" y="31259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a:t>
            </a:r>
            <a:endParaRPr b="0" i="0" sz="2900" u="none" cap="none" strike="noStrike">
              <a:solidFill>
                <a:srgbClr val="000000"/>
              </a:solidFill>
              <a:latin typeface="Arial"/>
              <a:ea typeface="Arial"/>
              <a:cs typeface="Arial"/>
              <a:sym typeface="Arial"/>
            </a:endParaRPr>
          </a:p>
        </p:txBody>
      </p:sp>
      <p:sp>
        <p:nvSpPr>
          <p:cNvPr id="299" name="Google Shape;299;p50"/>
          <p:cNvSpPr/>
          <p:nvPr/>
        </p:nvSpPr>
        <p:spPr>
          <a:xfrm>
            <a:off x="5029250" y="20166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128</a:t>
            </a:r>
            <a:endParaRPr b="0" i="0" sz="2900" u="none" cap="none" strike="noStrike">
              <a:solidFill>
                <a:srgbClr val="000000"/>
              </a:solidFill>
              <a:latin typeface="Arial"/>
              <a:ea typeface="Arial"/>
              <a:cs typeface="Arial"/>
              <a:sym typeface="Arial"/>
            </a:endParaRPr>
          </a:p>
        </p:txBody>
      </p:sp>
      <p:sp>
        <p:nvSpPr>
          <p:cNvPr id="300" name="Google Shape;300;p50"/>
          <p:cNvSpPr/>
          <p:nvPr/>
        </p:nvSpPr>
        <p:spPr>
          <a:xfrm>
            <a:off x="8014050" y="16407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32</a:t>
            </a:r>
            <a:endParaRPr b="0" i="0" sz="2900" u="none" cap="none" strike="noStrike">
              <a:solidFill>
                <a:srgbClr val="000000"/>
              </a:solidFill>
              <a:latin typeface="Arial"/>
              <a:ea typeface="Arial"/>
              <a:cs typeface="Arial"/>
              <a:sym typeface="Arial"/>
            </a:endParaRPr>
          </a:p>
        </p:txBody>
      </p:sp>
      <p:sp>
        <p:nvSpPr>
          <p:cNvPr id="301" name="Google Shape;301;p50"/>
          <p:cNvSpPr/>
          <p:nvPr/>
        </p:nvSpPr>
        <p:spPr>
          <a:xfrm>
            <a:off x="6641225" y="668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16</a:t>
            </a:r>
            <a:endParaRPr b="0" i="0" sz="2900" u="none" cap="none" strike="noStrike">
              <a:solidFill>
                <a:srgbClr val="000000"/>
              </a:solidFill>
              <a:latin typeface="Arial"/>
              <a:ea typeface="Arial"/>
              <a:cs typeface="Arial"/>
              <a:sym typeface="Arial"/>
            </a:endParaRPr>
          </a:p>
        </p:txBody>
      </p:sp>
      <p:sp>
        <p:nvSpPr>
          <p:cNvPr id="302" name="Google Shape;302;p50"/>
          <p:cNvSpPr/>
          <p:nvPr/>
        </p:nvSpPr>
        <p:spPr>
          <a:xfrm>
            <a:off x="5152600" y="3645075"/>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8</a:t>
            </a:r>
            <a:endParaRPr b="0" i="0" sz="2900" u="none" cap="none" strike="noStrike">
              <a:solidFill>
                <a:srgbClr val="000000"/>
              </a:solidFill>
              <a:latin typeface="Arial"/>
              <a:ea typeface="Arial"/>
              <a:cs typeface="Arial"/>
              <a:sym typeface="Arial"/>
            </a:endParaRPr>
          </a:p>
        </p:txBody>
      </p:sp>
      <p:sp>
        <p:nvSpPr>
          <p:cNvPr id="303" name="Google Shape;303;p50"/>
          <p:cNvSpPr/>
          <p:nvPr/>
        </p:nvSpPr>
        <p:spPr>
          <a:xfrm>
            <a:off x="7482325" y="4160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4</a:t>
            </a:r>
            <a:endParaRPr b="0" i="0" sz="2900" u="none" cap="none" strike="noStrike">
              <a:solidFill>
                <a:srgbClr val="000000"/>
              </a:solidFill>
              <a:latin typeface="Arial"/>
              <a:ea typeface="Arial"/>
              <a:cs typeface="Arial"/>
              <a:sym typeface="Arial"/>
            </a:endParaRPr>
          </a:p>
        </p:txBody>
      </p:sp>
      <p:sp>
        <p:nvSpPr>
          <p:cNvPr id="304" name="Google Shape;304;p50"/>
          <p:cNvSpPr/>
          <p:nvPr/>
        </p:nvSpPr>
        <p:spPr>
          <a:xfrm>
            <a:off x="4687300" y="668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a:t>
            </a:r>
            <a:endParaRPr b="0" i="0" sz="2900" u="none" cap="none" strike="noStrike">
              <a:solidFill>
                <a:srgbClr val="000000"/>
              </a:solidFill>
              <a:latin typeface="Arial"/>
              <a:ea typeface="Arial"/>
              <a:cs typeface="Arial"/>
              <a:sym typeface="Arial"/>
            </a:endParaRPr>
          </a:p>
        </p:txBody>
      </p:sp>
      <p:sp>
        <p:nvSpPr>
          <p:cNvPr id="305" name="Google Shape;305;p50"/>
          <p:cNvSpPr/>
          <p:nvPr/>
        </p:nvSpPr>
        <p:spPr>
          <a:xfrm>
            <a:off x="6333100" y="26162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US" sz="2400"/>
              <a:t>64</a:t>
            </a:r>
            <a:endParaRPr b="0" i="0" sz="2900" u="none" cap="none" strike="noStrike">
              <a:solidFill>
                <a:srgbClr val="000000"/>
              </a:solidFill>
              <a:latin typeface="Arial"/>
              <a:ea typeface="Arial"/>
              <a:cs typeface="Arial"/>
              <a:sym typeface="Arial"/>
            </a:endParaRPr>
          </a:p>
        </p:txBody>
      </p:sp>
      <p:sp>
        <p:nvSpPr>
          <p:cNvPr id="306" name="Google Shape;306;p50"/>
          <p:cNvSpPr/>
          <p:nvPr/>
        </p:nvSpPr>
        <p:spPr>
          <a:xfrm>
            <a:off x="4599175" y="59165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0"/>
          <p:cNvSpPr/>
          <p:nvPr/>
        </p:nvSpPr>
        <p:spPr>
          <a:xfrm>
            <a:off x="457200" y="2584275"/>
            <a:ext cx="426300" cy="55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0"/>
          <p:cNvSpPr/>
          <p:nvPr/>
        </p:nvSpPr>
        <p:spPr>
          <a:xfrm>
            <a:off x="7392925" y="407555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0"/>
          <p:cNvSpPr/>
          <p:nvPr/>
        </p:nvSpPr>
        <p:spPr>
          <a:xfrm>
            <a:off x="7598750" y="304130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1"/>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Do You Believe It?</a:t>
            </a:r>
            <a:endParaRPr/>
          </a:p>
        </p:txBody>
      </p:sp>
      <p:sp>
        <p:nvSpPr>
          <p:cNvPr id="316" name="Google Shape;316;p51"/>
          <p:cNvSpPr txBox="1"/>
          <p:nvPr>
            <p:ph idx="1" type="body"/>
          </p:nvPr>
        </p:nvSpPr>
        <p:spPr>
          <a:xfrm>
            <a:off x="457200" y="1032975"/>
            <a:ext cx="3955200" cy="3653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en-US"/>
              <a:t>By adding these numbers, I can get these numbers:</a:t>
            </a:r>
            <a:endParaRPr/>
          </a:p>
          <a:p>
            <a:pPr indent="0" lvl="0" marL="0" rtl="0" algn="l">
              <a:lnSpc>
                <a:spcPct val="100000"/>
              </a:lnSpc>
              <a:spcBef>
                <a:spcPts val="360"/>
              </a:spcBef>
              <a:spcAft>
                <a:spcPts val="0"/>
              </a:spcAft>
              <a:buSzPts val="1800"/>
              <a:buNone/>
            </a:pPr>
            <a:r>
              <a:rPr lang="en-US"/>
              <a:t>7</a:t>
            </a:r>
            <a:endParaRPr/>
          </a:p>
          <a:p>
            <a:pPr indent="0" lvl="0" marL="0" rtl="0" algn="l">
              <a:lnSpc>
                <a:spcPct val="100000"/>
              </a:lnSpc>
              <a:spcBef>
                <a:spcPts val="360"/>
              </a:spcBef>
              <a:spcAft>
                <a:spcPts val="0"/>
              </a:spcAft>
              <a:buSzPts val="1800"/>
              <a:buNone/>
            </a:pPr>
            <a:r>
              <a:rPr lang="en-US"/>
              <a:t>99</a:t>
            </a:r>
            <a:endParaRPr/>
          </a:p>
          <a:p>
            <a:pPr indent="0" lvl="0" marL="0" rtl="0" algn="l">
              <a:lnSpc>
                <a:spcPct val="100000"/>
              </a:lnSpc>
              <a:spcBef>
                <a:spcPts val="360"/>
              </a:spcBef>
              <a:spcAft>
                <a:spcPts val="0"/>
              </a:spcAft>
              <a:buSzPts val="1800"/>
              <a:buNone/>
            </a:pPr>
            <a:r>
              <a:rPr lang="en-US"/>
              <a:t>247</a:t>
            </a:r>
            <a:endParaRPr baseline="30000"/>
          </a:p>
        </p:txBody>
      </p:sp>
      <p:sp>
        <p:nvSpPr>
          <p:cNvPr id="317" name="Google Shape;317;p51"/>
          <p:cNvSpPr/>
          <p:nvPr/>
        </p:nvSpPr>
        <p:spPr>
          <a:xfrm>
            <a:off x="7688150" y="31259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a:t>
            </a:r>
            <a:endParaRPr b="0" i="0" sz="2900" u="none" cap="none" strike="noStrike">
              <a:solidFill>
                <a:srgbClr val="000000"/>
              </a:solidFill>
              <a:latin typeface="Arial"/>
              <a:ea typeface="Arial"/>
              <a:cs typeface="Arial"/>
              <a:sym typeface="Arial"/>
            </a:endParaRPr>
          </a:p>
        </p:txBody>
      </p:sp>
      <p:sp>
        <p:nvSpPr>
          <p:cNvPr id="318" name="Google Shape;318;p51"/>
          <p:cNvSpPr/>
          <p:nvPr/>
        </p:nvSpPr>
        <p:spPr>
          <a:xfrm>
            <a:off x="5029250" y="20166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128</a:t>
            </a:r>
            <a:endParaRPr b="0" i="0" sz="2900" u="none" cap="none" strike="noStrike">
              <a:solidFill>
                <a:srgbClr val="000000"/>
              </a:solidFill>
              <a:latin typeface="Arial"/>
              <a:ea typeface="Arial"/>
              <a:cs typeface="Arial"/>
              <a:sym typeface="Arial"/>
            </a:endParaRPr>
          </a:p>
        </p:txBody>
      </p:sp>
      <p:sp>
        <p:nvSpPr>
          <p:cNvPr id="319" name="Google Shape;319;p51"/>
          <p:cNvSpPr/>
          <p:nvPr/>
        </p:nvSpPr>
        <p:spPr>
          <a:xfrm>
            <a:off x="8014050" y="16407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32</a:t>
            </a:r>
            <a:endParaRPr b="0" i="0" sz="2900" u="none" cap="none" strike="noStrike">
              <a:solidFill>
                <a:srgbClr val="000000"/>
              </a:solidFill>
              <a:latin typeface="Arial"/>
              <a:ea typeface="Arial"/>
              <a:cs typeface="Arial"/>
              <a:sym typeface="Arial"/>
            </a:endParaRPr>
          </a:p>
        </p:txBody>
      </p:sp>
      <p:sp>
        <p:nvSpPr>
          <p:cNvPr id="320" name="Google Shape;320;p51"/>
          <p:cNvSpPr/>
          <p:nvPr/>
        </p:nvSpPr>
        <p:spPr>
          <a:xfrm>
            <a:off x="6641225" y="668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16</a:t>
            </a:r>
            <a:endParaRPr b="0" i="0" sz="2900" u="none" cap="none" strike="noStrike">
              <a:solidFill>
                <a:srgbClr val="000000"/>
              </a:solidFill>
              <a:latin typeface="Arial"/>
              <a:ea typeface="Arial"/>
              <a:cs typeface="Arial"/>
              <a:sym typeface="Arial"/>
            </a:endParaRPr>
          </a:p>
        </p:txBody>
      </p:sp>
      <p:sp>
        <p:nvSpPr>
          <p:cNvPr id="321" name="Google Shape;321;p51"/>
          <p:cNvSpPr/>
          <p:nvPr/>
        </p:nvSpPr>
        <p:spPr>
          <a:xfrm>
            <a:off x="5152600" y="3645075"/>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8</a:t>
            </a:r>
            <a:endParaRPr b="0" i="0" sz="2900" u="none" cap="none" strike="noStrike">
              <a:solidFill>
                <a:srgbClr val="000000"/>
              </a:solidFill>
              <a:latin typeface="Arial"/>
              <a:ea typeface="Arial"/>
              <a:cs typeface="Arial"/>
              <a:sym typeface="Arial"/>
            </a:endParaRPr>
          </a:p>
        </p:txBody>
      </p:sp>
      <p:sp>
        <p:nvSpPr>
          <p:cNvPr id="322" name="Google Shape;322;p51"/>
          <p:cNvSpPr/>
          <p:nvPr/>
        </p:nvSpPr>
        <p:spPr>
          <a:xfrm>
            <a:off x="7482325" y="4160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4</a:t>
            </a:r>
            <a:endParaRPr b="0" i="0" sz="2900" u="none" cap="none" strike="noStrike">
              <a:solidFill>
                <a:srgbClr val="000000"/>
              </a:solidFill>
              <a:latin typeface="Arial"/>
              <a:ea typeface="Arial"/>
              <a:cs typeface="Arial"/>
              <a:sym typeface="Arial"/>
            </a:endParaRPr>
          </a:p>
        </p:txBody>
      </p:sp>
      <p:sp>
        <p:nvSpPr>
          <p:cNvPr id="323" name="Google Shape;323;p51"/>
          <p:cNvSpPr/>
          <p:nvPr/>
        </p:nvSpPr>
        <p:spPr>
          <a:xfrm>
            <a:off x="4687300" y="668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a:t>
            </a:r>
            <a:endParaRPr b="0" i="0" sz="2900" u="none" cap="none" strike="noStrike">
              <a:solidFill>
                <a:srgbClr val="000000"/>
              </a:solidFill>
              <a:latin typeface="Arial"/>
              <a:ea typeface="Arial"/>
              <a:cs typeface="Arial"/>
              <a:sym typeface="Arial"/>
            </a:endParaRPr>
          </a:p>
        </p:txBody>
      </p:sp>
      <p:sp>
        <p:nvSpPr>
          <p:cNvPr id="324" name="Google Shape;324;p51"/>
          <p:cNvSpPr/>
          <p:nvPr/>
        </p:nvSpPr>
        <p:spPr>
          <a:xfrm>
            <a:off x="6333100" y="26162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US" sz="2400"/>
              <a:t>64</a:t>
            </a:r>
            <a:endParaRPr b="0" i="0" sz="2900" u="none" cap="none" strike="noStrike">
              <a:solidFill>
                <a:srgbClr val="000000"/>
              </a:solidFill>
              <a:latin typeface="Arial"/>
              <a:ea typeface="Arial"/>
              <a:cs typeface="Arial"/>
              <a:sym typeface="Arial"/>
            </a:endParaRPr>
          </a:p>
        </p:txBody>
      </p:sp>
      <p:sp>
        <p:nvSpPr>
          <p:cNvPr id="325" name="Google Shape;325;p51"/>
          <p:cNvSpPr/>
          <p:nvPr/>
        </p:nvSpPr>
        <p:spPr>
          <a:xfrm>
            <a:off x="4599175" y="59165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1"/>
          <p:cNvSpPr/>
          <p:nvPr/>
        </p:nvSpPr>
        <p:spPr>
          <a:xfrm>
            <a:off x="7598750" y="304130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1"/>
          <p:cNvSpPr/>
          <p:nvPr/>
        </p:nvSpPr>
        <p:spPr>
          <a:xfrm>
            <a:off x="7924650" y="156995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1"/>
          <p:cNvSpPr/>
          <p:nvPr/>
        </p:nvSpPr>
        <p:spPr>
          <a:xfrm>
            <a:off x="6243700" y="253160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1"/>
          <p:cNvSpPr/>
          <p:nvPr/>
        </p:nvSpPr>
        <p:spPr>
          <a:xfrm>
            <a:off x="457200" y="3041300"/>
            <a:ext cx="591900" cy="55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cxnSp>
        <p:nvCxnSpPr>
          <p:cNvPr id="154" name="Google Shape;154;p34"/>
          <p:cNvCxnSpPr/>
          <p:nvPr/>
        </p:nvCxnSpPr>
        <p:spPr>
          <a:xfrm>
            <a:off x="628650" y="3486150"/>
            <a:ext cx="5619750" cy="0"/>
          </a:xfrm>
          <a:prstGeom prst="straightConnector1">
            <a:avLst/>
          </a:prstGeom>
          <a:noFill/>
          <a:ln cap="flat" cmpd="sng" w="19050">
            <a:solidFill>
              <a:srgbClr val="BF5700"/>
            </a:solidFill>
            <a:prstDash val="solid"/>
            <a:round/>
            <a:headEnd len="sm" w="sm" type="none"/>
            <a:tailEnd len="sm" w="sm" type="none"/>
          </a:ln>
        </p:spPr>
      </p:cxnSp>
      <p:sp>
        <p:nvSpPr>
          <p:cNvPr id="155" name="Google Shape;155;p34"/>
          <p:cNvSpPr txBox="1"/>
          <p:nvPr/>
        </p:nvSpPr>
        <p:spPr>
          <a:xfrm>
            <a:off x="563800" y="390530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PROFESSOR</a:t>
            </a:r>
            <a:r>
              <a:rPr b="0" i="0" lang="en-US" sz="1050" u="none" cap="none" strike="noStrike">
                <a:solidFill>
                  <a:srgbClr val="BF5700"/>
                </a:solidFill>
                <a:latin typeface="Arial Black"/>
                <a:ea typeface="Arial Black"/>
                <a:cs typeface="Arial Black"/>
                <a:sym typeface="Arial Black"/>
              </a:rPr>
              <a:t> RAMSEY</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ramsey@cs.utexas.edu</a:t>
            </a:r>
            <a:endParaRPr b="0" i="0" sz="1050" u="none" cap="none" strike="noStrike">
              <a:solidFill>
                <a:srgbClr val="BF5700"/>
              </a:solidFill>
              <a:latin typeface="Arial Black"/>
              <a:ea typeface="Arial Black"/>
              <a:cs typeface="Arial Black"/>
              <a:sym typeface="Arial Black"/>
            </a:endParaRPr>
          </a:p>
        </p:txBody>
      </p:sp>
      <p:sp>
        <p:nvSpPr>
          <p:cNvPr id="156" name="Google Shape;156;p34"/>
          <p:cNvSpPr txBox="1"/>
          <p:nvPr/>
        </p:nvSpPr>
        <p:spPr>
          <a:xfrm>
            <a:off x="502925" y="2100388"/>
            <a:ext cx="7886700" cy="1309500"/>
          </a:xfrm>
          <a:prstGeom prst="rect">
            <a:avLst/>
          </a:prstGeom>
          <a:noFill/>
          <a:ln>
            <a:noFill/>
          </a:ln>
        </p:spPr>
        <p:txBody>
          <a:bodyPr anchorCtr="0" anchor="b" bIns="45700" lIns="91425" spcFirstLastPara="1" rIns="91425" wrap="square" tIns="45700">
            <a:noAutofit/>
          </a:bodyPr>
          <a:lstStyle/>
          <a:p>
            <a:pPr indent="0" lvl="0" marL="0" marR="0" rtl="0" algn="l">
              <a:lnSpc>
                <a:spcPct val="115000"/>
              </a:lnSpc>
              <a:spcBef>
                <a:spcPts val="0"/>
              </a:spcBef>
              <a:spcAft>
                <a:spcPts val="0"/>
              </a:spcAft>
              <a:buClr>
                <a:srgbClr val="BF5700"/>
              </a:buClr>
              <a:buSzPts val="2800"/>
              <a:buFont typeface="Arial Black"/>
              <a:buNone/>
            </a:pPr>
            <a:r>
              <a:t/>
            </a:r>
            <a:endParaRPr b="1" sz="4400">
              <a:solidFill>
                <a:srgbClr val="FF0000"/>
              </a:solidFill>
              <a:latin typeface="Arial Black"/>
              <a:ea typeface="Arial Black"/>
              <a:cs typeface="Arial Black"/>
              <a:sym typeface="Arial Black"/>
            </a:endParaRPr>
          </a:p>
          <a:p>
            <a:pPr indent="0" lvl="0" marL="0" marR="0" rtl="0" algn="l">
              <a:lnSpc>
                <a:spcPct val="115000"/>
              </a:lnSpc>
              <a:spcBef>
                <a:spcPts val="0"/>
              </a:spcBef>
              <a:spcAft>
                <a:spcPts val="0"/>
              </a:spcAft>
              <a:buClr>
                <a:srgbClr val="BF5700"/>
              </a:buClr>
              <a:buSzPts val="2800"/>
              <a:buFont typeface="Arial Black"/>
              <a:buNone/>
            </a:pPr>
            <a:r>
              <a:rPr b="1" lang="en-US" sz="2400">
                <a:solidFill>
                  <a:srgbClr val="BF5700"/>
                </a:solidFill>
                <a:latin typeface="Arial Black"/>
                <a:ea typeface="Arial Black"/>
                <a:cs typeface="Arial Black"/>
                <a:sym typeface="Arial Black"/>
              </a:rPr>
              <a:t>1.1 Basic Computing Concepts</a:t>
            </a:r>
            <a:endParaRPr b="1" sz="2400">
              <a:solidFill>
                <a:srgbClr val="BF5700"/>
              </a:solidFill>
              <a:latin typeface="Arial Black"/>
              <a:ea typeface="Arial Black"/>
              <a:cs typeface="Arial Black"/>
              <a:sym typeface="Arial Black"/>
            </a:endParaRPr>
          </a:p>
          <a:p>
            <a:pPr indent="0" lvl="0" marL="0" marR="0" rtl="0" algn="l">
              <a:lnSpc>
                <a:spcPct val="115000"/>
              </a:lnSpc>
              <a:spcBef>
                <a:spcPts val="0"/>
              </a:spcBef>
              <a:spcAft>
                <a:spcPts val="0"/>
              </a:spcAft>
              <a:buClr>
                <a:srgbClr val="BF5700"/>
              </a:buClr>
              <a:buSzPts val="2800"/>
              <a:buFont typeface="Arial Black"/>
              <a:buNone/>
            </a:pPr>
            <a:r>
              <a:rPr b="1" lang="en-US" sz="2400">
                <a:solidFill>
                  <a:srgbClr val="BF5700"/>
                </a:solidFill>
                <a:latin typeface="Arial Black"/>
                <a:ea typeface="Arial Black"/>
                <a:cs typeface="Arial Black"/>
                <a:sym typeface="Arial Black"/>
              </a:rPr>
              <a:t>1.2 And Now - Java</a:t>
            </a:r>
            <a:endParaRPr b="1" sz="2400">
              <a:solidFill>
                <a:srgbClr val="BF5700"/>
              </a:solidFill>
              <a:latin typeface="Arial Black"/>
              <a:ea typeface="Arial Black"/>
              <a:cs typeface="Arial Black"/>
              <a:sym typeface="Arial Black"/>
            </a:endParaRPr>
          </a:p>
          <a:p>
            <a:pPr indent="0" lvl="0" marL="0" marR="0" rtl="0" algn="l">
              <a:lnSpc>
                <a:spcPct val="115000"/>
              </a:lnSpc>
              <a:spcBef>
                <a:spcPts val="0"/>
              </a:spcBef>
              <a:spcAft>
                <a:spcPts val="0"/>
              </a:spcAft>
              <a:buClr>
                <a:srgbClr val="BF5700"/>
              </a:buClr>
              <a:buSzPts val="2800"/>
              <a:buFont typeface="Arial Black"/>
              <a:buNone/>
            </a:pPr>
            <a:r>
              <a:rPr b="1" lang="en-US" sz="2400">
                <a:solidFill>
                  <a:srgbClr val="BF5700"/>
                </a:solidFill>
                <a:latin typeface="Arial Black"/>
                <a:ea typeface="Arial Black"/>
                <a:cs typeface="Arial Black"/>
                <a:sym typeface="Arial Black"/>
              </a:rPr>
              <a:t>1.3 Program Errors</a:t>
            </a:r>
            <a:endParaRPr b="1" sz="2400">
              <a:solidFill>
                <a:srgbClr val="BF5700"/>
              </a:solidFill>
              <a:latin typeface="Arial Black"/>
              <a:ea typeface="Arial Black"/>
              <a:cs typeface="Arial Black"/>
              <a:sym typeface="Arial Black"/>
            </a:endParaRPr>
          </a:p>
        </p:txBody>
      </p:sp>
      <p:pic>
        <p:nvPicPr>
          <p:cNvPr id="157" name="Google Shape;157;p34"/>
          <p:cNvPicPr preferRelativeResize="0"/>
          <p:nvPr/>
        </p:nvPicPr>
        <p:blipFill rotWithShape="1">
          <a:blip r:embed="rId3">
            <a:alphaModFix/>
          </a:blip>
          <a:srcRect b="0" l="0" r="0" t="0"/>
          <a:stretch/>
        </p:blipFill>
        <p:spPr>
          <a:xfrm>
            <a:off x="6565597" y="-152400"/>
            <a:ext cx="2151186" cy="1047750"/>
          </a:xfrm>
          <a:prstGeom prst="rect">
            <a:avLst/>
          </a:prstGeom>
          <a:noFill/>
          <a:ln>
            <a:noFill/>
          </a:ln>
        </p:spPr>
      </p:pic>
      <p:pic>
        <p:nvPicPr>
          <p:cNvPr id="158" name="Google Shape;158;p34"/>
          <p:cNvPicPr preferRelativeResize="0"/>
          <p:nvPr/>
        </p:nvPicPr>
        <p:blipFill rotWithShape="1">
          <a:blip r:embed="rId4">
            <a:alphaModFix/>
          </a:blip>
          <a:srcRect b="0" l="0" r="0" t="0"/>
          <a:stretch/>
        </p:blipFill>
        <p:spPr>
          <a:xfrm>
            <a:off x="7274318" y="768718"/>
            <a:ext cx="989650" cy="98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2"/>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Do You Believe It?</a:t>
            </a:r>
            <a:endParaRPr/>
          </a:p>
        </p:txBody>
      </p:sp>
      <p:sp>
        <p:nvSpPr>
          <p:cNvPr id="336" name="Google Shape;336;p52"/>
          <p:cNvSpPr txBox="1"/>
          <p:nvPr>
            <p:ph idx="1" type="body"/>
          </p:nvPr>
        </p:nvSpPr>
        <p:spPr>
          <a:xfrm>
            <a:off x="457200" y="1032975"/>
            <a:ext cx="3930000" cy="36534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360"/>
              </a:spcBef>
              <a:spcAft>
                <a:spcPts val="0"/>
              </a:spcAft>
              <a:buSzPts val="1800"/>
              <a:buNone/>
            </a:pPr>
            <a:r>
              <a:rPr lang="en-US"/>
              <a:t>By adding these numbers, I can get these numbers:</a:t>
            </a:r>
            <a:endParaRPr/>
          </a:p>
          <a:p>
            <a:pPr indent="0" lvl="0" marL="0" rtl="0" algn="l">
              <a:lnSpc>
                <a:spcPct val="100000"/>
              </a:lnSpc>
              <a:spcBef>
                <a:spcPts val="360"/>
              </a:spcBef>
              <a:spcAft>
                <a:spcPts val="0"/>
              </a:spcAft>
              <a:buSzPts val="1800"/>
              <a:buNone/>
            </a:pPr>
            <a:r>
              <a:rPr lang="en-US"/>
              <a:t>7</a:t>
            </a:r>
            <a:endParaRPr/>
          </a:p>
          <a:p>
            <a:pPr indent="0" lvl="0" marL="0" rtl="0" algn="l">
              <a:lnSpc>
                <a:spcPct val="100000"/>
              </a:lnSpc>
              <a:spcBef>
                <a:spcPts val="360"/>
              </a:spcBef>
              <a:spcAft>
                <a:spcPts val="0"/>
              </a:spcAft>
              <a:buSzPts val="1800"/>
              <a:buNone/>
            </a:pPr>
            <a:r>
              <a:rPr lang="en-US"/>
              <a:t>99</a:t>
            </a:r>
            <a:endParaRPr/>
          </a:p>
          <a:p>
            <a:pPr indent="0" lvl="0" marL="0" rtl="0" algn="l">
              <a:lnSpc>
                <a:spcPct val="100000"/>
              </a:lnSpc>
              <a:spcBef>
                <a:spcPts val="360"/>
              </a:spcBef>
              <a:spcAft>
                <a:spcPts val="0"/>
              </a:spcAft>
              <a:buSzPts val="1800"/>
              <a:buNone/>
            </a:pPr>
            <a:r>
              <a:rPr lang="en-US"/>
              <a:t>247</a:t>
            </a:r>
            <a:endParaRPr/>
          </a:p>
          <a:p>
            <a:pPr indent="0" lvl="0" marL="0" rtl="0" algn="l">
              <a:lnSpc>
                <a:spcPct val="100000"/>
              </a:lnSpc>
              <a:spcBef>
                <a:spcPts val="360"/>
              </a:spcBef>
              <a:spcAft>
                <a:spcPts val="0"/>
              </a:spcAft>
              <a:buSzPts val="1800"/>
              <a:buNone/>
            </a:pPr>
            <a:r>
              <a:rPr lang="en-US"/>
              <a:t>I can get any number between 0 and 255.</a:t>
            </a:r>
            <a:endParaRPr/>
          </a:p>
        </p:txBody>
      </p:sp>
      <p:sp>
        <p:nvSpPr>
          <p:cNvPr id="337" name="Google Shape;337;p52"/>
          <p:cNvSpPr/>
          <p:nvPr/>
        </p:nvSpPr>
        <p:spPr>
          <a:xfrm>
            <a:off x="7688150" y="31259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a:t>
            </a:r>
            <a:endParaRPr b="0" i="0" sz="2900" u="none" cap="none" strike="noStrike">
              <a:solidFill>
                <a:srgbClr val="000000"/>
              </a:solidFill>
              <a:latin typeface="Arial"/>
              <a:ea typeface="Arial"/>
              <a:cs typeface="Arial"/>
              <a:sym typeface="Arial"/>
            </a:endParaRPr>
          </a:p>
        </p:txBody>
      </p:sp>
      <p:sp>
        <p:nvSpPr>
          <p:cNvPr id="338" name="Google Shape;338;p52"/>
          <p:cNvSpPr/>
          <p:nvPr/>
        </p:nvSpPr>
        <p:spPr>
          <a:xfrm>
            <a:off x="5029250" y="20166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128</a:t>
            </a:r>
            <a:endParaRPr b="0" i="0" sz="2900" u="none" cap="none" strike="noStrike">
              <a:solidFill>
                <a:srgbClr val="000000"/>
              </a:solidFill>
              <a:latin typeface="Arial"/>
              <a:ea typeface="Arial"/>
              <a:cs typeface="Arial"/>
              <a:sym typeface="Arial"/>
            </a:endParaRPr>
          </a:p>
        </p:txBody>
      </p:sp>
      <p:sp>
        <p:nvSpPr>
          <p:cNvPr id="339" name="Google Shape;339;p52"/>
          <p:cNvSpPr/>
          <p:nvPr/>
        </p:nvSpPr>
        <p:spPr>
          <a:xfrm>
            <a:off x="8014050" y="16407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32</a:t>
            </a:r>
            <a:endParaRPr b="0" i="0" sz="2900" u="none" cap="none" strike="noStrike">
              <a:solidFill>
                <a:srgbClr val="000000"/>
              </a:solidFill>
              <a:latin typeface="Arial"/>
              <a:ea typeface="Arial"/>
              <a:cs typeface="Arial"/>
              <a:sym typeface="Arial"/>
            </a:endParaRPr>
          </a:p>
        </p:txBody>
      </p:sp>
      <p:sp>
        <p:nvSpPr>
          <p:cNvPr id="340" name="Google Shape;340;p52"/>
          <p:cNvSpPr/>
          <p:nvPr/>
        </p:nvSpPr>
        <p:spPr>
          <a:xfrm>
            <a:off x="6641225" y="668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16</a:t>
            </a:r>
            <a:endParaRPr b="0" i="0" sz="2900" u="none" cap="none" strike="noStrike">
              <a:solidFill>
                <a:srgbClr val="000000"/>
              </a:solidFill>
              <a:latin typeface="Arial"/>
              <a:ea typeface="Arial"/>
              <a:cs typeface="Arial"/>
              <a:sym typeface="Arial"/>
            </a:endParaRPr>
          </a:p>
        </p:txBody>
      </p:sp>
      <p:sp>
        <p:nvSpPr>
          <p:cNvPr id="341" name="Google Shape;341;p52"/>
          <p:cNvSpPr/>
          <p:nvPr/>
        </p:nvSpPr>
        <p:spPr>
          <a:xfrm>
            <a:off x="5152600" y="3645075"/>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8</a:t>
            </a:r>
            <a:endParaRPr b="0" i="0" sz="2900" u="none" cap="none" strike="noStrike">
              <a:solidFill>
                <a:srgbClr val="000000"/>
              </a:solidFill>
              <a:latin typeface="Arial"/>
              <a:ea typeface="Arial"/>
              <a:cs typeface="Arial"/>
              <a:sym typeface="Arial"/>
            </a:endParaRPr>
          </a:p>
        </p:txBody>
      </p:sp>
      <p:sp>
        <p:nvSpPr>
          <p:cNvPr id="342" name="Google Shape;342;p52"/>
          <p:cNvSpPr/>
          <p:nvPr/>
        </p:nvSpPr>
        <p:spPr>
          <a:xfrm>
            <a:off x="7482325" y="4160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4</a:t>
            </a:r>
            <a:endParaRPr b="0" i="0" sz="2900" u="none" cap="none" strike="noStrike">
              <a:solidFill>
                <a:srgbClr val="000000"/>
              </a:solidFill>
              <a:latin typeface="Arial"/>
              <a:ea typeface="Arial"/>
              <a:cs typeface="Arial"/>
              <a:sym typeface="Arial"/>
            </a:endParaRPr>
          </a:p>
        </p:txBody>
      </p:sp>
      <p:sp>
        <p:nvSpPr>
          <p:cNvPr id="343" name="Google Shape;343;p52"/>
          <p:cNvSpPr/>
          <p:nvPr/>
        </p:nvSpPr>
        <p:spPr>
          <a:xfrm>
            <a:off x="4687300" y="66815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a:t>
            </a:r>
            <a:endParaRPr b="0" i="0" sz="2900" u="none" cap="none" strike="noStrike">
              <a:solidFill>
                <a:srgbClr val="000000"/>
              </a:solidFill>
              <a:latin typeface="Arial"/>
              <a:ea typeface="Arial"/>
              <a:cs typeface="Arial"/>
              <a:sym typeface="Arial"/>
            </a:endParaRPr>
          </a:p>
        </p:txBody>
      </p:sp>
      <p:sp>
        <p:nvSpPr>
          <p:cNvPr id="344" name="Google Shape;344;p52"/>
          <p:cNvSpPr/>
          <p:nvPr/>
        </p:nvSpPr>
        <p:spPr>
          <a:xfrm>
            <a:off x="6333100" y="2616200"/>
            <a:ext cx="886200" cy="809100"/>
          </a:xfrm>
          <a:prstGeom prst="rect">
            <a:avLst/>
          </a:prstGeom>
          <a:solidFill>
            <a:srgbClr val="FCE5C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US" sz="2400"/>
              <a:t>64</a:t>
            </a:r>
            <a:endParaRPr b="0" i="0" sz="2900" u="none" cap="none" strike="noStrike">
              <a:solidFill>
                <a:srgbClr val="000000"/>
              </a:solidFill>
              <a:latin typeface="Arial"/>
              <a:ea typeface="Arial"/>
              <a:cs typeface="Arial"/>
              <a:sym typeface="Arial"/>
            </a:endParaRPr>
          </a:p>
        </p:txBody>
      </p:sp>
      <p:sp>
        <p:nvSpPr>
          <p:cNvPr id="345" name="Google Shape;345;p52"/>
          <p:cNvSpPr/>
          <p:nvPr/>
        </p:nvSpPr>
        <p:spPr>
          <a:xfrm>
            <a:off x="457200" y="3041300"/>
            <a:ext cx="804900" cy="55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2"/>
          <p:cNvSpPr/>
          <p:nvPr/>
        </p:nvSpPr>
        <p:spPr>
          <a:xfrm>
            <a:off x="6243700" y="253160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2"/>
          <p:cNvSpPr/>
          <p:nvPr/>
        </p:nvSpPr>
        <p:spPr>
          <a:xfrm>
            <a:off x="7598750" y="304130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2"/>
          <p:cNvSpPr/>
          <p:nvPr/>
        </p:nvSpPr>
        <p:spPr>
          <a:xfrm>
            <a:off x="4939850" y="193205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2"/>
          <p:cNvSpPr/>
          <p:nvPr/>
        </p:nvSpPr>
        <p:spPr>
          <a:xfrm>
            <a:off x="6551825" y="58355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2"/>
          <p:cNvSpPr/>
          <p:nvPr/>
        </p:nvSpPr>
        <p:spPr>
          <a:xfrm>
            <a:off x="7924650" y="155610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2"/>
          <p:cNvSpPr/>
          <p:nvPr/>
        </p:nvSpPr>
        <p:spPr>
          <a:xfrm>
            <a:off x="7392925" y="407555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2"/>
          <p:cNvSpPr/>
          <p:nvPr/>
        </p:nvSpPr>
        <p:spPr>
          <a:xfrm>
            <a:off x="4597900" y="583550"/>
            <a:ext cx="1065000" cy="97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3"/>
          <p:cNvSpPr txBox="1"/>
          <p:nvPr>
            <p:ph type="title"/>
          </p:nvPr>
        </p:nvSpPr>
        <p:spPr>
          <a:xfrm>
            <a:off x="732025" y="2201375"/>
            <a:ext cx="7458900" cy="182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t/>
            </a:r>
            <a:endParaRPr b="1" sz="2800">
              <a:solidFill>
                <a:schemeClr val="dk1"/>
              </a:solidFill>
            </a:endParaRPr>
          </a:p>
          <a:p>
            <a:pPr indent="0" lvl="0" marL="0" rtl="0" algn="ctr">
              <a:lnSpc>
                <a:spcPct val="100000"/>
              </a:lnSpc>
              <a:spcBef>
                <a:spcPts val="0"/>
              </a:spcBef>
              <a:spcAft>
                <a:spcPts val="0"/>
              </a:spcAft>
              <a:buClr>
                <a:srgbClr val="FF0000"/>
              </a:buClr>
              <a:buSzPts val="4400"/>
              <a:buFont typeface="Arial"/>
              <a:buNone/>
            </a:pPr>
            <a:r>
              <a:rPr lang="en-US" sz="2400">
                <a:solidFill>
                  <a:schemeClr val="dk1"/>
                </a:solidFill>
              </a:rPr>
              <a:t>Convert decimal to binary Demo</a:t>
            </a:r>
            <a:endParaRPr sz="2400">
              <a:solidFill>
                <a:schemeClr val="dk1"/>
              </a:solidFill>
            </a:endParaRPr>
          </a:p>
          <a:p>
            <a:pPr indent="0" lvl="0" marL="0" rtl="0" algn="ctr">
              <a:lnSpc>
                <a:spcPct val="100000"/>
              </a:lnSpc>
              <a:spcBef>
                <a:spcPts val="0"/>
              </a:spcBef>
              <a:spcAft>
                <a:spcPts val="0"/>
              </a:spcAft>
              <a:buClr>
                <a:srgbClr val="FF0000"/>
              </a:buClr>
              <a:buSzPts val="4400"/>
              <a:buFont typeface="Arial"/>
              <a:buNone/>
            </a:pPr>
            <a:r>
              <a:rPr lang="en-US" sz="2400">
                <a:solidFill>
                  <a:schemeClr val="dk1"/>
                </a:solidFill>
              </a:rPr>
              <a:t>Self-Check 1.2</a:t>
            </a:r>
            <a:endParaRPr sz="2400">
              <a:solidFill>
                <a:schemeClr val="dk1"/>
              </a:solidFill>
            </a:endParaRPr>
          </a:p>
          <a:p>
            <a:pPr indent="0" lvl="0" marL="0" rtl="0" algn="ctr">
              <a:lnSpc>
                <a:spcPct val="100000"/>
              </a:lnSpc>
              <a:spcBef>
                <a:spcPts val="0"/>
              </a:spcBef>
              <a:spcAft>
                <a:spcPts val="0"/>
              </a:spcAft>
              <a:buClr>
                <a:srgbClr val="FF0000"/>
              </a:buClr>
              <a:buSzPts val="4400"/>
              <a:buFont typeface="Arial"/>
              <a:buNone/>
            </a:pPr>
            <a:r>
              <a:t/>
            </a:r>
            <a:endParaRPr sz="2400">
              <a:solidFill>
                <a:schemeClr val="dk1"/>
              </a:solidFill>
            </a:endParaRPr>
          </a:p>
          <a:p>
            <a:pPr indent="0" lvl="0" marL="0" rtl="0" algn="ctr">
              <a:lnSpc>
                <a:spcPct val="100000"/>
              </a:lnSpc>
              <a:spcBef>
                <a:spcPts val="0"/>
              </a:spcBef>
              <a:spcAft>
                <a:spcPts val="0"/>
              </a:spcAft>
              <a:buClr>
                <a:srgbClr val="FF0000"/>
              </a:buClr>
              <a:buSzPts val="4400"/>
              <a:buFont typeface="Arial"/>
              <a:buNone/>
            </a:pPr>
            <a:r>
              <a:rPr b="1" lang="en-US" sz="2400">
                <a:solidFill>
                  <a:schemeClr val="dk1"/>
                </a:solidFill>
                <a:latin typeface="Courier New"/>
                <a:ea typeface="Courier New"/>
                <a:cs typeface="Courier New"/>
                <a:sym typeface="Courier New"/>
              </a:rPr>
              <a:t>6</a:t>
            </a:r>
            <a:endParaRPr b="1" sz="2400">
              <a:solidFill>
                <a:schemeClr val="dk1"/>
              </a:solidFill>
              <a:latin typeface="Courier New"/>
              <a:ea typeface="Courier New"/>
              <a:cs typeface="Courier New"/>
              <a:sym typeface="Courier New"/>
            </a:endParaRPr>
          </a:p>
          <a:p>
            <a:pPr indent="0" lvl="0" marL="0" rtl="0" algn="ctr">
              <a:lnSpc>
                <a:spcPct val="100000"/>
              </a:lnSpc>
              <a:spcBef>
                <a:spcPts val="0"/>
              </a:spcBef>
              <a:spcAft>
                <a:spcPts val="0"/>
              </a:spcAft>
              <a:buClr>
                <a:srgbClr val="FF0000"/>
              </a:buClr>
              <a:buSzPts val="4400"/>
              <a:buFont typeface="Arial"/>
              <a:buNone/>
            </a:pPr>
            <a:r>
              <a:rPr b="1" lang="en-US" sz="2400">
                <a:solidFill>
                  <a:schemeClr val="dk1"/>
                </a:solidFill>
                <a:latin typeface="Courier New"/>
                <a:ea typeface="Courier New"/>
                <a:cs typeface="Courier New"/>
                <a:sym typeface="Courier New"/>
              </a:rPr>
              <a:t>44</a:t>
            </a:r>
            <a:endParaRPr b="1" sz="2400">
              <a:solidFill>
                <a:schemeClr val="dk1"/>
              </a:solidFill>
              <a:latin typeface="Courier New"/>
              <a:ea typeface="Courier New"/>
              <a:cs typeface="Courier New"/>
              <a:sym typeface="Courier New"/>
            </a:endParaRPr>
          </a:p>
          <a:p>
            <a:pPr indent="0" lvl="0" marL="0" rtl="0" algn="ctr">
              <a:lnSpc>
                <a:spcPct val="100000"/>
              </a:lnSpc>
              <a:spcBef>
                <a:spcPts val="0"/>
              </a:spcBef>
              <a:spcAft>
                <a:spcPts val="0"/>
              </a:spcAft>
              <a:buClr>
                <a:srgbClr val="FF0000"/>
              </a:buClr>
              <a:buSzPts val="4400"/>
              <a:buFont typeface="Arial"/>
              <a:buNone/>
            </a:pPr>
            <a:r>
              <a:rPr b="1" lang="en-US" sz="2400">
                <a:solidFill>
                  <a:schemeClr val="dk1"/>
                </a:solidFill>
                <a:latin typeface="Courier New"/>
                <a:ea typeface="Courier New"/>
                <a:cs typeface="Courier New"/>
                <a:sym typeface="Courier New"/>
              </a:rPr>
              <a:t>72</a:t>
            </a:r>
            <a:endParaRPr b="1" sz="2400">
              <a:solidFill>
                <a:schemeClr val="dk1"/>
              </a:solidFill>
              <a:latin typeface="Courier New"/>
              <a:ea typeface="Courier New"/>
              <a:cs typeface="Courier New"/>
              <a:sym typeface="Courier New"/>
            </a:endParaRPr>
          </a:p>
          <a:p>
            <a:pPr indent="0" lvl="0" marL="0" rtl="0" algn="ctr">
              <a:lnSpc>
                <a:spcPct val="100000"/>
              </a:lnSpc>
              <a:spcBef>
                <a:spcPts val="0"/>
              </a:spcBef>
              <a:spcAft>
                <a:spcPts val="0"/>
              </a:spcAft>
              <a:buClr>
                <a:srgbClr val="FF0000"/>
              </a:buClr>
              <a:buSzPts val="4400"/>
              <a:buFont typeface="Arial"/>
              <a:buNone/>
            </a:pPr>
            <a:r>
              <a:rPr b="1" lang="en-US" sz="2400">
                <a:solidFill>
                  <a:schemeClr val="dk1"/>
                </a:solidFill>
                <a:latin typeface="Courier New"/>
                <a:ea typeface="Courier New"/>
                <a:cs typeface="Courier New"/>
                <a:sym typeface="Courier New"/>
              </a:rPr>
              <a:t>131</a:t>
            </a:r>
            <a:endParaRPr b="1" sz="2400">
              <a:solidFill>
                <a:schemeClr val="dk1"/>
              </a:solidFill>
              <a:latin typeface="Courier New"/>
              <a:ea typeface="Courier New"/>
              <a:cs typeface="Courier New"/>
              <a:sym typeface="Courier New"/>
            </a:endParaRPr>
          </a:p>
        </p:txBody>
      </p:sp>
      <p:pic>
        <p:nvPicPr>
          <p:cNvPr id="358" name="Google Shape;358;p53"/>
          <p:cNvPicPr preferRelativeResize="0"/>
          <p:nvPr/>
        </p:nvPicPr>
        <p:blipFill>
          <a:blip r:embed="rId3">
            <a:alphaModFix/>
          </a:blip>
          <a:stretch>
            <a:fillRect/>
          </a:stretch>
        </p:blipFill>
        <p:spPr>
          <a:xfrm>
            <a:off x="841100" y="489750"/>
            <a:ext cx="7594571" cy="1467550"/>
          </a:xfrm>
          <a:prstGeom prst="rect">
            <a:avLst/>
          </a:prstGeom>
          <a:noFill/>
          <a:ln>
            <a:noFill/>
          </a:ln>
        </p:spPr>
      </p:pic>
      <p:sp>
        <p:nvSpPr>
          <p:cNvPr id="359" name="Google Shape;359;p53"/>
          <p:cNvSpPr txBox="1"/>
          <p:nvPr/>
        </p:nvSpPr>
        <p:spPr>
          <a:xfrm>
            <a:off x="4919375" y="2827700"/>
            <a:ext cx="3030300" cy="17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Answers</a:t>
            </a:r>
            <a:endParaRPr>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b="1" lang="en-US" sz="2400">
                <a:solidFill>
                  <a:schemeClr val="dk1"/>
                </a:solidFill>
                <a:latin typeface="Courier New"/>
                <a:ea typeface="Courier New"/>
                <a:cs typeface="Courier New"/>
                <a:sym typeface="Courier New"/>
              </a:rPr>
              <a:t>0000 0</a:t>
            </a:r>
            <a:r>
              <a:rPr b="1" lang="en-US" sz="2400">
                <a:solidFill>
                  <a:schemeClr val="dk1"/>
                </a:solidFill>
                <a:latin typeface="Courier New"/>
                <a:ea typeface="Courier New"/>
                <a:cs typeface="Courier New"/>
                <a:sym typeface="Courier New"/>
              </a:rPr>
              <a:t>110</a:t>
            </a:r>
            <a:endParaRPr b="1" sz="24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400"/>
              <a:buFont typeface="Arial"/>
              <a:buNone/>
            </a:pPr>
            <a:r>
              <a:rPr b="1" lang="en-US" sz="2400">
                <a:solidFill>
                  <a:schemeClr val="dk1"/>
                </a:solidFill>
                <a:latin typeface="Courier New"/>
                <a:ea typeface="Courier New"/>
                <a:cs typeface="Courier New"/>
                <a:sym typeface="Courier New"/>
              </a:rPr>
              <a:t>0010 1100</a:t>
            </a:r>
            <a:endParaRPr b="1" sz="24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400"/>
              <a:buFont typeface="Arial"/>
              <a:buNone/>
            </a:pPr>
            <a:r>
              <a:rPr b="1" lang="en-US" sz="2400">
                <a:solidFill>
                  <a:schemeClr val="dk1"/>
                </a:solidFill>
                <a:latin typeface="Courier New"/>
                <a:ea typeface="Courier New"/>
                <a:cs typeface="Courier New"/>
                <a:sym typeface="Courier New"/>
              </a:rPr>
              <a:t>0100 1000</a:t>
            </a:r>
            <a:endParaRPr b="1" sz="24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400"/>
              <a:buFont typeface="Arial"/>
              <a:buNone/>
            </a:pPr>
            <a:r>
              <a:rPr b="1" lang="en-US" sz="2400">
                <a:solidFill>
                  <a:schemeClr val="dk1"/>
                </a:solidFill>
                <a:latin typeface="Courier New"/>
                <a:ea typeface="Courier New"/>
                <a:cs typeface="Courier New"/>
                <a:sym typeface="Courier New"/>
              </a:rPr>
              <a:t>1000 0011</a:t>
            </a:r>
            <a:endParaRPr b="1" sz="2600">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4"/>
          <p:cNvSpPr txBox="1"/>
          <p:nvPr>
            <p:ph type="title"/>
          </p:nvPr>
        </p:nvSpPr>
        <p:spPr>
          <a:xfrm>
            <a:off x="869250" y="2429750"/>
            <a:ext cx="7458900" cy="182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t/>
            </a:r>
            <a:endParaRPr b="1" sz="2800">
              <a:solidFill>
                <a:schemeClr val="dk1"/>
              </a:solidFill>
            </a:endParaRPr>
          </a:p>
          <a:p>
            <a:pPr indent="0" lvl="0" marL="0" rtl="0" algn="ctr">
              <a:lnSpc>
                <a:spcPct val="100000"/>
              </a:lnSpc>
              <a:spcBef>
                <a:spcPts val="0"/>
              </a:spcBef>
              <a:spcAft>
                <a:spcPts val="0"/>
              </a:spcAft>
              <a:buClr>
                <a:srgbClr val="FF0000"/>
              </a:buClr>
              <a:buSzPts val="4400"/>
              <a:buFont typeface="Arial"/>
              <a:buNone/>
            </a:pPr>
            <a:r>
              <a:rPr lang="en-US" sz="2400">
                <a:solidFill>
                  <a:schemeClr val="dk1"/>
                </a:solidFill>
              </a:rPr>
              <a:t>Convert binary to decimal Demo</a:t>
            </a:r>
            <a:endParaRPr sz="2400">
              <a:solidFill>
                <a:schemeClr val="dk1"/>
              </a:solidFill>
            </a:endParaRPr>
          </a:p>
          <a:p>
            <a:pPr indent="0" lvl="0" marL="0" rtl="0" algn="ctr">
              <a:lnSpc>
                <a:spcPct val="100000"/>
              </a:lnSpc>
              <a:spcBef>
                <a:spcPts val="0"/>
              </a:spcBef>
              <a:spcAft>
                <a:spcPts val="0"/>
              </a:spcAft>
              <a:buClr>
                <a:srgbClr val="FF0000"/>
              </a:buClr>
              <a:buSzPts val="4400"/>
              <a:buFont typeface="Arial"/>
              <a:buNone/>
            </a:pPr>
            <a:r>
              <a:rPr lang="en-US" sz="2400">
                <a:solidFill>
                  <a:schemeClr val="dk1"/>
                </a:solidFill>
              </a:rPr>
              <a:t>Self-Check 1.3</a:t>
            </a:r>
            <a:endParaRPr sz="2400">
              <a:solidFill>
                <a:schemeClr val="dk1"/>
              </a:solidFill>
            </a:endParaRPr>
          </a:p>
          <a:p>
            <a:pPr indent="0" lvl="0" marL="0" rtl="0" algn="ctr">
              <a:lnSpc>
                <a:spcPct val="100000"/>
              </a:lnSpc>
              <a:spcBef>
                <a:spcPts val="0"/>
              </a:spcBef>
              <a:spcAft>
                <a:spcPts val="0"/>
              </a:spcAft>
              <a:buClr>
                <a:srgbClr val="FF0000"/>
              </a:buClr>
              <a:buSzPts val="4400"/>
              <a:buFont typeface="Arial"/>
              <a:buNone/>
            </a:pPr>
            <a:r>
              <a:t/>
            </a:r>
            <a:endParaRPr sz="2400">
              <a:solidFill>
                <a:schemeClr val="dk1"/>
              </a:solidFill>
            </a:endParaRPr>
          </a:p>
          <a:p>
            <a:pPr indent="0" lvl="0" marL="0" rtl="0" algn="ctr">
              <a:lnSpc>
                <a:spcPct val="100000"/>
              </a:lnSpc>
              <a:spcBef>
                <a:spcPts val="0"/>
              </a:spcBef>
              <a:spcAft>
                <a:spcPts val="0"/>
              </a:spcAft>
              <a:buClr>
                <a:srgbClr val="FF0000"/>
              </a:buClr>
              <a:buSzPts val="4400"/>
              <a:buFont typeface="Arial"/>
              <a:buNone/>
            </a:pPr>
            <a:r>
              <a:rPr b="1" lang="en-US" sz="2400">
                <a:solidFill>
                  <a:schemeClr val="dk1"/>
                </a:solidFill>
                <a:latin typeface="Courier New"/>
                <a:ea typeface="Courier New"/>
                <a:cs typeface="Courier New"/>
                <a:sym typeface="Courier New"/>
              </a:rPr>
              <a:t>0000 0100</a:t>
            </a:r>
            <a:endParaRPr b="1" sz="2400">
              <a:solidFill>
                <a:schemeClr val="dk1"/>
              </a:solidFill>
              <a:latin typeface="Courier New"/>
              <a:ea typeface="Courier New"/>
              <a:cs typeface="Courier New"/>
              <a:sym typeface="Courier New"/>
            </a:endParaRPr>
          </a:p>
          <a:p>
            <a:pPr indent="0" lvl="0" marL="0" rtl="0" algn="ctr">
              <a:lnSpc>
                <a:spcPct val="100000"/>
              </a:lnSpc>
              <a:spcBef>
                <a:spcPts val="0"/>
              </a:spcBef>
              <a:spcAft>
                <a:spcPts val="0"/>
              </a:spcAft>
              <a:buClr>
                <a:srgbClr val="FF0000"/>
              </a:buClr>
              <a:buSzPts val="4400"/>
              <a:buFont typeface="Arial"/>
              <a:buNone/>
            </a:pPr>
            <a:r>
              <a:rPr b="1" lang="en-US" sz="2400">
                <a:solidFill>
                  <a:schemeClr val="dk1"/>
                </a:solidFill>
                <a:latin typeface="Courier New"/>
                <a:ea typeface="Courier New"/>
                <a:cs typeface="Courier New"/>
                <a:sym typeface="Courier New"/>
              </a:rPr>
              <a:t>0000 1011</a:t>
            </a:r>
            <a:endParaRPr b="1" sz="2400">
              <a:solidFill>
                <a:schemeClr val="dk1"/>
              </a:solidFill>
              <a:latin typeface="Courier New"/>
              <a:ea typeface="Courier New"/>
              <a:cs typeface="Courier New"/>
              <a:sym typeface="Courier New"/>
            </a:endParaRPr>
          </a:p>
          <a:p>
            <a:pPr indent="0" lvl="0" marL="0" rtl="0" algn="ctr">
              <a:lnSpc>
                <a:spcPct val="100000"/>
              </a:lnSpc>
              <a:spcBef>
                <a:spcPts val="0"/>
              </a:spcBef>
              <a:spcAft>
                <a:spcPts val="0"/>
              </a:spcAft>
              <a:buClr>
                <a:srgbClr val="FF0000"/>
              </a:buClr>
              <a:buSzPts val="4400"/>
              <a:buFont typeface="Arial"/>
              <a:buNone/>
            </a:pPr>
            <a:r>
              <a:rPr b="1" lang="en-US" sz="2400">
                <a:solidFill>
                  <a:schemeClr val="dk1"/>
                </a:solidFill>
                <a:latin typeface="Courier New"/>
                <a:ea typeface="Courier New"/>
                <a:cs typeface="Courier New"/>
                <a:sym typeface="Courier New"/>
              </a:rPr>
              <a:t>0010 1010</a:t>
            </a:r>
            <a:endParaRPr b="1" sz="2400">
              <a:solidFill>
                <a:schemeClr val="dk1"/>
              </a:solidFill>
              <a:latin typeface="Courier New"/>
              <a:ea typeface="Courier New"/>
              <a:cs typeface="Courier New"/>
              <a:sym typeface="Courier New"/>
            </a:endParaRPr>
          </a:p>
          <a:p>
            <a:pPr indent="0" lvl="0" marL="0" rtl="0" algn="ctr">
              <a:lnSpc>
                <a:spcPct val="100000"/>
              </a:lnSpc>
              <a:spcBef>
                <a:spcPts val="0"/>
              </a:spcBef>
              <a:spcAft>
                <a:spcPts val="0"/>
              </a:spcAft>
              <a:buClr>
                <a:srgbClr val="FF0000"/>
              </a:buClr>
              <a:buSzPts val="4400"/>
              <a:buFont typeface="Arial"/>
              <a:buNone/>
            </a:pPr>
            <a:r>
              <a:rPr b="1" lang="en-US" sz="2400">
                <a:solidFill>
                  <a:schemeClr val="dk1"/>
                </a:solidFill>
                <a:latin typeface="Courier New"/>
                <a:ea typeface="Courier New"/>
                <a:cs typeface="Courier New"/>
                <a:sym typeface="Courier New"/>
              </a:rPr>
              <a:t>0100 1110</a:t>
            </a:r>
            <a:endParaRPr b="1" sz="2400">
              <a:solidFill>
                <a:schemeClr val="dk1"/>
              </a:solidFill>
              <a:latin typeface="Courier New"/>
              <a:ea typeface="Courier New"/>
              <a:cs typeface="Courier New"/>
              <a:sym typeface="Courier New"/>
            </a:endParaRPr>
          </a:p>
        </p:txBody>
      </p:sp>
      <p:pic>
        <p:nvPicPr>
          <p:cNvPr id="365" name="Google Shape;365;p54"/>
          <p:cNvPicPr preferRelativeResize="0"/>
          <p:nvPr/>
        </p:nvPicPr>
        <p:blipFill>
          <a:blip r:embed="rId3">
            <a:alphaModFix/>
          </a:blip>
          <a:stretch>
            <a:fillRect/>
          </a:stretch>
        </p:blipFill>
        <p:spPr>
          <a:xfrm>
            <a:off x="841100" y="489750"/>
            <a:ext cx="7594571" cy="1467550"/>
          </a:xfrm>
          <a:prstGeom prst="rect">
            <a:avLst/>
          </a:prstGeom>
          <a:noFill/>
          <a:ln>
            <a:noFill/>
          </a:ln>
        </p:spPr>
      </p:pic>
      <p:sp>
        <p:nvSpPr>
          <p:cNvPr id="366" name="Google Shape;366;p54"/>
          <p:cNvSpPr txBox="1"/>
          <p:nvPr/>
        </p:nvSpPr>
        <p:spPr>
          <a:xfrm>
            <a:off x="5709500" y="3058150"/>
            <a:ext cx="3030300" cy="17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Answers</a:t>
            </a:r>
            <a:endParaRPr>
              <a:latin typeface="Calibri"/>
              <a:ea typeface="Calibri"/>
              <a:cs typeface="Calibri"/>
              <a:sym typeface="Calibri"/>
            </a:endParaRPr>
          </a:p>
          <a:p>
            <a:pPr indent="0" lvl="0" marL="0" rtl="0" algn="l">
              <a:spcBef>
                <a:spcPts val="0"/>
              </a:spcBef>
              <a:spcAft>
                <a:spcPts val="0"/>
              </a:spcAft>
              <a:buNone/>
            </a:pPr>
            <a:r>
              <a:rPr b="1" lang="en-US" sz="2400">
                <a:solidFill>
                  <a:schemeClr val="dk1"/>
                </a:solidFill>
                <a:latin typeface="Courier New"/>
                <a:ea typeface="Courier New"/>
                <a:cs typeface="Courier New"/>
                <a:sym typeface="Courier New"/>
              </a:rPr>
              <a:t>4</a:t>
            </a:r>
            <a:endParaRPr b="1" sz="2400">
              <a:solidFill>
                <a:schemeClr val="dk1"/>
              </a:solidFill>
              <a:latin typeface="Courier New"/>
              <a:ea typeface="Courier New"/>
              <a:cs typeface="Courier New"/>
              <a:sym typeface="Courier New"/>
            </a:endParaRPr>
          </a:p>
          <a:p>
            <a:pPr indent="0" lvl="0" marL="0" rtl="0" algn="l">
              <a:spcBef>
                <a:spcPts val="0"/>
              </a:spcBef>
              <a:spcAft>
                <a:spcPts val="0"/>
              </a:spcAft>
              <a:buNone/>
            </a:pPr>
            <a:r>
              <a:rPr b="1" lang="en-US" sz="2400">
                <a:solidFill>
                  <a:schemeClr val="dk1"/>
                </a:solidFill>
                <a:latin typeface="Courier New"/>
                <a:ea typeface="Courier New"/>
                <a:cs typeface="Courier New"/>
                <a:sym typeface="Courier New"/>
              </a:rPr>
              <a:t>11</a:t>
            </a:r>
            <a:endParaRPr b="1" sz="2400">
              <a:solidFill>
                <a:schemeClr val="dk1"/>
              </a:solidFill>
              <a:latin typeface="Courier New"/>
              <a:ea typeface="Courier New"/>
              <a:cs typeface="Courier New"/>
              <a:sym typeface="Courier New"/>
            </a:endParaRPr>
          </a:p>
          <a:p>
            <a:pPr indent="0" lvl="0" marL="0" rtl="0" algn="l">
              <a:spcBef>
                <a:spcPts val="0"/>
              </a:spcBef>
              <a:spcAft>
                <a:spcPts val="0"/>
              </a:spcAft>
              <a:buNone/>
            </a:pPr>
            <a:r>
              <a:rPr b="1" lang="en-US" sz="2400">
                <a:solidFill>
                  <a:schemeClr val="dk1"/>
                </a:solidFill>
                <a:latin typeface="Courier New"/>
                <a:ea typeface="Courier New"/>
                <a:cs typeface="Courier New"/>
                <a:sym typeface="Courier New"/>
              </a:rPr>
              <a:t>42</a:t>
            </a:r>
            <a:endParaRPr b="1" sz="2400">
              <a:solidFill>
                <a:schemeClr val="dk1"/>
              </a:solidFill>
              <a:latin typeface="Courier New"/>
              <a:ea typeface="Courier New"/>
              <a:cs typeface="Courier New"/>
              <a:sym typeface="Courier New"/>
            </a:endParaRPr>
          </a:p>
          <a:p>
            <a:pPr indent="0" lvl="0" marL="0" rtl="0" algn="l">
              <a:spcBef>
                <a:spcPts val="0"/>
              </a:spcBef>
              <a:spcAft>
                <a:spcPts val="0"/>
              </a:spcAft>
              <a:buNone/>
            </a:pPr>
            <a:r>
              <a:rPr b="1" lang="en-US" sz="2400">
                <a:solidFill>
                  <a:schemeClr val="dk1"/>
                </a:solidFill>
                <a:latin typeface="Courier New"/>
                <a:ea typeface="Courier New"/>
                <a:cs typeface="Courier New"/>
                <a:sym typeface="Courier New"/>
              </a:rPr>
              <a:t>78</a:t>
            </a:r>
            <a:endParaRPr b="1" sz="2400">
              <a:solidFill>
                <a:schemeClr val="dk1"/>
              </a:solidFill>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5"/>
          <p:cNvSpPr txBox="1"/>
          <p:nvPr>
            <p:ph idx="1" type="body"/>
          </p:nvPr>
        </p:nvSpPr>
        <p:spPr>
          <a:xfrm>
            <a:off x="2529600" y="1730500"/>
            <a:ext cx="6107700" cy="29148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Day 8 1</a:t>
            </a:r>
            <a:r>
              <a:rPr lang="en-US"/>
              <a:t>.1 In-Class Practice</a:t>
            </a:r>
            <a:endParaRPr/>
          </a:p>
          <a:p>
            <a:pPr indent="0" lvl="0" marL="0" rtl="0" algn="ctr">
              <a:spcBef>
                <a:spcPts val="360"/>
              </a:spcBef>
              <a:spcAft>
                <a:spcPts val="0"/>
              </a:spcAft>
              <a:buNone/>
            </a:pPr>
            <a:r>
              <a:t/>
            </a:r>
            <a:endParaRPr/>
          </a:p>
        </p:txBody>
      </p:sp>
      <p:sp>
        <p:nvSpPr>
          <p:cNvPr id="373" name="Google Shape;373;p55"/>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
        <p:nvSpPr>
          <p:cNvPr id="374" name="Google Shape;374;p55"/>
          <p:cNvSpPr/>
          <p:nvPr/>
        </p:nvSpPr>
        <p:spPr>
          <a:xfrm>
            <a:off x="769675" y="1538375"/>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6"/>
          <p:cNvSpPr txBox="1"/>
          <p:nvPr>
            <p:ph type="title"/>
          </p:nvPr>
        </p:nvSpPr>
        <p:spPr>
          <a:xfrm>
            <a:off x="457200" y="443201"/>
            <a:ext cx="8229600" cy="484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In-Class Practice Answers</a:t>
            </a:r>
            <a:endParaRPr/>
          </a:p>
        </p:txBody>
      </p:sp>
      <p:pic>
        <p:nvPicPr>
          <p:cNvPr id="381" name="Google Shape;381;p56"/>
          <p:cNvPicPr preferRelativeResize="0"/>
          <p:nvPr/>
        </p:nvPicPr>
        <p:blipFill>
          <a:blip r:embed="rId3">
            <a:alphaModFix/>
          </a:blip>
          <a:stretch>
            <a:fillRect/>
          </a:stretch>
        </p:blipFill>
        <p:spPr>
          <a:xfrm>
            <a:off x="1580400" y="1264901"/>
            <a:ext cx="5715000" cy="3067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7"/>
          <p:cNvSpPr txBox="1"/>
          <p:nvPr>
            <p:ph type="title"/>
          </p:nvPr>
        </p:nvSpPr>
        <p:spPr>
          <a:xfrm>
            <a:off x="457200" y="397084"/>
            <a:ext cx="8229600" cy="6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Remember - </a:t>
            </a:r>
            <a:r>
              <a:rPr lang="en-US">
                <a:solidFill>
                  <a:schemeClr val="dk1"/>
                </a:solidFill>
              </a:rPr>
              <a:t>It’s All 1s and 0s</a:t>
            </a:r>
            <a:endParaRPr sz="3600">
              <a:solidFill>
                <a:schemeClr val="dk1"/>
              </a:solidFill>
            </a:endParaRPr>
          </a:p>
        </p:txBody>
      </p:sp>
      <p:sp>
        <p:nvSpPr>
          <p:cNvPr id="387" name="Google Shape;387;p57"/>
          <p:cNvSpPr txBox="1"/>
          <p:nvPr>
            <p:ph idx="1" type="body"/>
          </p:nvPr>
        </p:nvSpPr>
        <p:spPr>
          <a:xfrm>
            <a:off x="401400" y="1152035"/>
            <a:ext cx="8229600" cy="387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Calibri"/>
              <a:buChar char="●"/>
            </a:pPr>
            <a:r>
              <a:rPr lang="en-US" sz="2400">
                <a:solidFill>
                  <a:schemeClr val="dk1"/>
                </a:solidFill>
              </a:rPr>
              <a:t>Inside, it’s all</a:t>
            </a:r>
            <a:r>
              <a:rPr i="0" lang="en-US" sz="2400" u="none">
                <a:solidFill>
                  <a:schemeClr val="dk1"/>
                </a:solidFill>
              </a:rPr>
              <a:t> 1s and 0s</a:t>
            </a:r>
            <a:endParaRPr/>
          </a:p>
          <a:p>
            <a:pPr indent="-285750" lvl="1" marL="742950" rtl="0" algn="l">
              <a:lnSpc>
                <a:spcPct val="100000"/>
              </a:lnSpc>
              <a:spcBef>
                <a:spcPts val="200"/>
              </a:spcBef>
              <a:spcAft>
                <a:spcPts val="0"/>
              </a:spcAft>
              <a:buClr>
                <a:schemeClr val="dk1"/>
              </a:buClr>
              <a:buSzPts val="2000"/>
              <a:buFont typeface="Arial"/>
              <a:buNone/>
            </a:pPr>
            <a:r>
              <a:rPr i="0" lang="en-US" sz="2000" u="none">
                <a:solidFill>
                  <a:schemeClr val="dk1"/>
                </a:solidFill>
                <a:latin typeface="Courier New"/>
                <a:ea typeface="Courier New"/>
                <a:cs typeface="Courier New"/>
                <a:sym typeface="Courier New"/>
              </a:rPr>
              <a:t>		h	   01101000</a:t>
            </a:r>
            <a:endParaRPr>
              <a:latin typeface="Courier New"/>
              <a:ea typeface="Courier New"/>
              <a:cs typeface="Courier New"/>
              <a:sym typeface="Courier New"/>
            </a:endParaRPr>
          </a:p>
          <a:p>
            <a:pPr indent="-285750" lvl="1" marL="742950" rtl="0" algn="l">
              <a:lnSpc>
                <a:spcPct val="100000"/>
              </a:lnSpc>
              <a:spcBef>
                <a:spcPts val="200"/>
              </a:spcBef>
              <a:spcAft>
                <a:spcPts val="0"/>
              </a:spcAft>
              <a:buClr>
                <a:schemeClr val="dk1"/>
              </a:buClr>
              <a:buSzPts val="2000"/>
              <a:buFont typeface="Arial"/>
              <a:buNone/>
            </a:pPr>
            <a:r>
              <a:rPr i="0" lang="en-US" sz="2000" u="none">
                <a:solidFill>
                  <a:schemeClr val="dk1"/>
                </a:solidFill>
                <a:latin typeface="Courier New"/>
                <a:ea typeface="Courier New"/>
                <a:cs typeface="Courier New"/>
                <a:sym typeface="Courier New"/>
              </a:rPr>
              <a:t>		"hi"	0110100001101001</a:t>
            </a:r>
            <a:endParaRPr>
              <a:latin typeface="Courier New"/>
              <a:ea typeface="Courier New"/>
              <a:cs typeface="Courier New"/>
              <a:sym typeface="Courier New"/>
            </a:endParaRPr>
          </a:p>
          <a:p>
            <a:pPr indent="-285750" lvl="1" marL="742950" rtl="0" algn="l">
              <a:lnSpc>
                <a:spcPct val="100000"/>
              </a:lnSpc>
              <a:spcBef>
                <a:spcPts val="200"/>
              </a:spcBef>
              <a:spcAft>
                <a:spcPts val="0"/>
              </a:spcAft>
              <a:buClr>
                <a:schemeClr val="dk1"/>
              </a:buClr>
              <a:buSzPts val="2000"/>
              <a:buFont typeface="Arial"/>
              <a:buNone/>
            </a:pPr>
            <a:r>
              <a:rPr i="0" lang="en-US" sz="2000" u="none">
                <a:solidFill>
                  <a:schemeClr val="dk1"/>
                </a:solidFill>
                <a:latin typeface="Courier New"/>
                <a:ea typeface="Courier New"/>
                <a:cs typeface="Courier New"/>
                <a:sym typeface="Courier New"/>
              </a:rPr>
              <a:t>		104	01101000</a:t>
            </a:r>
            <a:endParaRPr b="0" i="0" sz="2400" u="none">
              <a:solidFill>
                <a:schemeClr val="dk1"/>
              </a:solidFill>
              <a:latin typeface="Arial"/>
              <a:ea typeface="Arial"/>
              <a:cs typeface="Arial"/>
              <a:sym typeface="Arial"/>
            </a:endParaRPr>
          </a:p>
          <a:p>
            <a:pPr indent="-342900" lvl="0" marL="342900" rtl="0" algn="l">
              <a:lnSpc>
                <a:spcPct val="100000"/>
              </a:lnSpc>
              <a:spcBef>
                <a:spcPts val="200"/>
              </a:spcBef>
              <a:spcAft>
                <a:spcPts val="0"/>
              </a:spcAft>
              <a:buClr>
                <a:schemeClr val="dk1"/>
              </a:buClr>
              <a:buSzPts val="2400"/>
              <a:buFont typeface="Arial"/>
              <a:buChar char="●"/>
            </a:pPr>
            <a:r>
              <a:rPr i="0" lang="en-US" sz="2400" u="none">
                <a:solidFill>
                  <a:schemeClr val="dk1"/>
                </a:solidFill>
              </a:rPr>
              <a:t>How can the computer tell the difference between an h and</a:t>
            </a:r>
            <a:r>
              <a:rPr b="0" i="0" lang="en-US" sz="2400" u="none">
                <a:solidFill>
                  <a:schemeClr val="dk1"/>
                </a:solidFill>
                <a:latin typeface="Arial"/>
                <a:ea typeface="Arial"/>
                <a:cs typeface="Arial"/>
                <a:sym typeface="Arial"/>
              </a:rPr>
              <a:t> </a:t>
            </a:r>
            <a:r>
              <a:rPr b="0" i="0" lang="en-US" sz="2400" u="none">
                <a:solidFill>
                  <a:schemeClr val="dk1"/>
                </a:solidFill>
                <a:latin typeface="Courier New"/>
                <a:ea typeface="Courier New"/>
                <a:cs typeface="Courier New"/>
                <a:sym typeface="Courier New"/>
              </a:rPr>
              <a:t>104</a:t>
            </a:r>
            <a:r>
              <a:rPr b="0" i="0" lang="en-US" sz="2400" u="none">
                <a:solidFill>
                  <a:schemeClr val="dk1"/>
                </a:solidFill>
                <a:latin typeface="Arial"/>
                <a:ea typeface="Arial"/>
                <a:cs typeface="Arial"/>
                <a:sym typeface="Arial"/>
              </a:rPr>
              <a:t>?</a:t>
            </a:r>
            <a:endParaRPr b="0" i="0" sz="2400" u="none">
              <a:solidFill>
                <a:schemeClr val="dk1"/>
              </a:solidFill>
              <a:latin typeface="Arial"/>
              <a:ea typeface="Arial"/>
              <a:cs typeface="Arial"/>
              <a:sym typeface="Arial"/>
            </a:endParaRPr>
          </a:p>
          <a:p>
            <a:pPr indent="-323850" lvl="1" marL="742950" rtl="0" algn="l">
              <a:lnSpc>
                <a:spcPct val="100000"/>
              </a:lnSpc>
              <a:spcBef>
                <a:spcPts val="200"/>
              </a:spcBef>
              <a:spcAft>
                <a:spcPts val="0"/>
              </a:spcAft>
              <a:buClr>
                <a:schemeClr val="dk1"/>
              </a:buClr>
              <a:buSzPts val="2400"/>
              <a:buFont typeface="Calibri"/>
              <a:buChar char="○"/>
            </a:pPr>
            <a:r>
              <a:rPr lang="en-US" sz="2400">
                <a:solidFill>
                  <a:schemeClr val="dk1"/>
                </a:solidFill>
              </a:rPr>
              <a:t>In general, the earlier bits specify how to interpret the following bits.</a:t>
            </a:r>
            <a:endParaRPr sz="2400">
              <a:solidFill>
                <a:schemeClr val="dk1"/>
              </a:solidFill>
            </a:endParaRPr>
          </a:p>
          <a:p>
            <a:pPr indent="-323850" lvl="1" marL="742950" rtl="0" algn="l">
              <a:lnSpc>
                <a:spcPct val="100000"/>
              </a:lnSpc>
              <a:spcBef>
                <a:spcPts val="200"/>
              </a:spcBef>
              <a:spcAft>
                <a:spcPts val="0"/>
              </a:spcAft>
              <a:buClr>
                <a:schemeClr val="dk1"/>
              </a:buClr>
              <a:buSzPts val="2400"/>
              <a:buFont typeface="Calibri"/>
              <a:buChar char="○"/>
            </a:pPr>
            <a:r>
              <a:rPr lang="en-US" sz="2400">
                <a:solidFill>
                  <a:schemeClr val="dk1"/>
                </a:solidFill>
              </a:rPr>
              <a:t>In Java, we define a type for each data item: integer, decimal, String, character, etc.</a:t>
            </a:r>
            <a:endParaRPr i="0" sz="2400" u="none">
              <a:solidFill>
                <a:schemeClr val="dk1"/>
              </a:solidFill>
            </a:endParaRPr>
          </a:p>
        </p:txBody>
      </p:sp>
      <p:sp>
        <p:nvSpPr>
          <p:cNvPr id="388" name="Google Shape;388;p57"/>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89" name="Google Shape;389;p5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8"/>
          <p:cNvSpPr txBox="1"/>
          <p:nvPr>
            <p:ph idx="4294967295" type="title"/>
          </p:nvPr>
        </p:nvSpPr>
        <p:spPr>
          <a:xfrm>
            <a:off x="611400" y="418550"/>
            <a:ext cx="77724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lang="en-US" sz="3600">
                <a:solidFill>
                  <a:schemeClr val="dk1"/>
                </a:solidFill>
              </a:rPr>
              <a:t>Remember - </a:t>
            </a:r>
            <a:r>
              <a:rPr lang="en-US" sz="3600">
                <a:solidFill>
                  <a:schemeClr val="dk1"/>
                </a:solidFill>
              </a:rPr>
              <a:t>P</a:t>
            </a:r>
            <a:r>
              <a:rPr b="0" i="0" lang="en-US" sz="3600" u="none" cap="none" strike="noStrike">
                <a:solidFill>
                  <a:schemeClr val="dk1"/>
                </a:solidFill>
                <a:latin typeface="Arial"/>
                <a:ea typeface="Arial"/>
                <a:cs typeface="Arial"/>
                <a:sym typeface="Arial"/>
              </a:rPr>
              <a:t>rimitive </a:t>
            </a:r>
            <a:r>
              <a:rPr lang="en-US" sz="3600">
                <a:solidFill>
                  <a:schemeClr val="dk1"/>
                </a:solidFill>
              </a:rPr>
              <a:t>T</a:t>
            </a:r>
            <a:r>
              <a:rPr b="0" i="0" lang="en-US" sz="3600" u="none" cap="none" strike="noStrike">
                <a:solidFill>
                  <a:schemeClr val="dk1"/>
                </a:solidFill>
                <a:latin typeface="Arial"/>
                <a:ea typeface="Arial"/>
                <a:cs typeface="Arial"/>
                <a:sym typeface="Arial"/>
              </a:rPr>
              <a:t>ypes</a:t>
            </a:r>
            <a:endParaRPr sz="3600">
              <a:solidFill>
                <a:schemeClr val="dk1"/>
              </a:solidFill>
            </a:endParaRPr>
          </a:p>
        </p:txBody>
      </p:sp>
      <p:sp>
        <p:nvSpPr>
          <p:cNvPr id="396" name="Google Shape;396;p58"/>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aphicFrame>
        <p:nvGraphicFramePr>
          <p:cNvPr id="397" name="Google Shape;397;p58"/>
          <p:cNvGraphicFramePr/>
          <p:nvPr/>
        </p:nvGraphicFramePr>
        <p:xfrm>
          <a:off x="571951" y="1324425"/>
          <a:ext cx="3000000" cy="3000000"/>
        </p:xfrm>
        <a:graphic>
          <a:graphicData uri="http://schemas.openxmlformats.org/drawingml/2006/table">
            <a:tbl>
              <a:tblPr>
                <a:noFill/>
                <a:tableStyleId>{AA735A2B-FA9A-4E44-A5F3-0DDBF404FE25}</a:tableStyleId>
              </a:tblPr>
              <a:tblGrid>
                <a:gridCol w="864675"/>
                <a:gridCol w="1930125"/>
                <a:gridCol w="1134200"/>
                <a:gridCol w="960500"/>
                <a:gridCol w="3110575"/>
              </a:tblGrid>
              <a:tr h="4169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Type</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Description</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Examples</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None/>
                      </a:pPr>
                      <a:r>
                        <a:rPr b="1" lang="en-US"/>
                        <a:t>Memory </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None/>
                      </a:pPr>
                      <a:r>
                        <a:rPr b="1" lang="en-US"/>
                        <a:t>Min and Max</a:t>
                      </a:r>
                      <a:endParaRPr b="1"/>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int</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positive and negative integers up to 2</a:t>
                      </a:r>
                      <a:r>
                        <a:rPr baseline="30000" lang="en-US" sz="1400" u="none" cap="none" strike="noStrike"/>
                        <a:t>31</a:t>
                      </a:r>
                      <a:r>
                        <a:rPr lang="en-US" sz="1400" u="none" cap="none" strike="noStrike"/>
                        <a:t> - 1</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42, -3, 0, 387733</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4 bytes</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min: -2,147,483,648</a:t>
                      </a:r>
                      <a:endParaRPr/>
                    </a:p>
                    <a:p>
                      <a:pPr indent="0" lvl="0" marL="0" marR="0" rtl="0" algn="l">
                        <a:lnSpc>
                          <a:spcPct val="100000"/>
                        </a:lnSpc>
                        <a:spcBef>
                          <a:spcPts val="0"/>
                        </a:spcBef>
                        <a:spcAft>
                          <a:spcPts val="0"/>
                        </a:spcAft>
                        <a:buNone/>
                      </a:pPr>
                      <a:r>
                        <a:rPr lang="en-US"/>
                        <a:t>max: 2,147,483,647</a:t>
                      </a:r>
                      <a:endParaRPr/>
                    </a:p>
                    <a:p>
                      <a:pPr indent="0" lvl="0" marL="0" marR="0" rtl="0" algn="l">
                        <a:lnSpc>
                          <a:spcPct val="100000"/>
                        </a:lnSpc>
                        <a:spcBef>
                          <a:spcPts val="0"/>
                        </a:spcBef>
                        <a:spcAft>
                          <a:spcPts val="0"/>
                        </a:spcAft>
                        <a:buNone/>
                      </a:pPr>
                      <a:r>
                        <a:rPr lang="en-US">
                          <a:highlight>
                            <a:srgbClr val="FFFF00"/>
                          </a:highlight>
                        </a:rPr>
                        <a:t>(but 32 1s equals 4,294,967,295)</a:t>
                      </a:r>
                      <a:endParaRPr>
                        <a:highlight>
                          <a:srgbClr val="FFFF00"/>
                        </a:highlight>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double</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positive and negative decimal numbers up to 10</a:t>
                      </a:r>
                      <a:r>
                        <a:rPr baseline="30000" lang="en-US" sz="1400" u="none" cap="none" strike="noStrike"/>
                        <a:t>308</a:t>
                      </a:r>
                      <a:endParaRPr baseline="30000"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3.0, -0.0004, 14.81e3</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8 bytes</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min: 1.79769313486231570e+308</a:t>
                      </a:r>
                      <a:endParaRPr/>
                    </a:p>
                    <a:p>
                      <a:pPr indent="0" lvl="0" marL="0" marR="0" rtl="0" algn="l">
                        <a:lnSpc>
                          <a:spcPct val="100000"/>
                        </a:lnSpc>
                        <a:spcBef>
                          <a:spcPts val="0"/>
                        </a:spcBef>
                        <a:spcAft>
                          <a:spcPts val="0"/>
                        </a:spcAft>
                        <a:buNone/>
                      </a:pPr>
                      <a:r>
                        <a:rPr lang="en-US"/>
                        <a:t>max: 2.2250738585072014e-308</a:t>
                      </a:r>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char</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single character</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 ‘X’, ‘?’</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2 bytes</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all characters in ASCII table</a:t>
                      </a:r>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boolean</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true or false</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true, false</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1 byte</a:t>
                      </a:r>
                      <a:endParaRPr/>
                    </a:p>
                    <a:p>
                      <a:pPr indent="0" lvl="0" marL="0" marR="0" rtl="0" algn="l">
                        <a:lnSpc>
                          <a:spcPct val="100000"/>
                        </a:lnSpc>
                        <a:spcBef>
                          <a:spcPts val="0"/>
                        </a:spcBef>
                        <a:spcAft>
                          <a:spcPts val="0"/>
                        </a:spcAft>
                        <a:buNone/>
                      </a:pPr>
                      <a:r>
                        <a:rPr lang="en-US"/>
                        <a:t>(padded)</a:t>
                      </a:r>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true or false</a:t>
                      </a:r>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bl>
          </a:graphicData>
        </a:graphic>
      </p:graphicFrame>
      <p:sp>
        <p:nvSpPr>
          <p:cNvPr id="398" name="Google Shape;398;p58"/>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9"/>
          <p:cNvSpPr txBox="1"/>
          <p:nvPr>
            <p:ph type="title"/>
          </p:nvPr>
        </p:nvSpPr>
        <p:spPr>
          <a:xfrm>
            <a:off x="212575" y="1619050"/>
            <a:ext cx="1902300" cy="10758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ASCII Table</a:t>
            </a:r>
            <a:endParaRPr/>
          </a:p>
        </p:txBody>
      </p:sp>
      <p:pic>
        <p:nvPicPr>
          <p:cNvPr id="405" name="Google Shape;405;p59"/>
          <p:cNvPicPr preferRelativeResize="0"/>
          <p:nvPr/>
        </p:nvPicPr>
        <p:blipFill rotWithShape="1">
          <a:blip r:embed="rId3">
            <a:alphaModFix/>
          </a:blip>
          <a:srcRect b="8885" l="4661" r="4297" t="6246"/>
          <a:stretch/>
        </p:blipFill>
        <p:spPr>
          <a:xfrm>
            <a:off x="2198761" y="435650"/>
            <a:ext cx="6567014" cy="4707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0"/>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Why Does It Matter?</a:t>
            </a:r>
            <a:endParaRPr/>
          </a:p>
        </p:txBody>
      </p:sp>
      <p:sp>
        <p:nvSpPr>
          <p:cNvPr id="412" name="Google Shape;412;p60"/>
          <p:cNvSpPr txBox="1"/>
          <p:nvPr>
            <p:ph idx="1" type="body"/>
          </p:nvPr>
        </p:nvSpPr>
        <p:spPr>
          <a:xfrm>
            <a:off x="457200" y="1032975"/>
            <a:ext cx="6094800" cy="39621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360"/>
              </a:spcBef>
              <a:spcAft>
                <a:spcPts val="0"/>
              </a:spcAft>
              <a:buSzPts val="2000"/>
              <a:buChar char="●"/>
            </a:pPr>
            <a:r>
              <a:rPr lang="en-US" sz="2000"/>
              <a:t>We don’t code in 1s and 0s.</a:t>
            </a:r>
            <a:endParaRPr sz="2000"/>
          </a:p>
          <a:p>
            <a:pPr indent="-355600" lvl="0" marL="457200" rtl="0" algn="l">
              <a:lnSpc>
                <a:spcPct val="100000"/>
              </a:lnSpc>
              <a:spcBef>
                <a:spcPts val="0"/>
              </a:spcBef>
              <a:spcAft>
                <a:spcPts val="0"/>
              </a:spcAft>
              <a:buSzPts val="2000"/>
              <a:buChar char="●"/>
            </a:pPr>
            <a:r>
              <a:rPr lang="en-US" sz="2000"/>
              <a:t>But, sometimes 1s and 0s make an appearance.</a:t>
            </a:r>
            <a:endParaRPr sz="2000"/>
          </a:p>
          <a:p>
            <a:pPr indent="-342900" lvl="1" marL="914400" rtl="0" algn="l">
              <a:lnSpc>
                <a:spcPct val="100000"/>
              </a:lnSpc>
              <a:spcBef>
                <a:spcPts val="0"/>
              </a:spcBef>
              <a:spcAft>
                <a:spcPts val="0"/>
              </a:spcAft>
              <a:buSzPts val="1800"/>
              <a:buChar char="○"/>
            </a:pPr>
            <a:r>
              <a:rPr lang="en-US" sz="1800"/>
              <a:t>How integers and decimal numbers are represented.</a:t>
            </a:r>
            <a:endParaRPr sz="1800"/>
          </a:p>
          <a:p>
            <a:pPr indent="-342900" lvl="1" marL="914400" rtl="0" algn="l">
              <a:lnSpc>
                <a:spcPct val="100000"/>
              </a:lnSpc>
              <a:spcBef>
                <a:spcPts val="0"/>
              </a:spcBef>
              <a:spcAft>
                <a:spcPts val="0"/>
              </a:spcAft>
              <a:buSzPts val="1800"/>
              <a:buChar char="○"/>
            </a:pPr>
            <a:r>
              <a:rPr lang="en-US" sz="1800"/>
              <a:t>Overflow and round-off errors.</a:t>
            </a:r>
            <a:endParaRPr sz="1800"/>
          </a:p>
          <a:p>
            <a:pPr indent="-355600" lvl="0" marL="457200" rtl="0" algn="l">
              <a:lnSpc>
                <a:spcPct val="100000"/>
              </a:lnSpc>
              <a:spcBef>
                <a:spcPts val="0"/>
              </a:spcBef>
              <a:spcAft>
                <a:spcPts val="0"/>
              </a:spcAft>
              <a:buSzPts val="2000"/>
              <a:buChar char="●"/>
            </a:pPr>
            <a:r>
              <a:rPr lang="en-US" sz="2000"/>
              <a:t>The burnt orange color on this slide header </a:t>
            </a:r>
            <a:r>
              <a:rPr lang="en-US" sz="2000">
                <a:solidFill>
                  <a:srgbClr val="434343"/>
                </a:solidFill>
              </a:rPr>
              <a:t>is represented by </a:t>
            </a:r>
            <a:r>
              <a:rPr b="1" lang="en-US" sz="2000">
                <a:solidFill>
                  <a:srgbClr val="434343"/>
                </a:solidFill>
                <a:latin typeface="Courier New"/>
                <a:ea typeface="Courier New"/>
                <a:cs typeface="Courier New"/>
                <a:sym typeface="Courier New"/>
              </a:rPr>
              <a:t>#BF5700</a:t>
            </a:r>
            <a:r>
              <a:rPr lang="en-US" sz="2000">
                <a:solidFill>
                  <a:srgbClr val="434343"/>
                </a:solidFill>
              </a:rPr>
              <a:t>, or </a:t>
            </a:r>
            <a:endParaRPr sz="2000">
              <a:solidFill>
                <a:srgbClr val="434343"/>
              </a:solidFill>
            </a:endParaRPr>
          </a:p>
          <a:p>
            <a:pPr indent="0" lvl="0" marL="457200" rtl="0" algn="l">
              <a:lnSpc>
                <a:spcPct val="100000"/>
              </a:lnSpc>
              <a:spcBef>
                <a:spcPts val="360"/>
              </a:spcBef>
              <a:spcAft>
                <a:spcPts val="0"/>
              </a:spcAft>
              <a:buNone/>
            </a:pPr>
            <a:r>
              <a:rPr b="1" lang="en-US" sz="1800">
                <a:solidFill>
                  <a:srgbClr val="434343"/>
                </a:solidFill>
                <a:latin typeface="Courier New"/>
                <a:ea typeface="Courier New"/>
                <a:cs typeface="Courier New"/>
                <a:sym typeface="Courier New"/>
              </a:rPr>
              <a:t>1011 1111 0101 0111 0000 0000</a:t>
            </a:r>
            <a:endParaRPr b="1" sz="1800">
              <a:solidFill>
                <a:srgbClr val="434343"/>
              </a:solidFill>
              <a:latin typeface="Courier New"/>
              <a:ea typeface="Courier New"/>
              <a:cs typeface="Courier New"/>
              <a:sym typeface="Courier New"/>
            </a:endParaRPr>
          </a:p>
          <a:p>
            <a:pPr indent="-355600" lvl="0" marL="457200" rtl="0" algn="l">
              <a:lnSpc>
                <a:spcPct val="100000"/>
              </a:lnSpc>
              <a:spcBef>
                <a:spcPts val="360"/>
              </a:spcBef>
              <a:spcAft>
                <a:spcPts val="0"/>
              </a:spcAft>
              <a:buClr>
                <a:srgbClr val="434343"/>
              </a:buClr>
              <a:buSzPts val="2000"/>
              <a:buChar char="●"/>
            </a:pPr>
            <a:r>
              <a:rPr lang="en-US" sz="2000">
                <a:solidFill>
                  <a:srgbClr val="434343"/>
                </a:solidFill>
              </a:rPr>
              <a:t>One of Google’s IPV4 addresses is </a:t>
            </a:r>
            <a:r>
              <a:rPr b="1" lang="en-US" sz="2000">
                <a:solidFill>
                  <a:srgbClr val="434343"/>
                </a:solidFill>
                <a:highlight>
                  <a:srgbClr val="FFFFFF"/>
                </a:highlight>
                <a:latin typeface="Courier New"/>
                <a:ea typeface="Courier New"/>
                <a:cs typeface="Courier New"/>
                <a:sym typeface="Courier New"/>
              </a:rPr>
              <a:t>173.194.255.255, </a:t>
            </a:r>
            <a:r>
              <a:rPr lang="en-US" sz="2000">
                <a:solidFill>
                  <a:srgbClr val="434343"/>
                </a:solidFill>
                <a:highlight>
                  <a:srgbClr val="FFFFFF"/>
                </a:highlight>
                <a:latin typeface="Arial"/>
                <a:ea typeface="Arial"/>
                <a:cs typeface="Arial"/>
                <a:sym typeface="Arial"/>
              </a:rPr>
              <a:t>which is also</a:t>
            </a:r>
            <a:endParaRPr sz="2000">
              <a:solidFill>
                <a:srgbClr val="434343"/>
              </a:solidFill>
              <a:highlight>
                <a:srgbClr val="FFFFFF"/>
              </a:highlight>
              <a:latin typeface="Arial"/>
              <a:ea typeface="Arial"/>
              <a:cs typeface="Arial"/>
              <a:sym typeface="Arial"/>
            </a:endParaRPr>
          </a:p>
          <a:p>
            <a:pPr indent="0" lvl="0" marL="457200" rtl="0" algn="l">
              <a:lnSpc>
                <a:spcPct val="100000"/>
              </a:lnSpc>
              <a:spcBef>
                <a:spcPts val="360"/>
              </a:spcBef>
              <a:spcAft>
                <a:spcPts val="0"/>
              </a:spcAft>
              <a:buNone/>
            </a:pPr>
            <a:r>
              <a:rPr lang="en-US" sz="1800">
                <a:solidFill>
                  <a:srgbClr val="434343"/>
                </a:solidFill>
                <a:highlight>
                  <a:srgbClr val="FFFFFF"/>
                </a:highlight>
                <a:latin typeface="Arial"/>
                <a:ea typeface="Arial"/>
                <a:cs typeface="Arial"/>
                <a:sym typeface="Arial"/>
              </a:rPr>
              <a:t>10101101.11000010.11111111.11111111</a:t>
            </a:r>
            <a:endParaRPr sz="1800">
              <a:solidFill>
                <a:srgbClr val="434343"/>
              </a:solidFill>
              <a:highlight>
                <a:srgbClr val="FFFFFF"/>
              </a:highlight>
              <a:latin typeface="Arial"/>
              <a:ea typeface="Arial"/>
              <a:cs typeface="Arial"/>
              <a:sym typeface="Arial"/>
            </a:endParaRPr>
          </a:p>
          <a:p>
            <a:pPr indent="-355600" lvl="0" marL="457200" rtl="0" algn="l">
              <a:lnSpc>
                <a:spcPct val="100000"/>
              </a:lnSpc>
              <a:spcBef>
                <a:spcPts val="360"/>
              </a:spcBef>
              <a:spcAft>
                <a:spcPts val="0"/>
              </a:spcAft>
              <a:buSzPts val="2000"/>
              <a:buFont typeface="Arial"/>
              <a:buChar char="●"/>
            </a:pPr>
            <a:r>
              <a:rPr lang="en-US" sz="2000">
                <a:solidFill>
                  <a:srgbClr val="434343"/>
                </a:solidFill>
                <a:highlight>
                  <a:srgbClr val="FFFFFF"/>
                </a:highlight>
                <a:latin typeface="Arial"/>
                <a:ea typeface="Arial"/>
                <a:cs typeface="Arial"/>
                <a:sym typeface="Arial"/>
              </a:rPr>
              <a:t>Voting machine off by 1,024 votes, exactly one bit. What does that mean? </a:t>
            </a:r>
            <a:r>
              <a:rPr lang="en-US" sz="2000" u="sng">
                <a:solidFill>
                  <a:schemeClr val="hlink"/>
                </a:solidFill>
                <a:highlight>
                  <a:srgbClr val="FFFFFF"/>
                </a:highlight>
                <a:latin typeface="Arial"/>
                <a:ea typeface="Arial"/>
                <a:cs typeface="Arial"/>
                <a:sym typeface="Arial"/>
                <a:hlinkClick r:id="rId3"/>
              </a:rPr>
              <a:t>Bit Flip - Radio Lab</a:t>
            </a:r>
            <a:endParaRPr sz="2000">
              <a:solidFill>
                <a:srgbClr val="434343"/>
              </a:solidFill>
              <a:highlight>
                <a:srgbClr val="FFFFFF"/>
              </a:highlight>
              <a:latin typeface="Arial"/>
              <a:ea typeface="Arial"/>
              <a:cs typeface="Arial"/>
              <a:sym typeface="Arial"/>
            </a:endParaRPr>
          </a:p>
        </p:txBody>
      </p:sp>
      <p:sp>
        <p:nvSpPr>
          <p:cNvPr id="413" name="Google Shape;413;p60"/>
          <p:cNvSpPr txBox="1"/>
          <p:nvPr/>
        </p:nvSpPr>
        <p:spPr>
          <a:xfrm>
            <a:off x="6691150" y="4016550"/>
            <a:ext cx="2157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The </a:t>
            </a:r>
            <a:r>
              <a:rPr b="0" i="0" lang="en-US" sz="1400" u="none" cap="none" strike="noStrike">
                <a:solidFill>
                  <a:srgbClr val="000000"/>
                </a:solidFill>
                <a:latin typeface="Calibri"/>
                <a:ea typeface="Calibri"/>
                <a:cs typeface="Calibri"/>
                <a:sym typeface="Calibri"/>
              </a:rPr>
              <a:t>Ariane 5 rocket was lost to a software overflow error. More info </a:t>
            </a:r>
            <a:r>
              <a:rPr b="0" i="0" lang="en-US" sz="1400" u="sng" cap="none" strike="noStrike">
                <a:solidFill>
                  <a:schemeClr val="hlink"/>
                </a:solidFill>
                <a:latin typeface="Calibri"/>
                <a:ea typeface="Calibri"/>
                <a:cs typeface="Calibri"/>
                <a:sym typeface="Calibri"/>
                <a:hlinkClick r:id="rId4"/>
              </a:rPr>
              <a:t>here</a:t>
            </a: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414" name="Google Shape;414;p60"/>
          <p:cNvPicPr preferRelativeResize="0"/>
          <p:nvPr/>
        </p:nvPicPr>
        <p:blipFill rotWithShape="1">
          <a:blip r:embed="rId5">
            <a:alphaModFix/>
          </a:blip>
          <a:srcRect b="0" l="0" r="0" t="0"/>
          <a:stretch/>
        </p:blipFill>
        <p:spPr>
          <a:xfrm>
            <a:off x="6753425" y="987050"/>
            <a:ext cx="1885950" cy="2838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1"/>
          <p:cNvSpPr txBox="1"/>
          <p:nvPr>
            <p:ph type="title"/>
          </p:nvPr>
        </p:nvSpPr>
        <p:spPr>
          <a:xfrm>
            <a:off x="457200" y="435651"/>
            <a:ext cx="8229600" cy="549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Types of Errors</a:t>
            </a:r>
            <a:endParaRPr/>
          </a:p>
        </p:txBody>
      </p:sp>
      <p:sp>
        <p:nvSpPr>
          <p:cNvPr id="421" name="Google Shape;421;p61"/>
          <p:cNvSpPr txBox="1"/>
          <p:nvPr>
            <p:ph idx="1" type="body"/>
          </p:nvPr>
        </p:nvSpPr>
        <p:spPr>
          <a:xfrm>
            <a:off x="457200" y="1059425"/>
            <a:ext cx="8229600" cy="3653400"/>
          </a:xfrm>
          <a:prstGeom prst="rect">
            <a:avLst/>
          </a:prstGeom>
        </p:spPr>
        <p:txBody>
          <a:bodyPr anchorCtr="0" anchor="t" bIns="45700" lIns="91425" spcFirstLastPara="1" rIns="91425" wrap="square" tIns="45700">
            <a:normAutofit fontScale="92500" lnSpcReduction="20000"/>
          </a:bodyPr>
          <a:lstStyle/>
          <a:p>
            <a:pPr indent="0" lvl="0" marL="0" rtl="0" algn="l">
              <a:spcBef>
                <a:spcPts val="360"/>
              </a:spcBef>
              <a:spcAft>
                <a:spcPts val="0"/>
              </a:spcAft>
              <a:buNone/>
            </a:pPr>
            <a:r>
              <a:t/>
            </a:r>
            <a:endParaRPr/>
          </a:p>
          <a:p>
            <a:pPr indent="-334327" lvl="0" marL="457200" rtl="0" algn="l">
              <a:spcBef>
                <a:spcPts val="360"/>
              </a:spcBef>
              <a:spcAft>
                <a:spcPts val="0"/>
              </a:spcAft>
              <a:buSzPct val="56250"/>
              <a:buChar char="•"/>
            </a:pPr>
            <a:r>
              <a:rPr lang="en-US"/>
              <a:t>int - If a number assigned to an int is too large or too small to fit, it cause overflow error.</a:t>
            </a:r>
            <a:endParaRPr/>
          </a:p>
          <a:p>
            <a:pPr indent="-334327" lvl="0" marL="457200" rtl="0" algn="l">
              <a:spcBef>
                <a:spcPts val="0"/>
              </a:spcBef>
              <a:spcAft>
                <a:spcPts val="0"/>
              </a:spcAft>
              <a:buSzPct val="56250"/>
              <a:buChar char="•"/>
            </a:pPr>
            <a:r>
              <a:rPr lang="en-US"/>
              <a:t>double - If a number has to many significant digits in base or exponent, it will cause an overflow error. </a:t>
            </a:r>
            <a:endParaRPr/>
          </a:p>
          <a:p>
            <a:pPr indent="-334327" lvl="0" marL="457200" rtl="0" algn="l">
              <a:spcBef>
                <a:spcPts val="0"/>
              </a:spcBef>
              <a:spcAft>
                <a:spcPts val="0"/>
              </a:spcAft>
              <a:buSzPct val="56250"/>
              <a:buChar char="•"/>
            </a:pPr>
            <a:r>
              <a:rPr lang="en-US"/>
              <a:t>double - If a fractional number is repeating in binary, it’s representation will be slightly off.</a:t>
            </a:r>
            <a:endParaRPr/>
          </a:p>
          <a:p>
            <a:pPr indent="0" lvl="0" marL="0" rtl="0" algn="l">
              <a:spcBef>
                <a:spcPts val="36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35"/>
          <p:cNvPicPr preferRelativeResize="0"/>
          <p:nvPr/>
        </p:nvPicPr>
        <p:blipFill rotWithShape="1">
          <a:blip r:embed="rId3">
            <a:alphaModFix/>
          </a:blip>
          <a:srcRect b="69429" l="0" r="0" t="0"/>
          <a:stretch/>
        </p:blipFill>
        <p:spPr>
          <a:xfrm>
            <a:off x="1393213" y="389525"/>
            <a:ext cx="6357576" cy="1479226"/>
          </a:xfrm>
          <a:prstGeom prst="rect">
            <a:avLst/>
          </a:prstGeom>
          <a:noFill/>
          <a:ln>
            <a:noFill/>
          </a:ln>
        </p:spPr>
      </p:pic>
      <p:pic>
        <p:nvPicPr>
          <p:cNvPr id="165" name="Google Shape;165;p35"/>
          <p:cNvPicPr preferRelativeResize="0"/>
          <p:nvPr/>
        </p:nvPicPr>
        <p:blipFill rotWithShape="1">
          <a:blip r:embed="rId3">
            <a:alphaModFix/>
          </a:blip>
          <a:srcRect b="0" l="0" r="0" t="48151"/>
          <a:stretch/>
        </p:blipFill>
        <p:spPr>
          <a:xfrm>
            <a:off x="1393213" y="1832249"/>
            <a:ext cx="6357576" cy="2508725"/>
          </a:xfrm>
          <a:prstGeom prst="rect">
            <a:avLst/>
          </a:prstGeom>
          <a:noFill/>
          <a:ln>
            <a:noFill/>
          </a:ln>
        </p:spPr>
      </p:pic>
      <p:pic>
        <p:nvPicPr>
          <p:cNvPr id="166" name="Google Shape;166;p35"/>
          <p:cNvPicPr preferRelativeResize="0"/>
          <p:nvPr/>
        </p:nvPicPr>
        <p:blipFill>
          <a:blip r:embed="rId4">
            <a:alphaModFix/>
          </a:blip>
          <a:stretch>
            <a:fillRect/>
          </a:stretch>
        </p:blipFill>
        <p:spPr>
          <a:xfrm>
            <a:off x="1569575" y="4202050"/>
            <a:ext cx="6317599" cy="941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2"/>
          <p:cNvSpPr txBox="1"/>
          <p:nvPr>
            <p:ph idx="1" type="body"/>
          </p:nvPr>
        </p:nvSpPr>
        <p:spPr>
          <a:xfrm>
            <a:off x="457200" y="1032975"/>
            <a:ext cx="8229600" cy="3653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360"/>
              </a:spcBef>
              <a:spcAft>
                <a:spcPts val="0"/>
              </a:spcAft>
              <a:buSzPts val="1800"/>
              <a:buNone/>
            </a:pPr>
            <a:r>
              <a:rPr lang="en-US" sz="5200">
                <a:solidFill>
                  <a:srgbClr val="BF5700"/>
                </a:solidFill>
                <a:latin typeface="Arial Black"/>
                <a:ea typeface="Arial Black"/>
                <a:cs typeface="Arial Black"/>
                <a:sym typeface="Arial Black"/>
              </a:rPr>
              <a:t>But, </a:t>
            </a:r>
            <a:r>
              <a:rPr lang="en-US" sz="8600">
                <a:solidFill>
                  <a:srgbClr val="BF5700"/>
                </a:solidFill>
                <a:latin typeface="Arial Black"/>
                <a:ea typeface="Arial Black"/>
                <a:cs typeface="Arial Black"/>
                <a:sym typeface="Arial Black"/>
              </a:rPr>
              <a:t>Why</a:t>
            </a:r>
            <a:r>
              <a:rPr lang="en-US" sz="5200">
                <a:solidFill>
                  <a:srgbClr val="BF5700"/>
                </a:solidFill>
                <a:latin typeface="Arial Black"/>
                <a:ea typeface="Arial Black"/>
                <a:cs typeface="Arial Black"/>
                <a:sym typeface="Arial Black"/>
              </a:rPr>
              <a:t> Binary?</a:t>
            </a:r>
            <a:endParaRPr sz="5200">
              <a:solidFill>
                <a:srgbClr val="BF5700"/>
              </a:solidFill>
              <a:latin typeface="Arial Black"/>
              <a:ea typeface="Arial Black"/>
              <a:cs typeface="Arial Black"/>
              <a:sym typeface="Arial Black"/>
            </a:endParaRPr>
          </a:p>
        </p:txBody>
      </p:sp>
      <p:sp>
        <p:nvSpPr>
          <p:cNvPr id="428" name="Google Shape;428;p62"/>
          <p:cNvSpPr txBox="1"/>
          <p:nvPr>
            <p:ph type="title"/>
          </p:nvPr>
        </p:nvSpPr>
        <p:spPr>
          <a:xfrm>
            <a:off x="457200" y="435651"/>
            <a:ext cx="8229600" cy="549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63"/>
          <p:cNvPicPr preferRelativeResize="0"/>
          <p:nvPr/>
        </p:nvPicPr>
        <p:blipFill rotWithShape="1">
          <a:blip r:embed="rId3">
            <a:alphaModFix/>
          </a:blip>
          <a:srcRect b="0" l="0" r="0" t="0"/>
          <a:stretch/>
        </p:blipFill>
        <p:spPr>
          <a:xfrm>
            <a:off x="239100" y="2271450"/>
            <a:ext cx="2581275" cy="1771650"/>
          </a:xfrm>
          <a:prstGeom prst="rect">
            <a:avLst/>
          </a:prstGeom>
          <a:noFill/>
          <a:ln>
            <a:noFill/>
          </a:ln>
        </p:spPr>
      </p:pic>
      <p:sp>
        <p:nvSpPr>
          <p:cNvPr id="435" name="Google Shape;435;p63"/>
          <p:cNvSpPr txBox="1"/>
          <p:nvPr>
            <p:ph idx="1" type="body"/>
          </p:nvPr>
        </p:nvSpPr>
        <p:spPr>
          <a:xfrm>
            <a:off x="403550" y="523325"/>
            <a:ext cx="8229600" cy="13116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00000"/>
              </a:lnSpc>
              <a:spcBef>
                <a:spcPts val="360"/>
              </a:spcBef>
              <a:spcAft>
                <a:spcPts val="0"/>
              </a:spcAft>
              <a:buSzPct val="72580"/>
              <a:buNone/>
            </a:pPr>
            <a:r>
              <a:rPr lang="en-US"/>
              <a:t>Old way: Mechanical gears with each notch representing a number or letter, this machine can solve one problem.</a:t>
            </a:r>
            <a:endParaRPr/>
          </a:p>
          <a:p>
            <a:pPr indent="0" lvl="0" marL="0" rtl="0" algn="l">
              <a:lnSpc>
                <a:spcPct val="100000"/>
              </a:lnSpc>
              <a:spcBef>
                <a:spcPts val="360"/>
              </a:spcBef>
              <a:spcAft>
                <a:spcPts val="0"/>
              </a:spcAft>
              <a:buSzPct val="72580"/>
              <a:buNone/>
            </a:pPr>
            <a:r>
              <a:rPr lang="en-US"/>
              <a:t>New way: Electricity on or off in patterns represents anything and can solve any problem (well, mostly). </a:t>
            </a:r>
            <a:endParaRPr/>
          </a:p>
        </p:txBody>
      </p:sp>
      <p:pic>
        <p:nvPicPr>
          <p:cNvPr id="436" name="Google Shape;436;p63"/>
          <p:cNvPicPr preferRelativeResize="0"/>
          <p:nvPr/>
        </p:nvPicPr>
        <p:blipFill rotWithShape="1">
          <a:blip r:embed="rId4">
            <a:alphaModFix/>
          </a:blip>
          <a:srcRect b="0" l="14804" r="15528" t="0"/>
          <a:stretch/>
        </p:blipFill>
        <p:spPr>
          <a:xfrm>
            <a:off x="3627813" y="2010175"/>
            <a:ext cx="1888384" cy="2032927"/>
          </a:xfrm>
          <a:prstGeom prst="rect">
            <a:avLst/>
          </a:prstGeom>
          <a:noFill/>
          <a:ln>
            <a:noFill/>
          </a:ln>
        </p:spPr>
      </p:pic>
      <p:sp>
        <p:nvSpPr>
          <p:cNvPr id="437" name="Google Shape;437;p63"/>
          <p:cNvSpPr txBox="1"/>
          <p:nvPr/>
        </p:nvSpPr>
        <p:spPr>
          <a:xfrm>
            <a:off x="3324600" y="4043100"/>
            <a:ext cx="24948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 gear with notches representing letters, from the British Bomb, a machine designed by Alan Turning to decrypt German Enigma messages during WWII.</a:t>
            </a:r>
            <a:endParaRPr b="0" i="0" sz="1200" u="none" cap="none" strike="noStrike">
              <a:solidFill>
                <a:srgbClr val="000000"/>
              </a:solidFill>
              <a:latin typeface="Calibri"/>
              <a:ea typeface="Calibri"/>
              <a:cs typeface="Calibri"/>
              <a:sym typeface="Calibri"/>
            </a:endParaRPr>
          </a:p>
        </p:txBody>
      </p:sp>
      <p:sp>
        <p:nvSpPr>
          <p:cNvPr id="438" name="Google Shape;438;p63"/>
          <p:cNvSpPr txBox="1"/>
          <p:nvPr/>
        </p:nvSpPr>
        <p:spPr>
          <a:xfrm>
            <a:off x="282338" y="4043100"/>
            <a:ext cx="2494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 gear with notches representing numbers, from Babbage’s design for the Analytical Engine.</a:t>
            </a:r>
            <a:endParaRPr b="0" i="0" sz="1200" u="none" cap="none" strike="noStrike">
              <a:solidFill>
                <a:srgbClr val="000000"/>
              </a:solidFill>
              <a:latin typeface="Calibri"/>
              <a:ea typeface="Calibri"/>
              <a:cs typeface="Calibri"/>
              <a:sym typeface="Calibri"/>
            </a:endParaRPr>
          </a:p>
        </p:txBody>
      </p:sp>
      <p:sp>
        <p:nvSpPr>
          <p:cNvPr id="439" name="Google Shape;439;p63"/>
          <p:cNvSpPr txBox="1"/>
          <p:nvPr/>
        </p:nvSpPr>
        <p:spPr>
          <a:xfrm>
            <a:off x="6323625" y="3968850"/>
            <a:ext cx="2494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An adding machine using electricity flowing through logic gates</a:t>
            </a:r>
            <a:endParaRPr b="0" i="0" sz="1200" u="none" cap="none" strike="noStrike">
              <a:solidFill>
                <a:srgbClr val="000000"/>
              </a:solidFill>
              <a:latin typeface="Calibri"/>
              <a:ea typeface="Calibri"/>
              <a:cs typeface="Calibri"/>
              <a:sym typeface="Calibri"/>
            </a:endParaRPr>
          </a:p>
        </p:txBody>
      </p:sp>
      <p:pic>
        <p:nvPicPr>
          <p:cNvPr id="440" name="Google Shape;440;p63"/>
          <p:cNvPicPr preferRelativeResize="0"/>
          <p:nvPr/>
        </p:nvPicPr>
        <p:blipFill rotWithShape="1">
          <a:blip r:embed="rId5">
            <a:alphaModFix/>
          </a:blip>
          <a:srcRect b="0" l="0" r="0" t="0"/>
          <a:stretch/>
        </p:blipFill>
        <p:spPr>
          <a:xfrm>
            <a:off x="6451900" y="1935925"/>
            <a:ext cx="1888375" cy="202761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5" name="Shape 445"/>
        <p:cNvGrpSpPr/>
        <p:nvPr/>
      </p:nvGrpSpPr>
      <p:grpSpPr>
        <a:xfrm>
          <a:off x="0" y="0"/>
          <a:ext cx="0" cy="0"/>
          <a:chOff x="0" y="0"/>
          <a:chExt cx="0" cy="0"/>
        </a:xfrm>
      </p:grpSpPr>
      <p:cxnSp>
        <p:nvCxnSpPr>
          <p:cNvPr id="446" name="Google Shape;446;p64"/>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447" name="Google Shape;447;p64"/>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1.3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Program Errors</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5"/>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Everyone Has Bugs</a:t>
            </a:r>
            <a:endParaRPr/>
          </a:p>
        </p:txBody>
      </p:sp>
      <p:pic>
        <p:nvPicPr>
          <p:cNvPr id="454" name="Google Shape;454;p65"/>
          <p:cNvPicPr preferRelativeResize="0"/>
          <p:nvPr/>
        </p:nvPicPr>
        <p:blipFill rotWithShape="1">
          <a:blip r:embed="rId3">
            <a:alphaModFix/>
          </a:blip>
          <a:srcRect b="0" l="0" r="0" t="0"/>
          <a:stretch/>
        </p:blipFill>
        <p:spPr>
          <a:xfrm>
            <a:off x="1965413" y="1338622"/>
            <a:ext cx="5213175" cy="3382025"/>
          </a:xfrm>
          <a:prstGeom prst="rect">
            <a:avLst/>
          </a:prstGeom>
          <a:noFill/>
          <a:ln>
            <a:noFill/>
          </a:ln>
        </p:spPr>
      </p:pic>
      <p:sp>
        <p:nvSpPr>
          <p:cNvPr id="455" name="Google Shape;455;p65"/>
          <p:cNvSpPr txBox="1"/>
          <p:nvPr>
            <p:ph idx="1" type="body"/>
          </p:nvPr>
        </p:nvSpPr>
        <p:spPr>
          <a:xfrm>
            <a:off x="457200" y="1032975"/>
            <a:ext cx="8229600" cy="36534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6"/>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Syntax Error</a:t>
            </a:r>
            <a:endParaRPr/>
          </a:p>
        </p:txBody>
      </p:sp>
      <p:sp>
        <p:nvSpPr>
          <p:cNvPr id="462" name="Google Shape;462;p66"/>
          <p:cNvSpPr txBox="1"/>
          <p:nvPr>
            <p:ph idx="1" type="body"/>
          </p:nvPr>
        </p:nvSpPr>
        <p:spPr>
          <a:xfrm>
            <a:off x="457200" y="1032975"/>
            <a:ext cx="8229600" cy="3653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360"/>
              </a:spcBef>
              <a:spcAft>
                <a:spcPts val="0"/>
              </a:spcAft>
              <a:buSzPct val="72580"/>
              <a:buNone/>
            </a:pPr>
            <a:r>
              <a:rPr b="1" lang="en-US"/>
              <a:t>syntax:</a:t>
            </a:r>
            <a:r>
              <a:rPr lang="en-US"/>
              <a:t> The set of legal structures and commands</a:t>
            </a:r>
            <a:endParaRPr/>
          </a:p>
          <a:p>
            <a:pPr indent="0" lvl="0" marL="0" rtl="0" algn="l">
              <a:lnSpc>
                <a:spcPct val="100000"/>
              </a:lnSpc>
              <a:spcBef>
                <a:spcPts val="360"/>
              </a:spcBef>
              <a:spcAft>
                <a:spcPts val="0"/>
              </a:spcAft>
              <a:buSzPct val="72580"/>
              <a:buNone/>
            </a:pPr>
            <a:r>
              <a:rPr lang="en-US"/>
              <a:t>that can be used in a particular language. (Similar to spelling and grammar in a natural language.)</a:t>
            </a:r>
            <a:endParaRPr/>
          </a:p>
          <a:p>
            <a:pPr indent="0" lvl="0" marL="0" rtl="0" algn="l">
              <a:lnSpc>
                <a:spcPct val="100000"/>
              </a:lnSpc>
              <a:spcBef>
                <a:spcPts val="360"/>
              </a:spcBef>
              <a:spcAft>
                <a:spcPts val="0"/>
              </a:spcAft>
              <a:buSzPct val="72580"/>
              <a:buNone/>
            </a:pPr>
            <a:r>
              <a:rPr b="1" lang="en-US"/>
              <a:t>syntax error</a:t>
            </a:r>
            <a:r>
              <a:rPr lang="en-US"/>
              <a:t>: A problem in the structure of a program that causes the compiler to fail.</a:t>
            </a:r>
            <a:endParaRPr/>
          </a:p>
          <a:p>
            <a:pPr indent="0" lvl="0" marL="0" rtl="0" algn="l">
              <a:lnSpc>
                <a:spcPct val="100000"/>
              </a:lnSpc>
              <a:spcBef>
                <a:spcPts val="360"/>
              </a:spcBef>
              <a:spcAft>
                <a:spcPts val="0"/>
              </a:spcAft>
              <a:buSzPct val="72580"/>
              <a:buNone/>
            </a:pPr>
            <a:r>
              <a:rPr lang="en-US"/>
              <a:t>– Missing semicolon</a:t>
            </a:r>
            <a:endParaRPr/>
          </a:p>
          <a:p>
            <a:pPr indent="0" lvl="0" marL="0" rtl="0" algn="l">
              <a:lnSpc>
                <a:spcPct val="100000"/>
              </a:lnSpc>
              <a:spcBef>
                <a:spcPts val="360"/>
              </a:spcBef>
              <a:spcAft>
                <a:spcPts val="0"/>
              </a:spcAft>
              <a:buSzPct val="72580"/>
              <a:buNone/>
            </a:pPr>
            <a:r>
              <a:rPr lang="en-US"/>
              <a:t>– Too many or too few { } braces, braces not matching</a:t>
            </a:r>
            <a:endParaRPr/>
          </a:p>
          <a:p>
            <a:pPr indent="0" lvl="0" marL="0" rtl="0" algn="l">
              <a:lnSpc>
                <a:spcPct val="100000"/>
              </a:lnSpc>
              <a:spcBef>
                <a:spcPts val="360"/>
              </a:spcBef>
              <a:spcAft>
                <a:spcPts val="0"/>
              </a:spcAft>
              <a:buSzPct val="72580"/>
              <a:buNone/>
            </a:pPr>
            <a:r>
              <a:rPr lang="en-US"/>
              <a:t>– Class and file names do not match</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7"/>
          <p:cNvSpPr txBox="1"/>
          <p:nvPr>
            <p:ph type="title"/>
          </p:nvPr>
        </p:nvSpPr>
        <p:spPr>
          <a:xfrm>
            <a:off x="457200" y="435651"/>
            <a:ext cx="8229600" cy="549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Runtime Errors</a:t>
            </a:r>
            <a:endParaRPr/>
          </a:p>
        </p:txBody>
      </p:sp>
      <p:sp>
        <p:nvSpPr>
          <p:cNvPr id="469" name="Google Shape;469;p67"/>
          <p:cNvSpPr txBox="1"/>
          <p:nvPr>
            <p:ph idx="1" type="body"/>
          </p:nvPr>
        </p:nvSpPr>
        <p:spPr>
          <a:xfrm>
            <a:off x="457200" y="1032975"/>
            <a:ext cx="8229600" cy="36534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b="1" lang="en-US"/>
              <a:t>runtime</a:t>
            </a:r>
            <a:r>
              <a:rPr b="1" lang="en-US"/>
              <a:t> error</a:t>
            </a:r>
            <a:r>
              <a:rPr lang="en-US"/>
              <a:t>: A programming error that does not violate rules of the language, but causes undesired behavior while running. Examples:</a:t>
            </a:r>
            <a:endParaRPr/>
          </a:p>
          <a:p>
            <a:pPr indent="-342900" lvl="0" marL="457200" rtl="0" algn="l">
              <a:spcBef>
                <a:spcPts val="360"/>
              </a:spcBef>
              <a:spcAft>
                <a:spcPts val="0"/>
              </a:spcAft>
              <a:buSzPts val="1800"/>
              <a:buChar char="●"/>
            </a:pPr>
            <a:r>
              <a:rPr lang="en-US"/>
              <a:t>Program crashes (divide by 0)</a:t>
            </a:r>
            <a:endParaRPr/>
          </a:p>
          <a:p>
            <a:pPr indent="-342900" lvl="0" marL="457200" rtl="0" algn="l">
              <a:spcBef>
                <a:spcPts val="0"/>
              </a:spcBef>
              <a:spcAft>
                <a:spcPts val="0"/>
              </a:spcAft>
              <a:buSzPts val="1800"/>
              <a:buChar char="●"/>
            </a:pPr>
            <a:r>
              <a:rPr lang="en-US"/>
              <a:t>Incorrect output is given (a sum is printed when the user expects an average)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8"/>
          <p:cNvSpPr txBox="1"/>
          <p:nvPr>
            <p:ph type="title"/>
          </p:nvPr>
        </p:nvSpPr>
        <p:spPr>
          <a:xfrm>
            <a:off x="415100" y="674226"/>
            <a:ext cx="8229600" cy="549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6700"/>
              <a:t>Everyone Gets Bugs</a:t>
            </a:r>
            <a:endParaRPr sz="6700"/>
          </a:p>
        </p:txBody>
      </p:sp>
      <p:pic>
        <p:nvPicPr>
          <p:cNvPr id="476" name="Google Shape;476;p68"/>
          <p:cNvPicPr preferRelativeResize="0"/>
          <p:nvPr/>
        </p:nvPicPr>
        <p:blipFill>
          <a:blip r:embed="rId3">
            <a:alphaModFix/>
          </a:blip>
          <a:stretch>
            <a:fillRect/>
          </a:stretch>
        </p:blipFill>
        <p:spPr>
          <a:xfrm>
            <a:off x="1396125" y="1456750"/>
            <a:ext cx="6108700" cy="3353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9"/>
          <p:cNvSpPr txBox="1"/>
          <p:nvPr>
            <p:ph type="title"/>
          </p:nvPr>
        </p:nvSpPr>
        <p:spPr>
          <a:xfrm>
            <a:off x="457200" y="435651"/>
            <a:ext cx="8229600" cy="549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Coding Timeline - Not Good</a:t>
            </a:r>
            <a:endParaRPr/>
          </a:p>
        </p:txBody>
      </p:sp>
      <p:sp>
        <p:nvSpPr>
          <p:cNvPr id="483" name="Google Shape;483;p69"/>
          <p:cNvSpPr txBox="1"/>
          <p:nvPr>
            <p:ph idx="1" type="body"/>
          </p:nvPr>
        </p:nvSpPr>
        <p:spPr>
          <a:xfrm>
            <a:off x="457200" y="1032975"/>
            <a:ext cx="8229600" cy="36534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Glance at the instructions.</a:t>
            </a:r>
            <a:endParaRPr/>
          </a:p>
          <a:p>
            <a:pPr indent="-342900" lvl="0" marL="457200" rtl="0" algn="l">
              <a:spcBef>
                <a:spcPts val="0"/>
              </a:spcBef>
              <a:spcAft>
                <a:spcPts val="0"/>
              </a:spcAft>
              <a:buSzPts val="1800"/>
              <a:buChar char="•"/>
            </a:pPr>
            <a:r>
              <a:rPr lang="en-US"/>
              <a:t>Write 50 lines of code at one time.</a:t>
            </a:r>
            <a:endParaRPr/>
          </a:p>
          <a:p>
            <a:pPr indent="-342900" lvl="0" marL="457200" rtl="0" algn="l">
              <a:spcBef>
                <a:spcPts val="0"/>
              </a:spcBef>
              <a:spcAft>
                <a:spcPts val="0"/>
              </a:spcAft>
              <a:buSzPts val="1800"/>
              <a:buChar char="•"/>
            </a:pPr>
            <a:r>
              <a:rPr lang="en-US"/>
              <a:t>Submit!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0"/>
          <p:cNvSpPr txBox="1"/>
          <p:nvPr>
            <p:ph type="title"/>
          </p:nvPr>
        </p:nvSpPr>
        <p:spPr>
          <a:xfrm>
            <a:off x="457200" y="435651"/>
            <a:ext cx="8229600" cy="549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Coding Timeline - Good</a:t>
            </a:r>
            <a:endParaRPr/>
          </a:p>
        </p:txBody>
      </p:sp>
      <p:sp>
        <p:nvSpPr>
          <p:cNvPr id="490" name="Google Shape;490;p70"/>
          <p:cNvSpPr txBox="1"/>
          <p:nvPr>
            <p:ph idx="1" type="body"/>
          </p:nvPr>
        </p:nvSpPr>
        <p:spPr>
          <a:xfrm>
            <a:off x="457200" y="1032975"/>
            <a:ext cx="8229600" cy="2994900"/>
          </a:xfrm>
          <a:prstGeom prst="rect">
            <a:avLst/>
          </a:prstGeom>
        </p:spPr>
        <p:txBody>
          <a:bodyPr anchorCtr="0" anchor="t" bIns="45700" lIns="91425" spcFirstLastPara="1" rIns="91425" wrap="square" tIns="45700">
            <a:normAutofit fontScale="92500" lnSpcReduction="20000"/>
          </a:bodyPr>
          <a:lstStyle/>
          <a:p>
            <a:pPr indent="-334327" lvl="0" marL="457200" rtl="0" algn="l">
              <a:spcBef>
                <a:spcPts val="360"/>
              </a:spcBef>
              <a:spcAft>
                <a:spcPts val="0"/>
              </a:spcAft>
              <a:buSzPct val="56250"/>
              <a:buChar char="•"/>
            </a:pPr>
            <a:r>
              <a:rPr lang="en-US"/>
              <a:t>Design</a:t>
            </a:r>
            <a:endParaRPr/>
          </a:p>
          <a:p>
            <a:pPr indent="-334327" lvl="1" marL="914400" rtl="0" algn="l">
              <a:spcBef>
                <a:spcPts val="0"/>
              </a:spcBef>
              <a:spcAft>
                <a:spcPts val="0"/>
              </a:spcAft>
              <a:buSzPct val="64285"/>
              <a:buChar char="–"/>
            </a:pPr>
            <a:r>
              <a:rPr lang="en-US"/>
              <a:t>Understand the instructions</a:t>
            </a:r>
            <a:endParaRPr/>
          </a:p>
          <a:p>
            <a:pPr indent="-334327" lvl="1" marL="914400" rtl="0" algn="l">
              <a:spcBef>
                <a:spcPts val="0"/>
              </a:spcBef>
              <a:spcAft>
                <a:spcPts val="0"/>
              </a:spcAft>
              <a:buSzPct val="64285"/>
              <a:buChar char="–"/>
            </a:pPr>
            <a:r>
              <a:rPr lang="en-US"/>
              <a:t>Solve the problem on paper</a:t>
            </a:r>
            <a:endParaRPr/>
          </a:p>
          <a:p>
            <a:pPr indent="-334327" lvl="1" marL="914400" rtl="0" algn="l">
              <a:spcBef>
                <a:spcPts val="0"/>
              </a:spcBef>
              <a:spcAft>
                <a:spcPts val="0"/>
              </a:spcAft>
              <a:buSzPct val="64285"/>
              <a:buChar char="–"/>
            </a:pPr>
            <a:r>
              <a:rPr lang="en-US"/>
              <a:t>Decide what main() does</a:t>
            </a:r>
            <a:endParaRPr/>
          </a:p>
          <a:p>
            <a:pPr indent="-334327" lvl="1" marL="914400" rtl="0" algn="l">
              <a:spcBef>
                <a:spcPts val="0"/>
              </a:spcBef>
              <a:spcAft>
                <a:spcPts val="0"/>
              </a:spcAft>
              <a:buSzPct val="64285"/>
              <a:buChar char="–"/>
            </a:pPr>
            <a:r>
              <a:rPr lang="en-US"/>
              <a:t>Outline the method breakdown</a:t>
            </a:r>
            <a:endParaRPr/>
          </a:p>
          <a:p>
            <a:pPr indent="-334327" lvl="0" marL="457200" rtl="0" algn="l">
              <a:spcBef>
                <a:spcPts val="0"/>
              </a:spcBef>
              <a:spcAft>
                <a:spcPts val="0"/>
              </a:spcAft>
              <a:buSzPct val="56250"/>
              <a:buChar char="•"/>
            </a:pPr>
            <a:r>
              <a:rPr lang="en-US"/>
              <a:t>Code-Test-Fix one method at a time</a:t>
            </a:r>
            <a:endParaRPr/>
          </a:p>
          <a:p>
            <a:pPr indent="-334327" lvl="0" marL="457200" rtl="0" algn="l">
              <a:spcBef>
                <a:spcPts val="0"/>
              </a:spcBef>
              <a:spcAft>
                <a:spcPts val="0"/>
              </a:spcAft>
              <a:buSzPct val="56250"/>
              <a:buChar char="•"/>
            </a:pPr>
            <a:r>
              <a:rPr lang="en-US"/>
              <a:t>Test with different inputs</a:t>
            </a:r>
            <a:endParaRPr/>
          </a:p>
          <a:p>
            <a:pPr indent="-334327" lvl="0" marL="457200" rtl="0" algn="l">
              <a:spcBef>
                <a:spcPts val="0"/>
              </a:spcBef>
              <a:spcAft>
                <a:spcPts val="0"/>
              </a:spcAft>
              <a:buSzPct val="56250"/>
              <a:buChar char="•"/>
            </a:pPr>
            <a:r>
              <a:rPr lang="en-US"/>
              <a:t>Run test cases</a:t>
            </a:r>
            <a:endParaRPr/>
          </a:p>
        </p:txBody>
      </p:sp>
      <p:pic>
        <p:nvPicPr>
          <p:cNvPr id="491" name="Google Shape;491;p70"/>
          <p:cNvPicPr preferRelativeResize="0"/>
          <p:nvPr/>
        </p:nvPicPr>
        <p:blipFill>
          <a:blip r:embed="rId3">
            <a:alphaModFix/>
          </a:blip>
          <a:stretch>
            <a:fillRect/>
          </a:stretch>
        </p:blipFill>
        <p:spPr>
          <a:xfrm>
            <a:off x="1436450" y="3907900"/>
            <a:ext cx="5660350" cy="8594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1"/>
          <p:cNvSpPr txBox="1"/>
          <p:nvPr>
            <p:ph type="title"/>
          </p:nvPr>
        </p:nvSpPr>
        <p:spPr>
          <a:xfrm>
            <a:off x="457200" y="435651"/>
            <a:ext cx="8229600" cy="549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Coding Timeline - Even Better</a:t>
            </a:r>
            <a:endParaRPr/>
          </a:p>
        </p:txBody>
      </p:sp>
      <p:pic>
        <p:nvPicPr>
          <p:cNvPr id="498" name="Google Shape;498;p71"/>
          <p:cNvPicPr preferRelativeResize="0"/>
          <p:nvPr/>
        </p:nvPicPr>
        <p:blipFill>
          <a:blip r:embed="rId3">
            <a:alphaModFix/>
          </a:blip>
          <a:stretch>
            <a:fillRect/>
          </a:stretch>
        </p:blipFill>
        <p:spPr>
          <a:xfrm>
            <a:off x="1387325" y="2517925"/>
            <a:ext cx="5762875" cy="615900"/>
          </a:xfrm>
          <a:prstGeom prst="rect">
            <a:avLst/>
          </a:prstGeom>
          <a:noFill/>
          <a:ln>
            <a:noFill/>
          </a:ln>
        </p:spPr>
      </p:pic>
      <p:pic>
        <p:nvPicPr>
          <p:cNvPr id="499" name="Google Shape;499;p71"/>
          <p:cNvPicPr preferRelativeResize="0"/>
          <p:nvPr/>
        </p:nvPicPr>
        <p:blipFill>
          <a:blip r:embed="rId4">
            <a:alphaModFix/>
          </a:blip>
          <a:stretch>
            <a:fillRect/>
          </a:stretch>
        </p:blipFill>
        <p:spPr>
          <a:xfrm>
            <a:off x="1387325" y="1398625"/>
            <a:ext cx="914400" cy="57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6"/>
          <p:cNvSpPr txBox="1"/>
          <p:nvPr>
            <p:ph type="title"/>
          </p:nvPr>
        </p:nvSpPr>
        <p:spPr>
          <a:xfrm>
            <a:off x="365525" y="418451"/>
            <a:ext cx="8229600" cy="6318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In-Class Practice, After Class</a:t>
            </a:r>
            <a:endParaRPr/>
          </a:p>
        </p:txBody>
      </p:sp>
      <p:pic>
        <p:nvPicPr>
          <p:cNvPr id="173" name="Google Shape;173;p36"/>
          <p:cNvPicPr preferRelativeResize="0"/>
          <p:nvPr/>
        </p:nvPicPr>
        <p:blipFill rotWithShape="1">
          <a:blip r:embed="rId3">
            <a:alphaModFix/>
          </a:blip>
          <a:srcRect b="20724" l="0" r="0" t="20730"/>
          <a:stretch/>
        </p:blipFill>
        <p:spPr>
          <a:xfrm>
            <a:off x="185925" y="1687976"/>
            <a:ext cx="3709276" cy="1854637"/>
          </a:xfrm>
          <a:prstGeom prst="rect">
            <a:avLst/>
          </a:prstGeom>
          <a:noFill/>
          <a:ln>
            <a:noFill/>
          </a:ln>
        </p:spPr>
      </p:pic>
      <p:sp>
        <p:nvSpPr>
          <p:cNvPr id="174" name="Google Shape;174;p36"/>
          <p:cNvSpPr/>
          <p:nvPr/>
        </p:nvSpPr>
        <p:spPr>
          <a:xfrm rot="2100380">
            <a:off x="2284045" y="1305316"/>
            <a:ext cx="590412" cy="1644395"/>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6"/>
          <p:cNvSpPr txBox="1"/>
          <p:nvPr/>
        </p:nvSpPr>
        <p:spPr>
          <a:xfrm>
            <a:off x="347975" y="4087975"/>
            <a:ext cx="27762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Solutions included</a:t>
            </a:r>
            <a:endParaRPr>
              <a:latin typeface="Calibri"/>
              <a:ea typeface="Calibri"/>
              <a:cs typeface="Calibri"/>
              <a:sym typeface="Calibri"/>
            </a:endParaRPr>
          </a:p>
        </p:txBody>
      </p:sp>
      <p:sp>
        <p:nvSpPr>
          <p:cNvPr id="176" name="Google Shape;176;p36"/>
          <p:cNvSpPr/>
          <p:nvPr/>
        </p:nvSpPr>
        <p:spPr>
          <a:xfrm rot="-6238360">
            <a:off x="2692615" y="3247954"/>
            <a:ext cx="590162" cy="1723556"/>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36"/>
          <p:cNvPicPr preferRelativeResize="0"/>
          <p:nvPr/>
        </p:nvPicPr>
        <p:blipFill>
          <a:blip r:embed="rId4">
            <a:alphaModFix/>
          </a:blip>
          <a:stretch>
            <a:fillRect/>
          </a:stretch>
        </p:blipFill>
        <p:spPr>
          <a:xfrm>
            <a:off x="4572001" y="1820151"/>
            <a:ext cx="3495675" cy="2381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2"/>
          <p:cNvSpPr txBox="1"/>
          <p:nvPr>
            <p:ph type="title"/>
          </p:nvPr>
        </p:nvSpPr>
        <p:spPr>
          <a:xfrm>
            <a:off x="365525" y="418451"/>
            <a:ext cx="8229600" cy="6318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Class Photo</a:t>
            </a:r>
            <a:endParaRPr/>
          </a:p>
        </p:txBody>
      </p:sp>
      <p:pic>
        <p:nvPicPr>
          <p:cNvPr id="506" name="Google Shape;506;p72"/>
          <p:cNvPicPr preferRelativeResize="0"/>
          <p:nvPr/>
        </p:nvPicPr>
        <p:blipFill>
          <a:blip r:embed="rId3">
            <a:alphaModFix/>
          </a:blip>
          <a:stretch>
            <a:fillRect/>
          </a:stretch>
        </p:blipFill>
        <p:spPr>
          <a:xfrm>
            <a:off x="1454000" y="1266347"/>
            <a:ext cx="5891600" cy="31768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grpSp>
        <p:nvGrpSpPr>
          <p:cNvPr id="511" name="Google Shape;511;p73"/>
          <p:cNvGrpSpPr/>
          <p:nvPr/>
        </p:nvGrpSpPr>
        <p:grpSpPr>
          <a:xfrm>
            <a:off x="4913813" y="475575"/>
            <a:ext cx="4126512" cy="4583250"/>
            <a:chOff x="4913813" y="475575"/>
            <a:chExt cx="4126512" cy="4583250"/>
          </a:xfrm>
        </p:grpSpPr>
        <p:sp>
          <p:nvSpPr>
            <p:cNvPr id="512" name="Google Shape;512;p73"/>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73"/>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73"/>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73"/>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73"/>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73"/>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73"/>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200">
                  <a:latin typeface="Comfortaa"/>
                  <a:ea typeface="Comfortaa"/>
                  <a:cs typeface="Comfortaa"/>
                  <a:sym typeface="Comfortaa"/>
                </a:rPr>
                <a:t>You Belong Here</a:t>
              </a:r>
              <a:endParaRPr b="1" i="0" sz="2200" u="none" cap="none" strike="noStrike">
                <a:solidFill>
                  <a:srgbClr val="000000"/>
                </a:solidFill>
                <a:latin typeface="Comfortaa"/>
                <a:ea typeface="Comfortaa"/>
                <a:cs typeface="Comfortaa"/>
                <a:sym typeface="Comfortaa"/>
              </a:endParaRPr>
            </a:p>
          </p:txBody>
        </p:sp>
        <p:sp>
          <p:nvSpPr>
            <p:cNvPr id="519" name="Google Shape;519;p73"/>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73"/>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73"/>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73"/>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73"/>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73"/>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5" name="Google Shape;525;p73"/>
          <p:cNvSpPr txBox="1"/>
          <p:nvPr>
            <p:ph type="title"/>
          </p:nvPr>
        </p:nvSpPr>
        <p:spPr>
          <a:xfrm>
            <a:off x="365525" y="418451"/>
            <a:ext cx="8229600" cy="631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00000"/>
              <a:buFont typeface="Arial"/>
              <a:buNone/>
            </a:pPr>
            <a:r>
              <a:rPr lang="en-US"/>
              <a:t>Remember</a:t>
            </a:r>
            <a:endParaRPr/>
          </a:p>
        </p:txBody>
      </p:sp>
      <p:sp>
        <p:nvSpPr>
          <p:cNvPr id="526" name="Google Shape;526;p73"/>
          <p:cNvSpPr txBox="1"/>
          <p:nvPr>
            <p:ph idx="1" type="body"/>
          </p:nvPr>
        </p:nvSpPr>
        <p:spPr>
          <a:xfrm>
            <a:off x="457200" y="1142050"/>
            <a:ext cx="8229600" cy="3544200"/>
          </a:xfrm>
          <a:prstGeom prst="rect">
            <a:avLst/>
          </a:prstGeom>
          <a:noFill/>
          <a:ln>
            <a:noFill/>
          </a:ln>
        </p:spPr>
        <p:txBody>
          <a:bodyPr anchorCtr="0" anchor="t" bIns="45700" lIns="91425" spcFirstLastPara="1" rIns="91425" wrap="square" tIns="45700">
            <a:normAutofit/>
          </a:bodyPr>
          <a:lstStyle/>
          <a:p>
            <a:pPr indent="-342900" lvl="0" marL="457200" rtl="0" algn="l">
              <a:spcBef>
                <a:spcPts val="0"/>
              </a:spcBef>
              <a:spcAft>
                <a:spcPts val="0"/>
              </a:spcAft>
              <a:buSzPts val="1800"/>
              <a:buChar char="•"/>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4"/>
          <p:cNvSpPr txBox="1"/>
          <p:nvPr>
            <p:ph type="title"/>
          </p:nvPr>
        </p:nvSpPr>
        <p:spPr>
          <a:xfrm>
            <a:off x="365525" y="418451"/>
            <a:ext cx="8229600" cy="6318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Monday CS Tip</a:t>
            </a:r>
            <a:endParaRPr/>
          </a:p>
        </p:txBody>
      </p:sp>
      <p:sp>
        <p:nvSpPr>
          <p:cNvPr id="532" name="Google Shape;532;p74"/>
          <p:cNvSpPr txBox="1"/>
          <p:nvPr>
            <p:ph idx="1" type="body"/>
          </p:nvPr>
        </p:nvSpPr>
        <p:spPr>
          <a:xfrm>
            <a:off x="3944850" y="1867950"/>
            <a:ext cx="4741800" cy="2261100"/>
          </a:xfrm>
          <a:prstGeom prst="rect">
            <a:avLst/>
          </a:prstGeom>
        </p:spPr>
        <p:txBody>
          <a:bodyPr anchorCtr="0" anchor="t" bIns="45700" lIns="91425" spcFirstLastPara="1" rIns="91425" wrap="square" tIns="45700">
            <a:normAutofit/>
          </a:bodyPr>
          <a:lstStyle/>
          <a:p>
            <a:pPr indent="0" lvl="0" marL="101600" marR="101600" rtl="0" algn="l">
              <a:lnSpc>
                <a:spcPct val="100000"/>
              </a:lnSpc>
              <a:spcBef>
                <a:spcPts val="0"/>
              </a:spcBef>
              <a:spcAft>
                <a:spcPts val="0"/>
              </a:spcAft>
              <a:buClr>
                <a:schemeClr val="dk1"/>
              </a:buClr>
              <a:buSzPts val="1100"/>
              <a:buFont typeface="Arial"/>
              <a:buNone/>
            </a:pPr>
            <a:r>
              <a:rPr lang="en-US" sz="2000">
                <a:solidFill>
                  <a:srgbClr val="202124"/>
                </a:solidFill>
                <a:latin typeface="Comic Sans MS"/>
                <a:ea typeface="Comic Sans MS"/>
                <a:cs typeface="Comic Sans MS"/>
                <a:sym typeface="Comic Sans MS"/>
              </a:rPr>
              <a:t>Rumor: TAs are scary and everyone else knows everything.</a:t>
            </a:r>
            <a:endParaRPr sz="2000">
              <a:solidFill>
                <a:schemeClr val="dk1"/>
              </a:solidFill>
              <a:latin typeface="Comic Sans MS"/>
              <a:ea typeface="Comic Sans MS"/>
              <a:cs typeface="Comic Sans MS"/>
              <a:sym typeface="Comic Sans MS"/>
            </a:endParaRPr>
          </a:p>
          <a:p>
            <a:pPr indent="0" lvl="0" marL="0" rtl="0" algn="l">
              <a:spcBef>
                <a:spcPts val="360"/>
              </a:spcBef>
              <a:spcAft>
                <a:spcPts val="0"/>
              </a:spcAft>
              <a:buNone/>
            </a:pPr>
            <a:r>
              <a:rPr lang="en-US" sz="4700">
                <a:latin typeface="Comic Sans MS"/>
                <a:ea typeface="Comic Sans MS"/>
                <a:cs typeface="Comic Sans MS"/>
                <a:sym typeface="Comic Sans MS"/>
              </a:rPr>
              <a:t> NOT  TRUE!!!</a:t>
            </a:r>
            <a:endParaRPr sz="4700">
              <a:latin typeface="Comic Sans MS"/>
              <a:ea typeface="Comic Sans MS"/>
              <a:cs typeface="Comic Sans MS"/>
              <a:sym typeface="Comic Sans MS"/>
            </a:endParaRPr>
          </a:p>
        </p:txBody>
      </p:sp>
      <p:pic>
        <p:nvPicPr>
          <p:cNvPr id="533" name="Google Shape;533;p74"/>
          <p:cNvPicPr preferRelativeResize="0"/>
          <p:nvPr/>
        </p:nvPicPr>
        <p:blipFill>
          <a:blip r:embed="rId3">
            <a:alphaModFix/>
          </a:blip>
          <a:stretch>
            <a:fillRect/>
          </a:stretch>
        </p:blipFill>
        <p:spPr>
          <a:xfrm>
            <a:off x="1079375" y="1519200"/>
            <a:ext cx="2428875" cy="2609850"/>
          </a:xfrm>
          <a:prstGeom prst="rect">
            <a:avLst/>
          </a:prstGeom>
          <a:noFill/>
          <a:ln>
            <a:noFill/>
          </a:ln>
        </p:spPr>
      </p:pic>
      <p:sp>
        <p:nvSpPr>
          <p:cNvPr id="534" name="Google Shape;534;p74"/>
          <p:cNvSpPr txBox="1"/>
          <p:nvPr/>
        </p:nvSpPr>
        <p:spPr>
          <a:xfrm>
            <a:off x="336600" y="4128925"/>
            <a:ext cx="3914400" cy="53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3F3F3F"/>
                </a:solidFill>
                <a:latin typeface="Comic Sans MS"/>
                <a:ea typeface="Comic Sans MS"/>
                <a:cs typeface="Comic Sans MS"/>
                <a:sym typeface="Comic Sans MS"/>
              </a:rPr>
              <a:t>Minerva Sharma</a:t>
            </a:r>
            <a:endParaRPr sz="2800">
              <a:solidFill>
                <a:srgbClr val="3F3F3F"/>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7"/>
          <p:cNvSpPr txBox="1"/>
          <p:nvPr/>
        </p:nvSpPr>
        <p:spPr>
          <a:xfrm>
            <a:off x="1051500" y="2660681"/>
            <a:ext cx="7003200" cy="11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Calibri"/>
                <a:ea typeface="Calibri"/>
                <a:cs typeface="Calibri"/>
                <a:sym typeface="Calibri"/>
              </a:rPr>
              <a:t>Quiz</a:t>
            </a:r>
            <a:endParaRPr b="1" sz="3600">
              <a:latin typeface="Calibri"/>
              <a:ea typeface="Calibri"/>
              <a:cs typeface="Calibri"/>
              <a:sym typeface="Calibri"/>
            </a:endParaRPr>
          </a:p>
        </p:txBody>
      </p:sp>
      <p:pic>
        <p:nvPicPr>
          <p:cNvPr id="184" name="Google Shape;184;p37"/>
          <p:cNvPicPr preferRelativeResize="0"/>
          <p:nvPr/>
        </p:nvPicPr>
        <p:blipFill>
          <a:blip r:embed="rId3">
            <a:alphaModFix/>
          </a:blip>
          <a:stretch>
            <a:fillRect/>
          </a:stretch>
        </p:blipFill>
        <p:spPr>
          <a:xfrm>
            <a:off x="3454750" y="1261625"/>
            <a:ext cx="2234512" cy="12212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cxnSp>
        <p:nvCxnSpPr>
          <p:cNvPr id="190" name="Google Shape;190;p38"/>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191" name="Google Shape;191;p38"/>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1.1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Basic Computing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Concepts</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9"/>
          <p:cNvSpPr txBox="1"/>
          <p:nvPr>
            <p:ph type="title"/>
          </p:nvPr>
        </p:nvSpPr>
        <p:spPr>
          <a:xfrm>
            <a:off x="457200" y="435651"/>
            <a:ext cx="8229600" cy="54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Computer Science </a:t>
            </a:r>
            <a:endParaRPr/>
          </a:p>
        </p:txBody>
      </p:sp>
      <p:pic>
        <p:nvPicPr>
          <p:cNvPr id="198" name="Google Shape;198;p39"/>
          <p:cNvPicPr preferRelativeResize="0"/>
          <p:nvPr/>
        </p:nvPicPr>
        <p:blipFill rotWithShape="1">
          <a:blip r:embed="rId3">
            <a:alphaModFix/>
          </a:blip>
          <a:srcRect b="0" l="0" r="0" t="0"/>
          <a:stretch/>
        </p:blipFill>
        <p:spPr>
          <a:xfrm>
            <a:off x="2880175" y="1580725"/>
            <a:ext cx="3260524" cy="3260524"/>
          </a:xfrm>
          <a:prstGeom prst="rect">
            <a:avLst/>
          </a:prstGeom>
          <a:noFill/>
          <a:ln>
            <a:noFill/>
          </a:ln>
        </p:spPr>
      </p:pic>
      <p:sp>
        <p:nvSpPr>
          <p:cNvPr id="199" name="Google Shape;199;p39"/>
          <p:cNvSpPr txBox="1"/>
          <p:nvPr>
            <p:ph idx="1" type="body"/>
          </p:nvPr>
        </p:nvSpPr>
        <p:spPr>
          <a:xfrm>
            <a:off x="281850" y="1056350"/>
            <a:ext cx="8229600" cy="10332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ctr">
              <a:lnSpc>
                <a:spcPct val="100000"/>
              </a:lnSpc>
              <a:spcBef>
                <a:spcPts val="0"/>
              </a:spcBef>
              <a:spcAft>
                <a:spcPts val="0"/>
              </a:spcAft>
              <a:buSzPct val="56250"/>
              <a:buNone/>
            </a:pPr>
            <a:r>
              <a:rPr lang="en-US"/>
              <a:t>We learn programming first, because it’s the tool that lets us do the rest.</a:t>
            </a:r>
            <a:endParaRPr/>
          </a:p>
          <a:p>
            <a:pPr indent="-139700" lvl="0" marL="342900" rtl="0" algn="l">
              <a:lnSpc>
                <a:spcPct val="100000"/>
              </a:lnSpc>
              <a:spcBef>
                <a:spcPts val="640"/>
              </a:spcBef>
              <a:spcAft>
                <a:spcPts val="0"/>
              </a:spcAft>
              <a:buClr>
                <a:srgbClr val="3F3F3F"/>
              </a:buClr>
              <a:buSzPct val="100000"/>
              <a:buNone/>
            </a:pPr>
            <a:r>
              <a:t/>
            </a:r>
            <a:endParaRPr/>
          </a:p>
          <a:p>
            <a:pPr indent="-139700" lvl="0" marL="342900" rtl="0" algn="l">
              <a:lnSpc>
                <a:spcPct val="100000"/>
              </a:lnSpc>
              <a:spcBef>
                <a:spcPts val="640"/>
              </a:spcBef>
              <a:spcAft>
                <a:spcPts val="0"/>
              </a:spcAft>
              <a:buClr>
                <a:srgbClr val="3F3F3F"/>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0"/>
          <p:cNvSpPr txBox="1"/>
          <p:nvPr>
            <p:ph type="title"/>
          </p:nvPr>
        </p:nvSpPr>
        <p:spPr>
          <a:xfrm>
            <a:off x="91800" y="1289500"/>
            <a:ext cx="2869800" cy="182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sz="2400">
                <a:solidFill>
                  <a:schemeClr val="dk1"/>
                </a:solidFill>
              </a:rPr>
              <a:t>Programming Languages</a:t>
            </a:r>
            <a:endParaRPr sz="2400">
              <a:solidFill>
                <a:schemeClr val="dk1"/>
              </a:solidFill>
            </a:endParaRPr>
          </a:p>
        </p:txBody>
      </p:sp>
      <p:pic>
        <p:nvPicPr>
          <p:cNvPr id="205" name="Google Shape;205;p40"/>
          <p:cNvPicPr preferRelativeResize="0"/>
          <p:nvPr/>
        </p:nvPicPr>
        <p:blipFill>
          <a:blip r:embed="rId3">
            <a:alphaModFix/>
          </a:blip>
          <a:stretch>
            <a:fillRect/>
          </a:stretch>
        </p:blipFill>
        <p:spPr>
          <a:xfrm>
            <a:off x="2888325" y="476250"/>
            <a:ext cx="5648325" cy="4667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1"/>
          <p:cNvSpPr txBox="1"/>
          <p:nvPr>
            <p:ph type="title"/>
          </p:nvPr>
        </p:nvSpPr>
        <p:spPr>
          <a:xfrm>
            <a:off x="722313" y="3305176"/>
            <a:ext cx="7772400" cy="1021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All About Binary</a:t>
            </a:r>
            <a:endParaRPr/>
          </a:p>
        </p:txBody>
      </p:sp>
      <p:sp>
        <p:nvSpPr>
          <p:cNvPr id="212" name="Google Shape;212;p41"/>
          <p:cNvSpPr txBox="1"/>
          <p:nvPr>
            <p:ph idx="1" type="body"/>
          </p:nvPr>
        </p:nvSpPr>
        <p:spPr>
          <a:xfrm>
            <a:off x="722313" y="2180035"/>
            <a:ext cx="7772400" cy="1125000"/>
          </a:xfrm>
          <a:prstGeom prst="rect">
            <a:avLst/>
          </a:prstGeom>
        </p:spPr>
        <p:txBody>
          <a:bodyPr anchorCtr="0" anchor="b" bIns="45700" lIns="91425" spcFirstLastPara="1" rIns="91425" wrap="square" tIns="45700">
            <a:normAutofit/>
          </a:bodyPr>
          <a:lstStyle/>
          <a:p>
            <a:pPr indent="0" lvl="0" marL="0" rtl="0" algn="l">
              <a:spcBef>
                <a:spcPts val="4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