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93" r:id="rId3"/>
    <p:sldId id="280" r:id="rId4"/>
    <p:sldId id="284" r:id="rId5"/>
    <p:sldId id="283" r:id="rId6"/>
    <p:sldId id="285" r:id="rId7"/>
    <p:sldId id="292" r:id="rId8"/>
    <p:sldId id="288" r:id="rId9"/>
    <p:sldId id="286" r:id="rId10"/>
    <p:sldId id="289" r:id="rId11"/>
    <p:sldId id="290" r:id="rId12"/>
    <p:sldId id="294" r:id="rId13"/>
    <p:sldId id="295" r:id="rId14"/>
    <p:sldId id="296" r:id="rId15"/>
    <p:sldId id="270" r:id="rId16"/>
    <p:sldId id="264" r:id="rId17"/>
    <p:sldId id="265" r:id="rId18"/>
    <p:sldId id="267" r:id="rId19"/>
    <p:sldId id="268" r:id="rId20"/>
    <p:sldId id="263" r:id="rId21"/>
    <p:sldId id="262" r:id="rId22"/>
    <p:sldId id="261" r:id="rId23"/>
    <p:sldId id="259" r:id="rId24"/>
    <p:sldId id="258" r:id="rId25"/>
    <p:sldId id="282" r:id="rId26"/>
    <p:sldId id="269" r:id="rId27"/>
    <p:sldId id="279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3274" autoAdjust="0"/>
  </p:normalViewPr>
  <p:slideViewPr>
    <p:cSldViewPr>
      <p:cViewPr>
        <p:scale>
          <a:sx n="90" d="100"/>
          <a:sy n="90" d="100"/>
        </p:scale>
        <p:origin x="-8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3AAA6B8-57CD-4C94-8D96-821DB35EB954}" type="datetimeFigureOut">
              <a:rPr lang="en-US"/>
              <a:pPr>
                <a:defRPr/>
              </a:pPr>
              <a:t>10/30/2007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B9B84BC-4AB3-4EC9-9E8E-9AC917466A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9B84BC-4AB3-4EC9-9E8E-9AC917466A55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Limited by number of calls he gets to make –  starts when freshest unpredictable data is published, ends at verification</a:t>
            </a:r>
          </a:p>
          <a:p>
            <a:r>
              <a:rPr lang="en-US" baseline="0" dirty="0" smtClean="0"/>
              <a:t>Applications need to tolerate this – ability to choose among q random strings not a big deal, as long as strings are not known in advance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9B84BC-4AB3-4EC9-9E8E-9AC917466A55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As beads become finer, adversary has an exponentially small probability of success, so finding a challenge that will allow fraud becomes intractable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9B84BC-4AB3-4EC9-9E8E-9AC917466A55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Different applications will</a:t>
            </a:r>
            <a:r>
              <a:rPr lang="en-US" baseline="0" dirty="0" smtClean="0"/>
              <a:t> have different security requirements, select different robustness vs. security tradeoffs </a:t>
            </a:r>
          </a:p>
          <a:p>
            <a:r>
              <a:rPr lang="en-US" baseline="0" dirty="0" smtClean="0"/>
              <a:t>We’ve created a policy specification language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9B84BC-4AB3-4EC9-9E8E-9AC917466A55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9B84BC-4AB3-4EC9-9E8E-9AC917466A55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Depending on the policy, between 7 and 25% of feeds</a:t>
            </a:r>
            <a:r>
              <a:rPr lang="en-US" baseline="0" dirty="0" smtClean="0"/>
              <a:t> satisfied the policy at least 50% of the 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9B84BC-4AB3-4EC9-9E8E-9AC917466A55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Combining</a:t>
            </a:r>
            <a:r>
              <a:rPr lang="en-US" baseline="0" dirty="0" smtClean="0"/>
              <a:t> 7 sources gives 100% satisfaction over a 7 day period.</a:t>
            </a:r>
          </a:p>
          <a:p>
            <a:pPr eaLnBrk="1" hangingPunct="1">
              <a:spcBef>
                <a:spcPct val="0"/>
              </a:spcBef>
            </a:pPr>
            <a:r>
              <a:rPr lang="en-US" baseline="0" dirty="0" smtClean="0"/>
              <a:t>Low quality sources like RSS feeds can be combined redundantly to provide high satisfaction.</a:t>
            </a:r>
            <a:endParaRPr lang="en-US" dirty="0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E05B9D4-A7B8-42B0-BD9F-3275C8687E8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9B84BC-4AB3-4EC9-9E8E-9AC917466A55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systems, frequently</a:t>
            </a:r>
            <a:r>
              <a:rPr lang="en-US" baseline="0" dirty="0" smtClean="0"/>
              <a:t> want to verify some property of a system.</a:t>
            </a:r>
          </a:p>
          <a:p>
            <a:pPr>
              <a:buFontTx/>
              <a:buChar char="-"/>
            </a:pPr>
            <a:r>
              <a:rPr lang="en-US" baseline="0" dirty="0" smtClean="0"/>
              <a:t>Distributed storage system – nodes actually storing data</a:t>
            </a:r>
          </a:p>
          <a:p>
            <a:pPr>
              <a:buFontTx/>
              <a:buChar char="-"/>
            </a:pPr>
            <a:r>
              <a:rPr lang="en-US" baseline="0" dirty="0" smtClean="0"/>
              <a:t>Election system – machine counting accurately</a:t>
            </a:r>
          </a:p>
          <a:p>
            <a:pPr>
              <a:buFontTx/>
              <a:buChar char="-"/>
            </a:pPr>
            <a:r>
              <a:rPr lang="en-US" dirty="0" smtClean="0"/>
              <a:t>Peer-to-peer network – peers have distinct identities</a:t>
            </a:r>
          </a:p>
          <a:p>
            <a:pPr>
              <a:buFontTx/>
              <a:buNone/>
            </a:pPr>
            <a:r>
              <a:rPr lang="en-US" baseline="0" dirty="0" smtClean="0"/>
              <a:t>Often expensive to conduct a complete audit, so choose a subset to check and seek a probabilistic guarantee</a:t>
            </a:r>
          </a:p>
          <a:p>
            <a:pPr>
              <a:buFontTx/>
              <a:buNone/>
            </a:pPr>
            <a:r>
              <a:rPr lang="en-US" dirty="0" smtClean="0"/>
              <a:t>Question is: Who chooses the what</a:t>
            </a:r>
            <a:r>
              <a:rPr lang="en-US" baseline="0" dirty="0" smtClean="0"/>
              <a:t> to audit</a:t>
            </a:r>
            <a:r>
              <a:rPr lang="en-US" dirty="0" smtClean="0"/>
              <a:t>?  Require</a:t>
            </a:r>
            <a:r>
              <a:rPr lang="en-US" baseline="0" dirty="0" smtClean="0"/>
              <a:t> a trustworthy source of randomness, so adversary can’t cheat</a:t>
            </a:r>
            <a:endParaRPr lang="en-US" dirty="0" smtClean="0"/>
          </a:p>
          <a:p>
            <a:r>
              <a:rPr lang="en-US" dirty="0" smtClean="0"/>
              <a:t>Let’s look deeper into one example:</a:t>
            </a:r>
            <a:r>
              <a:rPr lang="en-US" baseline="0" dirty="0" smtClean="0"/>
              <a:t> Using client puzzles to protect against P2P Sybil attacks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9B84BC-4AB3-4EC9-9E8E-9AC917466A5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9B84BC-4AB3-4EC9-9E8E-9AC917466A5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9B84BC-4AB3-4EC9-9E8E-9AC917466A5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Widely</a:t>
            </a:r>
            <a:r>
              <a:rPr lang="en-US" baseline="0" dirty="0" smtClean="0"/>
              <a:t> published</a:t>
            </a:r>
          </a:p>
          <a:p>
            <a:r>
              <a:rPr lang="en-US" baseline="0" dirty="0" smtClean="0"/>
              <a:t>* As you’ll see, we’re able to tolerate an amount of instability and unreliability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9B84BC-4AB3-4EC9-9E8E-9AC917466A5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I’ll introduce the technique by illustrating</a:t>
            </a:r>
            <a:r>
              <a:rPr lang="en-US" baseline="0" dirty="0" smtClean="0"/>
              <a:t> how it can be used in a client puzzle application</a:t>
            </a:r>
          </a:p>
          <a:p>
            <a:r>
              <a:rPr lang="en-US" baseline="0" dirty="0" smtClean="0"/>
              <a:t>Data sources that are widely published, regularly updated, and mostly beyond adversarial prediction or control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9B84BC-4AB3-4EC9-9E8E-9AC917466A5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Robustness</a:t>
            </a:r>
            <a:r>
              <a:rPr lang="en-US" baseline="0" dirty="0" smtClean="0"/>
              <a:t> – need to use real data, real data is going to change</a:t>
            </a:r>
          </a:p>
          <a:p>
            <a:r>
              <a:rPr lang="en-US" baseline="0" dirty="0" smtClean="0"/>
              <a:t>Security – adversary gains control of some inputs to our hash function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9B84BC-4AB3-4EC9-9E8E-9AC917466A5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Model hash function as a random oracle, so a different value comes out each time the adversary throws stuff 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9B84BC-4AB3-4EC9-9E8E-9AC917466A5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Gets to pick some data from a subset of the actual content, and he gets to throw in some other stuff that he chooses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9B84BC-4AB3-4EC9-9E8E-9AC917466A55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A3221-7E6C-49EE-A889-5789C2DF1059}" type="datetimeFigureOut">
              <a:rPr lang="en-US"/>
              <a:pPr>
                <a:defRPr/>
              </a:pPr>
              <a:t>10/30/2007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EFBED8-21F6-4E91-8E2B-88AF7A355E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AB0EB-864D-4DA3-A30D-644BE844A5E3}" type="datetimeFigureOut">
              <a:rPr lang="en-US"/>
              <a:pPr>
                <a:defRPr/>
              </a:pPr>
              <a:t>10/30/2007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4604E-D6D9-41C8-94C5-44CBC90ECE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40845-0E40-43F2-A211-ACFACEF13788}" type="datetimeFigureOut">
              <a:rPr lang="en-US"/>
              <a:pPr>
                <a:defRPr/>
              </a:pPr>
              <a:t>10/30/2007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71FE4-F084-40E2-99A1-4BFDD26BFC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F0F2E-A770-4591-8F46-909D7744848E}" type="datetimeFigureOut">
              <a:rPr lang="en-US"/>
              <a:pPr>
                <a:defRPr/>
              </a:pPr>
              <a:t>10/30/2007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0805F-907F-4AEA-B55B-40B28F7A62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D8204-7861-4E21-AE12-FFD6B22E94E6}" type="datetimeFigureOut">
              <a:rPr lang="en-US"/>
              <a:pPr>
                <a:defRPr/>
              </a:pPr>
              <a:t>10/30/2007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6DE31-316F-44E7-B493-226554D124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FB843-7F52-4383-972E-8DC702EA9881}" type="datetimeFigureOut">
              <a:rPr lang="en-US"/>
              <a:pPr>
                <a:defRPr/>
              </a:pPr>
              <a:t>10/30/2007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91179-69C2-4291-AA56-1CD9BCEACF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A9898-05FC-459F-A672-CFB805AA912E}" type="datetimeFigureOut">
              <a:rPr lang="en-US"/>
              <a:pPr>
                <a:defRPr/>
              </a:pPr>
              <a:t>10/30/2007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035EF-38EE-486E-BE90-5E5FA71EDA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BF38CB-62FE-4BE5-9296-4C40DA226E7E}" type="datetimeFigureOut">
              <a:rPr lang="en-US"/>
              <a:pPr>
                <a:defRPr/>
              </a:pPr>
              <a:t>10/30/2007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5CA3A-C715-4E3C-85FE-F2A3D23245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499FF-EBC7-4FDE-BE4F-CFFD74468B75}" type="datetimeFigureOut">
              <a:rPr lang="en-US"/>
              <a:pPr>
                <a:defRPr/>
              </a:pPr>
              <a:t>10/30/2007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B5D0D-3D43-41F0-B535-C2816C1CB3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070F2-F399-4473-8748-83649AF78C1D}" type="datetimeFigureOut">
              <a:rPr lang="en-US"/>
              <a:pPr>
                <a:defRPr/>
              </a:pPr>
              <a:t>10/30/2007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A3F41-8497-4F87-8909-FF1CA02144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E356B-9212-43F2-8683-74C8B420958B}" type="datetimeFigureOut">
              <a:rPr lang="en-US"/>
              <a:pPr>
                <a:defRPr/>
              </a:pPr>
              <a:t>10/30/2007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ECD81-2A1C-4814-9CC9-97BD4042A4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00A4E10-BE48-4D7E-852F-D7EB1F72CA2D}" type="datetimeFigureOut">
              <a:rPr lang="en-US"/>
              <a:pPr>
                <a:defRPr/>
              </a:pPr>
              <a:t>10/30/2007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91D87B3-03C2-49E0-B8A7-E2C33C38F8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w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Harvesting Verifiable Challenges from Oblivious Online Sources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J. Alex Halderman     Brent Waters</a:t>
            </a:r>
            <a:br>
              <a:rPr lang="en-US" dirty="0" smtClean="0"/>
            </a:br>
            <a:r>
              <a:rPr lang="en-US" dirty="0" smtClean="0"/>
              <a:t>   </a:t>
            </a:r>
            <a:r>
              <a:rPr lang="en-US" sz="2000" dirty="0" smtClean="0"/>
              <a:t>Princeton University                   SRI International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Source Data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1600200"/>
            <a:ext cx="2209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28650" algn="l"/>
              </a:tabLst>
            </a:pPr>
            <a:r>
              <a:rPr lang="en-US" dirty="0" smtClean="0">
                <a:latin typeface="+mj-lt"/>
              </a:rPr>
              <a:t>4:00</a:t>
            </a:r>
            <a:r>
              <a:rPr lang="en-US" dirty="0">
                <a:latin typeface="+mj-lt"/>
              </a:rPr>
              <a:t>	</a:t>
            </a:r>
            <a:r>
              <a:rPr lang="en-US" dirty="0" smtClean="0">
                <a:latin typeface="+mj-lt"/>
              </a:rPr>
              <a:t>Item 1</a:t>
            </a:r>
            <a:endParaRPr lang="en-US" dirty="0">
              <a:latin typeface="+mj-lt"/>
            </a:endParaRPr>
          </a:p>
          <a:p>
            <a:pPr>
              <a:tabLst>
                <a:tab pos="628650" algn="l"/>
              </a:tabLst>
            </a:pPr>
            <a:r>
              <a:rPr lang="en-US" dirty="0" smtClean="0">
                <a:latin typeface="+mj-lt"/>
              </a:rPr>
              <a:t>4:15</a:t>
            </a:r>
            <a:r>
              <a:rPr lang="en-US" dirty="0">
                <a:latin typeface="+mj-lt"/>
              </a:rPr>
              <a:t>	</a:t>
            </a:r>
            <a:r>
              <a:rPr lang="en-US" dirty="0" smtClean="0">
                <a:latin typeface="+mj-lt"/>
              </a:rPr>
              <a:t>Item 2</a:t>
            </a:r>
            <a:endParaRPr lang="en-US" dirty="0">
              <a:latin typeface="+mj-lt"/>
            </a:endParaRPr>
          </a:p>
          <a:p>
            <a:pPr>
              <a:tabLst>
                <a:tab pos="628650" algn="l"/>
              </a:tabLst>
            </a:pPr>
            <a:r>
              <a:rPr lang="en-US" dirty="0" smtClean="0">
                <a:latin typeface="+mj-lt"/>
              </a:rPr>
              <a:t>4:30</a:t>
            </a:r>
            <a:r>
              <a:rPr lang="en-US" dirty="0">
                <a:latin typeface="+mj-lt"/>
              </a:rPr>
              <a:t>	</a:t>
            </a:r>
            <a:r>
              <a:rPr lang="en-US" dirty="0" smtClean="0">
                <a:latin typeface="+mj-lt"/>
              </a:rPr>
              <a:t>Item 3</a:t>
            </a:r>
            <a:endParaRPr lang="en-US" dirty="0">
              <a:latin typeface="+mj-lt"/>
            </a:endParaRPr>
          </a:p>
          <a:p>
            <a:pPr>
              <a:tabLst>
                <a:tab pos="628650" algn="l"/>
              </a:tabLst>
            </a:pPr>
            <a:r>
              <a:rPr lang="en-US" dirty="0" smtClean="0">
                <a:latin typeface="+mj-lt"/>
              </a:rPr>
              <a:t>4:45</a:t>
            </a:r>
            <a:r>
              <a:rPr lang="en-US" dirty="0">
                <a:latin typeface="+mj-lt"/>
              </a:rPr>
              <a:t>	</a:t>
            </a:r>
            <a:r>
              <a:rPr lang="en-US" dirty="0" smtClean="0">
                <a:latin typeface="+mj-lt"/>
              </a:rPr>
              <a:t>Item 4</a:t>
            </a:r>
            <a:endParaRPr lang="en-US" dirty="0">
              <a:latin typeface="+mj-lt"/>
            </a:endParaRPr>
          </a:p>
          <a:p>
            <a:pPr>
              <a:tabLst>
                <a:tab pos="628650" algn="l"/>
              </a:tabLst>
            </a:pPr>
            <a:r>
              <a:rPr lang="en-US" dirty="0" smtClean="0">
                <a:latin typeface="+mj-lt"/>
              </a:rPr>
              <a:t>5:00	Item 5</a:t>
            </a:r>
          </a:p>
          <a:p>
            <a:pPr>
              <a:tabLst>
                <a:tab pos="628650" algn="l"/>
              </a:tabLst>
            </a:pPr>
            <a:r>
              <a:rPr lang="en-US" dirty="0" smtClean="0">
                <a:latin typeface="+mj-lt"/>
              </a:rPr>
              <a:t>5:15	Item 6</a:t>
            </a:r>
          </a:p>
          <a:p>
            <a:pPr>
              <a:tabLst>
                <a:tab pos="628650" algn="l"/>
              </a:tabLst>
            </a:pPr>
            <a:r>
              <a:rPr lang="en-US" dirty="0" smtClean="0">
                <a:latin typeface="+mj-lt"/>
              </a:rPr>
              <a:t>5:30	Item 7</a:t>
            </a:r>
          </a:p>
          <a:p>
            <a:pPr>
              <a:tabLst>
                <a:tab pos="628650" algn="l"/>
              </a:tabLst>
            </a:pPr>
            <a:r>
              <a:rPr lang="en-US" dirty="0" smtClean="0">
                <a:latin typeface="+mj-lt"/>
              </a:rPr>
              <a:t>5:45	Item 8</a:t>
            </a:r>
          </a:p>
          <a:p>
            <a:pPr>
              <a:tabLst>
                <a:tab pos="628650" algn="l"/>
              </a:tabLst>
            </a:pPr>
            <a:r>
              <a:rPr lang="en-US" dirty="0" smtClean="0">
                <a:latin typeface="+mj-lt"/>
              </a:rPr>
              <a:t>6:00	Item 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50908" y="1600200"/>
            <a:ext cx="350729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28650" algn="l"/>
              </a:tabLst>
            </a:pPr>
            <a:r>
              <a:rPr lang="en-US" dirty="0" smtClean="0">
                <a:latin typeface="+mj-lt"/>
              </a:rPr>
              <a:t>5:00	Item 5</a:t>
            </a:r>
          </a:p>
          <a:p>
            <a:pPr>
              <a:tabLst>
                <a:tab pos="628650" algn="l"/>
              </a:tabLst>
            </a:pPr>
            <a:r>
              <a:rPr lang="en-US" dirty="0" smtClean="0">
                <a:latin typeface="+mj-lt"/>
              </a:rPr>
              <a:t>5:15	Item 6</a:t>
            </a:r>
          </a:p>
          <a:p>
            <a:pPr>
              <a:tabLst>
                <a:tab pos="628650" algn="l"/>
              </a:tabLst>
            </a:pPr>
            <a:r>
              <a:rPr lang="en-US" dirty="0" smtClean="0">
                <a:latin typeface="+mj-lt"/>
              </a:rPr>
              <a:t>5:30	Item 7</a:t>
            </a:r>
          </a:p>
          <a:p>
            <a:pPr>
              <a:tabLst>
                <a:tab pos="628650" algn="l"/>
              </a:tabLst>
            </a:pPr>
            <a:r>
              <a:rPr lang="en-US" dirty="0" smtClean="0">
                <a:latin typeface="+mj-lt"/>
              </a:rPr>
              <a:t>5:45	</a:t>
            </a:r>
            <a:r>
              <a:rPr lang="en-US" strike="sngStrike" dirty="0" smtClean="0">
                <a:latin typeface="+mj-lt"/>
              </a:rPr>
              <a:t>Item 8 </a:t>
            </a:r>
            <a:r>
              <a:rPr lang="en-US" dirty="0" smtClean="0">
                <a:latin typeface="+mj-lt"/>
              </a:rPr>
              <a:t>Revised Item 8</a:t>
            </a:r>
          </a:p>
          <a:p>
            <a:pPr>
              <a:tabLst>
                <a:tab pos="628650" algn="l"/>
              </a:tabLst>
            </a:pPr>
            <a:r>
              <a:rPr lang="en-US" dirty="0" smtClean="0">
                <a:latin typeface="+mj-lt"/>
              </a:rPr>
              <a:t>6:00	Item 9</a:t>
            </a:r>
          </a:p>
          <a:p>
            <a:pPr>
              <a:tabLst>
                <a:tab pos="628650" algn="l"/>
              </a:tabLst>
            </a:pPr>
            <a:r>
              <a:rPr lang="en-US" dirty="0" smtClean="0">
                <a:latin typeface="+mj-lt"/>
              </a:rPr>
              <a:t>6:15	Item 10</a:t>
            </a:r>
          </a:p>
          <a:p>
            <a:pPr>
              <a:tabLst>
                <a:tab pos="628650" algn="l"/>
              </a:tabLst>
            </a:pPr>
            <a:r>
              <a:rPr lang="en-US" dirty="0" smtClean="0">
                <a:latin typeface="+mj-lt"/>
              </a:rPr>
              <a:t>6:30	Item 11</a:t>
            </a:r>
          </a:p>
          <a:p>
            <a:pPr>
              <a:tabLst>
                <a:tab pos="628650" algn="l"/>
              </a:tabLst>
            </a:pPr>
            <a:r>
              <a:rPr lang="en-US" dirty="0" smtClean="0">
                <a:latin typeface="+mj-lt"/>
              </a:rPr>
              <a:t>6:45	Item 12</a:t>
            </a:r>
          </a:p>
          <a:p>
            <a:pPr>
              <a:tabLst>
                <a:tab pos="628650" algn="l"/>
              </a:tabLst>
            </a:pPr>
            <a:r>
              <a:rPr lang="en-US" dirty="0" smtClean="0">
                <a:latin typeface="+mj-lt"/>
              </a:rPr>
              <a:t>7:00	Item 13</a:t>
            </a:r>
          </a:p>
        </p:txBody>
      </p:sp>
      <p:sp>
        <p:nvSpPr>
          <p:cNvPr id="8" name="Rectangle 7"/>
          <p:cNvSpPr/>
          <p:nvPr/>
        </p:nvSpPr>
        <p:spPr>
          <a:xfrm>
            <a:off x="474158" y="3020994"/>
            <a:ext cx="3621592" cy="1112856"/>
          </a:xfrm>
          <a:prstGeom prst="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1066800" y="4854714"/>
            <a:ext cx="2413931" cy="707886"/>
            <a:chOff x="533400" y="4321314"/>
            <a:chExt cx="2413931" cy="707886"/>
          </a:xfrm>
        </p:grpSpPr>
        <p:sp>
          <p:nvSpPr>
            <p:cNvPr id="9" name="TextBox 8"/>
            <p:cNvSpPr txBox="1"/>
            <p:nvPr/>
          </p:nvSpPr>
          <p:spPr>
            <a:xfrm>
              <a:off x="533400" y="4321314"/>
              <a:ext cx="241393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tx2"/>
                  </a:solidFill>
                  <a:latin typeface="+mj-lt"/>
                </a:rPr>
                <a:t>Challenge  := H(         )</a:t>
              </a:r>
            </a:p>
            <a:p>
              <a:r>
                <a:rPr lang="en-US" sz="2000" dirty="0" smtClean="0">
                  <a:solidFill>
                    <a:schemeClr val="tx2"/>
                  </a:solidFill>
                  <a:latin typeface="+mj-lt"/>
                </a:rPr>
                <a:t>Derivation := </a:t>
              </a:r>
              <a:endParaRPr lang="en-US" sz="2000" dirty="0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322582" y="4416624"/>
              <a:ext cx="344992" cy="222736"/>
            </a:xfrm>
            <a:prstGeom prst="rect">
              <a:avLst/>
            </a:prstGeom>
            <a:solidFill>
              <a:schemeClr val="accent1">
                <a:alpha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040268" y="4721424"/>
              <a:ext cx="344992" cy="236556"/>
            </a:xfrm>
            <a:prstGeom prst="rect">
              <a:avLst/>
            </a:prstGeom>
            <a:solidFill>
              <a:schemeClr val="accent1">
                <a:alpha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4912808" y="1925619"/>
            <a:ext cx="3621592" cy="1112856"/>
          </a:xfrm>
          <a:prstGeom prst="rect">
            <a:avLst/>
          </a:prstGeom>
          <a:solidFill>
            <a:schemeClr val="accent6">
              <a:alpha val="2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3086100" y="5399087"/>
            <a:ext cx="2400300" cy="1111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0800000" flipV="1">
            <a:off x="2362201" y="2625725"/>
            <a:ext cx="2438400" cy="1066800"/>
          </a:xfrm>
          <a:prstGeom prst="straightConnector1">
            <a:avLst/>
          </a:prstGeom>
          <a:ln w="25400">
            <a:solidFill>
              <a:srgbClr val="FF0000"/>
            </a:solidFill>
            <a:prstDash val="sysDash"/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 rot="20115346">
            <a:off x="2459100" y="2359825"/>
            <a:ext cx="2130776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Mismatch: </a:t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Take Deriver’s word?</a:t>
            </a:r>
            <a:endParaRPr lang="en-US" dirty="0">
              <a:latin typeface="+mj-lt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555449" y="5202793"/>
            <a:ext cx="24139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Challenge  := H(         )</a:t>
            </a:r>
          </a:p>
        </p:txBody>
      </p:sp>
      <p:sp>
        <p:nvSpPr>
          <p:cNvPr id="37" name="Rectangle 36"/>
          <p:cNvSpPr/>
          <p:nvPr/>
        </p:nvSpPr>
        <p:spPr>
          <a:xfrm>
            <a:off x="7341683" y="5286375"/>
            <a:ext cx="344992" cy="236556"/>
          </a:xfrm>
          <a:prstGeom prst="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438150" y="5924490"/>
            <a:ext cx="8229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latin typeface="+mj-lt"/>
              </a:rPr>
              <a:t>Robustness vs. Security: </a:t>
            </a:r>
            <a:r>
              <a:rPr lang="en-US" sz="2200" dirty="0" smtClean="0">
                <a:latin typeface="+mj-lt"/>
              </a:rPr>
              <a:t>Adversary controls some inputs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33400" y="4419600"/>
            <a:ext cx="38168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  <a:latin typeface="+mj-lt"/>
              </a:rPr>
              <a:t>6 P.M. − Deriver harvests challenge</a:t>
            </a:r>
            <a:endParaRPr lang="en-US" sz="20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946186" y="4419600"/>
            <a:ext cx="36980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7 P.M. − Verifier verifies challenge</a:t>
            </a:r>
            <a:endParaRPr lang="en-US" sz="2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15" grpId="0" animBg="1"/>
      <p:bldP spid="30" grpId="0" animBg="1"/>
      <p:bldP spid="35" grpId="0"/>
      <p:bldP spid="37" grpId="0" animBg="1"/>
      <p:bldP spid="39" grpId="0"/>
      <p:bldP spid="40" grpId="0"/>
      <p:bldP spid="4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4500000">
            <a:off x="1710669" y="1556017"/>
            <a:ext cx="23725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OS X Leopard Firewall Flawed</a:t>
            </a:r>
            <a:endParaRPr lang="en-US" sz="1400" b="1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 rot="3600000">
            <a:off x="1142927" y="1794313"/>
            <a:ext cx="23621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Claim of a </a:t>
            </a:r>
            <a:r>
              <a:rPr lang="en-US" sz="1400" b="1" dirty="0" err="1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Blu</a:t>
            </a:r>
            <a:r>
              <a:rPr lang="en-US" sz="14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-ray BD+ Crack</a:t>
            </a:r>
            <a:endParaRPr lang="en-US" sz="1400" b="1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 rot="5400000">
            <a:off x="2246245" y="1560611"/>
            <a:ext cx="2514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err="1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Ubuntu</a:t>
            </a:r>
            <a:r>
              <a:rPr lang="en-US" sz="14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 Killing Your Hard Drive</a:t>
            </a:r>
            <a:endParaRPr lang="en-US" sz="1400" b="1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52600" y="2971800"/>
            <a:ext cx="3124200" cy="388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95434" y="3200400"/>
            <a:ext cx="175560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a936b29d497</a:t>
            </a:r>
            <a:endParaRPr lang="en-US" sz="2200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4" name="Picture 3" descr="meat_grind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5524" y="2819400"/>
            <a:ext cx="2546310" cy="2362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21729" y="5344180"/>
            <a:ext cx="24263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smtClean="0">
                <a:latin typeface="+mj-lt"/>
              </a:rPr>
              <a:t>Random Oracle</a:t>
            </a:r>
            <a:endParaRPr lang="en-US" sz="2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0 L 0.00017 0.361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44444E-6 L 0.05816 0.3284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" y="16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85185E-6 L 0.11858 0.2884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" y="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86 0.03541 L 0.2158 0.03541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4500000">
            <a:off x="1710669" y="1556017"/>
            <a:ext cx="23725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OS X Leopard Firewall Flawed</a:t>
            </a:r>
            <a:endParaRPr lang="en-US" sz="1400" b="1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 rot="3600000">
            <a:off x="1142927" y="1794313"/>
            <a:ext cx="23621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Claim of a </a:t>
            </a:r>
            <a:r>
              <a:rPr lang="en-US" sz="1400" b="1" dirty="0" err="1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Blu</a:t>
            </a:r>
            <a:r>
              <a:rPr lang="en-US" sz="14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-ray BD+ Crack</a:t>
            </a:r>
            <a:endParaRPr lang="en-US" sz="1400" b="1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 rot="5400000">
            <a:off x="2246245" y="1560611"/>
            <a:ext cx="2514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  <a:latin typeface="+mj-lt"/>
              </a:rPr>
              <a:t>000000000000000000000000</a:t>
            </a:r>
            <a:endParaRPr lang="en-US" sz="14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52600" y="2971800"/>
            <a:ext cx="3124200" cy="388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67000" y="3200400"/>
            <a:ext cx="172277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18e039ca12b</a:t>
            </a:r>
            <a:endParaRPr lang="en-US" sz="2200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4" name="Picture 3" descr="meat_grind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5524" y="2819400"/>
            <a:ext cx="2546310" cy="2362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21729" y="5344180"/>
            <a:ext cx="24263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smtClean="0">
                <a:latin typeface="+mj-lt"/>
              </a:rPr>
              <a:t>Random Oracle</a:t>
            </a:r>
            <a:endParaRPr lang="en-US" sz="2800" dirty="0"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73791" y="3962400"/>
            <a:ext cx="175560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a936b29d497</a:t>
            </a:r>
            <a:endParaRPr lang="en-US" sz="2200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0 L 0.00017 0.361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44444E-6 L 0.05816 0.3284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" y="16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85185E-6 L 0.11858 0.2884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" y="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84 0.03541 L 0.2415 0.03541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4500000">
            <a:off x="1710669" y="1556017"/>
            <a:ext cx="23725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OS X Leopard Firewall Flawed</a:t>
            </a:r>
            <a:endParaRPr lang="en-US" sz="1400" b="1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 rot="3600000">
            <a:off x="1142927" y="1794313"/>
            <a:ext cx="23621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Claim of a </a:t>
            </a:r>
            <a:r>
              <a:rPr lang="en-US" sz="1400" b="1" dirty="0" err="1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Blu</a:t>
            </a:r>
            <a:r>
              <a:rPr lang="en-US" sz="14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-ray BD+ Crack</a:t>
            </a:r>
            <a:endParaRPr lang="en-US" sz="1400" b="1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 rot="5400000">
            <a:off x="2246245" y="1560611"/>
            <a:ext cx="2514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  <a:latin typeface="+mj-lt"/>
              </a:rPr>
              <a:t>000000000000000000000001</a:t>
            </a:r>
            <a:endParaRPr lang="en-US" sz="14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52600" y="2971800"/>
            <a:ext cx="3124200" cy="388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67000" y="3200400"/>
            <a:ext cx="166924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6400dd3fc1a</a:t>
            </a:r>
            <a:endParaRPr lang="en-US" sz="2200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4" name="Picture 3" descr="meat_grind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5524" y="2819400"/>
            <a:ext cx="2546310" cy="2362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21729" y="5344180"/>
            <a:ext cx="24263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smtClean="0">
                <a:latin typeface="+mj-lt"/>
              </a:rPr>
              <a:t>Random Oracle</a:t>
            </a:r>
            <a:endParaRPr lang="en-US" sz="2800" dirty="0"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73791" y="4598313"/>
            <a:ext cx="175560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a936b29d497</a:t>
            </a:r>
            <a:endParaRPr lang="en-US" sz="2200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876800" y="4048694"/>
            <a:ext cx="172277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18e039ca12b</a:t>
            </a:r>
            <a:endParaRPr lang="en-US" sz="2200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5" name="Right Brace 14"/>
          <p:cNvSpPr/>
          <p:nvPr/>
        </p:nvSpPr>
        <p:spPr>
          <a:xfrm>
            <a:off x="6629400" y="3429000"/>
            <a:ext cx="304800" cy="1676400"/>
          </a:xfrm>
          <a:prstGeom prst="rightBrace">
            <a:avLst>
              <a:gd name="adj1" fmla="val 8333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002588" y="3755066"/>
            <a:ext cx="171611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+mj-lt"/>
              </a:rPr>
              <a:t>Adversary gets</a:t>
            </a:r>
            <a:br>
              <a:rPr lang="en-US" sz="2000" dirty="0" smtClean="0">
                <a:latin typeface="+mj-lt"/>
              </a:rPr>
            </a:br>
            <a:r>
              <a:rPr lang="en-US" sz="2000" dirty="0" smtClean="0">
                <a:latin typeface="+mj-lt"/>
              </a:rPr>
              <a:t> to pick from</a:t>
            </a:r>
            <a:br>
              <a:rPr lang="en-US" sz="2000" dirty="0" smtClean="0">
                <a:latin typeface="+mj-lt"/>
              </a:rPr>
            </a:br>
            <a:r>
              <a:rPr lang="en-US" sz="2000" dirty="0" smtClean="0">
                <a:latin typeface="+mj-lt"/>
              </a:rPr>
              <a:t>bounded set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0 L 0.00017 0.361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44444E-6 L 0.05816 0.3284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" y="16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85185E-6 L 0.11858 0.2884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" y="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84 0.03541 L 0.2415 0.03541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5" grpId="0"/>
      <p:bldP spid="15" grpId="0" animBg="1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amples.jpg"/>
          <p:cNvPicPr>
            <a:picLocks noChangeAspect="1"/>
          </p:cNvPicPr>
          <p:nvPr/>
        </p:nvPicPr>
        <p:blipFill>
          <a:blip r:embed="rId3" cstate="print"/>
          <a:srcRect l="50000"/>
          <a:stretch>
            <a:fillRect/>
          </a:stretch>
        </p:blipFill>
        <p:spPr>
          <a:xfrm>
            <a:off x="1532395" y="937752"/>
            <a:ext cx="6088074" cy="40914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contourClr>
              <a:srgbClr val="FFFFFF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1894367" y="5325523"/>
            <a:ext cx="53505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+mj-lt"/>
              </a:rPr>
              <a:t>1% sample from set with 10% fraud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Application Policies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spcAft>
                <a:spcPts val="1600"/>
              </a:spcAft>
              <a:buFont typeface="Arial" charset="0"/>
              <a:buNone/>
            </a:pPr>
            <a:r>
              <a:rPr lang="en-US" dirty="0" smtClean="0"/>
              <a:t>Derivers and verifiers share a common policy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dirty="0" smtClean="0">
                <a:solidFill>
                  <a:schemeClr val="accent1"/>
                </a:solidFill>
              </a:rPr>
              <a:t>Sources</a:t>
            </a:r>
            <a:r>
              <a:rPr lang="en-US" dirty="0" smtClean="0">
                <a:solidFill>
                  <a:schemeClr val="accent1"/>
                </a:solidFill>
              </a:rPr>
              <a:t>: </a:t>
            </a:r>
            <a:r>
              <a:rPr lang="en-US" dirty="0" smtClean="0"/>
              <a:t>where </a:t>
            </a:r>
            <a:r>
              <a:rPr lang="en-US" dirty="0" smtClean="0"/>
              <a:t>content will </a:t>
            </a:r>
            <a:r>
              <a:rPr lang="en-US" dirty="0" smtClean="0"/>
              <a:t>be harvested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dirty="0" smtClean="0">
                <a:solidFill>
                  <a:schemeClr val="accent1"/>
                </a:solidFill>
              </a:rPr>
              <a:t>Conditions: </a:t>
            </a:r>
            <a:r>
              <a:rPr lang="en-US" dirty="0" smtClean="0"/>
              <a:t>what source content will be acceptable for application purposes</a:t>
            </a:r>
          </a:p>
          <a:p>
            <a:pPr marL="573088" lvl="1" indent="-346075" eaLnBrk="1" hangingPunct="1"/>
            <a:r>
              <a:rPr lang="en-US" dirty="0" smtClean="0"/>
              <a:t>Quantity</a:t>
            </a:r>
          </a:p>
          <a:p>
            <a:pPr marL="573088" lvl="1" indent="-346075" eaLnBrk="1" hangingPunct="1"/>
            <a:r>
              <a:rPr lang="en-US" dirty="0" smtClean="0"/>
              <a:t>Freshness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dirty="0" smtClean="0">
                <a:solidFill>
                  <a:schemeClr val="accent1"/>
                </a:solidFill>
              </a:rPr>
              <a:t>Policies:</a:t>
            </a:r>
            <a:r>
              <a:rPr lang="en-US" dirty="0" smtClean="0"/>
              <a:t> </a:t>
            </a:r>
            <a:r>
              <a:rPr lang="en-US" dirty="0" smtClean="0"/>
              <a:t>acceptable </a:t>
            </a:r>
            <a:r>
              <a:rPr lang="en-US" dirty="0" smtClean="0"/>
              <a:t>combinations of </a:t>
            </a:r>
            <a:r>
              <a:rPr lang="en-US" dirty="0" smtClean="0"/>
              <a:t>content from different sources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Source: RSS Feed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source  </a:t>
            </a:r>
            <a:r>
              <a:rPr lang="en-US" dirty="0" smtClean="0">
                <a:solidFill>
                  <a:schemeClr val="accent5"/>
                </a:solidFill>
              </a:rPr>
              <a:t>NYTimes</a:t>
            </a:r>
            <a:r>
              <a:rPr lang="en-US" dirty="0" smtClean="0"/>
              <a:t> (</a:t>
            </a:r>
            <a:br>
              <a:rPr lang="en-US" dirty="0" smtClean="0"/>
            </a:br>
            <a:r>
              <a:rPr lang="en-US" dirty="0" smtClean="0">
                <a:solidFill>
                  <a:schemeClr val="accent1"/>
                </a:solidFill>
              </a:rPr>
              <a:t>type = </a:t>
            </a:r>
            <a:r>
              <a:rPr lang="en-US" dirty="0" err="1" smtClean="0">
                <a:solidFill>
                  <a:schemeClr val="accent1"/>
                </a:solidFill>
              </a:rPr>
              <a:t>RSSFeed</a:t>
            </a:r>
            <a:r>
              <a:rPr lang="en-US" dirty="0" smtClean="0">
                <a:solidFill>
                  <a:schemeClr val="accent1"/>
                </a:solidFill>
              </a:rPr>
              <a:t/>
            </a:r>
            <a:br>
              <a:rPr lang="en-US" dirty="0" smtClean="0">
                <a:solidFill>
                  <a:schemeClr val="accent1"/>
                </a:solidFill>
              </a:rPr>
            </a:br>
            <a:r>
              <a:rPr lang="en-US" dirty="0" err="1" smtClean="0">
                <a:solidFill>
                  <a:schemeClr val="accent1"/>
                </a:solidFill>
              </a:rPr>
              <a:t>url</a:t>
            </a:r>
            <a:r>
              <a:rPr lang="en-US" dirty="0" smtClean="0">
                <a:solidFill>
                  <a:schemeClr val="accent1"/>
                </a:solidFill>
              </a:rPr>
              <a:t> = “http://nytimes.com/stories.xml”</a:t>
            </a:r>
            <a:br>
              <a:rPr lang="en-US" dirty="0" smtClean="0">
                <a:solidFill>
                  <a:schemeClr val="accent1"/>
                </a:solidFill>
              </a:rPr>
            </a:br>
            <a:r>
              <a:rPr lang="en-US" dirty="0" err="1" smtClean="0">
                <a:solidFill>
                  <a:schemeClr val="accent1"/>
                </a:solidFill>
              </a:rPr>
              <a:t>min_entries</a:t>
            </a:r>
            <a:r>
              <a:rPr lang="en-US" dirty="0" smtClean="0">
                <a:solidFill>
                  <a:schemeClr val="accent1"/>
                </a:solidFill>
              </a:rPr>
              <a:t> = 5</a:t>
            </a:r>
            <a:br>
              <a:rPr lang="en-US" dirty="0" smtClean="0">
                <a:solidFill>
                  <a:schemeClr val="accent1"/>
                </a:solidFill>
              </a:rPr>
            </a:br>
            <a:r>
              <a:rPr lang="en-US" dirty="0" err="1" smtClean="0">
                <a:solidFill>
                  <a:schemeClr val="accent1"/>
                </a:solidFill>
              </a:rPr>
              <a:t>max_entries</a:t>
            </a:r>
            <a:r>
              <a:rPr lang="en-US" dirty="0" smtClean="0">
                <a:solidFill>
                  <a:schemeClr val="accent1"/>
                </a:solidFill>
              </a:rPr>
              <a:t> = 20</a:t>
            </a:r>
            <a:br>
              <a:rPr lang="en-US" dirty="0" smtClean="0">
                <a:solidFill>
                  <a:schemeClr val="accent1"/>
                </a:solidFill>
              </a:rPr>
            </a:br>
            <a:r>
              <a:rPr lang="en-US" dirty="0" err="1" smtClean="0">
                <a:solidFill>
                  <a:schemeClr val="accent1"/>
                </a:solidFill>
              </a:rPr>
              <a:t>max_age</a:t>
            </a:r>
            <a:r>
              <a:rPr lang="en-US" dirty="0" smtClean="0">
                <a:solidFill>
                  <a:schemeClr val="accent1"/>
                </a:solidFill>
              </a:rPr>
              <a:t> = 86400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Source: Stock Quotes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source  </a:t>
            </a:r>
            <a:r>
              <a:rPr lang="en-US" dirty="0" err="1" smtClean="0">
                <a:solidFill>
                  <a:schemeClr val="accent5"/>
                </a:solidFill>
              </a:rPr>
              <a:t>TechStocks</a:t>
            </a:r>
            <a:r>
              <a:rPr lang="en-US" dirty="0" smtClean="0"/>
              <a:t>(</a:t>
            </a:r>
            <a:br>
              <a:rPr lang="en-US" dirty="0" smtClean="0"/>
            </a:br>
            <a:r>
              <a:rPr lang="en-US" dirty="0" smtClean="0">
                <a:solidFill>
                  <a:schemeClr val="accent1"/>
                </a:solidFill>
              </a:rPr>
              <a:t>type = </a:t>
            </a:r>
            <a:r>
              <a:rPr lang="en-US" dirty="0" err="1" smtClean="0">
                <a:solidFill>
                  <a:schemeClr val="accent1"/>
                </a:solidFill>
              </a:rPr>
              <a:t>DailyQuotes</a:t>
            </a:r>
            <a:r>
              <a:rPr lang="en-US" dirty="0" smtClean="0">
                <a:solidFill>
                  <a:schemeClr val="accent1"/>
                </a:solidFill>
              </a:rPr>
              <a:t/>
            </a:r>
            <a:br>
              <a:rPr lang="en-US" dirty="0" smtClean="0">
                <a:solidFill>
                  <a:schemeClr val="accent1"/>
                </a:solidFill>
              </a:rPr>
            </a:br>
            <a:r>
              <a:rPr lang="en-US" dirty="0" smtClean="0">
                <a:solidFill>
                  <a:schemeClr val="accent1"/>
                </a:solidFill>
              </a:rPr>
              <a:t>symbols = “GOOG,YHOO,MSFT,INTC,IBM”</a:t>
            </a:r>
            <a:br>
              <a:rPr lang="en-US" dirty="0" smtClean="0">
                <a:solidFill>
                  <a:schemeClr val="accent1"/>
                </a:solidFill>
              </a:rPr>
            </a:br>
            <a:r>
              <a:rPr lang="en-US" dirty="0" err="1" smtClean="0">
                <a:solidFill>
                  <a:schemeClr val="accent1"/>
                </a:solidFill>
              </a:rPr>
              <a:t>min_entries</a:t>
            </a:r>
            <a:r>
              <a:rPr lang="en-US" dirty="0" smtClean="0">
                <a:solidFill>
                  <a:schemeClr val="accent1"/>
                </a:solidFill>
              </a:rPr>
              <a:t> = 4</a:t>
            </a:r>
            <a:br>
              <a:rPr lang="en-US" dirty="0" smtClean="0">
                <a:solidFill>
                  <a:schemeClr val="accent1"/>
                </a:solidFill>
              </a:rPr>
            </a:br>
            <a:r>
              <a:rPr lang="en-US" dirty="0" smtClean="0"/>
              <a:t>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Policies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lnSpc>
                <a:spcPct val="11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policy </a:t>
            </a:r>
            <a:r>
              <a:rPr lang="en-US" dirty="0" err="1" smtClean="0">
                <a:solidFill>
                  <a:schemeClr val="accent5"/>
                </a:solidFill>
              </a:rPr>
              <a:t>PickOne</a:t>
            </a:r>
            <a:r>
              <a:rPr lang="en-US" dirty="0" smtClean="0">
                <a:solidFill>
                  <a:schemeClr val="accent5"/>
                </a:solidFill>
              </a:rPr>
              <a:t> </a:t>
            </a:r>
            <a:r>
              <a:rPr lang="en-US" dirty="0" smtClean="0"/>
              <a:t>{</a:t>
            </a:r>
            <a:r>
              <a:rPr lang="en-US" dirty="0" smtClean="0">
                <a:solidFill>
                  <a:schemeClr val="accent5"/>
                </a:solidFill>
              </a:rPr>
              <a:t> </a:t>
            </a:r>
            <a:r>
              <a:rPr lang="en-US" dirty="0" smtClean="0">
                <a:solidFill>
                  <a:schemeClr val="accent1"/>
                </a:solidFill>
              </a:rPr>
              <a:t>NYTimes, CNN, Slashdot </a:t>
            </a:r>
            <a:r>
              <a:rPr lang="en-US" dirty="0" smtClean="0"/>
              <a:t>}</a:t>
            </a:r>
          </a:p>
          <a:p>
            <a:pPr eaLnBrk="1" fontAlgn="auto" hangingPunct="1">
              <a:lnSpc>
                <a:spcPct val="110000"/>
              </a:lnSpc>
              <a:spcBef>
                <a:spcPts val="25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policy </a:t>
            </a:r>
            <a:r>
              <a:rPr lang="en-US" dirty="0" err="1" smtClean="0">
                <a:solidFill>
                  <a:schemeClr val="accent5"/>
                </a:solidFill>
              </a:rPr>
              <a:t>PickTwo</a:t>
            </a:r>
            <a:r>
              <a:rPr lang="en-US" dirty="0" smtClean="0">
                <a:solidFill>
                  <a:schemeClr val="accent5"/>
                </a:solidFill>
              </a:rPr>
              <a:t> </a:t>
            </a:r>
            <a:r>
              <a:rPr lang="en-US" dirty="0" smtClean="0"/>
              <a:t>{</a:t>
            </a:r>
            <a:r>
              <a:rPr lang="en-US" dirty="0" smtClean="0">
                <a:solidFill>
                  <a:schemeClr val="accent5"/>
                </a:solidFill>
              </a:rPr>
              <a:t> </a:t>
            </a:r>
            <a:r>
              <a:rPr lang="en-US" dirty="0" smtClean="0">
                <a:solidFill>
                  <a:schemeClr val="accent1"/>
                </a:solidFill>
              </a:rPr>
              <a:t>NYTimes, CNN, Slashdot </a:t>
            </a:r>
            <a:r>
              <a:rPr lang="en-US" dirty="0" smtClean="0"/>
              <a:t>}[2,2]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Complex Policy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eaLnBrk="1" fontAlgn="auto" hangingPunct="1">
              <a:lnSpc>
                <a:spcPct val="110000"/>
              </a:lnSpc>
              <a:spcAft>
                <a:spcPts val="0"/>
              </a:spcAft>
              <a:buFont typeface="Arial" pitchFamily="34" charset="0"/>
              <a:buNone/>
              <a:tabLst>
                <a:tab pos="460375" algn="l"/>
              </a:tabLst>
              <a:defRPr/>
            </a:pPr>
            <a:r>
              <a:rPr lang="en-US" dirty="0" smtClean="0"/>
              <a:t>policy </a:t>
            </a:r>
            <a:r>
              <a:rPr lang="en-US" dirty="0" smtClean="0">
                <a:solidFill>
                  <a:schemeClr val="accent5"/>
                </a:solidFill>
              </a:rPr>
              <a:t>Nested </a:t>
            </a:r>
            <a:r>
              <a:rPr lang="en-US" dirty="0" smtClean="0"/>
              <a:t>{</a:t>
            </a:r>
            <a:br>
              <a:rPr lang="en-US" dirty="0" smtClean="0"/>
            </a:br>
            <a:r>
              <a:rPr lang="en-US" dirty="0" smtClean="0"/>
              <a:t>	{</a:t>
            </a:r>
            <a:r>
              <a:rPr lang="en-US" dirty="0" smtClean="0">
                <a:solidFill>
                  <a:schemeClr val="accent5"/>
                </a:solidFill>
              </a:rPr>
              <a:t>  </a:t>
            </a:r>
            <a:r>
              <a:rPr lang="en-US" dirty="0" smtClean="0">
                <a:solidFill>
                  <a:schemeClr val="accent1"/>
                </a:solidFill>
              </a:rPr>
              <a:t>NYTimes, CNN, Slashdot </a:t>
            </a:r>
            <a:r>
              <a:rPr lang="en-US" dirty="0" smtClean="0"/>
              <a:t>}[2,2],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dirty="0" smtClean="0">
                <a:solidFill>
                  <a:schemeClr val="accent1"/>
                </a:solidFill>
              </a:rPr>
              <a:t>Recent</a:t>
            </a:r>
            <a:br>
              <a:rPr lang="en-US" dirty="0" smtClean="0">
                <a:solidFill>
                  <a:schemeClr val="accent1"/>
                </a:solidFill>
              </a:rPr>
            </a:br>
            <a:r>
              <a:rPr lang="en-US" dirty="0" smtClean="0"/>
              <a:t>} </a:t>
            </a:r>
            <a:br>
              <a:rPr lang="en-US" dirty="0" smtClean="0"/>
            </a:br>
            <a:r>
              <a:rPr lang="en-US" dirty="0" smtClean="0"/>
              <a:t>policy </a:t>
            </a:r>
            <a:r>
              <a:rPr lang="en-US" dirty="0" smtClean="0">
                <a:solidFill>
                  <a:schemeClr val="accent5"/>
                </a:solidFill>
              </a:rPr>
              <a:t>Recent </a:t>
            </a:r>
            <a:r>
              <a:rPr lang="en-US" dirty="0" smtClean="0"/>
              <a:t>{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dirty="0" smtClean="0">
                <a:solidFill>
                  <a:schemeClr val="accent1"/>
                </a:solidFill>
              </a:rPr>
              <a:t>NYTimes(</a:t>
            </a:r>
            <a:r>
              <a:rPr lang="en-US" dirty="0" err="1" smtClean="0">
                <a:solidFill>
                  <a:schemeClr val="accent1"/>
                </a:solidFill>
              </a:rPr>
              <a:t>min_entries</a:t>
            </a:r>
            <a:r>
              <a:rPr lang="en-US" dirty="0" smtClean="0">
                <a:solidFill>
                  <a:schemeClr val="accent1"/>
                </a:solidFill>
              </a:rPr>
              <a:t>=1, </a:t>
            </a:r>
            <a:r>
              <a:rPr lang="en-US" dirty="0" err="1" smtClean="0">
                <a:solidFill>
                  <a:schemeClr val="accent1"/>
                </a:solidFill>
              </a:rPr>
              <a:t>max_age</a:t>
            </a:r>
            <a:r>
              <a:rPr lang="en-US" dirty="0" smtClean="0">
                <a:solidFill>
                  <a:schemeClr val="accent1"/>
                </a:solidFill>
              </a:rPr>
              <a:t>=3600)</a:t>
            </a:r>
            <a:br>
              <a:rPr lang="en-US" dirty="0" smtClean="0">
                <a:solidFill>
                  <a:schemeClr val="accent1"/>
                </a:solidFill>
              </a:rPr>
            </a:br>
            <a:r>
              <a:rPr lang="en-US" dirty="0" smtClean="0">
                <a:solidFill>
                  <a:schemeClr val="accent1"/>
                </a:solidFill>
              </a:rPr>
              <a:t>	CNN(</a:t>
            </a:r>
            <a:r>
              <a:rPr lang="en-US" dirty="0" err="1" smtClean="0">
                <a:solidFill>
                  <a:schemeClr val="accent1"/>
                </a:solidFill>
              </a:rPr>
              <a:t>min_entries</a:t>
            </a:r>
            <a:r>
              <a:rPr lang="en-US" dirty="0" smtClean="0">
                <a:solidFill>
                  <a:schemeClr val="accent1"/>
                </a:solidFill>
              </a:rPr>
              <a:t>=1, </a:t>
            </a:r>
            <a:r>
              <a:rPr lang="en-US" dirty="0" err="1" smtClean="0">
                <a:solidFill>
                  <a:schemeClr val="accent1"/>
                </a:solidFill>
              </a:rPr>
              <a:t>max_age</a:t>
            </a:r>
            <a:r>
              <a:rPr lang="en-US" dirty="0" smtClean="0">
                <a:solidFill>
                  <a:schemeClr val="accent1"/>
                </a:solidFill>
              </a:rPr>
              <a:t>=3600)</a:t>
            </a:r>
            <a:br>
              <a:rPr lang="en-US" dirty="0" smtClean="0">
                <a:solidFill>
                  <a:schemeClr val="accent1"/>
                </a:solidFill>
              </a:rPr>
            </a:br>
            <a:r>
              <a:rPr lang="en-US" dirty="0" smtClean="0"/>
              <a:t>}[2,2]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accuvote-ts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2142699"/>
            <a:ext cx="2514600" cy="2276901"/>
          </a:xfrm>
          <a:prstGeom prst="rect">
            <a:avLst/>
          </a:prstGeom>
          <a:noFill/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4572000"/>
            <a:ext cx="8229600" cy="533400"/>
          </a:xfrm>
        </p:spPr>
        <p:txBody>
          <a:bodyPr/>
          <a:lstStyle/>
          <a:p>
            <a:pPr algn="ctr">
              <a:buNone/>
            </a:pPr>
            <a:r>
              <a:rPr lang="en-US" sz="2700" dirty="0" smtClean="0"/>
              <a:t>Complete audit expensive </a:t>
            </a:r>
            <a:r>
              <a:rPr lang="en-US" sz="2700" dirty="0" smtClean="0">
                <a:sym typeface="Wingdings"/>
              </a:rPr>
              <a:t></a:t>
            </a:r>
            <a:r>
              <a:rPr lang="en-US" sz="2700" dirty="0" smtClean="0"/>
              <a:t> seek </a:t>
            </a:r>
            <a:r>
              <a:rPr lang="en-US" sz="2700" b="1" dirty="0" smtClean="0"/>
              <a:t>probabilistic </a:t>
            </a:r>
            <a:r>
              <a:rPr lang="en-US" sz="2700" dirty="0" smtClean="0"/>
              <a:t>guarantee</a:t>
            </a:r>
          </a:p>
        </p:txBody>
      </p:sp>
      <p:sp>
        <p:nvSpPr>
          <p:cNvPr id="37892" name="Cloud"/>
          <p:cNvSpPr>
            <a:spLocks noChangeAspect="1" noEditPoints="1" noChangeArrowheads="1"/>
          </p:cNvSpPr>
          <p:nvPr/>
        </p:nvSpPr>
        <p:spPr bwMode="auto">
          <a:xfrm>
            <a:off x="533400" y="830262"/>
            <a:ext cx="2864014" cy="1919287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7891" name="Picture 3" descr="C:\Program Files\Microsoft Office\MEDIA\CAGCAT10\j0196400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7300" y="1225549"/>
            <a:ext cx="1326612" cy="1418201"/>
          </a:xfrm>
          <a:prstGeom prst="rect">
            <a:avLst/>
          </a:prstGeom>
          <a:noFill/>
        </p:spPr>
      </p:pic>
      <p:pic>
        <p:nvPicPr>
          <p:cNvPr id="9" name="Picture 39" descr="Picture3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53100" y="762000"/>
            <a:ext cx="2895600" cy="2068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1828800" y="5410200"/>
            <a:ext cx="5486400" cy="762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800" dirty="0" smtClean="0"/>
              <a:t>Who chooses what to audit?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Our Implementation: </a:t>
            </a:r>
            <a:r>
              <a:rPr lang="en-US" dirty="0" smtClean="0">
                <a:solidFill>
                  <a:schemeClr val="accent5"/>
                </a:solidFill>
              </a:rPr>
              <a:t>“Combine”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Python API and command line utility</a:t>
            </a:r>
          </a:p>
          <a:p>
            <a:pPr eaLnBrk="1" hangingPunct="1"/>
            <a:r>
              <a:rPr lang="en-US" smtClean="0"/>
              <a:t>Open source</a:t>
            </a:r>
          </a:p>
          <a:p>
            <a:pPr eaLnBrk="1" hangingPunct="1"/>
            <a:r>
              <a:rPr lang="en-US" smtClean="0"/>
              <a:t>Supports RSS feeds, stock prices, </a:t>
            </a:r>
            <a:br>
              <a:rPr lang="en-US" smtClean="0"/>
            </a:br>
            <a:r>
              <a:rPr lang="en-US" smtClean="0"/>
              <a:t>dedicated beacons</a:t>
            </a:r>
          </a:p>
          <a:p>
            <a:pPr eaLnBrk="1" hangingPunct="1"/>
            <a:r>
              <a:rPr lang="en-US" smtClean="0"/>
              <a:t>Extensible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Combine Usage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$</a:t>
            </a:r>
            <a:r>
              <a:rPr lang="en-US" dirty="0" smtClean="0">
                <a:solidFill>
                  <a:schemeClr val="accent1"/>
                </a:solidFill>
              </a:rPr>
              <a:t>combine </a:t>
            </a:r>
            <a:r>
              <a:rPr lang="en-US" dirty="0" smtClean="0">
                <a:solidFill>
                  <a:schemeClr val="accent1"/>
                </a:solidFill>
              </a:rPr>
              <a:t>–</a:t>
            </a:r>
            <a:r>
              <a:rPr lang="en-US" dirty="0" smtClean="0">
                <a:solidFill>
                  <a:schemeClr val="accent1"/>
                </a:solidFill>
              </a:rPr>
              <a:t>policyfile example.pol –derivation </a:t>
            </a:r>
            <a:r>
              <a:rPr lang="en-US" dirty="0" err="1" smtClean="0">
                <a:solidFill>
                  <a:schemeClr val="accent1"/>
                </a:solidFill>
              </a:rPr>
              <a:t>alice.d</a:t>
            </a:r>
            <a:r>
              <a:rPr lang="en-US" dirty="0" smtClean="0">
                <a:solidFill>
                  <a:schemeClr val="accent1"/>
                </a:solidFill>
              </a:rPr>
              <a:t> –derive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  </a:t>
            </a:r>
            <a:r>
              <a:rPr lang="en-US" dirty="0" smtClean="0">
                <a:solidFill>
                  <a:schemeClr val="accent2"/>
                </a:solidFill>
              </a:rPr>
              <a:t>derived: Example, a936b29d497…, 1169960994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$</a:t>
            </a:r>
            <a:r>
              <a:rPr lang="en-US" dirty="0" smtClean="0">
                <a:solidFill>
                  <a:schemeClr val="accent1"/>
                </a:solidFill>
              </a:rPr>
              <a:t>combine </a:t>
            </a:r>
            <a:r>
              <a:rPr lang="en-US" dirty="0" smtClean="0">
                <a:solidFill>
                  <a:schemeClr val="accent1"/>
                </a:solidFill>
              </a:rPr>
              <a:t>–</a:t>
            </a:r>
            <a:r>
              <a:rPr lang="en-US" dirty="0" smtClean="0">
                <a:solidFill>
                  <a:schemeClr val="accent1"/>
                </a:solidFill>
              </a:rPr>
              <a:t>policyfile example.pol –derivation </a:t>
            </a:r>
            <a:r>
              <a:rPr lang="en-US" dirty="0" err="1" smtClean="0">
                <a:solidFill>
                  <a:schemeClr val="accent1"/>
                </a:solidFill>
              </a:rPr>
              <a:t>alice.d</a:t>
            </a:r>
            <a:r>
              <a:rPr lang="en-US" dirty="0" smtClean="0">
                <a:solidFill>
                  <a:schemeClr val="accent1"/>
                </a:solidFill>
              </a:rPr>
              <a:t> –verify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  </a:t>
            </a:r>
            <a:r>
              <a:rPr lang="en-US" dirty="0" smtClean="0">
                <a:solidFill>
                  <a:schemeClr val="accent2"/>
                </a:solidFill>
              </a:rPr>
              <a:t>verified: Example</a:t>
            </a:r>
            <a:r>
              <a:rPr lang="en-US" dirty="0" smtClean="0">
                <a:solidFill>
                  <a:schemeClr val="accent2"/>
                </a:solidFill>
              </a:rPr>
              <a:t>, a936b29d497…, </a:t>
            </a:r>
            <a:r>
              <a:rPr lang="en-US" dirty="0" smtClean="0">
                <a:solidFill>
                  <a:schemeClr val="accent2"/>
                </a:solidFill>
              </a:rPr>
              <a:t>1169960994</a:t>
            </a:r>
            <a:br>
              <a:rPr lang="en-US" dirty="0" smtClean="0">
                <a:solidFill>
                  <a:schemeClr val="accent2"/>
                </a:solidFill>
              </a:rPr>
            </a:br>
            <a:r>
              <a:rPr lang="en-US" dirty="0" smtClean="0"/>
              <a:t>(or </a:t>
            </a:r>
            <a:r>
              <a:rPr lang="en-US" dirty="0" smtClean="0">
                <a:solidFill>
                  <a:schemeClr val="accent2"/>
                </a:solidFill>
              </a:rPr>
              <a:t>f</a:t>
            </a:r>
            <a:r>
              <a:rPr lang="en-US" dirty="0" smtClean="0">
                <a:solidFill>
                  <a:schemeClr val="accent2"/>
                </a:solidFill>
              </a:rPr>
              <a:t>ailure</a:t>
            </a:r>
            <a:r>
              <a:rPr lang="en-US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Experimental Evaluation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RSS feeds suitability?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	</a:t>
            </a:r>
            <a:r>
              <a:rPr lang="en-US" dirty="0" smtClean="0">
                <a:solidFill>
                  <a:schemeClr val="accent1"/>
                </a:solidFill>
              </a:rPr>
              <a:t>Availability?</a:t>
            </a:r>
            <a:br>
              <a:rPr lang="en-US" dirty="0" smtClean="0">
                <a:solidFill>
                  <a:schemeClr val="accent1"/>
                </a:solidFill>
              </a:rPr>
            </a:br>
            <a:r>
              <a:rPr lang="en-US" dirty="0" smtClean="0">
                <a:solidFill>
                  <a:schemeClr val="accent1"/>
                </a:solidFill>
              </a:rPr>
              <a:t>Rate of new posts?</a:t>
            </a:r>
            <a:br>
              <a:rPr lang="en-US" dirty="0" smtClean="0">
                <a:solidFill>
                  <a:schemeClr val="accent1"/>
                </a:solidFill>
              </a:rPr>
            </a:br>
            <a:r>
              <a:rPr lang="en-US" dirty="0" smtClean="0">
                <a:solidFill>
                  <a:schemeClr val="accent1"/>
                </a:solidFill>
              </a:rPr>
              <a:t>Time before posts age out?</a:t>
            </a:r>
            <a:br>
              <a:rPr lang="en-US" dirty="0" smtClean="0">
                <a:solidFill>
                  <a:schemeClr val="accent1"/>
                </a:solidFill>
              </a:rPr>
            </a:br>
            <a:r>
              <a:rPr lang="en-US" dirty="0" smtClean="0">
                <a:solidFill>
                  <a:schemeClr val="accent1"/>
                </a:solidFill>
              </a:rPr>
              <a:t>Frequency old posts are changed?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Monitored 275 “</a:t>
            </a:r>
            <a:r>
              <a:rPr lang="en-US" dirty="0" smtClean="0">
                <a:solidFill>
                  <a:schemeClr val="accent5"/>
                </a:solidFill>
              </a:rPr>
              <a:t>popular</a:t>
            </a:r>
            <a:r>
              <a:rPr lang="en-US" dirty="0" smtClean="0"/>
              <a:t>” and “</a:t>
            </a:r>
            <a:r>
              <a:rPr lang="en-US" dirty="0" err="1" smtClean="0">
                <a:solidFill>
                  <a:schemeClr val="accent5"/>
                </a:solidFill>
              </a:rPr>
              <a:t>longtail</a:t>
            </a:r>
            <a:r>
              <a:rPr lang="en-US" dirty="0" smtClean="0"/>
              <a:t>” feeds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Simulated satisfaction of policies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Results: RSS Feed Suitability</a:t>
            </a:r>
          </a:p>
        </p:txBody>
      </p:sp>
      <p:pic>
        <p:nvPicPr>
          <p:cNvPr id="19459" name="Content Placeholder 3" descr="satisfaction.pn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143000" y="1444625"/>
            <a:ext cx="6858000" cy="3641725"/>
          </a:xfrm>
        </p:spPr>
      </p:pic>
      <p:sp>
        <p:nvSpPr>
          <p:cNvPr id="19460" name="TextBox 7"/>
          <p:cNvSpPr txBox="1">
            <a:spLocks noChangeArrowheads="1"/>
          </p:cNvSpPr>
          <p:nvPr/>
        </p:nvSpPr>
        <p:spPr bwMode="auto">
          <a:xfrm>
            <a:off x="1143000" y="5200650"/>
            <a:ext cx="6858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lphaUcPeriod"/>
            </a:pPr>
            <a:r>
              <a:rPr lang="en-US">
                <a:latin typeface="Calibri" pitchFamily="34" charset="0"/>
              </a:rPr>
              <a:t>Fresh within one hour, verifiable 6 hours later</a:t>
            </a:r>
          </a:p>
          <a:p>
            <a:pPr marL="342900" indent="-342900">
              <a:buFontTx/>
              <a:buAutoNum type="alphaUcPeriod"/>
            </a:pPr>
            <a:r>
              <a:rPr lang="en-US">
                <a:latin typeface="Calibri" pitchFamily="34" charset="0"/>
              </a:rPr>
              <a:t>Fresh within one hour, verifiable 12 hours later</a:t>
            </a:r>
          </a:p>
          <a:p>
            <a:pPr marL="342900" indent="-342900">
              <a:buFontTx/>
              <a:buAutoNum type="alphaUcPeriod"/>
            </a:pPr>
            <a:r>
              <a:rPr lang="en-US">
                <a:latin typeface="Calibri" pitchFamily="34" charset="0"/>
              </a:rPr>
              <a:t>Fresh within one day, verifiable 7 days later</a:t>
            </a:r>
          </a:p>
          <a:p>
            <a:pPr marL="342900" indent="-342900">
              <a:buFontTx/>
              <a:buAutoNum type="alphaUcPeriod"/>
            </a:pPr>
            <a:r>
              <a:rPr lang="en-US">
                <a:latin typeface="Calibri" pitchFamily="34" charset="0"/>
              </a:rPr>
              <a:t>Fresh within one day, verifiable 14 days later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 descr="Z:\proj\randomness-collection\paper\figs\blband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076325"/>
            <a:ext cx="7924800" cy="190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4" descr="Z:\proj\randomness-collection\paper\figs\rssbands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3570288"/>
            <a:ext cx="7924800" cy="191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Box 8"/>
          <p:cNvSpPr txBox="1">
            <a:spLocks noChangeArrowheads="1"/>
          </p:cNvSpPr>
          <p:nvPr/>
        </p:nvSpPr>
        <p:spPr bwMode="auto">
          <a:xfrm>
            <a:off x="639763" y="5791200"/>
            <a:ext cx="11128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accent1"/>
                </a:solidFill>
                <a:latin typeface="Calibri" pitchFamily="34" charset="0"/>
              </a:rPr>
              <a:t>7 Days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1422400" y="5997575"/>
            <a:ext cx="72644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04850" y="642938"/>
            <a:ext cx="513715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</a:rPr>
              <a:t>Satisfaction periods for policy “</a:t>
            </a:r>
            <a:r>
              <a:rPr lang="en-US" b="1" dirty="0">
                <a:latin typeface="+mj-lt"/>
              </a:rPr>
              <a:t>Short</a:t>
            </a:r>
            <a:r>
              <a:rPr lang="en-US" dirty="0">
                <a:latin typeface="+mn-lt"/>
              </a:rPr>
              <a:t>”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85800" y="3157538"/>
            <a:ext cx="39624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</a:rPr>
              <a:t>Satisfaction periods for policy “</a:t>
            </a:r>
            <a:r>
              <a:rPr lang="en-US" b="1" dirty="0">
                <a:latin typeface="+mj-lt"/>
              </a:rPr>
              <a:t>Long</a:t>
            </a:r>
            <a:r>
              <a:rPr lang="en-US" dirty="0">
                <a:latin typeface="+mn-lt"/>
              </a:rPr>
              <a:t>”</a:t>
            </a:r>
          </a:p>
        </p:txBody>
      </p:sp>
      <p:sp>
        <p:nvSpPr>
          <p:cNvPr id="20488" name="TextBox 21"/>
          <p:cNvSpPr txBox="1">
            <a:spLocks noChangeArrowheads="1"/>
          </p:cNvSpPr>
          <p:nvPr/>
        </p:nvSpPr>
        <p:spPr bwMode="auto">
          <a:xfrm rot="-5400000">
            <a:off x="-315912" y="4343400"/>
            <a:ext cx="16113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chemeClr val="accent1"/>
                </a:solidFill>
                <a:latin typeface="Calibri" pitchFamily="34" charset="0"/>
              </a:rPr>
              <a:t>7 RSS Sources</a:t>
            </a:r>
          </a:p>
        </p:txBody>
      </p:sp>
      <p:sp>
        <p:nvSpPr>
          <p:cNvPr id="20489" name="TextBox 22"/>
          <p:cNvSpPr txBox="1">
            <a:spLocks noChangeArrowheads="1"/>
          </p:cNvSpPr>
          <p:nvPr/>
        </p:nvSpPr>
        <p:spPr bwMode="auto">
          <a:xfrm rot="-5400000">
            <a:off x="-371475" y="1849438"/>
            <a:ext cx="17224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chemeClr val="accent1"/>
                </a:solidFill>
                <a:latin typeface="Calibri" pitchFamily="34" charset="0"/>
              </a:rPr>
              <a:t>7 RSS Sources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 smtClean="0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Harvested challenges:</a:t>
            </a:r>
            <a:r>
              <a:rPr lang="en-US" dirty="0" smtClean="0"/>
              <a:t> a general tool to aid in randomly auditing systems</a:t>
            </a:r>
          </a:p>
          <a:p>
            <a:pPr lvl="1"/>
            <a:r>
              <a:rPr lang="en-US" dirty="0" smtClean="0"/>
              <a:t>Create and verify challenges noninteractively using data from oblivious sources</a:t>
            </a:r>
          </a:p>
          <a:p>
            <a:r>
              <a:rPr lang="en-US" dirty="0" smtClean="0"/>
              <a:t>“Combine” library and policy language, available for use</a:t>
            </a:r>
          </a:p>
          <a:p>
            <a:r>
              <a:rPr lang="en-US" dirty="0" smtClean="0"/>
              <a:t>Future: building applications 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Harvesting Verifiable Challenges from Oblivious Online Sources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886200"/>
            <a:ext cx="76200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J. Alex Halderman     Brent Waters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solidFill>
                  <a:schemeClr val="accent1"/>
                </a:solidFill>
              </a:rPr>
              <a:t>www.cs.princeton.edu/~jhalderm/projects/combine/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traight Arrow Connector 29"/>
          <p:cNvCxnSpPr>
            <a:endCxn id="31" idx="4"/>
          </p:cNvCxnSpPr>
          <p:nvPr/>
        </p:nvCxnSpPr>
        <p:spPr>
          <a:xfrm rot="5400000" flipH="1" flipV="1">
            <a:off x="7652544" y="3107532"/>
            <a:ext cx="803275" cy="7937"/>
          </a:xfrm>
          <a:prstGeom prst="straightConnector1">
            <a:avLst/>
          </a:prstGeom>
          <a:ln w="19050">
            <a:solidFill>
              <a:schemeClr val="accent2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3048000" y="2217738"/>
            <a:ext cx="2971800" cy="25908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24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Harvesting </a:t>
            </a:r>
            <a:r>
              <a:rPr lang="en-US" dirty="0" smtClean="0"/>
              <a:t>Challenges</a:t>
            </a:r>
            <a:endParaRPr lang="en-US" dirty="0" smtClean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124200" y="2751138"/>
            <a:ext cx="28813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Item 1: Source 1, </a:t>
            </a:r>
            <a:r>
              <a:rPr lang="en-US" i="1" dirty="0">
                <a:latin typeface="Calibri" pitchFamily="34" charset="0"/>
              </a:rPr>
              <a:t>Hash</a:t>
            </a:r>
            <a:r>
              <a:rPr lang="en-US" dirty="0">
                <a:latin typeface="Calibri" pitchFamily="34" charset="0"/>
              </a:rPr>
              <a:t>, </a:t>
            </a:r>
            <a:r>
              <a:rPr lang="en-US" i="1" dirty="0">
                <a:latin typeface="Calibri" pitchFamily="34" charset="0"/>
              </a:rPr>
              <a:t>Time</a:t>
            </a:r>
          </a:p>
        </p:txBody>
      </p:sp>
      <p:sp>
        <p:nvSpPr>
          <p:cNvPr id="10246" name="TextBox 4"/>
          <p:cNvSpPr txBox="1">
            <a:spLocks noChangeArrowheads="1"/>
          </p:cNvSpPr>
          <p:nvPr/>
        </p:nvSpPr>
        <p:spPr bwMode="auto">
          <a:xfrm>
            <a:off x="3733800" y="2293938"/>
            <a:ext cx="1524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latin typeface="Calibri" pitchFamily="34" charset="0"/>
              </a:rPr>
              <a:t>Derivation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124200" y="3055938"/>
            <a:ext cx="28813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Item 2: Source 1, </a:t>
            </a:r>
            <a:r>
              <a:rPr lang="en-US" i="1" dirty="0">
                <a:latin typeface="Calibri" pitchFamily="34" charset="0"/>
              </a:rPr>
              <a:t>Hash</a:t>
            </a:r>
            <a:r>
              <a:rPr lang="en-US" dirty="0">
                <a:latin typeface="Calibri" pitchFamily="34" charset="0"/>
              </a:rPr>
              <a:t>,</a:t>
            </a:r>
            <a:r>
              <a:rPr lang="en-US" i="1" dirty="0">
                <a:latin typeface="Calibri" pitchFamily="34" charset="0"/>
              </a:rPr>
              <a:t> Time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124200" y="3371850"/>
            <a:ext cx="28686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Item 3: Source 1, </a:t>
            </a:r>
            <a:r>
              <a:rPr lang="en-US" i="1" dirty="0">
                <a:latin typeface="Calibri" pitchFamily="34" charset="0"/>
              </a:rPr>
              <a:t>Hash</a:t>
            </a:r>
            <a:r>
              <a:rPr lang="en-US" dirty="0">
                <a:latin typeface="Calibri" pitchFamily="34" charset="0"/>
              </a:rPr>
              <a:t>,</a:t>
            </a:r>
            <a:r>
              <a:rPr lang="en-US" i="1" dirty="0">
                <a:latin typeface="Calibri" pitchFamily="34" charset="0"/>
              </a:rPr>
              <a:t> Time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124200" y="3676650"/>
            <a:ext cx="28686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Item 4: Source 2, </a:t>
            </a:r>
            <a:r>
              <a:rPr lang="en-US" i="1" dirty="0">
                <a:latin typeface="Calibri" pitchFamily="34" charset="0"/>
              </a:rPr>
              <a:t>Hash</a:t>
            </a:r>
            <a:r>
              <a:rPr lang="en-US" dirty="0">
                <a:latin typeface="Calibri" pitchFamily="34" charset="0"/>
              </a:rPr>
              <a:t>,</a:t>
            </a:r>
            <a:r>
              <a:rPr lang="en-US" i="1" dirty="0">
                <a:latin typeface="Calibri" pitchFamily="34" charset="0"/>
              </a:rPr>
              <a:t> Time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124200" y="3981450"/>
            <a:ext cx="28622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Item 5: Source 2, </a:t>
            </a:r>
            <a:r>
              <a:rPr lang="en-US" i="1" dirty="0">
                <a:latin typeface="Calibri" pitchFamily="34" charset="0"/>
              </a:rPr>
              <a:t>Hash</a:t>
            </a:r>
            <a:r>
              <a:rPr lang="en-US" dirty="0">
                <a:latin typeface="Calibri" pitchFamily="34" charset="0"/>
              </a:rPr>
              <a:t>,</a:t>
            </a:r>
            <a:r>
              <a:rPr lang="en-US" i="1" dirty="0">
                <a:latin typeface="Calibri" pitchFamily="34" charset="0"/>
              </a:rPr>
              <a:t> Time</a:t>
            </a:r>
          </a:p>
          <a:p>
            <a:pPr algn="ctr"/>
            <a:r>
              <a:rPr lang="en-US" dirty="0">
                <a:latin typeface="Calibri" pitchFamily="34" charset="0"/>
              </a:rPr>
              <a:t>…</a:t>
            </a:r>
          </a:p>
        </p:txBody>
      </p:sp>
      <p:cxnSp>
        <p:nvCxnSpPr>
          <p:cNvPr id="16" name="Straight Arrow Connector 15"/>
          <p:cNvCxnSpPr>
            <a:endCxn id="12" idx="4"/>
          </p:cNvCxnSpPr>
          <p:nvPr/>
        </p:nvCxnSpPr>
        <p:spPr>
          <a:xfrm rot="5400000" flipH="1" flipV="1">
            <a:off x="669131" y="3107532"/>
            <a:ext cx="803275" cy="7938"/>
          </a:xfrm>
          <a:prstGeom prst="straightConnector1">
            <a:avLst/>
          </a:prstGeom>
          <a:ln w="19050">
            <a:solidFill>
              <a:schemeClr val="accent2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533400" y="3346450"/>
            <a:ext cx="1700213" cy="108108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Deriver</a:t>
            </a:r>
          </a:p>
        </p:txBody>
      </p:sp>
      <p:sp>
        <p:nvSpPr>
          <p:cNvPr id="19" name="Freeform 18"/>
          <p:cNvSpPr/>
          <p:nvPr/>
        </p:nvSpPr>
        <p:spPr>
          <a:xfrm>
            <a:off x="1447800" y="2141538"/>
            <a:ext cx="1820863" cy="1905000"/>
          </a:xfrm>
          <a:custGeom>
            <a:avLst/>
            <a:gdLst>
              <a:gd name="connsiteX0" fmla="*/ 0 w 1644838"/>
              <a:gd name="connsiteY0" fmla="*/ 140677 h 954980"/>
              <a:gd name="connsiteX1" fmla="*/ 1471697 w 1644838"/>
              <a:gd name="connsiteY1" fmla="*/ 119034 h 954980"/>
              <a:gd name="connsiteX2" fmla="*/ 519423 w 1644838"/>
              <a:gd name="connsiteY2" fmla="*/ 854883 h 954980"/>
              <a:gd name="connsiteX3" fmla="*/ 1644838 w 1644838"/>
              <a:gd name="connsiteY3" fmla="*/ 719616 h 954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4838" h="954980">
                <a:moveTo>
                  <a:pt x="0" y="140677"/>
                </a:moveTo>
                <a:cubicBezTo>
                  <a:pt x="692563" y="70338"/>
                  <a:pt x="1385127" y="0"/>
                  <a:pt x="1471697" y="119034"/>
                </a:cubicBezTo>
                <a:cubicBezTo>
                  <a:pt x="1558267" y="238068"/>
                  <a:pt x="490566" y="754786"/>
                  <a:pt x="519423" y="854883"/>
                </a:cubicBezTo>
                <a:cubicBezTo>
                  <a:pt x="548280" y="954980"/>
                  <a:pt x="1467188" y="743062"/>
                  <a:pt x="1644838" y="719616"/>
                </a:cubicBezTo>
              </a:path>
            </a:pathLst>
          </a:custGeom>
          <a:ln w="190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 rot="-3052011">
            <a:off x="2111376" y="2835275"/>
            <a:ext cx="7858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34" charset="0"/>
              </a:rPr>
              <a:t>Item 1</a:t>
            </a:r>
          </a:p>
        </p:txBody>
      </p:sp>
      <p:pic>
        <p:nvPicPr>
          <p:cNvPr id="2050" name="Picture 2" descr="C:\Documents and Settings\jhalderm\Local Settings\Temporary Internet Files\Content.IE5\32XJEX2Y\MCj04338290000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3513138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 Box 12"/>
          <p:cNvSpPr txBox="1">
            <a:spLocks noChangeArrowheads="1"/>
          </p:cNvSpPr>
          <p:nvPr/>
        </p:nvSpPr>
        <p:spPr bwMode="auto">
          <a:xfrm>
            <a:off x="1314450" y="4656138"/>
            <a:ext cx="8953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dirty="0">
                <a:solidFill>
                  <a:schemeClr val="accent1"/>
                </a:solidFill>
                <a:latin typeface="Calibri" pitchFamily="34" charset="0"/>
              </a:rPr>
              <a:t>Policy: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1600200" y="4894263"/>
            <a:ext cx="153511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34" charset="0"/>
              </a:rPr>
              <a:t>Freshness?</a:t>
            </a:r>
          </a:p>
          <a:p>
            <a:r>
              <a:rPr lang="en-US" dirty="0">
                <a:latin typeface="Calibri" pitchFamily="34" charset="0"/>
              </a:rPr>
              <a:t>Max quantity?</a:t>
            </a:r>
          </a:p>
        </p:txBody>
      </p:sp>
      <p:sp>
        <p:nvSpPr>
          <p:cNvPr id="12" name="Oval 18"/>
          <p:cNvSpPr>
            <a:spLocks noChangeArrowheads="1"/>
          </p:cNvSpPr>
          <p:nvPr/>
        </p:nvSpPr>
        <p:spPr bwMode="auto">
          <a:xfrm>
            <a:off x="522288" y="1989138"/>
            <a:ext cx="1104900" cy="7207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Source 1</a:t>
            </a:r>
          </a:p>
        </p:txBody>
      </p:sp>
      <p:sp>
        <p:nvSpPr>
          <p:cNvPr id="25" name="Oval 18"/>
          <p:cNvSpPr>
            <a:spLocks noChangeArrowheads="1"/>
          </p:cNvSpPr>
          <p:nvPr/>
        </p:nvSpPr>
        <p:spPr bwMode="auto">
          <a:xfrm>
            <a:off x="522288" y="1989138"/>
            <a:ext cx="1104900" cy="7207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Source 2</a:t>
            </a: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6910388" y="3360738"/>
            <a:ext cx="1700212" cy="1081087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Verifier</a:t>
            </a:r>
          </a:p>
        </p:txBody>
      </p:sp>
      <p:sp>
        <p:nvSpPr>
          <p:cNvPr id="27" name="Text Box 12"/>
          <p:cNvSpPr txBox="1">
            <a:spLocks noChangeArrowheads="1"/>
          </p:cNvSpPr>
          <p:nvPr/>
        </p:nvSpPr>
        <p:spPr bwMode="auto">
          <a:xfrm>
            <a:off x="6553200" y="4635500"/>
            <a:ext cx="8953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6"/>
                </a:solidFill>
                <a:latin typeface="+mn-lt"/>
              </a:rPr>
              <a:t>Policy: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6840538" y="4875213"/>
            <a:ext cx="21018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34" charset="0"/>
              </a:rPr>
              <a:t>Freshness?</a:t>
            </a:r>
          </a:p>
          <a:p>
            <a:r>
              <a:rPr lang="en-US" dirty="0">
                <a:latin typeface="Calibri" pitchFamily="34" charset="0"/>
              </a:rPr>
              <a:t>Matches derivation?</a:t>
            </a:r>
          </a:p>
        </p:txBody>
      </p:sp>
      <p:sp>
        <p:nvSpPr>
          <p:cNvPr id="31" name="Oval 18"/>
          <p:cNvSpPr>
            <a:spLocks noChangeArrowheads="1"/>
          </p:cNvSpPr>
          <p:nvPr/>
        </p:nvSpPr>
        <p:spPr bwMode="auto">
          <a:xfrm>
            <a:off x="7505700" y="1989138"/>
            <a:ext cx="1104900" cy="7207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Source 1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248025" y="4960938"/>
            <a:ext cx="264795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Challenge := H(Derivation)</a:t>
            </a:r>
            <a:endParaRPr lang="en-US" sz="140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785813" y="4960938"/>
            <a:ext cx="15763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itchFamily="34" charset="0"/>
              </a:rPr>
              <a:t>Uses challenge</a:t>
            </a:r>
            <a:endParaRPr lang="en-US" sz="1400" dirty="0">
              <a:solidFill>
                <a:schemeClr val="accent1"/>
              </a:solidFill>
              <a:latin typeface="Calibri" pitchFamily="34" charset="0"/>
            </a:endParaRPr>
          </a:p>
        </p:txBody>
      </p:sp>
      <p:pic>
        <p:nvPicPr>
          <p:cNvPr id="2057" name="Picture 9" descr="C:\Documents and Settings\jhalderm\Local Settings\Temporary Internet Files\Content.IE5\WZQ1GVEV\MCj04326140000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4046538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4" name="Straight Arrow Connector 43"/>
          <p:cNvCxnSpPr>
            <a:stCxn id="34" idx="1"/>
            <a:endCxn id="35" idx="3"/>
          </p:cNvCxnSpPr>
          <p:nvPr/>
        </p:nvCxnSpPr>
        <p:spPr>
          <a:xfrm rot="10800000">
            <a:off x="2362200" y="5145088"/>
            <a:ext cx="885825" cy="158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Freeform 46"/>
          <p:cNvSpPr/>
          <p:nvPr/>
        </p:nvSpPr>
        <p:spPr>
          <a:xfrm flipH="1">
            <a:off x="6172200" y="2132013"/>
            <a:ext cx="1524000" cy="1763712"/>
          </a:xfrm>
          <a:custGeom>
            <a:avLst/>
            <a:gdLst>
              <a:gd name="connsiteX0" fmla="*/ 0 w 1644838"/>
              <a:gd name="connsiteY0" fmla="*/ 140677 h 954980"/>
              <a:gd name="connsiteX1" fmla="*/ 1471697 w 1644838"/>
              <a:gd name="connsiteY1" fmla="*/ 119034 h 954980"/>
              <a:gd name="connsiteX2" fmla="*/ 519423 w 1644838"/>
              <a:gd name="connsiteY2" fmla="*/ 854883 h 954980"/>
              <a:gd name="connsiteX3" fmla="*/ 1644838 w 1644838"/>
              <a:gd name="connsiteY3" fmla="*/ 719616 h 954980"/>
              <a:gd name="connsiteX0" fmla="*/ 0 w 1558267"/>
              <a:gd name="connsiteY0" fmla="*/ 140677 h 854883"/>
              <a:gd name="connsiteX1" fmla="*/ 1471697 w 1558267"/>
              <a:gd name="connsiteY1" fmla="*/ 119034 h 854883"/>
              <a:gd name="connsiteX2" fmla="*/ 519423 w 1558267"/>
              <a:gd name="connsiteY2" fmla="*/ 854883 h 854883"/>
              <a:gd name="connsiteX0" fmla="*/ 0 w 1588214"/>
              <a:gd name="connsiteY0" fmla="*/ 144821 h 883891"/>
              <a:gd name="connsiteX1" fmla="*/ 1471697 w 1588214"/>
              <a:gd name="connsiteY1" fmla="*/ 123178 h 883891"/>
              <a:gd name="connsiteX2" fmla="*/ 699104 w 1588214"/>
              <a:gd name="connsiteY2" fmla="*/ 883891 h 883891"/>
              <a:gd name="connsiteX0" fmla="*/ 0 w 1588214"/>
              <a:gd name="connsiteY0" fmla="*/ 144821 h 883891"/>
              <a:gd name="connsiteX1" fmla="*/ 1471697 w 1588214"/>
              <a:gd name="connsiteY1" fmla="*/ 123178 h 883891"/>
              <a:gd name="connsiteX2" fmla="*/ 699104 w 1588214"/>
              <a:gd name="connsiteY2" fmla="*/ 883891 h 883891"/>
              <a:gd name="connsiteX0" fmla="*/ 0 w 1377150"/>
              <a:gd name="connsiteY0" fmla="*/ 144821 h 883891"/>
              <a:gd name="connsiteX1" fmla="*/ 1260633 w 1377150"/>
              <a:gd name="connsiteY1" fmla="*/ 123178 h 883891"/>
              <a:gd name="connsiteX2" fmla="*/ 699104 w 1377150"/>
              <a:gd name="connsiteY2" fmla="*/ 883891 h 883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77150" h="883891">
                <a:moveTo>
                  <a:pt x="0" y="144821"/>
                </a:moveTo>
                <a:cubicBezTo>
                  <a:pt x="692563" y="74482"/>
                  <a:pt x="1144116" y="0"/>
                  <a:pt x="1260633" y="123178"/>
                </a:cubicBezTo>
                <a:cubicBezTo>
                  <a:pt x="1377150" y="246356"/>
                  <a:pt x="836483" y="794643"/>
                  <a:pt x="699104" y="883891"/>
                </a:cubicBezTo>
              </a:path>
            </a:pathLst>
          </a:custGeom>
          <a:ln w="190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2" name="Oval 18"/>
          <p:cNvSpPr>
            <a:spLocks noChangeArrowheads="1"/>
          </p:cNvSpPr>
          <p:nvPr/>
        </p:nvSpPr>
        <p:spPr bwMode="auto">
          <a:xfrm>
            <a:off x="7504113" y="1989138"/>
            <a:ext cx="1106487" cy="7207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dirty="0">
                <a:latin typeface="Calibri" pitchFamily="34" charset="0"/>
              </a:rPr>
              <a:t>Source 2</a:t>
            </a:r>
          </a:p>
        </p:txBody>
      </p:sp>
      <p:sp>
        <p:nvSpPr>
          <p:cNvPr id="49" name="Freeform 48"/>
          <p:cNvSpPr/>
          <p:nvPr/>
        </p:nvSpPr>
        <p:spPr>
          <a:xfrm flipH="1">
            <a:off x="5954713" y="3573463"/>
            <a:ext cx="968375" cy="587375"/>
          </a:xfrm>
          <a:custGeom>
            <a:avLst/>
            <a:gdLst>
              <a:gd name="connsiteX0" fmla="*/ 0 w 1644838"/>
              <a:gd name="connsiteY0" fmla="*/ 140677 h 954980"/>
              <a:gd name="connsiteX1" fmla="*/ 1471697 w 1644838"/>
              <a:gd name="connsiteY1" fmla="*/ 119034 h 954980"/>
              <a:gd name="connsiteX2" fmla="*/ 519423 w 1644838"/>
              <a:gd name="connsiteY2" fmla="*/ 854883 h 954980"/>
              <a:gd name="connsiteX3" fmla="*/ 1644838 w 1644838"/>
              <a:gd name="connsiteY3" fmla="*/ 719616 h 954980"/>
              <a:gd name="connsiteX0" fmla="*/ 0 w 1558267"/>
              <a:gd name="connsiteY0" fmla="*/ 140677 h 854883"/>
              <a:gd name="connsiteX1" fmla="*/ 1471697 w 1558267"/>
              <a:gd name="connsiteY1" fmla="*/ 119034 h 854883"/>
              <a:gd name="connsiteX2" fmla="*/ 519423 w 1558267"/>
              <a:gd name="connsiteY2" fmla="*/ 854883 h 854883"/>
              <a:gd name="connsiteX0" fmla="*/ 0 w 1588214"/>
              <a:gd name="connsiteY0" fmla="*/ 144821 h 883891"/>
              <a:gd name="connsiteX1" fmla="*/ 1471697 w 1588214"/>
              <a:gd name="connsiteY1" fmla="*/ 123178 h 883891"/>
              <a:gd name="connsiteX2" fmla="*/ 699104 w 1588214"/>
              <a:gd name="connsiteY2" fmla="*/ 883891 h 883891"/>
              <a:gd name="connsiteX0" fmla="*/ 0 w 1588214"/>
              <a:gd name="connsiteY0" fmla="*/ 144821 h 883891"/>
              <a:gd name="connsiteX1" fmla="*/ 1471697 w 1588214"/>
              <a:gd name="connsiteY1" fmla="*/ 123178 h 883891"/>
              <a:gd name="connsiteX2" fmla="*/ 699104 w 1588214"/>
              <a:gd name="connsiteY2" fmla="*/ 883891 h 883891"/>
              <a:gd name="connsiteX0" fmla="*/ 0 w 1377150"/>
              <a:gd name="connsiteY0" fmla="*/ 144821 h 883891"/>
              <a:gd name="connsiteX1" fmla="*/ 1260633 w 1377150"/>
              <a:gd name="connsiteY1" fmla="*/ 123178 h 883891"/>
              <a:gd name="connsiteX2" fmla="*/ 699104 w 1377150"/>
              <a:gd name="connsiteY2" fmla="*/ 883891 h 883891"/>
              <a:gd name="connsiteX0" fmla="*/ 815761 w 1508324"/>
              <a:gd name="connsiteY0" fmla="*/ 590479 h 794760"/>
              <a:gd name="connsiteX1" fmla="*/ 561529 w 1508324"/>
              <a:gd name="connsiteY1" fmla="*/ 34047 h 794760"/>
              <a:gd name="connsiteX2" fmla="*/ 0 w 1508324"/>
              <a:gd name="connsiteY2" fmla="*/ 794760 h 794760"/>
              <a:gd name="connsiteX0" fmla="*/ 815761 w 1508324"/>
              <a:gd name="connsiteY0" fmla="*/ 70339 h 426536"/>
              <a:gd name="connsiteX1" fmla="*/ 547011 w 1508324"/>
              <a:gd name="connsiteY1" fmla="*/ 392489 h 426536"/>
              <a:gd name="connsiteX2" fmla="*/ 0 w 1508324"/>
              <a:gd name="connsiteY2" fmla="*/ 274620 h 426536"/>
              <a:gd name="connsiteX0" fmla="*/ 815761 w 815761"/>
              <a:gd name="connsiteY0" fmla="*/ 0 h 356197"/>
              <a:gd name="connsiteX1" fmla="*/ 547011 w 815761"/>
              <a:gd name="connsiteY1" fmla="*/ 322150 h 356197"/>
              <a:gd name="connsiteX2" fmla="*/ 0 w 815761"/>
              <a:gd name="connsiteY2" fmla="*/ 204281 h 356197"/>
              <a:gd name="connsiteX0" fmla="*/ 815761 w 815761"/>
              <a:gd name="connsiteY0" fmla="*/ 0 h 204281"/>
              <a:gd name="connsiteX1" fmla="*/ 0 w 815761"/>
              <a:gd name="connsiteY1" fmla="*/ 204281 h 204281"/>
              <a:gd name="connsiteX0" fmla="*/ 815761 w 815761"/>
              <a:gd name="connsiteY0" fmla="*/ 0 h 280621"/>
              <a:gd name="connsiteX1" fmla="*/ 0 w 815761"/>
              <a:gd name="connsiteY1" fmla="*/ 204281 h 280621"/>
              <a:gd name="connsiteX0" fmla="*/ 815761 w 815761"/>
              <a:gd name="connsiteY0" fmla="*/ 0 h 294351"/>
              <a:gd name="connsiteX1" fmla="*/ 0 w 815761"/>
              <a:gd name="connsiteY1" fmla="*/ 204281 h 294351"/>
              <a:gd name="connsiteX0" fmla="*/ 874089 w 874089"/>
              <a:gd name="connsiteY0" fmla="*/ 0 h 294351"/>
              <a:gd name="connsiteX1" fmla="*/ 0 w 874089"/>
              <a:gd name="connsiteY1" fmla="*/ 166082 h 294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74089" h="294351">
                <a:moveTo>
                  <a:pt x="874089" y="0"/>
                </a:moveTo>
                <a:cubicBezTo>
                  <a:pt x="601762" y="294351"/>
                  <a:pt x="410043" y="242422"/>
                  <a:pt x="0" y="166082"/>
                </a:cubicBezTo>
              </a:path>
            </a:pathLst>
          </a:custGeom>
          <a:ln w="190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 rot="430156">
            <a:off x="6508750" y="1952625"/>
            <a:ext cx="7858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34" charset="0"/>
              </a:rPr>
              <a:t>Item 1</a:t>
            </a:r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 rot="594177">
            <a:off x="5995988" y="3937000"/>
            <a:ext cx="787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34" charset="0"/>
              </a:rPr>
              <a:t>Item 1</a:t>
            </a:r>
          </a:p>
        </p:txBody>
      </p:sp>
      <p:pic>
        <p:nvPicPr>
          <p:cNvPr id="29" name="Picture 2" descr="C:\Documents and Settings\jhalderm\Local Settings\Temporary Internet Files\Content.IE5\32XJEX2Y\MCj04338290000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0" y="3513138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2971800" y="2674938"/>
            <a:ext cx="46672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92D050"/>
                </a:solidFill>
                <a:latin typeface="Calibri" pitchFamily="34" charset="0"/>
                <a:sym typeface="Wingdings" pitchFamily="2" charset="2"/>
              </a:rPr>
              <a:t></a:t>
            </a:r>
            <a:endParaRPr lang="en-US" sz="2800" dirty="0">
              <a:solidFill>
                <a:srgbClr val="92D050"/>
              </a:solidFill>
              <a:latin typeface="Calibri" pitchFamily="34" charset="0"/>
            </a:endParaRPr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2971800" y="2989263"/>
            <a:ext cx="4667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92D050"/>
                </a:solidFill>
                <a:latin typeface="Calibri" pitchFamily="34" charset="0"/>
                <a:sym typeface="Wingdings" pitchFamily="2" charset="2"/>
              </a:rPr>
              <a:t></a:t>
            </a:r>
            <a:endParaRPr lang="en-US" sz="2800" dirty="0">
              <a:solidFill>
                <a:srgbClr val="92D050"/>
              </a:solidFill>
              <a:latin typeface="Calibri" pitchFamily="34" charset="0"/>
            </a:endParaRPr>
          </a:p>
        </p:txBody>
      </p: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2971800" y="3284538"/>
            <a:ext cx="4127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itchFamily="34" charset="0"/>
                <a:sym typeface="Wingdings" pitchFamily="2" charset="2"/>
              </a:rPr>
              <a:t></a:t>
            </a:r>
            <a:endParaRPr lang="en-US" sz="28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2971800" y="3598863"/>
            <a:ext cx="4667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92D050"/>
                </a:solidFill>
                <a:latin typeface="Calibri" pitchFamily="34" charset="0"/>
                <a:sym typeface="Wingdings" pitchFamily="2" charset="2"/>
              </a:rPr>
              <a:t></a:t>
            </a:r>
            <a:endParaRPr lang="en-US" sz="2800" dirty="0">
              <a:solidFill>
                <a:srgbClr val="92D050"/>
              </a:solidFill>
              <a:latin typeface="Calibri" pitchFamily="34" charset="0"/>
            </a:endParaRPr>
          </a:p>
        </p:txBody>
      </p: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2971800" y="3903663"/>
            <a:ext cx="4667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92D050"/>
                </a:solidFill>
                <a:latin typeface="Calibri" pitchFamily="34" charset="0"/>
                <a:sym typeface="Wingdings" pitchFamily="2" charset="2"/>
              </a:rPr>
              <a:t></a:t>
            </a:r>
            <a:endParaRPr lang="en-US" sz="2800" dirty="0">
              <a:solidFill>
                <a:srgbClr val="92D050"/>
              </a:solidFill>
              <a:latin typeface="Calibri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 rot="430156">
            <a:off x="6481763" y="1960563"/>
            <a:ext cx="785812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5"/>
                </a:solidFill>
                <a:latin typeface="+mn-lt"/>
              </a:rPr>
              <a:t>Item 3</a:t>
            </a:r>
          </a:p>
        </p:txBody>
      </p:sp>
      <p:sp>
        <p:nvSpPr>
          <p:cNvPr id="59" name="TextBox 58"/>
          <p:cNvSpPr txBox="1"/>
          <p:nvPr/>
        </p:nvSpPr>
        <p:spPr>
          <a:xfrm rot="594177">
            <a:off x="5969000" y="3944938"/>
            <a:ext cx="78740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4"/>
                </a:solidFill>
                <a:latin typeface="+mn-lt"/>
              </a:rPr>
              <a:t>Item 3</a:t>
            </a:r>
          </a:p>
        </p:txBody>
      </p:sp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6694488" y="3544888"/>
            <a:ext cx="4381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≠</a:t>
            </a:r>
            <a:endParaRPr lang="en-US" sz="36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6694488" y="3556000"/>
            <a:ext cx="4476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=</a:t>
            </a:r>
            <a:endParaRPr lang="en-US" sz="3600" b="1" dirty="0">
              <a:solidFill>
                <a:srgbClr val="92D050"/>
              </a:solidFill>
              <a:latin typeface="Calibri" pitchFamily="34" charset="0"/>
            </a:endParaRPr>
          </a:p>
        </p:txBody>
      </p:sp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6846888" y="4884738"/>
            <a:ext cx="142081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latin typeface="Calibri" pitchFamily="34" charset="0"/>
              </a:rPr>
              <a:t>Satisfied?</a:t>
            </a:r>
          </a:p>
        </p:txBody>
      </p:sp>
      <p:grpSp>
        <p:nvGrpSpPr>
          <p:cNvPr id="2" name="Group 65"/>
          <p:cNvGrpSpPr>
            <a:grpSpLocks/>
          </p:cNvGrpSpPr>
          <p:nvPr/>
        </p:nvGrpSpPr>
        <p:grpSpPr bwMode="auto">
          <a:xfrm flipH="1">
            <a:off x="5864225" y="4062413"/>
            <a:ext cx="3017838" cy="1284287"/>
            <a:chOff x="228600" y="4431268"/>
            <a:chExt cx="3018870" cy="1283732"/>
          </a:xfrm>
        </p:grpSpPr>
        <p:sp>
          <p:nvSpPr>
            <p:cNvPr id="63" name="Rectangle 62"/>
            <p:cNvSpPr/>
            <p:nvPr/>
          </p:nvSpPr>
          <p:spPr>
            <a:xfrm>
              <a:off x="786004" y="5345273"/>
              <a:ext cx="1576926" cy="36972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6"/>
                  </a:solidFill>
                  <a:latin typeface="+mn-lt"/>
                </a:rPr>
                <a:t>Uses challenge</a:t>
              </a:r>
              <a:endParaRPr lang="en-US" sz="1400" dirty="0">
                <a:solidFill>
                  <a:schemeClr val="accent6"/>
                </a:solidFill>
                <a:latin typeface="+mn-lt"/>
              </a:endParaRPr>
            </a:p>
          </p:txBody>
        </p:sp>
        <p:pic>
          <p:nvPicPr>
            <p:cNvPr id="10286" name="Picture 9" descr="C:\Documents and Settings\jhalderm\Local Settings\Temporary Internet Files\Content.IE5\WZQ1GVEV\MCj04326140000[1]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28600" y="4431268"/>
              <a:ext cx="9906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65" name="Straight Arrow Connector 64"/>
            <p:cNvCxnSpPr>
              <a:endCxn id="63" idx="3"/>
            </p:cNvCxnSpPr>
            <p:nvPr/>
          </p:nvCxnSpPr>
          <p:spPr>
            <a:xfrm rot="10800000">
              <a:off x="2362930" y="5530930"/>
              <a:ext cx="884540" cy="158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  <p:bldP spid="19" grpId="0" animBg="1"/>
      <p:bldP spid="19" grpId="1" animBg="1"/>
      <p:bldP spid="20" grpId="0"/>
      <p:bldP spid="20" grpId="1"/>
      <p:bldP spid="22" grpId="0"/>
      <p:bldP spid="22" grpId="1"/>
      <p:bldP spid="23" grpId="0"/>
      <p:bldP spid="23" grpId="1"/>
      <p:bldP spid="12" grpId="0" animBg="1"/>
      <p:bldP spid="25" grpId="0" animBg="1"/>
      <p:bldP spid="25" grpId="1" animBg="1"/>
      <p:bldP spid="26" grpId="0" animBg="1"/>
      <p:bldP spid="27" grpId="0"/>
      <p:bldP spid="27" grpId="1"/>
      <p:bldP spid="28" grpId="0"/>
      <p:bldP spid="28" grpId="1"/>
      <p:bldP spid="31" grpId="0" animBg="1"/>
      <p:bldP spid="31" grpId="1" animBg="1"/>
      <p:bldP spid="34" grpId="0"/>
      <p:bldP spid="35" grpId="0"/>
      <p:bldP spid="47" grpId="0" animBg="1"/>
      <p:bldP spid="47" grpId="1" animBg="1"/>
      <p:bldP spid="32" grpId="0" animBg="1"/>
      <p:bldP spid="32" grpId="1" animBg="1"/>
      <p:bldP spid="49" grpId="0" animBg="1"/>
      <p:bldP spid="49" grpId="1" animBg="1"/>
      <p:bldP spid="50" grpId="0"/>
      <p:bldP spid="50" grpId="1"/>
      <p:bldP spid="51" grpId="0"/>
      <p:bldP spid="51" grpId="1"/>
      <p:bldP spid="53" grpId="0"/>
      <p:bldP spid="54" grpId="0"/>
      <p:bldP spid="55" grpId="0"/>
      <p:bldP spid="56" grpId="0"/>
      <p:bldP spid="57" grpId="0"/>
      <p:bldP spid="58" grpId="0"/>
      <p:bldP spid="58" grpId="1"/>
      <p:bldP spid="59" grpId="0"/>
      <p:bldP spid="59" grpId="1"/>
      <p:bldP spid="60" grpId="0"/>
      <p:bldP spid="60" grpId="1"/>
      <p:bldP spid="61" grpId="0" build="allAtOnce"/>
      <p:bldP spid="61" grpId="1" build="allAtOnce"/>
      <p:bldP spid="61" grpId="2" build="allAtOnce"/>
      <p:bldP spid="62" grpId="0"/>
      <p:bldP spid="6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Motivating Example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133600" y="3281363"/>
            <a:ext cx="1447800" cy="60483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Peer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657600" y="2066925"/>
            <a:ext cx="1447800" cy="60483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Peer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648200" y="3048000"/>
            <a:ext cx="1447800" cy="60483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Peer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971800" y="4500563"/>
            <a:ext cx="1447800" cy="60483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Peer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4953000" y="4191000"/>
            <a:ext cx="1447800" cy="60483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Peer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12" name="Straight Arrow Connector 11"/>
          <p:cNvCxnSpPr>
            <a:stCxn id="7" idx="3"/>
            <a:endCxn id="8" idx="0"/>
          </p:cNvCxnSpPr>
          <p:nvPr/>
        </p:nvCxnSpPr>
        <p:spPr>
          <a:xfrm>
            <a:off x="5105400" y="2370138"/>
            <a:ext cx="266700" cy="677862"/>
          </a:xfrm>
          <a:prstGeom prst="straightConnector1">
            <a:avLst/>
          </a:prstGeom>
          <a:ln w="19050">
            <a:solidFill>
              <a:schemeClr val="accent3"/>
            </a:solidFill>
            <a:headEnd type="stealth" w="lg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7" idx="2"/>
            <a:endCxn id="9" idx="0"/>
          </p:cNvCxnSpPr>
          <p:nvPr/>
        </p:nvCxnSpPr>
        <p:spPr>
          <a:xfrm rot="5400000">
            <a:off x="3124200" y="3243263"/>
            <a:ext cx="1828800" cy="685800"/>
          </a:xfrm>
          <a:prstGeom prst="straightConnector1">
            <a:avLst/>
          </a:prstGeom>
          <a:ln w="19050">
            <a:solidFill>
              <a:schemeClr val="accent3"/>
            </a:solidFill>
            <a:headEnd type="stealth" w="lg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1"/>
            <a:endCxn id="4" idx="0"/>
          </p:cNvCxnSpPr>
          <p:nvPr/>
        </p:nvCxnSpPr>
        <p:spPr>
          <a:xfrm rot="10800000" flipV="1">
            <a:off x="2857500" y="2370138"/>
            <a:ext cx="800100" cy="911225"/>
          </a:xfrm>
          <a:prstGeom prst="straightConnector1">
            <a:avLst/>
          </a:prstGeom>
          <a:ln w="19050">
            <a:solidFill>
              <a:schemeClr val="accent3"/>
            </a:solidFill>
            <a:headEnd type="stealth" w="lg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4" idx="3"/>
            <a:endCxn id="8" idx="1"/>
          </p:cNvCxnSpPr>
          <p:nvPr/>
        </p:nvCxnSpPr>
        <p:spPr>
          <a:xfrm flipV="1">
            <a:off x="3581400" y="3351213"/>
            <a:ext cx="1066800" cy="233362"/>
          </a:xfrm>
          <a:prstGeom prst="straightConnector1">
            <a:avLst/>
          </a:prstGeom>
          <a:ln w="19050">
            <a:solidFill>
              <a:schemeClr val="accent3"/>
            </a:solidFill>
            <a:headEnd type="stealth" w="lg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4" idx="2"/>
            <a:endCxn id="9" idx="1"/>
          </p:cNvCxnSpPr>
          <p:nvPr/>
        </p:nvCxnSpPr>
        <p:spPr>
          <a:xfrm rot="16200000" flipH="1">
            <a:off x="2455862" y="4287838"/>
            <a:ext cx="917575" cy="114300"/>
          </a:xfrm>
          <a:prstGeom prst="straightConnector1">
            <a:avLst/>
          </a:prstGeom>
          <a:ln w="19050">
            <a:solidFill>
              <a:schemeClr val="accent3"/>
            </a:solidFill>
            <a:headEnd type="stealth" w="lg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0" idx="0"/>
            <a:endCxn id="8" idx="2"/>
          </p:cNvCxnSpPr>
          <p:nvPr/>
        </p:nvCxnSpPr>
        <p:spPr>
          <a:xfrm rot="16200000" flipV="1">
            <a:off x="5255419" y="3769519"/>
            <a:ext cx="538162" cy="304800"/>
          </a:xfrm>
          <a:prstGeom prst="straightConnector1">
            <a:avLst/>
          </a:prstGeom>
          <a:ln w="19050">
            <a:solidFill>
              <a:schemeClr val="accent3"/>
            </a:solidFill>
            <a:headEnd type="stealth" w="lg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0" idx="1"/>
            <a:endCxn id="9" idx="3"/>
          </p:cNvCxnSpPr>
          <p:nvPr/>
        </p:nvCxnSpPr>
        <p:spPr>
          <a:xfrm rot="10800000" flipV="1">
            <a:off x="4419600" y="4492625"/>
            <a:ext cx="533400" cy="309563"/>
          </a:xfrm>
          <a:prstGeom prst="straightConnector1">
            <a:avLst/>
          </a:prstGeom>
          <a:ln w="19050">
            <a:solidFill>
              <a:schemeClr val="accent3"/>
            </a:solidFill>
            <a:headEnd type="stealth" w="lg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80"/>
          <p:cNvGrpSpPr>
            <a:grpSpLocks/>
          </p:cNvGrpSpPr>
          <p:nvPr/>
        </p:nvGrpSpPr>
        <p:grpSpPr bwMode="auto">
          <a:xfrm>
            <a:off x="1066800" y="2290763"/>
            <a:ext cx="2590800" cy="1370012"/>
            <a:chOff x="1066800" y="1985963"/>
            <a:chExt cx="2590800" cy="1369219"/>
          </a:xfrm>
        </p:grpSpPr>
        <p:sp>
          <p:nvSpPr>
            <p:cNvPr id="39" name="Rectangle 4"/>
            <p:cNvSpPr>
              <a:spLocks noChangeArrowheads="1"/>
            </p:cNvSpPr>
            <p:nvPr/>
          </p:nvSpPr>
          <p:spPr bwMode="auto">
            <a:xfrm>
              <a:off x="1066800" y="1985963"/>
              <a:ext cx="1447800" cy="604487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>
                  <a:solidFill>
                    <a:schemeClr val="bg1"/>
                  </a:solidFill>
                  <a:latin typeface="+mn-lt"/>
                </a:rPr>
                <a:t>Peer</a:t>
              </a:r>
              <a:endParaRPr lang="en-US" sz="2000" dirty="0">
                <a:solidFill>
                  <a:schemeClr val="bg1"/>
                </a:solidFill>
                <a:latin typeface="+mn-lt"/>
              </a:endParaRPr>
            </a:p>
          </p:txBody>
        </p:sp>
        <p:cxnSp>
          <p:nvCxnSpPr>
            <p:cNvPr id="44" name="Straight Arrow Connector 43"/>
            <p:cNvCxnSpPr>
              <a:stCxn id="7" idx="1"/>
              <a:endCxn id="39" idx="3"/>
            </p:cNvCxnSpPr>
            <p:nvPr/>
          </p:nvCxnSpPr>
          <p:spPr>
            <a:xfrm rot="10800000" flipV="1">
              <a:off x="2514600" y="2141448"/>
              <a:ext cx="1143000" cy="147552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stealth" w="lg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>
              <a:stCxn id="4" idx="1"/>
              <a:endCxn id="39" idx="2"/>
            </p:cNvCxnSpPr>
            <p:nvPr/>
          </p:nvCxnSpPr>
          <p:spPr>
            <a:xfrm rot="10800000">
              <a:off x="1790700" y="2590450"/>
              <a:ext cx="342900" cy="764732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stealth" w="lg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81"/>
          <p:cNvGrpSpPr>
            <a:grpSpLocks/>
          </p:cNvGrpSpPr>
          <p:nvPr/>
        </p:nvGrpSpPr>
        <p:grpSpPr bwMode="auto">
          <a:xfrm>
            <a:off x="990600" y="3660775"/>
            <a:ext cx="1981200" cy="1825625"/>
            <a:chOff x="990600" y="3355182"/>
            <a:chExt cx="1981200" cy="1826418"/>
          </a:xfrm>
        </p:grpSpPr>
        <p:sp>
          <p:nvSpPr>
            <p:cNvPr id="40" name="Rectangle 4"/>
            <p:cNvSpPr>
              <a:spLocks noChangeArrowheads="1"/>
            </p:cNvSpPr>
            <p:nvPr/>
          </p:nvSpPr>
          <p:spPr bwMode="auto">
            <a:xfrm>
              <a:off x="990600" y="4576500"/>
              <a:ext cx="1447800" cy="6051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>
                  <a:solidFill>
                    <a:schemeClr val="bg1"/>
                  </a:solidFill>
                  <a:latin typeface="+mn-lt"/>
                </a:rPr>
                <a:t>Peer</a:t>
              </a:r>
              <a:endParaRPr lang="en-US" sz="2000" dirty="0">
                <a:solidFill>
                  <a:schemeClr val="bg1"/>
                </a:solidFill>
                <a:latin typeface="+mn-lt"/>
              </a:endParaRPr>
            </a:p>
          </p:txBody>
        </p:sp>
        <p:cxnSp>
          <p:nvCxnSpPr>
            <p:cNvPr id="54" name="Straight Arrow Connector 53"/>
            <p:cNvCxnSpPr>
              <a:stCxn id="40" idx="0"/>
              <a:endCxn id="4" idx="1"/>
            </p:cNvCxnSpPr>
            <p:nvPr/>
          </p:nvCxnSpPr>
          <p:spPr>
            <a:xfrm rot="5400000" flipH="1" flipV="1">
              <a:off x="1313391" y="3756291"/>
              <a:ext cx="1221318" cy="419100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stealth" w="lg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>
              <a:stCxn id="9" idx="1"/>
              <a:endCxn id="40" idx="3"/>
            </p:cNvCxnSpPr>
            <p:nvPr/>
          </p:nvCxnSpPr>
          <p:spPr>
            <a:xfrm rot="10800000" flipV="1">
              <a:off x="2438400" y="4574912"/>
              <a:ext cx="533400" cy="304932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stealth" w="lg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84"/>
          <p:cNvGrpSpPr>
            <a:grpSpLocks/>
          </p:cNvGrpSpPr>
          <p:nvPr/>
        </p:nvGrpSpPr>
        <p:grpSpPr bwMode="auto">
          <a:xfrm>
            <a:off x="5105400" y="1752600"/>
            <a:ext cx="2209800" cy="1674813"/>
            <a:chOff x="5105400" y="1447800"/>
            <a:chExt cx="2209800" cy="1674019"/>
          </a:xfrm>
        </p:grpSpPr>
        <p:sp>
          <p:nvSpPr>
            <p:cNvPr id="36" name="Rectangle 4"/>
            <p:cNvSpPr>
              <a:spLocks noChangeArrowheads="1"/>
            </p:cNvSpPr>
            <p:nvPr/>
          </p:nvSpPr>
          <p:spPr bwMode="auto">
            <a:xfrm>
              <a:off x="5867400" y="1447800"/>
              <a:ext cx="1447800" cy="604551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>
                  <a:solidFill>
                    <a:schemeClr val="bg1"/>
                  </a:solidFill>
                  <a:latin typeface="+mn-lt"/>
                </a:rPr>
                <a:t>Peer</a:t>
              </a:r>
              <a:endParaRPr lang="en-US" sz="2000" dirty="0">
                <a:solidFill>
                  <a:schemeClr val="bg1"/>
                </a:solidFill>
                <a:latin typeface="+mn-lt"/>
              </a:endParaRPr>
            </a:p>
          </p:txBody>
        </p:sp>
        <p:cxnSp>
          <p:nvCxnSpPr>
            <p:cNvPr id="60" name="Straight Arrow Connector 59"/>
            <p:cNvCxnSpPr>
              <a:stCxn id="36" idx="1"/>
              <a:endCxn id="7" idx="3"/>
            </p:cNvCxnSpPr>
            <p:nvPr/>
          </p:nvCxnSpPr>
          <p:spPr>
            <a:xfrm rot="10800000" flipV="1">
              <a:off x="5105400" y="1750869"/>
              <a:ext cx="762000" cy="390340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stealth" w="lg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>
              <a:stCxn id="36" idx="2"/>
              <a:endCxn id="8" idx="3"/>
            </p:cNvCxnSpPr>
            <p:nvPr/>
          </p:nvCxnSpPr>
          <p:spPr>
            <a:xfrm rot="5400000">
              <a:off x="5808916" y="2339436"/>
              <a:ext cx="1069468" cy="495300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stealth" w="lg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83"/>
          <p:cNvGrpSpPr>
            <a:grpSpLocks/>
          </p:cNvGrpSpPr>
          <p:nvPr/>
        </p:nvGrpSpPr>
        <p:grpSpPr bwMode="auto">
          <a:xfrm>
            <a:off x="6096000" y="3124200"/>
            <a:ext cx="2133600" cy="1446213"/>
            <a:chOff x="6096000" y="2819400"/>
            <a:chExt cx="2133600" cy="1445419"/>
          </a:xfrm>
        </p:grpSpPr>
        <p:sp>
          <p:nvSpPr>
            <p:cNvPr id="42" name="Rectangle 4"/>
            <p:cNvSpPr>
              <a:spLocks noChangeArrowheads="1"/>
            </p:cNvSpPr>
            <p:nvPr/>
          </p:nvSpPr>
          <p:spPr bwMode="auto">
            <a:xfrm>
              <a:off x="6781800" y="2819400"/>
              <a:ext cx="1447800" cy="60450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>
                  <a:solidFill>
                    <a:schemeClr val="bg1"/>
                  </a:solidFill>
                  <a:latin typeface="+mn-lt"/>
                </a:rPr>
                <a:t>Peer</a:t>
              </a:r>
              <a:endParaRPr lang="en-US" sz="2000" dirty="0">
                <a:solidFill>
                  <a:schemeClr val="bg1"/>
                </a:solidFill>
                <a:latin typeface="+mn-lt"/>
              </a:endParaRPr>
            </a:p>
          </p:txBody>
        </p:sp>
        <p:cxnSp>
          <p:nvCxnSpPr>
            <p:cNvPr id="67" name="Straight Arrow Connector 66"/>
            <p:cNvCxnSpPr>
              <a:stCxn id="8" idx="3"/>
              <a:endCxn id="42" idx="1"/>
            </p:cNvCxnSpPr>
            <p:nvPr/>
          </p:nvCxnSpPr>
          <p:spPr>
            <a:xfrm>
              <a:off x="6096000" y="3122447"/>
              <a:ext cx="685800" cy="1586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stealth" w="lg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>
              <a:stCxn id="10" idx="3"/>
              <a:endCxn id="42" idx="2"/>
            </p:cNvCxnSpPr>
            <p:nvPr/>
          </p:nvCxnSpPr>
          <p:spPr>
            <a:xfrm flipV="1">
              <a:off x="6400800" y="3423906"/>
              <a:ext cx="1104900" cy="840913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stealth" w="lg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82"/>
          <p:cNvGrpSpPr>
            <a:grpSpLocks/>
          </p:cNvGrpSpPr>
          <p:nvPr/>
        </p:nvGrpSpPr>
        <p:grpSpPr bwMode="auto">
          <a:xfrm>
            <a:off x="3695700" y="4795838"/>
            <a:ext cx="2552700" cy="990599"/>
            <a:chOff x="3695700" y="4491037"/>
            <a:chExt cx="2552700" cy="990600"/>
          </a:xfrm>
        </p:grpSpPr>
        <p:sp>
          <p:nvSpPr>
            <p:cNvPr id="43" name="Rectangle 4"/>
            <p:cNvSpPr>
              <a:spLocks noChangeArrowheads="1"/>
            </p:cNvSpPr>
            <p:nvPr/>
          </p:nvSpPr>
          <p:spPr bwMode="auto">
            <a:xfrm>
              <a:off x="4800600" y="4876799"/>
              <a:ext cx="1447800" cy="60483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>
                  <a:solidFill>
                    <a:schemeClr val="bg1"/>
                  </a:solidFill>
                  <a:latin typeface="+mn-lt"/>
                </a:rPr>
                <a:t>Peer</a:t>
              </a:r>
              <a:endParaRPr lang="en-US" sz="2000" dirty="0">
                <a:solidFill>
                  <a:schemeClr val="bg1"/>
                </a:solidFill>
                <a:latin typeface="+mn-lt"/>
              </a:endParaRPr>
            </a:p>
          </p:txBody>
        </p:sp>
        <p:cxnSp>
          <p:nvCxnSpPr>
            <p:cNvPr id="75" name="Straight Arrow Connector 74"/>
            <p:cNvCxnSpPr>
              <a:stCxn id="43" idx="0"/>
              <a:endCxn id="10" idx="2"/>
            </p:cNvCxnSpPr>
            <p:nvPr/>
          </p:nvCxnSpPr>
          <p:spPr>
            <a:xfrm rot="5400000" flipH="1" flipV="1">
              <a:off x="5407819" y="4607718"/>
              <a:ext cx="385762" cy="152400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stealth" w="lg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>
              <a:stCxn id="43" idx="1"/>
              <a:endCxn id="9" idx="2"/>
            </p:cNvCxnSpPr>
            <p:nvPr/>
          </p:nvCxnSpPr>
          <p:spPr>
            <a:xfrm rot="10800000">
              <a:off x="3695700" y="4800600"/>
              <a:ext cx="1104900" cy="378619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stealth" w="lg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6096000" y="1447800"/>
            <a:ext cx="2057400" cy="4724400"/>
          </a:xfrm>
          <a:prstGeom prst="rect">
            <a:avLst/>
          </a:prstGeom>
          <a:ln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Sybil Attack</a:t>
            </a:r>
          </a:p>
        </p:txBody>
      </p:sp>
      <p:cxnSp>
        <p:nvCxnSpPr>
          <p:cNvPr id="12" name="Straight Arrow Connector 11"/>
          <p:cNvCxnSpPr>
            <a:stCxn id="7" idx="3"/>
            <a:endCxn id="8" idx="0"/>
          </p:cNvCxnSpPr>
          <p:nvPr/>
        </p:nvCxnSpPr>
        <p:spPr>
          <a:xfrm>
            <a:off x="4191000" y="2136775"/>
            <a:ext cx="266700" cy="677863"/>
          </a:xfrm>
          <a:prstGeom prst="straightConnector1">
            <a:avLst/>
          </a:prstGeom>
          <a:ln w="19050">
            <a:solidFill>
              <a:schemeClr val="accent3"/>
            </a:solidFill>
            <a:headEnd type="stealth" w="lg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7" idx="2"/>
            <a:endCxn id="9" idx="0"/>
          </p:cNvCxnSpPr>
          <p:nvPr/>
        </p:nvCxnSpPr>
        <p:spPr>
          <a:xfrm rot="5400000">
            <a:off x="2209800" y="3009900"/>
            <a:ext cx="1828800" cy="685800"/>
          </a:xfrm>
          <a:prstGeom prst="straightConnector1">
            <a:avLst/>
          </a:prstGeom>
          <a:ln w="19050">
            <a:solidFill>
              <a:schemeClr val="accent3"/>
            </a:solidFill>
            <a:headEnd type="stealth" w="lg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1"/>
            <a:endCxn id="4" idx="0"/>
          </p:cNvCxnSpPr>
          <p:nvPr/>
        </p:nvCxnSpPr>
        <p:spPr>
          <a:xfrm rot="10800000" flipV="1">
            <a:off x="1943100" y="2136775"/>
            <a:ext cx="800100" cy="911225"/>
          </a:xfrm>
          <a:prstGeom prst="straightConnector1">
            <a:avLst/>
          </a:prstGeom>
          <a:ln w="19050">
            <a:solidFill>
              <a:schemeClr val="accent3"/>
            </a:solidFill>
            <a:headEnd type="stealth" w="lg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4" idx="3"/>
            <a:endCxn id="8" idx="1"/>
          </p:cNvCxnSpPr>
          <p:nvPr/>
        </p:nvCxnSpPr>
        <p:spPr>
          <a:xfrm flipV="1">
            <a:off x="2667000" y="3116263"/>
            <a:ext cx="1066800" cy="234950"/>
          </a:xfrm>
          <a:prstGeom prst="straightConnector1">
            <a:avLst/>
          </a:prstGeom>
          <a:ln w="19050">
            <a:solidFill>
              <a:schemeClr val="accent3"/>
            </a:solidFill>
            <a:headEnd type="stealth" w="lg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4" idx="2"/>
            <a:endCxn id="9" idx="1"/>
          </p:cNvCxnSpPr>
          <p:nvPr/>
        </p:nvCxnSpPr>
        <p:spPr>
          <a:xfrm rot="16200000" flipH="1">
            <a:off x="1541462" y="4054476"/>
            <a:ext cx="917575" cy="114300"/>
          </a:xfrm>
          <a:prstGeom prst="straightConnector1">
            <a:avLst/>
          </a:prstGeom>
          <a:ln w="19050">
            <a:solidFill>
              <a:schemeClr val="accent3"/>
            </a:solidFill>
            <a:headEnd type="stealth" w="lg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0" idx="0"/>
            <a:endCxn id="8" idx="2"/>
          </p:cNvCxnSpPr>
          <p:nvPr/>
        </p:nvCxnSpPr>
        <p:spPr>
          <a:xfrm rot="16200000" flipV="1">
            <a:off x="4341018" y="3536157"/>
            <a:ext cx="538163" cy="304800"/>
          </a:xfrm>
          <a:prstGeom prst="straightConnector1">
            <a:avLst/>
          </a:prstGeom>
          <a:ln w="19050">
            <a:solidFill>
              <a:schemeClr val="accent3"/>
            </a:solidFill>
            <a:headEnd type="stealth" w="lg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0" idx="1"/>
            <a:endCxn id="9" idx="3"/>
          </p:cNvCxnSpPr>
          <p:nvPr/>
        </p:nvCxnSpPr>
        <p:spPr>
          <a:xfrm rot="10800000" flipV="1">
            <a:off x="3505200" y="4259263"/>
            <a:ext cx="533400" cy="309562"/>
          </a:xfrm>
          <a:prstGeom prst="straightConnector1">
            <a:avLst/>
          </a:prstGeom>
          <a:ln w="19050">
            <a:solidFill>
              <a:schemeClr val="accent3"/>
            </a:solidFill>
            <a:headEnd type="stealth" w="lg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48"/>
          <p:cNvGrpSpPr>
            <a:grpSpLocks/>
          </p:cNvGrpSpPr>
          <p:nvPr/>
        </p:nvGrpSpPr>
        <p:grpSpPr bwMode="auto">
          <a:xfrm>
            <a:off x="2667000" y="1978025"/>
            <a:ext cx="4457700" cy="3044825"/>
            <a:chOff x="2667000" y="1978818"/>
            <a:chExt cx="4457701" cy="3043239"/>
          </a:xfrm>
        </p:grpSpPr>
        <p:cxnSp>
          <p:nvCxnSpPr>
            <p:cNvPr id="44" name="Straight Arrow Connector 43"/>
            <p:cNvCxnSpPr>
              <a:stCxn id="7" idx="1"/>
              <a:endCxn id="39" idx="1"/>
            </p:cNvCxnSpPr>
            <p:nvPr/>
          </p:nvCxnSpPr>
          <p:spPr>
            <a:xfrm rot="10800000" flipH="1" flipV="1">
              <a:off x="2743200" y="2135899"/>
              <a:ext cx="3657601" cy="609282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stealth" w="lg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>
              <a:stCxn id="4" idx="3"/>
              <a:endCxn id="39" idx="2"/>
            </p:cNvCxnSpPr>
            <p:nvPr/>
          </p:nvCxnSpPr>
          <p:spPr>
            <a:xfrm flipV="1">
              <a:off x="2667000" y="3048236"/>
              <a:ext cx="4457701" cy="301468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stealth" w="lg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>
              <a:stCxn id="40" idx="0"/>
              <a:endCxn id="4" idx="3"/>
            </p:cNvCxnSpPr>
            <p:nvPr/>
          </p:nvCxnSpPr>
          <p:spPr>
            <a:xfrm rot="16200000" flipV="1">
              <a:off x="4589622" y="1427081"/>
              <a:ext cx="612456" cy="4457701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stealth" w="lg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>
              <a:stCxn id="9" idx="3"/>
              <a:endCxn id="40" idx="1"/>
            </p:cNvCxnSpPr>
            <p:nvPr/>
          </p:nvCxnSpPr>
          <p:spPr>
            <a:xfrm flipV="1">
              <a:off x="3505200" y="4265214"/>
              <a:ext cx="2895601" cy="304641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stealth" w="lg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>
              <a:stCxn id="36" idx="1"/>
              <a:endCxn id="7" idx="3"/>
            </p:cNvCxnSpPr>
            <p:nvPr/>
          </p:nvCxnSpPr>
          <p:spPr>
            <a:xfrm rot="10800000" flipV="1">
              <a:off x="4191000" y="1978818"/>
              <a:ext cx="2209800" cy="157081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stealth" w="lg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>
              <a:stCxn id="36" idx="2"/>
              <a:endCxn id="8" idx="3"/>
            </p:cNvCxnSpPr>
            <p:nvPr/>
          </p:nvCxnSpPr>
          <p:spPr>
            <a:xfrm rot="5400000">
              <a:off x="5735855" y="1727618"/>
              <a:ext cx="834590" cy="1943100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stealth" w="lg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>
              <a:stCxn id="8" idx="3"/>
              <a:endCxn id="42" idx="1"/>
            </p:cNvCxnSpPr>
            <p:nvPr/>
          </p:nvCxnSpPr>
          <p:spPr>
            <a:xfrm>
              <a:off x="5181601" y="3116463"/>
              <a:ext cx="1219200" cy="387148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stealth" w="lg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>
              <a:stCxn id="10" idx="3"/>
              <a:endCxn id="42" idx="2"/>
            </p:cNvCxnSpPr>
            <p:nvPr/>
          </p:nvCxnSpPr>
          <p:spPr>
            <a:xfrm flipV="1">
              <a:off x="5486401" y="3805079"/>
              <a:ext cx="1638300" cy="455375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stealth" w="lg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>
              <a:stCxn id="43" idx="0"/>
              <a:endCxn id="10" idx="2"/>
            </p:cNvCxnSpPr>
            <p:nvPr/>
          </p:nvCxnSpPr>
          <p:spPr>
            <a:xfrm rot="16200000" flipV="1">
              <a:off x="5865060" y="3459363"/>
              <a:ext cx="157081" cy="2362201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stealth" w="lg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>
              <a:stCxn id="43" idx="1"/>
              <a:endCxn id="9" idx="2"/>
            </p:cNvCxnSpPr>
            <p:nvPr/>
          </p:nvCxnSpPr>
          <p:spPr>
            <a:xfrm rot="10800000">
              <a:off x="2781300" y="4871324"/>
              <a:ext cx="3619501" cy="150733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stealth" w="lg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219200" y="3048000"/>
            <a:ext cx="1447800" cy="60483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Peer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743200" y="1833563"/>
            <a:ext cx="1447800" cy="60483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Peer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733800" y="2814638"/>
            <a:ext cx="1447800" cy="60483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Peer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057400" y="4267200"/>
            <a:ext cx="1447800" cy="60483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Peer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4038600" y="3957638"/>
            <a:ext cx="1447800" cy="60483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Peer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9" name="Rectangle 4"/>
          <p:cNvSpPr>
            <a:spLocks noChangeArrowheads="1"/>
          </p:cNvSpPr>
          <p:nvPr/>
        </p:nvSpPr>
        <p:spPr bwMode="auto">
          <a:xfrm>
            <a:off x="6400800" y="2443163"/>
            <a:ext cx="1447800" cy="60483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Peer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0" name="Rectangle 4"/>
          <p:cNvSpPr>
            <a:spLocks noChangeArrowheads="1"/>
          </p:cNvSpPr>
          <p:nvPr/>
        </p:nvSpPr>
        <p:spPr bwMode="auto">
          <a:xfrm>
            <a:off x="6400800" y="3962400"/>
            <a:ext cx="1447800" cy="60483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Peer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6" name="Rectangle 4"/>
          <p:cNvSpPr>
            <a:spLocks noChangeArrowheads="1"/>
          </p:cNvSpPr>
          <p:nvPr/>
        </p:nvSpPr>
        <p:spPr bwMode="auto">
          <a:xfrm>
            <a:off x="6400800" y="1676400"/>
            <a:ext cx="1447800" cy="60483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Peer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2" name="Rectangle 4"/>
          <p:cNvSpPr>
            <a:spLocks noChangeArrowheads="1"/>
          </p:cNvSpPr>
          <p:nvPr/>
        </p:nvSpPr>
        <p:spPr bwMode="auto">
          <a:xfrm>
            <a:off x="6400800" y="3200400"/>
            <a:ext cx="1447800" cy="60483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Peer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3" name="Rectangle 4"/>
          <p:cNvSpPr>
            <a:spLocks noChangeArrowheads="1"/>
          </p:cNvSpPr>
          <p:nvPr/>
        </p:nvSpPr>
        <p:spPr bwMode="auto">
          <a:xfrm>
            <a:off x="6400800" y="4719638"/>
            <a:ext cx="1447800" cy="60483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Peer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199188" y="5449888"/>
            <a:ext cx="1954212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One machine,</a:t>
            </a:r>
            <a:br>
              <a:rPr lang="en-US" dirty="0">
                <a:solidFill>
                  <a:schemeClr val="accent2">
                    <a:lumMod val="75000"/>
                  </a:schemeClr>
                </a:solidFill>
                <a:latin typeface="+mj-lt"/>
              </a:rPr>
            </a:b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multiple identities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838200" y="5257800"/>
            <a:ext cx="4648200" cy="13029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Aft>
                <a:spcPts val="800"/>
              </a:spcAft>
              <a:defRPr/>
            </a:pPr>
            <a:r>
              <a:rPr lang="en-US" sz="2400" dirty="0">
                <a:latin typeface="+mj-lt"/>
              </a:rPr>
              <a:t>Defense: Require each peer to expend resources (CPU time</a:t>
            </a:r>
            <a:r>
              <a:rPr lang="en-US" sz="2400" dirty="0" smtClean="0">
                <a:latin typeface="+mj-lt"/>
              </a:rPr>
              <a:t>).</a:t>
            </a:r>
          </a:p>
          <a:p>
            <a:pPr>
              <a:spcAft>
                <a:spcPts val="800"/>
              </a:spcAft>
              <a:defRPr/>
            </a:pPr>
            <a:r>
              <a:rPr lang="en-US" sz="2400" dirty="0" smtClean="0">
                <a:latin typeface="+mj-lt"/>
              </a:rPr>
              <a:t>Verify probabilistically?</a:t>
            </a:r>
            <a:endParaRPr lang="en-US" sz="2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3581400" y="2274888"/>
            <a:ext cx="1905000" cy="381000"/>
            <a:chOff x="3581400" y="2426732"/>
            <a:chExt cx="1905000" cy="381000"/>
          </a:xfrm>
        </p:grpSpPr>
        <p:cxnSp>
          <p:nvCxnSpPr>
            <p:cNvPr id="11" name="Straight Arrow Connector 10"/>
            <p:cNvCxnSpPr/>
            <p:nvPr/>
          </p:nvCxnSpPr>
          <p:spPr>
            <a:xfrm>
              <a:off x="3581400" y="2426732"/>
              <a:ext cx="1905000" cy="158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4084638" y="2437844"/>
              <a:ext cx="960437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dirty="0">
                  <a:latin typeface="+mj-lt"/>
                </a:rPr>
                <a:t>Solution</a:t>
              </a:r>
            </a:p>
          </p:txBody>
        </p:sp>
      </p:grpSp>
      <p:sp>
        <p:nvSpPr>
          <p:cNvPr id="614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</a:t>
            </a:r>
            <a:r>
              <a:rPr lang="en-US" dirty="0" smtClean="0"/>
              <a:t>of </a:t>
            </a:r>
            <a:r>
              <a:rPr lang="en-US" dirty="0" smtClean="0"/>
              <a:t>Work: </a:t>
            </a:r>
            <a:r>
              <a:rPr lang="en-US" dirty="0" smtClean="0"/>
              <a:t>Client Puzzles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486400" y="1741488"/>
            <a:ext cx="1752600" cy="766762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Challenger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057400" y="1746250"/>
            <a:ext cx="1600200" cy="75723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Solver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7" name="Picture 9" descr="C:\Documents and Settings\jhalderm\Local Settings\Temporary Internet Files\Content.IE5\WZQ1GVEV\MCj04326140000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2046288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3657600" y="1600200"/>
            <a:ext cx="1828800" cy="369888"/>
            <a:chOff x="3657600" y="1752600"/>
            <a:chExt cx="1828800" cy="369332"/>
          </a:xfrm>
        </p:grpSpPr>
        <p:cxnSp>
          <p:nvCxnSpPr>
            <p:cNvPr id="10" name="Straight Arrow Connector 9"/>
            <p:cNvCxnSpPr/>
            <p:nvPr/>
          </p:nvCxnSpPr>
          <p:spPr>
            <a:xfrm rot="10800000">
              <a:off x="3657600" y="2120346"/>
              <a:ext cx="1828800" cy="158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4017963" y="1752600"/>
              <a:ext cx="1106487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dirty="0">
                  <a:latin typeface="+mj-lt"/>
                </a:rPr>
                <a:t>Challenge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891338" y="2525713"/>
            <a:ext cx="728662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>
                <a:latin typeface="+mj-lt"/>
              </a:rPr>
              <a:t>Verify</a:t>
            </a:r>
          </a:p>
        </p:txBody>
      </p:sp>
      <p:grpSp>
        <p:nvGrpSpPr>
          <p:cNvPr id="8" name="Group 19"/>
          <p:cNvGrpSpPr>
            <a:grpSpLocks/>
          </p:cNvGrpSpPr>
          <p:nvPr/>
        </p:nvGrpSpPr>
        <p:grpSpPr bwMode="auto">
          <a:xfrm>
            <a:off x="3581400" y="5408613"/>
            <a:ext cx="1905000" cy="371475"/>
            <a:chOff x="3581400" y="2489676"/>
            <a:chExt cx="1905000" cy="370920"/>
          </a:xfrm>
        </p:grpSpPr>
        <p:cxnSp>
          <p:nvCxnSpPr>
            <p:cNvPr id="21" name="Straight Arrow Connector 20"/>
            <p:cNvCxnSpPr/>
            <p:nvPr/>
          </p:nvCxnSpPr>
          <p:spPr>
            <a:xfrm>
              <a:off x="3581400" y="2489676"/>
              <a:ext cx="1905000" cy="158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3754438" y="2491261"/>
              <a:ext cx="1663700" cy="36933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dirty="0">
                  <a:latin typeface="+mj-lt"/>
                </a:rPr>
                <a:t>Sol., </a:t>
              </a:r>
              <a:r>
                <a:rPr lang="en-US" dirty="0" err="1">
                  <a:latin typeface="+mj-lt"/>
                </a:rPr>
                <a:t>Chal</a:t>
              </a:r>
              <a:r>
                <a:rPr lang="en-US" dirty="0">
                  <a:latin typeface="+mj-lt"/>
                </a:rPr>
                <a:t>., Cert.</a:t>
              </a:r>
            </a:p>
          </p:txBody>
        </p:sp>
      </p:grp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5486400" y="3657600"/>
            <a:ext cx="1752600" cy="766763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Verifier 1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2057400" y="4957763"/>
            <a:ext cx="1600200" cy="75723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Solver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5" name="Picture 9" descr="C:\Documents and Settings\jhalderm\Local Settings\Temporary Internet Files\Content.IE5\WZQ1GVEV\MCj04326140000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52578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6891338" y="4419600"/>
            <a:ext cx="728662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>
                <a:latin typeface="+mj-lt"/>
              </a:rPr>
              <a:t>Verify</a:t>
            </a: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1981200" y="3429000"/>
            <a:ext cx="1752600" cy="7667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Puzzle Server</a:t>
            </a:r>
            <a:endParaRPr lang="en-US" sz="20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5486400" y="5029200"/>
            <a:ext cx="1752600" cy="766763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Verifier 2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934200" y="5802313"/>
            <a:ext cx="728663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>
                <a:latin typeface="+mj-lt"/>
              </a:rPr>
              <a:t>Verify</a:t>
            </a:r>
          </a:p>
        </p:txBody>
      </p:sp>
      <p:grpSp>
        <p:nvGrpSpPr>
          <p:cNvPr id="9" name="Group 35"/>
          <p:cNvGrpSpPr>
            <a:grpSpLocks/>
          </p:cNvGrpSpPr>
          <p:nvPr/>
        </p:nvGrpSpPr>
        <p:grpSpPr bwMode="auto">
          <a:xfrm rot="-1982755">
            <a:off x="3573463" y="4589463"/>
            <a:ext cx="2205037" cy="369887"/>
            <a:chOff x="3581400" y="2416183"/>
            <a:chExt cx="1905000" cy="369332"/>
          </a:xfrm>
        </p:grpSpPr>
        <p:cxnSp>
          <p:nvCxnSpPr>
            <p:cNvPr id="37" name="Straight Arrow Connector 36"/>
            <p:cNvCxnSpPr/>
            <p:nvPr/>
          </p:nvCxnSpPr>
          <p:spPr>
            <a:xfrm>
              <a:off x="3581228" y="2425953"/>
              <a:ext cx="1905000" cy="158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3799318" y="2414182"/>
              <a:ext cx="1438693" cy="36933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dirty="0">
                  <a:latin typeface="+mj-lt"/>
                </a:rPr>
                <a:t>Sol., </a:t>
              </a:r>
              <a:r>
                <a:rPr lang="en-US" dirty="0" err="1">
                  <a:latin typeface="+mj-lt"/>
                </a:rPr>
                <a:t>Chal</a:t>
              </a:r>
              <a:r>
                <a:rPr lang="en-US" dirty="0">
                  <a:latin typeface="+mj-lt"/>
                </a:rPr>
                <a:t>., Cert.</a:t>
              </a:r>
            </a:p>
          </p:txBody>
        </p:sp>
      </p:grpSp>
      <p:grpSp>
        <p:nvGrpSpPr>
          <p:cNvPr id="12" name="Group 39"/>
          <p:cNvGrpSpPr>
            <a:grpSpLocks/>
          </p:cNvGrpSpPr>
          <p:nvPr/>
        </p:nvGrpSpPr>
        <p:grpSpPr bwMode="auto">
          <a:xfrm>
            <a:off x="2840038" y="4195763"/>
            <a:ext cx="1163637" cy="762000"/>
            <a:chOff x="2839496" y="4186510"/>
            <a:chExt cx="1163780" cy="761998"/>
          </a:xfrm>
        </p:grpSpPr>
        <p:cxnSp>
          <p:nvCxnSpPr>
            <p:cNvPr id="32" name="Straight Arrow Connector 31"/>
            <p:cNvCxnSpPr/>
            <p:nvPr/>
          </p:nvCxnSpPr>
          <p:spPr>
            <a:xfrm rot="5400000">
              <a:off x="2476755" y="4566715"/>
              <a:ext cx="761998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2839496" y="4237310"/>
              <a:ext cx="1163780" cy="646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latin typeface="+mj-lt"/>
                </a:rPr>
                <a:t>Challenge,</a:t>
              </a:r>
              <a:br>
                <a:rPr lang="en-US" dirty="0">
                  <a:latin typeface="+mj-lt"/>
                </a:rPr>
              </a:br>
              <a:r>
                <a:rPr lang="en-US" dirty="0">
                  <a:latin typeface="+mj-lt"/>
                </a:rPr>
                <a:t>Certificate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3" grpId="0" animBg="1"/>
      <p:bldP spid="24" grpId="0" animBg="1"/>
      <p:bldP spid="29" grpId="0"/>
      <p:bldP spid="30" grpId="0" animBg="1"/>
      <p:bldP spid="31" grpId="0" animBg="1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3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P2P Client Puzzles?</a:t>
            </a:r>
          </a:p>
        </p:txBody>
      </p:sp>
      <p:pic>
        <p:nvPicPr>
          <p:cNvPr id="7171" name="Picture 32" descr="Picture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125" y="1541463"/>
            <a:ext cx="430530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Content Placeholder 35"/>
          <p:cNvSpPr>
            <a:spLocks noGrp="1"/>
          </p:cNvSpPr>
          <p:nvPr>
            <p:ph sz="half" idx="2"/>
          </p:nvPr>
        </p:nvSpPr>
        <p:spPr>
          <a:xfrm>
            <a:off x="533400" y="5227637"/>
            <a:ext cx="7848600" cy="10207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Solve puzzle once for many (unknown) </a:t>
            </a:r>
            <a:r>
              <a:rPr lang="en-US" dirty="0" smtClean="0"/>
              <a:t>challengers</a:t>
            </a:r>
          </a:p>
          <a:p>
            <a:pPr>
              <a:buNone/>
            </a:pPr>
            <a:r>
              <a:rPr lang="en-US" dirty="0" smtClean="0"/>
              <a:t>Decentralized</a:t>
            </a:r>
            <a:r>
              <a:rPr lang="en-US" dirty="0" smtClean="0"/>
              <a:t>: no puzzle </a:t>
            </a:r>
            <a:r>
              <a:rPr lang="en-US" dirty="0" smtClean="0"/>
              <a:t>server</a:t>
            </a:r>
            <a:endParaRPr lang="en-US" dirty="0" smtClean="0"/>
          </a:p>
        </p:txBody>
      </p:sp>
      <p:pic>
        <p:nvPicPr>
          <p:cNvPr id="7173" name="Picture 39" descr="Picture3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64113" y="1760538"/>
            <a:ext cx="3722687" cy="265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2" name="Straight Connector 41"/>
          <p:cNvCxnSpPr/>
          <p:nvPr/>
        </p:nvCxnSpPr>
        <p:spPr>
          <a:xfrm rot="16200000" flipH="1">
            <a:off x="2960688" y="3162300"/>
            <a:ext cx="358140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Our Approach: </a:t>
            </a:r>
            <a:r>
              <a:rPr lang="en-US" sz="4000" dirty="0" smtClean="0"/>
              <a:t>Harvested Challenges</a:t>
            </a:r>
            <a:endParaRPr lang="en-US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Unified tool and framework for producing random challenges from </a:t>
            </a:r>
            <a:r>
              <a:rPr lang="en-US" dirty="0" smtClean="0">
                <a:solidFill>
                  <a:schemeClr val="accent1"/>
                </a:solidFill>
              </a:rPr>
              <a:t>oblivious sources</a:t>
            </a:r>
          </a:p>
          <a:p>
            <a:pPr lvl="1"/>
            <a:r>
              <a:rPr lang="en-US" dirty="0" smtClean="0"/>
              <a:t>Decentralized</a:t>
            </a:r>
            <a:endParaRPr lang="en-US" dirty="0" smtClean="0"/>
          </a:p>
          <a:p>
            <a:pPr lvl="1"/>
            <a:r>
              <a:rPr lang="en-US" dirty="0" smtClean="0"/>
              <a:t>Noninteractive</a:t>
            </a:r>
          </a:p>
          <a:p>
            <a:pPr lvl="1"/>
            <a:r>
              <a:rPr lang="en-US" dirty="0" smtClean="0"/>
              <a:t>Reusable</a:t>
            </a:r>
          </a:p>
          <a:p>
            <a:r>
              <a:rPr lang="en-US" dirty="0" smtClean="0"/>
              <a:t>Useful for many verification applications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Oblivious Online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724400"/>
            <a:ext cx="8839200" cy="1600200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	Abstraction: Logs of discrete items, appended over time</a:t>
            </a:r>
          </a:p>
          <a:p>
            <a:pPr>
              <a:buNone/>
            </a:pPr>
            <a:r>
              <a:rPr lang="en-US" sz="2800" dirty="0" smtClean="0"/>
              <a:t>	Difficult to control or predict before published</a:t>
            </a:r>
          </a:p>
          <a:p>
            <a:pPr>
              <a:buNone/>
            </a:pPr>
            <a:r>
              <a:rPr lang="en-US" sz="2800" dirty="0" smtClean="0"/>
              <a:t>	*Past items stable, accessible for some period</a:t>
            </a:r>
          </a:p>
        </p:txBody>
      </p:sp>
      <p:sp>
        <p:nvSpPr>
          <p:cNvPr id="5" name="Rectangle 4"/>
          <p:cNvSpPr/>
          <p:nvPr/>
        </p:nvSpPr>
        <p:spPr>
          <a:xfrm>
            <a:off x="3657600" y="1600200"/>
            <a:ext cx="1828800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400800" y="1600200"/>
            <a:ext cx="1828800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66800" y="3572470"/>
            <a:ext cx="15703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RSS Feeds</a:t>
            </a:r>
          </a:p>
          <a:p>
            <a:pPr algn="ctr"/>
            <a:r>
              <a:rPr lang="en-US" dirty="0" smtClean="0">
                <a:latin typeface="+mj-lt"/>
              </a:rPr>
              <a:t>(news stories, </a:t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blogs posts, …)</a:t>
            </a:r>
            <a:endParaRPr lang="en-US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35256" y="3572470"/>
            <a:ext cx="23990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Physical Observations</a:t>
            </a:r>
          </a:p>
          <a:p>
            <a:pPr algn="ctr"/>
            <a:r>
              <a:rPr lang="en-US" dirty="0" smtClean="0">
                <a:latin typeface="+mj-lt"/>
              </a:rPr>
              <a:t>(weather, earthquakes, </a:t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sunspots, …)</a:t>
            </a:r>
            <a:endParaRPr lang="en-US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73056" y="3572470"/>
            <a:ext cx="15866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Financial Data</a:t>
            </a:r>
          </a:p>
          <a:p>
            <a:pPr algn="ctr"/>
            <a:r>
              <a:rPr lang="en-US" dirty="0" smtClean="0">
                <a:latin typeface="+mj-lt"/>
              </a:rPr>
              <a:t>(market prices,</a:t>
            </a:r>
          </a:p>
          <a:p>
            <a:pPr algn="ctr"/>
            <a:r>
              <a:rPr lang="en-US" dirty="0">
                <a:latin typeface="+mj-lt"/>
              </a:rPr>
              <a:t>v</a:t>
            </a:r>
            <a:r>
              <a:rPr lang="en-US" dirty="0" smtClean="0">
                <a:latin typeface="+mj-lt"/>
              </a:rPr>
              <a:t>olumes, …)</a:t>
            </a:r>
            <a:endParaRPr lang="en-US" dirty="0">
              <a:latin typeface="+mj-lt"/>
            </a:endParaRPr>
          </a:p>
        </p:txBody>
      </p:sp>
      <p:pic>
        <p:nvPicPr>
          <p:cNvPr id="10" name="Picture 9" descr="scan.jpg"/>
          <p:cNvPicPr>
            <a:picLocks noChangeAspect="1"/>
          </p:cNvPicPr>
          <p:nvPr/>
        </p:nvPicPr>
        <p:blipFill>
          <a:blip r:embed="rId3"/>
          <a:srcRect b="45455"/>
          <a:stretch>
            <a:fillRect/>
          </a:stretch>
        </p:blipFill>
        <p:spPr>
          <a:xfrm>
            <a:off x="914400" y="1600200"/>
            <a:ext cx="1823085" cy="1828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 descr="dow-nasdaq_590x398.gif"/>
          <p:cNvPicPr>
            <a:picLocks noChangeAspect="1"/>
          </p:cNvPicPr>
          <p:nvPr/>
        </p:nvPicPr>
        <p:blipFill>
          <a:blip r:embed="rId4"/>
          <a:srcRect l="33101"/>
          <a:stretch>
            <a:fillRect/>
          </a:stretch>
        </p:blipFill>
        <p:spPr>
          <a:xfrm>
            <a:off x="3657600" y="1584928"/>
            <a:ext cx="1828800" cy="184407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 descr="earthquakemap.gif"/>
          <p:cNvPicPr>
            <a:picLocks noChangeAspect="1"/>
          </p:cNvPicPr>
          <p:nvPr/>
        </p:nvPicPr>
        <p:blipFill>
          <a:blip r:embed="rId5"/>
          <a:srcRect l="29412"/>
          <a:stretch>
            <a:fillRect/>
          </a:stretch>
        </p:blipFill>
        <p:spPr>
          <a:xfrm>
            <a:off x="6400800" y="1600200"/>
            <a:ext cx="1828800" cy="18288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Harvesting Challenges</a:t>
            </a:r>
            <a:endParaRPr lang="en-US" sz="4800" dirty="0" smtClean="0"/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609600" y="4724400"/>
            <a:ext cx="8229600" cy="1477963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Puzzle server replaced by oblivious Internet sources</a:t>
            </a:r>
          </a:p>
          <a:p>
            <a:pPr>
              <a:buNone/>
            </a:pPr>
            <a:r>
              <a:rPr lang="en-US" sz="2800" dirty="0" smtClean="0"/>
              <a:t>Solver derives challenges from </a:t>
            </a:r>
            <a:r>
              <a:rPr lang="en-US" sz="2800" dirty="0" smtClean="0"/>
              <a:t>sources’ fresh content</a:t>
            </a: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Verifiers </a:t>
            </a:r>
            <a:r>
              <a:rPr lang="en-US" sz="2800" dirty="0" smtClean="0"/>
              <a:t>check source content to confirm derivation</a:t>
            </a:r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3581400" y="3579813"/>
            <a:ext cx="1905000" cy="371475"/>
            <a:chOff x="3581400" y="2489676"/>
            <a:chExt cx="1905000" cy="370920"/>
          </a:xfrm>
        </p:grpSpPr>
        <p:cxnSp>
          <p:nvCxnSpPr>
            <p:cNvPr id="20" name="Straight Arrow Connector 19"/>
            <p:cNvCxnSpPr/>
            <p:nvPr/>
          </p:nvCxnSpPr>
          <p:spPr>
            <a:xfrm>
              <a:off x="3581400" y="2489676"/>
              <a:ext cx="1905000" cy="158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3754438" y="2491261"/>
              <a:ext cx="1663700" cy="36933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dirty="0">
                  <a:latin typeface="+mj-lt"/>
                </a:rPr>
                <a:t>Sol., </a:t>
              </a:r>
              <a:r>
                <a:rPr lang="en-US" dirty="0" err="1">
                  <a:latin typeface="+mj-lt"/>
                </a:rPr>
                <a:t>Chal</a:t>
              </a:r>
              <a:r>
                <a:rPr lang="en-US" dirty="0">
                  <a:latin typeface="+mj-lt"/>
                </a:rPr>
                <a:t>., Cert.</a:t>
              </a:r>
            </a:p>
          </p:txBody>
        </p:sp>
      </p:grp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1981200" y="1600200"/>
            <a:ext cx="1752600" cy="7667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Puzzle Server</a:t>
            </a:r>
            <a:endParaRPr lang="en-US" sz="20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5486400" y="3124200"/>
            <a:ext cx="1752600" cy="766763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Verifier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934200" y="3886200"/>
            <a:ext cx="72866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>
                <a:latin typeface="+mj-lt"/>
              </a:rPr>
              <a:t>Verify</a:t>
            </a:r>
          </a:p>
        </p:txBody>
      </p:sp>
      <p:grpSp>
        <p:nvGrpSpPr>
          <p:cNvPr id="4" name="Group 31"/>
          <p:cNvGrpSpPr>
            <a:grpSpLocks/>
          </p:cNvGrpSpPr>
          <p:nvPr/>
        </p:nvGrpSpPr>
        <p:grpSpPr bwMode="auto">
          <a:xfrm>
            <a:off x="2840038" y="2366963"/>
            <a:ext cx="1163637" cy="762000"/>
            <a:chOff x="2839496" y="4186510"/>
            <a:chExt cx="1163780" cy="761998"/>
          </a:xfrm>
        </p:grpSpPr>
        <p:cxnSp>
          <p:nvCxnSpPr>
            <p:cNvPr id="33" name="Straight Arrow Connector 32"/>
            <p:cNvCxnSpPr/>
            <p:nvPr/>
          </p:nvCxnSpPr>
          <p:spPr>
            <a:xfrm rot="5400000">
              <a:off x="2476755" y="4566715"/>
              <a:ext cx="761998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2839496" y="4237310"/>
              <a:ext cx="1163780" cy="6461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latin typeface="+mj-lt"/>
                </a:rPr>
                <a:t>Challenge,</a:t>
              </a:r>
              <a:br>
                <a:rPr lang="en-US" dirty="0">
                  <a:latin typeface="+mj-lt"/>
                </a:rPr>
              </a:br>
              <a:r>
                <a:rPr lang="en-US" dirty="0">
                  <a:latin typeface="+mj-lt"/>
                </a:rPr>
                <a:t>Certificate</a:t>
              </a: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3581400" y="3505200"/>
            <a:ext cx="1905000" cy="647700"/>
            <a:chOff x="3581400" y="2489676"/>
            <a:chExt cx="1905000" cy="647919"/>
          </a:xfrm>
        </p:grpSpPr>
        <p:cxnSp>
          <p:nvCxnSpPr>
            <p:cNvPr id="36" name="Straight Arrow Connector 35"/>
            <p:cNvCxnSpPr/>
            <p:nvPr/>
          </p:nvCxnSpPr>
          <p:spPr>
            <a:xfrm>
              <a:off x="3581400" y="2489676"/>
              <a:ext cx="1905000" cy="158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3965575" y="2491265"/>
              <a:ext cx="1216025" cy="646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dirty="0">
                  <a:latin typeface="+mj-lt"/>
                </a:rPr>
                <a:t>Derivation,</a:t>
              </a:r>
              <a:br>
                <a:rPr lang="en-US" dirty="0">
                  <a:latin typeface="+mj-lt"/>
                </a:rPr>
              </a:br>
              <a:r>
                <a:rPr lang="en-US" dirty="0">
                  <a:latin typeface="+mj-lt"/>
                </a:rPr>
                <a:t>Solution</a:t>
              </a:r>
            </a:p>
          </p:txBody>
        </p:sp>
      </p:grp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2057400" y="3128963"/>
            <a:ext cx="1600200" cy="75723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Solver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4" name="Picture 9" descr="C:\Documents and Settings\jhalderm\Local Settings\Temporary Internet Files\Content.IE5\WZQ1GVEV\MCj04326140000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34290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1752600" y="1600200"/>
            <a:ext cx="1752600" cy="7667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Slashdot</a:t>
            </a:r>
            <a:endParaRPr lang="en-US" sz="20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3733800" y="1604963"/>
            <a:ext cx="1752600" cy="7667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NYTimes</a:t>
            </a:r>
            <a:endParaRPr lang="en-US" sz="20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5715000" y="1604963"/>
            <a:ext cx="1752600" cy="7667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Stock Quotes</a:t>
            </a:r>
            <a:endParaRPr lang="en-US" sz="20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grpSp>
        <p:nvGrpSpPr>
          <p:cNvPr id="6" name="Group 70"/>
          <p:cNvGrpSpPr>
            <a:grpSpLocks/>
          </p:cNvGrpSpPr>
          <p:nvPr/>
        </p:nvGrpSpPr>
        <p:grpSpPr bwMode="auto">
          <a:xfrm>
            <a:off x="2362200" y="2366963"/>
            <a:ext cx="3962400" cy="762000"/>
            <a:chOff x="2628900" y="2366964"/>
            <a:chExt cx="3962400" cy="761998"/>
          </a:xfrm>
        </p:grpSpPr>
        <p:cxnSp>
          <p:nvCxnSpPr>
            <p:cNvPr id="65" name="Elbow Connector 64"/>
            <p:cNvCxnSpPr>
              <a:stCxn id="42" idx="2"/>
              <a:endCxn id="23" idx="0"/>
            </p:cNvCxnSpPr>
            <p:nvPr/>
          </p:nvCxnSpPr>
          <p:spPr>
            <a:xfrm rot="16200000" flipH="1">
              <a:off x="2362201" y="2633663"/>
              <a:ext cx="761998" cy="228600"/>
            </a:xfrm>
            <a:prstGeom prst="bentConnector3">
              <a:avLst>
                <a:gd name="adj1" fmla="val 51667"/>
              </a:avLst>
            </a:prstGeom>
            <a:ln w="19050">
              <a:solidFill>
                <a:schemeClr val="accent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Elbow Connector 66"/>
            <p:cNvCxnSpPr>
              <a:stCxn id="43" idx="2"/>
              <a:endCxn id="23" idx="0"/>
            </p:cNvCxnSpPr>
            <p:nvPr/>
          </p:nvCxnSpPr>
          <p:spPr>
            <a:xfrm rot="5400000">
              <a:off x="3355182" y="1874044"/>
              <a:ext cx="757236" cy="1752600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accent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Elbow Connector 68"/>
            <p:cNvCxnSpPr>
              <a:stCxn id="44" idx="2"/>
              <a:endCxn id="23" idx="0"/>
            </p:cNvCxnSpPr>
            <p:nvPr/>
          </p:nvCxnSpPr>
          <p:spPr>
            <a:xfrm rot="5400000">
              <a:off x="4345782" y="883444"/>
              <a:ext cx="757236" cy="3733800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accent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91"/>
          <p:cNvGrpSpPr>
            <a:grpSpLocks/>
          </p:cNvGrpSpPr>
          <p:nvPr/>
        </p:nvGrpSpPr>
        <p:grpSpPr bwMode="auto">
          <a:xfrm>
            <a:off x="2971800" y="2366963"/>
            <a:ext cx="3962400" cy="757237"/>
            <a:chOff x="3124200" y="2366964"/>
            <a:chExt cx="3962400" cy="833436"/>
          </a:xfrm>
        </p:grpSpPr>
        <p:cxnSp>
          <p:nvCxnSpPr>
            <p:cNvPr id="73" name="Elbow Connector 72"/>
            <p:cNvCxnSpPr/>
            <p:nvPr/>
          </p:nvCxnSpPr>
          <p:spPr>
            <a:xfrm rot="16200000" flipH="1">
              <a:off x="4574382" y="916783"/>
              <a:ext cx="833436" cy="3733800"/>
            </a:xfrm>
            <a:prstGeom prst="bentConnector3">
              <a:avLst>
                <a:gd name="adj1" fmla="val 74381"/>
              </a:avLst>
            </a:prstGeom>
            <a:ln w="19050">
              <a:solidFill>
                <a:schemeClr val="accent6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Elbow Connector 74"/>
            <p:cNvCxnSpPr/>
            <p:nvPr/>
          </p:nvCxnSpPr>
          <p:spPr>
            <a:xfrm rot="16200000" flipH="1">
              <a:off x="5567602" y="1910003"/>
              <a:ext cx="828195" cy="1752600"/>
            </a:xfrm>
            <a:prstGeom prst="bentConnector3">
              <a:avLst>
                <a:gd name="adj1" fmla="val 72989"/>
              </a:avLst>
            </a:prstGeom>
            <a:ln w="19050">
              <a:solidFill>
                <a:schemeClr val="accent6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hape 80"/>
            <p:cNvCxnSpPr/>
            <p:nvPr/>
          </p:nvCxnSpPr>
          <p:spPr>
            <a:xfrm rot="5400000">
              <a:off x="6558202" y="2672003"/>
              <a:ext cx="828195" cy="228600"/>
            </a:xfrm>
            <a:prstGeom prst="bentConnector3">
              <a:avLst>
                <a:gd name="adj1" fmla="val 72989"/>
              </a:avLst>
            </a:prstGeom>
            <a:ln w="19050">
              <a:solidFill>
                <a:schemeClr val="accent6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  <p:bldP spid="26" grpId="0" animBg="1"/>
      <p:bldP spid="28" grpId="0"/>
      <p:bldP spid="28" grpId="1"/>
      <p:bldP spid="42" grpId="0" animBg="1"/>
      <p:bldP spid="43" grpId="0" animBg="1"/>
      <p:bldP spid="4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5223</TotalTime>
  <Words>1052</Words>
  <Application>Microsoft Office PowerPoint</Application>
  <PresentationFormat>On-screen Show (4:3)</PresentationFormat>
  <Paragraphs>250</Paragraphs>
  <Slides>27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Wingdings</vt:lpstr>
      <vt:lpstr>Times New Roman</vt:lpstr>
      <vt:lpstr>Office Theme</vt:lpstr>
      <vt:lpstr>Harvesting Verifiable Challenges from Oblivious Online Sources</vt:lpstr>
      <vt:lpstr>Slide 2</vt:lpstr>
      <vt:lpstr>Motivating Example</vt:lpstr>
      <vt:lpstr>Sybil Attack</vt:lpstr>
      <vt:lpstr>Proof of Work: Client Puzzles</vt:lpstr>
      <vt:lpstr>P2P Client Puzzles?</vt:lpstr>
      <vt:lpstr>Our Approach: Harvested Challenges</vt:lpstr>
      <vt:lpstr>Oblivious Online Sources</vt:lpstr>
      <vt:lpstr>Harvesting Challenges</vt:lpstr>
      <vt:lpstr>Using Source Data</vt:lpstr>
      <vt:lpstr>Slide 11</vt:lpstr>
      <vt:lpstr>Slide 12</vt:lpstr>
      <vt:lpstr>Slide 13</vt:lpstr>
      <vt:lpstr>Slide 14</vt:lpstr>
      <vt:lpstr>Application Policies</vt:lpstr>
      <vt:lpstr>Source: RSS Feed</vt:lpstr>
      <vt:lpstr>Source: Stock Quotes</vt:lpstr>
      <vt:lpstr>Policies</vt:lpstr>
      <vt:lpstr>Complex Policy</vt:lpstr>
      <vt:lpstr>Our Implementation: “Combine”</vt:lpstr>
      <vt:lpstr>Combine Usage</vt:lpstr>
      <vt:lpstr>Experimental Evaluation</vt:lpstr>
      <vt:lpstr>Results: RSS Feed Suitability</vt:lpstr>
      <vt:lpstr>Slide 24</vt:lpstr>
      <vt:lpstr>Conclusion</vt:lpstr>
      <vt:lpstr>Harvesting Verifiable Challenges from Oblivious Online Sources</vt:lpstr>
      <vt:lpstr>Harvesting Challenges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Alex Halderman</dc:creator>
  <cp:lastModifiedBy>J. Alex Halderman</cp:lastModifiedBy>
  <cp:revision>619</cp:revision>
  <dcterms:created xsi:type="dcterms:W3CDTF">2007-09-10T20:05:39Z</dcterms:created>
  <dcterms:modified xsi:type="dcterms:W3CDTF">2007-10-31T15:25:10Z</dcterms:modified>
</cp:coreProperties>
</file>