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89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Override PartName="/ppt/notesSlides/notesSlide3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96"/>
  </p:notesMasterIdLst>
  <p:sldIdLst>
    <p:sldId id="257" r:id="rId2"/>
    <p:sldId id="259" r:id="rId3"/>
    <p:sldId id="258" r:id="rId4"/>
    <p:sldId id="256" r:id="rId5"/>
    <p:sldId id="285" r:id="rId6"/>
    <p:sldId id="289" r:id="rId7"/>
    <p:sldId id="288" r:id="rId8"/>
    <p:sldId id="287" r:id="rId9"/>
    <p:sldId id="286" r:id="rId10"/>
    <p:sldId id="290" r:id="rId11"/>
    <p:sldId id="261" r:id="rId12"/>
    <p:sldId id="291" r:id="rId13"/>
    <p:sldId id="292" r:id="rId14"/>
    <p:sldId id="262" r:id="rId15"/>
    <p:sldId id="309" r:id="rId16"/>
    <p:sldId id="311" r:id="rId17"/>
    <p:sldId id="310" r:id="rId18"/>
    <p:sldId id="313" r:id="rId19"/>
    <p:sldId id="314" r:id="rId20"/>
    <p:sldId id="315" r:id="rId21"/>
    <p:sldId id="316" r:id="rId22"/>
    <p:sldId id="296" r:id="rId23"/>
    <p:sldId id="319" r:id="rId24"/>
    <p:sldId id="318" r:id="rId25"/>
    <p:sldId id="320" r:id="rId26"/>
    <p:sldId id="321" r:id="rId27"/>
    <p:sldId id="322" r:id="rId28"/>
    <p:sldId id="323" r:id="rId29"/>
    <p:sldId id="324" r:id="rId30"/>
    <p:sldId id="326" r:id="rId31"/>
    <p:sldId id="325" r:id="rId32"/>
    <p:sldId id="327" r:id="rId33"/>
    <p:sldId id="328" r:id="rId34"/>
    <p:sldId id="329" r:id="rId35"/>
    <p:sldId id="330" r:id="rId36"/>
    <p:sldId id="305" r:id="rId37"/>
    <p:sldId id="331" r:id="rId38"/>
    <p:sldId id="333" r:id="rId39"/>
    <p:sldId id="332" r:id="rId40"/>
    <p:sldId id="306" r:id="rId41"/>
    <p:sldId id="307" r:id="rId42"/>
    <p:sldId id="347" r:id="rId43"/>
    <p:sldId id="348" r:id="rId44"/>
    <p:sldId id="349" r:id="rId45"/>
    <p:sldId id="350" r:id="rId46"/>
    <p:sldId id="351" r:id="rId47"/>
    <p:sldId id="352" r:id="rId48"/>
    <p:sldId id="338" r:id="rId49"/>
    <p:sldId id="339" r:id="rId50"/>
    <p:sldId id="340" r:id="rId51"/>
    <p:sldId id="341" r:id="rId52"/>
    <p:sldId id="342" r:id="rId53"/>
    <p:sldId id="343" r:id="rId54"/>
    <p:sldId id="344" r:id="rId55"/>
    <p:sldId id="345" r:id="rId56"/>
    <p:sldId id="346" r:id="rId57"/>
    <p:sldId id="308" r:id="rId58"/>
    <p:sldId id="353" r:id="rId59"/>
    <p:sldId id="354" r:id="rId60"/>
    <p:sldId id="355" r:id="rId61"/>
    <p:sldId id="356" r:id="rId62"/>
    <p:sldId id="357" r:id="rId63"/>
    <p:sldId id="358" r:id="rId64"/>
    <p:sldId id="359" r:id="rId65"/>
    <p:sldId id="360" r:id="rId66"/>
    <p:sldId id="361" r:id="rId67"/>
    <p:sldId id="362" r:id="rId68"/>
    <p:sldId id="363" r:id="rId69"/>
    <p:sldId id="364" r:id="rId70"/>
    <p:sldId id="365" r:id="rId71"/>
    <p:sldId id="366" r:id="rId72"/>
    <p:sldId id="367" r:id="rId73"/>
    <p:sldId id="389" r:id="rId74"/>
    <p:sldId id="369" r:id="rId75"/>
    <p:sldId id="370" r:id="rId76"/>
    <p:sldId id="371" r:id="rId77"/>
    <p:sldId id="372" r:id="rId78"/>
    <p:sldId id="373" r:id="rId79"/>
    <p:sldId id="374" r:id="rId80"/>
    <p:sldId id="375" r:id="rId81"/>
    <p:sldId id="301" r:id="rId82"/>
    <p:sldId id="377" r:id="rId83"/>
    <p:sldId id="378" r:id="rId84"/>
    <p:sldId id="381" r:id="rId85"/>
    <p:sldId id="302" r:id="rId86"/>
    <p:sldId id="380" r:id="rId87"/>
    <p:sldId id="376" r:id="rId88"/>
    <p:sldId id="304" r:id="rId89"/>
    <p:sldId id="382" r:id="rId90"/>
    <p:sldId id="383" r:id="rId91"/>
    <p:sldId id="384" r:id="rId92"/>
    <p:sldId id="386" r:id="rId93"/>
    <p:sldId id="387" r:id="rId94"/>
    <p:sldId id="388" r:id="rId95"/>
  </p:sldIdLst>
  <p:sldSz cx="9144000" cy="6858000" type="screen4x3"/>
  <p:notesSz cx="6858000" cy="9144000"/>
  <p:embeddedFontLst>
    <p:embeddedFont>
      <p:font typeface="Calibri" pitchFamily="34" charset="0"/>
      <p:regular r:id="rId97"/>
      <p:bold r:id="rId98"/>
      <p:italic r:id="rId99"/>
      <p:boldItalic r:id="rId100"/>
    </p:embeddedFont>
    <p:embeddedFont>
      <p:font typeface="Academia SSi" pitchFamily="18" charset="0"/>
      <p:regular r:id="rId101"/>
    </p:embeddedFont>
    <p:embeddedFont>
      <p:font typeface="Garamond" pitchFamily="18" charset="0"/>
      <p:regular r:id="rId102"/>
      <p:bold r:id="rId103"/>
      <p:italic r:id="rId104"/>
      <p:boldItalic r:id="rId105"/>
    </p:embeddedFont>
    <p:embeddedFont>
      <p:font typeface="Eurostile" pitchFamily="34" charset="0"/>
      <p:regular r:id="rId106"/>
      <p:bold r:id="rId10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99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8" autoAdjust="0"/>
  </p:normalViewPr>
  <p:slideViewPr>
    <p:cSldViewPr snapToGrid="0">
      <p:cViewPr>
        <p:scale>
          <a:sx n="80" d="100"/>
          <a:sy n="80" d="100"/>
        </p:scale>
        <p:origin x="-864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font" Target="fonts/font11.fntdata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font" Target="fonts/font6.fntdata"/><Relationship Id="rId110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font" Target="fonts/font4.fntdata"/><Relationship Id="rId105" Type="http://schemas.openxmlformats.org/officeDocument/2006/relationships/font" Target="fonts/font9.fntdata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font" Target="fonts/font2.fntdata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font" Target="fonts/font7.fntdata"/><Relationship Id="rId108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notesMaster" Target="notesMasters/notesMaster1.xml"/><Relationship Id="rId1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font" Target="fonts/font10.fntdata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font" Target="fonts/font3.fntdata"/><Relationship Id="rId101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viewProps" Target="viewProp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font" Target="fonts/font1.fntdata"/><Relationship Id="rId104" Type="http://schemas.openxmlformats.org/officeDocument/2006/relationships/font" Target="fonts/font8.fntdata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01EA0C-FBA8-4DBB-BCEE-763F65E3C946}" type="datetimeFigureOut">
              <a:rPr lang="en-US" smtClean="0"/>
              <a:pPr/>
              <a:t>1/24/2009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4E559E-3DE8-4C42-8218-1549BF3DEC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0ADB62-8BF7-4EB1-B0FF-79FCAECBF7E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731F0B-233F-4C52-AF34-98484E2BE941}" type="slidenum">
              <a:rPr lang="en-US"/>
              <a:pPr/>
              <a:t>50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AE6022-0BF5-4C4A-8F3C-2580E14151C9}" type="slidenum">
              <a:rPr lang="en-US"/>
              <a:pPr/>
              <a:t>51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88326F-CB99-4557-A437-D9AD89A7D35B}" type="slidenum">
              <a:rPr lang="en-US"/>
              <a:pPr/>
              <a:t>52</a:t>
            </a:fld>
            <a:endParaRPr lang="en-U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D4E8B5-F39E-4406-AE09-97055663F24B}" type="slidenum">
              <a:rPr lang="en-US"/>
              <a:pPr/>
              <a:t>53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A84C47-346C-49C4-9324-87BB908FCD9B}" type="slidenum">
              <a:rPr lang="en-US"/>
              <a:pPr/>
              <a:t>54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D24D6-DD63-4FD4-A030-3471A806B642}" type="slidenum">
              <a:rPr lang="en-US"/>
              <a:pPr/>
              <a:t>55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3A2779-7083-46A5-A025-78BF57DF6B99}" type="slidenum">
              <a:rPr lang="en-US"/>
              <a:pPr/>
              <a:t>56</a:t>
            </a:fld>
            <a:endParaRPr lang="en-US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9805B5-F94B-481D-91F6-5108E4B4C7BD}" type="slidenum">
              <a:rPr lang="en-US"/>
              <a:pPr/>
              <a:t>58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A3185E-DA1E-4A3D-AFEB-B0A39AA15943}" type="slidenum">
              <a:rPr lang="en-US"/>
              <a:pPr/>
              <a:t>59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B43205-526B-45DB-947E-0FAADD9B1F91}" type="slidenum">
              <a:rPr lang="en-US"/>
              <a:pPr/>
              <a:t>60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70A0DC-3B4F-414C-8380-DE84E5B84FCE}" type="slidenum">
              <a:rPr lang="en-US"/>
              <a:pPr/>
              <a:t>42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5E6418-03E1-4EDA-AF75-73B45C1E49E0}" type="slidenum">
              <a:rPr lang="en-US"/>
              <a:pPr/>
              <a:t>61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7F9C49-8996-49BD-BF36-8B6B693E7A84}" type="slidenum">
              <a:rPr lang="en-US"/>
              <a:pPr/>
              <a:t>62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02E069-869C-4F95-AA0B-4E340B731393}" type="slidenum">
              <a:rPr lang="en-US"/>
              <a:pPr/>
              <a:t>63</a:t>
            </a:fld>
            <a:endParaRPr 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9C26F8-F29B-4E74-90B9-7F3CA89432A6}" type="slidenum">
              <a:rPr lang="en-US"/>
              <a:pPr/>
              <a:t>64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2D5741-9283-4C26-8116-C54BDE08F574}" type="slidenum">
              <a:rPr lang="en-US"/>
              <a:pPr/>
              <a:t>65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63F825-C537-4E03-AC3F-01D3A6144982}" type="slidenum">
              <a:rPr lang="en-US"/>
              <a:pPr/>
              <a:t>66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1D1D83-ED07-4081-B1D6-2F5778A9C77C}" type="slidenum">
              <a:rPr lang="en-US"/>
              <a:pPr/>
              <a:t>67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04EE4F-E27D-4A42-852F-C1CB712E1DA2}" type="slidenum">
              <a:rPr lang="en-US"/>
              <a:pPr/>
              <a:t>68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95B49E-8110-4AA5-AD67-1E8A375008DF}" type="slidenum">
              <a:rPr lang="en-US"/>
              <a:pPr/>
              <a:t>69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1DE3CF-27DB-412A-8A49-F3C6C02E7072}" type="slidenum">
              <a:rPr lang="en-US"/>
              <a:pPr/>
              <a:t>70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502903-02F3-4C47-AB54-5D1453BE4A2D}" type="slidenum">
              <a:rPr lang="en-US"/>
              <a:pPr/>
              <a:t>43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5A99FA-8F68-4AFB-AC67-755689FA6BC2}" type="slidenum">
              <a:rPr lang="en-US"/>
              <a:pPr/>
              <a:t>71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9611A2-BFF5-43DE-A0BF-9FEA684E5B05}" type="slidenum">
              <a:rPr lang="en-US"/>
              <a:pPr/>
              <a:t>72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247189-97EA-4818-BA26-A96E12CB65F5}" type="slidenum">
              <a:rPr lang="en-US"/>
              <a:pPr/>
              <a:t>73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247189-97EA-4818-BA26-A96E12CB65F5}" type="slidenum">
              <a:rPr lang="en-US"/>
              <a:pPr/>
              <a:t>74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592E74-E11B-453E-87CC-A3E3FA557284}" type="slidenum">
              <a:rPr lang="en-US"/>
              <a:pPr/>
              <a:t>75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035CBA-F1B0-4DF9-AFE1-57A7E4189DC0}" type="slidenum">
              <a:rPr lang="en-US"/>
              <a:pPr/>
              <a:t>76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C8EAB4-84F2-46BF-B26B-C052041CB0EF}" type="slidenum">
              <a:rPr lang="en-US"/>
              <a:pPr/>
              <a:t>77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8B33B2-F56C-44AA-8BB1-C80D10ED4C61}" type="slidenum">
              <a:rPr lang="en-US"/>
              <a:pPr/>
              <a:t>78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D50DBD-2A33-470E-8F83-D97DA08608E8}" type="slidenum">
              <a:rPr lang="en-US"/>
              <a:pPr/>
              <a:t>79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A943AB-84E0-40F8-A2BA-D315379A4AB4}" type="slidenum">
              <a:rPr lang="en-US"/>
              <a:pPr/>
              <a:t>80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F54F4C-12A1-4889-BC07-69B54BC8E54F}" type="slidenum">
              <a:rPr lang="en-US"/>
              <a:pPr/>
              <a:t>44</a:t>
            </a:fld>
            <a:endParaRPr 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66AF66-D507-4499-9536-DAFF2D51C23F}" type="slidenum">
              <a:rPr lang="en-US"/>
              <a:pPr/>
              <a:t>45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66AF66-D507-4499-9536-DAFF2D51C23F}" type="slidenum">
              <a:rPr lang="en-US"/>
              <a:pPr/>
              <a:t>46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66AF66-D507-4499-9536-DAFF2D51C23F}" type="slidenum">
              <a:rPr lang="en-US"/>
              <a:pPr/>
              <a:t>47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BAF79C-90B6-48E4-87E4-362FC6597906}" type="slidenum">
              <a:rPr lang="en-US"/>
              <a:pPr/>
              <a:t>48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69B552-BB28-412E-B82A-77FE590AEA80}" type="slidenum">
              <a:rPr lang="en-US"/>
              <a:pPr/>
              <a:t>49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723C6-B3DA-44C1-ADB3-7199C082F41E}" type="datetimeFigureOut">
              <a:rPr lang="en-US" smtClean="0"/>
              <a:pPr/>
              <a:t>1/24/2009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59F2-920B-4CFB-B068-408D63718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723C6-B3DA-44C1-ADB3-7199C082F41E}" type="datetimeFigureOut">
              <a:rPr lang="en-US" smtClean="0"/>
              <a:pPr/>
              <a:t>1/24/2009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59F2-920B-4CFB-B068-408D63718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723C6-B3DA-44C1-ADB3-7199C082F41E}" type="datetimeFigureOut">
              <a:rPr lang="en-US" smtClean="0"/>
              <a:pPr/>
              <a:t>1/24/2009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59F2-920B-4CFB-B068-408D63718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723C6-B3DA-44C1-ADB3-7199C082F41E}" type="datetimeFigureOut">
              <a:rPr lang="en-US" smtClean="0"/>
              <a:pPr/>
              <a:t>1/24/2009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59F2-920B-4CFB-B068-408D63718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723C6-B3DA-44C1-ADB3-7199C082F41E}" type="datetimeFigureOut">
              <a:rPr lang="en-US" smtClean="0"/>
              <a:pPr/>
              <a:t>1/24/2009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59F2-920B-4CFB-B068-408D63718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723C6-B3DA-44C1-ADB3-7199C082F41E}" type="datetimeFigureOut">
              <a:rPr lang="en-US" smtClean="0"/>
              <a:pPr/>
              <a:t>1/24/2009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59F2-920B-4CFB-B068-408D63718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723C6-B3DA-44C1-ADB3-7199C082F41E}" type="datetimeFigureOut">
              <a:rPr lang="en-US" smtClean="0"/>
              <a:pPr/>
              <a:t>1/24/2009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59F2-920B-4CFB-B068-408D63718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723C6-B3DA-44C1-ADB3-7199C082F41E}" type="datetimeFigureOut">
              <a:rPr lang="en-US" smtClean="0"/>
              <a:pPr/>
              <a:t>1/24/2009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59F2-920B-4CFB-B068-408D63718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723C6-B3DA-44C1-ADB3-7199C082F41E}" type="datetimeFigureOut">
              <a:rPr lang="en-US" smtClean="0"/>
              <a:pPr/>
              <a:t>1/24/2009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59F2-920B-4CFB-B068-408D63718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723C6-B3DA-44C1-ADB3-7199C082F41E}" type="datetimeFigureOut">
              <a:rPr lang="en-US" smtClean="0"/>
              <a:pPr/>
              <a:t>1/24/2009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59F2-920B-4CFB-B068-408D63718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723C6-B3DA-44C1-ADB3-7199C082F41E}" type="datetimeFigureOut">
              <a:rPr lang="en-US" smtClean="0"/>
              <a:pPr/>
              <a:t>1/24/2009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59F2-920B-4CFB-B068-408D63718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723C6-B3DA-44C1-ADB3-7199C082F41E}" type="datetimeFigureOut">
              <a:rPr lang="en-US" smtClean="0"/>
              <a:pPr/>
              <a:t>1/24/2009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C59F2-920B-4CFB-B068-408D63718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838200"/>
            <a:ext cx="7924800" cy="28194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latin typeface="CasablancaAntique" pitchFamily="82" charset="0"/>
              </a:rPr>
              <a:t>Breakfast Bytes:</a:t>
            </a:r>
            <a:br>
              <a:rPr lang="en-US" sz="6000" dirty="0" smtClean="0">
                <a:latin typeface="CasablancaAntique" pitchFamily="82" charset="0"/>
              </a:rPr>
            </a:br>
            <a:r>
              <a:rPr lang="en-US" dirty="0" smtClean="0"/>
              <a:t>Pigeons, Holes, Bridges and Computers</a:t>
            </a:r>
            <a:endParaRPr lang="en-US" dirty="0" smtClean="0">
              <a:latin typeface="CasablancaAntique" pitchFamily="82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768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cademia SSi" pitchFamily="18" charset="0"/>
              </a:rPr>
              <a:t>Alan </a:t>
            </a:r>
            <a:r>
              <a:rPr lang="en-US" dirty="0" err="1" smtClean="0">
                <a:latin typeface="Academia SSi" pitchFamily="18" charset="0"/>
              </a:rPr>
              <a:t>Kaylor</a:t>
            </a:r>
            <a:r>
              <a:rPr lang="en-US" dirty="0" smtClean="0">
                <a:latin typeface="Academia SSi" pitchFamily="18" charset="0"/>
              </a:rPr>
              <a:t> Cline</a:t>
            </a:r>
          </a:p>
          <a:p>
            <a:pPr eaLnBrk="1" hangingPunct="1"/>
            <a:r>
              <a:rPr lang="en-US" dirty="0" smtClean="0">
                <a:latin typeface="Academia SSi" pitchFamily="18" charset="0"/>
              </a:rPr>
              <a:t>November 24,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 txBox="1">
            <a:spLocks/>
          </p:cNvSpPr>
          <p:nvPr/>
        </p:nvSpPr>
        <p:spPr>
          <a:xfrm>
            <a:off x="552450" y="533400"/>
            <a:ext cx="8039100" cy="156966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Koenig+s+berg</a:t>
            </a:r>
            <a:endParaRPr kumimoji="0" lang="en-US" sz="9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Garamond" pitchFamily="18" charset="0"/>
              <a:ea typeface="+mn-ea"/>
              <a:cs typeface="+mn-cs"/>
            </a:endParaRPr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876300" y="2438400"/>
            <a:ext cx="7391400" cy="156966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Koenig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/>
          <a:p>
            <a:r>
              <a:rPr lang="en-US" dirty="0" smtClean="0"/>
              <a:t>Don’t we have a street in Austin with that name?</a:t>
            </a:r>
            <a:endParaRPr lang="en-US" dirty="0"/>
          </a:p>
        </p:txBody>
      </p:sp>
      <p:sp>
        <p:nvSpPr>
          <p:cNvPr id="4" name="Subtitle 3"/>
          <p:cNvSpPr txBox="1">
            <a:spLocks/>
          </p:cNvSpPr>
          <p:nvPr/>
        </p:nvSpPr>
        <p:spPr>
          <a:xfrm>
            <a:off x="552450" y="533400"/>
            <a:ext cx="8039100" cy="156966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Koenig+s+berg</a:t>
            </a:r>
            <a:endParaRPr kumimoji="0" lang="en-US" sz="9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Garamond" pitchFamily="18" charset="0"/>
              <a:ea typeface="+mn-ea"/>
              <a:cs typeface="+mn-cs"/>
            </a:endParaRPr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876300" y="2438400"/>
            <a:ext cx="7391400" cy="156966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Koenig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219200"/>
          </a:xfrm>
        </p:spPr>
        <p:txBody>
          <a:bodyPr/>
          <a:lstStyle/>
          <a:p>
            <a:r>
              <a:rPr lang="en-US" dirty="0" smtClean="0"/>
              <a:t>Don’t we have a street in Austin with that name?</a:t>
            </a:r>
            <a:endParaRPr lang="en-US" dirty="0"/>
          </a:p>
        </p:txBody>
      </p:sp>
      <p:sp>
        <p:nvSpPr>
          <p:cNvPr id="4" name="Subtitle 3"/>
          <p:cNvSpPr txBox="1">
            <a:spLocks/>
          </p:cNvSpPr>
          <p:nvPr/>
        </p:nvSpPr>
        <p:spPr>
          <a:xfrm>
            <a:off x="552450" y="533400"/>
            <a:ext cx="8039100" cy="156966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Koenig+s+berg</a:t>
            </a:r>
            <a:endParaRPr kumimoji="0" lang="en-US" sz="9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Garamond" pitchFamily="18" charset="0"/>
              <a:ea typeface="+mn-ea"/>
              <a:cs typeface="+mn-cs"/>
            </a:endParaRPr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876300" y="2438400"/>
            <a:ext cx="7391400" cy="156966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Koenig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95800" y="6172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/>
          <a:p>
            <a:r>
              <a:rPr lang="en-US" dirty="0" smtClean="0"/>
              <a:t>Don’t we have a street in Austin with that name?</a:t>
            </a:r>
            <a:endParaRPr lang="en-US" dirty="0"/>
          </a:p>
        </p:txBody>
      </p:sp>
      <p:sp>
        <p:nvSpPr>
          <p:cNvPr id="4" name="Subtitle 3"/>
          <p:cNvSpPr txBox="1">
            <a:spLocks/>
          </p:cNvSpPr>
          <p:nvPr/>
        </p:nvSpPr>
        <p:spPr>
          <a:xfrm>
            <a:off x="552450" y="533400"/>
            <a:ext cx="8039100" cy="156966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Koenig+s+berg</a:t>
            </a:r>
            <a:endParaRPr kumimoji="0" lang="en-US" sz="9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Garamond" pitchFamily="18" charset="0"/>
              <a:ea typeface="+mn-ea"/>
              <a:cs typeface="+mn-cs"/>
            </a:endParaRPr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876300" y="2438400"/>
            <a:ext cx="7391400" cy="156966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Koenig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4300" y="5562600"/>
            <a:ext cx="8915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Yes, and another way of pronouncing “</a:t>
            </a:r>
            <a:r>
              <a:rPr lang="en-US" sz="3200" dirty="0" err="1" smtClean="0"/>
              <a:t>oe</a:t>
            </a:r>
            <a:r>
              <a:rPr lang="en-US" sz="3200" dirty="0" smtClean="0"/>
              <a:t>” in German is long A.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 txBox="1">
            <a:spLocks/>
          </p:cNvSpPr>
          <p:nvPr/>
        </p:nvSpPr>
        <p:spPr>
          <a:xfrm>
            <a:off x="876300" y="1600200"/>
            <a:ext cx="7391400" cy="156966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Koenig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55208" y="685800"/>
            <a:ext cx="58335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So, we could pronounce: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3300210" y="3733800"/>
            <a:ext cx="25435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as KAY-nig?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 txBox="1">
            <a:spLocks/>
          </p:cNvSpPr>
          <p:nvPr/>
        </p:nvSpPr>
        <p:spPr>
          <a:xfrm>
            <a:off x="876300" y="1600200"/>
            <a:ext cx="7391400" cy="156966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Koenig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55208" y="685800"/>
            <a:ext cx="58335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So, we could pronounce: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3300210" y="3733800"/>
            <a:ext cx="25435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as KAY-nig?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3550727" y="4953000"/>
            <a:ext cx="204254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/>
              <a:t>YUP</a:t>
            </a:r>
            <a:endParaRPr lang="en-US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94304" y="685800"/>
            <a:ext cx="69553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Does this have anything to do with computer science?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94304" y="685800"/>
            <a:ext cx="69553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Does this have anything to do with computer science?</a:t>
            </a:r>
            <a:endParaRPr lang="en-US" sz="4800" dirty="0"/>
          </a:p>
        </p:txBody>
      </p:sp>
      <p:sp>
        <p:nvSpPr>
          <p:cNvPr id="7" name="TextBox 6"/>
          <p:cNvSpPr txBox="1"/>
          <p:nvPr/>
        </p:nvSpPr>
        <p:spPr>
          <a:xfrm>
            <a:off x="3174823" y="4953000"/>
            <a:ext cx="279435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/>
              <a:t>NOPE</a:t>
            </a:r>
            <a:endParaRPr lang="en-US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788" y="1295400"/>
            <a:ext cx="7058425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857500" y="457200"/>
            <a:ext cx="34290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Back to </a:t>
            </a:r>
            <a:r>
              <a:rPr lang="en-US" sz="3200" dirty="0" err="1" smtClean="0">
                <a:latin typeface="Garamond" pitchFamily="18" charset="0"/>
              </a:rPr>
              <a:t>Königsberg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500" y="5943600"/>
            <a:ext cx="34290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Back to </a:t>
            </a:r>
            <a:r>
              <a:rPr lang="en-US" sz="3200" dirty="0" err="1" smtClean="0">
                <a:latin typeface="Garamond" pitchFamily="18" charset="0"/>
              </a:rPr>
              <a:t>Königsberg</a:t>
            </a:r>
            <a:endParaRPr lang="en-US" sz="32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788" y="1295400"/>
            <a:ext cx="7058425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000250" y="457200"/>
            <a:ext cx="51435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Notice the seven bridges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500" y="5943600"/>
            <a:ext cx="34290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Back to </a:t>
            </a:r>
            <a:r>
              <a:rPr lang="en-US" sz="3200" dirty="0" err="1" smtClean="0">
                <a:latin typeface="Garamond" pitchFamily="18" charset="0"/>
              </a:rPr>
              <a:t>Königsberg</a:t>
            </a:r>
            <a:endParaRPr lang="en-US" sz="32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Bridges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788" y="1295400"/>
            <a:ext cx="7058425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000250" y="457200"/>
            <a:ext cx="51435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Notice the seven bridges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814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912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76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48400" y="4419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38800" y="5943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788" y="1295400"/>
            <a:ext cx="7058425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0" y="152400"/>
            <a:ext cx="9144000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Leonard Euler asked: Can you start someplace and return there having crossed each bridge exactly once. 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814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912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76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48400" y="4419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38800" y="5943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92498" y="2705725"/>
            <a:ext cx="455900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/>
              <a:t>You try it.</a:t>
            </a:r>
            <a:endParaRPr lang="en-US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788" y="1295400"/>
            <a:ext cx="7058425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0" y="152400"/>
            <a:ext cx="9144000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Couldn’t do it, could you?</a:t>
            </a:r>
          </a:p>
          <a:p>
            <a:pPr algn="ctr"/>
            <a:endParaRPr lang="en-US" sz="3200" dirty="0"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814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912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76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48400" y="4419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38800" y="5943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788" y="1295400"/>
            <a:ext cx="7058425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0" y="152400"/>
            <a:ext cx="9144000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Couldn’t do it, could you?</a:t>
            </a:r>
          </a:p>
          <a:p>
            <a:pPr algn="ctr"/>
            <a:r>
              <a:rPr lang="en-US" sz="3200" dirty="0" smtClean="0">
                <a:latin typeface="Garamond" pitchFamily="18" charset="0"/>
              </a:rPr>
              <a:t>Can we make this easier to consider?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814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912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76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48400" y="4419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38800" y="5943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788" y="1295400"/>
            <a:ext cx="7058425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0" y="152400"/>
            <a:ext cx="91440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Let’s introduce some dots for the land areas: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814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912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76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48400" y="4419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38800" y="5943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788" y="1295400"/>
            <a:ext cx="7058425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0" y="152400"/>
            <a:ext cx="91440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Let’s introduce some dots for the land areas: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814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912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76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48400" y="4419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38800" y="5943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Oval 13"/>
          <p:cNvSpPr/>
          <p:nvPr/>
        </p:nvSpPr>
        <p:spPr>
          <a:xfrm>
            <a:off x="4648200" y="2286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352800" y="5715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038600" y="3810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781800" y="43434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788" y="1295400"/>
            <a:ext cx="7058425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0" y="152400"/>
            <a:ext cx="91440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… and some lines for the bridges: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814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912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76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48400" y="4419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38800" y="5943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Oval 13"/>
          <p:cNvSpPr/>
          <p:nvPr/>
        </p:nvSpPr>
        <p:spPr>
          <a:xfrm>
            <a:off x="4648200" y="2286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352800" y="5715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038600" y="3810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781800" y="43434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788" y="1295400"/>
            <a:ext cx="7058425" cy="55626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0" y="609600"/>
            <a:ext cx="91440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… and some lines for the bridges: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814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912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76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48400" y="4419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38800" y="5943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Oval 16"/>
          <p:cNvSpPr/>
          <p:nvPr/>
        </p:nvSpPr>
        <p:spPr>
          <a:xfrm>
            <a:off x="4038600" y="3810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781800" y="43434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4114800" y="3124200"/>
            <a:ext cx="1003674" cy="3940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8" idx="2"/>
          </p:cNvCxnSpPr>
          <p:nvPr/>
        </p:nvCxnSpPr>
        <p:spPr>
          <a:xfrm rot="10800000">
            <a:off x="4648200" y="4191000"/>
            <a:ext cx="2133600" cy="457200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3283137" y="4870263"/>
            <a:ext cx="1371600" cy="4702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 26"/>
          <p:cNvSpPr/>
          <p:nvPr/>
        </p:nvSpPr>
        <p:spPr>
          <a:xfrm>
            <a:off x="3429000" y="2590800"/>
            <a:ext cx="3657600" cy="3505200"/>
          </a:xfrm>
          <a:prstGeom prst="arc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c 28"/>
          <p:cNvSpPr/>
          <p:nvPr/>
        </p:nvSpPr>
        <p:spPr>
          <a:xfrm flipV="1">
            <a:off x="3505200" y="4038600"/>
            <a:ext cx="3810000" cy="2590800"/>
          </a:xfrm>
          <a:prstGeom prst="arc">
            <a:avLst>
              <a:gd name="adj1" fmla="val 12499990"/>
              <a:gd name="adj2" fmla="val 711798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c 29"/>
          <p:cNvSpPr/>
          <p:nvPr/>
        </p:nvSpPr>
        <p:spPr>
          <a:xfrm>
            <a:off x="3429000" y="2514600"/>
            <a:ext cx="3733800" cy="1752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c 31"/>
          <p:cNvSpPr/>
          <p:nvPr/>
        </p:nvSpPr>
        <p:spPr>
          <a:xfrm>
            <a:off x="2895600" y="4114800"/>
            <a:ext cx="3733800" cy="2133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648200" y="2286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352800" y="5715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788" y="1295400"/>
            <a:ext cx="7058425" cy="55626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0" y="609600"/>
            <a:ext cx="91440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… and remove the picture: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814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912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76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48400" y="4419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38800" y="5943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Oval 13"/>
          <p:cNvSpPr/>
          <p:nvPr/>
        </p:nvSpPr>
        <p:spPr>
          <a:xfrm>
            <a:off x="4648200" y="2286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038600" y="3810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781800" y="43434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4114800" y="3124200"/>
            <a:ext cx="1003674" cy="3940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8" idx="2"/>
          </p:cNvCxnSpPr>
          <p:nvPr/>
        </p:nvCxnSpPr>
        <p:spPr>
          <a:xfrm rot="10800000">
            <a:off x="4648200" y="4191000"/>
            <a:ext cx="2133600" cy="457200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3283137" y="4870263"/>
            <a:ext cx="1371600" cy="4702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 26"/>
          <p:cNvSpPr/>
          <p:nvPr/>
        </p:nvSpPr>
        <p:spPr>
          <a:xfrm>
            <a:off x="3429000" y="2590800"/>
            <a:ext cx="3657600" cy="3505200"/>
          </a:xfrm>
          <a:prstGeom prst="arc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c 28"/>
          <p:cNvSpPr/>
          <p:nvPr/>
        </p:nvSpPr>
        <p:spPr>
          <a:xfrm flipV="1">
            <a:off x="3505200" y="4038600"/>
            <a:ext cx="3810000" cy="2590800"/>
          </a:xfrm>
          <a:prstGeom prst="arc">
            <a:avLst>
              <a:gd name="adj1" fmla="val 12499990"/>
              <a:gd name="adj2" fmla="val 711798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c 29"/>
          <p:cNvSpPr/>
          <p:nvPr/>
        </p:nvSpPr>
        <p:spPr>
          <a:xfrm>
            <a:off x="3429000" y="2514600"/>
            <a:ext cx="3733800" cy="1752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c 31"/>
          <p:cNvSpPr/>
          <p:nvPr/>
        </p:nvSpPr>
        <p:spPr>
          <a:xfrm>
            <a:off x="2895600" y="4114800"/>
            <a:ext cx="3733800" cy="2133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352800" y="5715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788" y="1295400"/>
            <a:ext cx="7058425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857500" y="457200"/>
            <a:ext cx="34290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err="1" smtClean="0">
                <a:latin typeface="Garamond" pitchFamily="18" charset="0"/>
              </a:rPr>
              <a:t>Königsberg</a:t>
            </a:r>
            <a:endParaRPr lang="en-US" sz="32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609600"/>
            <a:ext cx="91440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… and remove the picture: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2209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8200" y="3124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2362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38400" y="4800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10200" y="4495800"/>
            <a:ext cx="469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43600" y="5791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Oval 16"/>
          <p:cNvSpPr/>
          <p:nvPr/>
        </p:nvSpPr>
        <p:spPr>
          <a:xfrm>
            <a:off x="4038600" y="3810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781800" y="43434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4114800" y="3124200"/>
            <a:ext cx="1003674" cy="3940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8" idx="2"/>
          </p:cNvCxnSpPr>
          <p:nvPr/>
        </p:nvCxnSpPr>
        <p:spPr>
          <a:xfrm rot="10800000">
            <a:off x="4648200" y="4191000"/>
            <a:ext cx="2133600" cy="457200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3359337" y="4870263"/>
            <a:ext cx="1295400" cy="3940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 26"/>
          <p:cNvSpPr/>
          <p:nvPr/>
        </p:nvSpPr>
        <p:spPr>
          <a:xfrm>
            <a:off x="3429000" y="2590800"/>
            <a:ext cx="3657600" cy="3505200"/>
          </a:xfrm>
          <a:prstGeom prst="arc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c 28"/>
          <p:cNvSpPr/>
          <p:nvPr/>
        </p:nvSpPr>
        <p:spPr>
          <a:xfrm flipV="1">
            <a:off x="3505200" y="4038600"/>
            <a:ext cx="3810000" cy="2590800"/>
          </a:xfrm>
          <a:prstGeom prst="arc">
            <a:avLst>
              <a:gd name="adj1" fmla="val 12499990"/>
              <a:gd name="adj2" fmla="val 711798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c 29"/>
          <p:cNvSpPr/>
          <p:nvPr/>
        </p:nvSpPr>
        <p:spPr>
          <a:xfrm>
            <a:off x="3429000" y="2514600"/>
            <a:ext cx="3733800" cy="1752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c 31"/>
          <p:cNvSpPr/>
          <p:nvPr/>
        </p:nvSpPr>
        <p:spPr>
          <a:xfrm>
            <a:off x="2895600" y="4114800"/>
            <a:ext cx="3733800" cy="2133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648200" y="2286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352800" y="5715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52400"/>
            <a:ext cx="91440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Do we gain anything by doing this?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2209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8200" y="3124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2362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38400" y="4800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10200" y="4495800"/>
            <a:ext cx="469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43600" y="5791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Oval 16"/>
          <p:cNvSpPr/>
          <p:nvPr/>
        </p:nvSpPr>
        <p:spPr>
          <a:xfrm>
            <a:off x="4038600" y="3810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781800" y="43434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4114800" y="3124200"/>
            <a:ext cx="1003674" cy="3940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8" idx="2"/>
          </p:cNvCxnSpPr>
          <p:nvPr/>
        </p:nvCxnSpPr>
        <p:spPr>
          <a:xfrm rot="10800000">
            <a:off x="4648200" y="4191000"/>
            <a:ext cx="2133600" cy="457200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3359337" y="4870263"/>
            <a:ext cx="1295400" cy="3940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 26"/>
          <p:cNvSpPr/>
          <p:nvPr/>
        </p:nvSpPr>
        <p:spPr>
          <a:xfrm>
            <a:off x="3429000" y="2590800"/>
            <a:ext cx="3657600" cy="3505200"/>
          </a:xfrm>
          <a:prstGeom prst="arc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c 28"/>
          <p:cNvSpPr/>
          <p:nvPr/>
        </p:nvSpPr>
        <p:spPr>
          <a:xfrm flipV="1">
            <a:off x="3505200" y="4038600"/>
            <a:ext cx="3810000" cy="2590800"/>
          </a:xfrm>
          <a:prstGeom prst="arc">
            <a:avLst>
              <a:gd name="adj1" fmla="val 12499990"/>
              <a:gd name="adj2" fmla="val 711798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c 29"/>
          <p:cNvSpPr/>
          <p:nvPr/>
        </p:nvSpPr>
        <p:spPr>
          <a:xfrm>
            <a:off x="3429000" y="2514600"/>
            <a:ext cx="3733800" cy="1752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c 31"/>
          <p:cNvSpPr/>
          <p:nvPr/>
        </p:nvSpPr>
        <p:spPr>
          <a:xfrm>
            <a:off x="2895600" y="4114800"/>
            <a:ext cx="3733800" cy="2133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648200" y="2286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352800" y="5715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52401"/>
            <a:ext cx="914400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Do we gain anything by doing this?</a:t>
            </a:r>
          </a:p>
          <a:p>
            <a:pPr algn="ctr"/>
            <a:r>
              <a:rPr lang="en-US" sz="3200" dirty="0" smtClean="0">
                <a:latin typeface="Garamond" pitchFamily="18" charset="0"/>
              </a:rPr>
              <a:t>Sure. It’s easier to concentrate on what matters.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2209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8200" y="3124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2362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38400" y="4800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10200" y="4495800"/>
            <a:ext cx="469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43600" y="5791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Oval 16"/>
          <p:cNvSpPr/>
          <p:nvPr/>
        </p:nvSpPr>
        <p:spPr>
          <a:xfrm>
            <a:off x="4038600" y="3810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781800" y="43434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4114800" y="3124200"/>
            <a:ext cx="1003674" cy="3940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8" idx="2"/>
          </p:cNvCxnSpPr>
          <p:nvPr/>
        </p:nvCxnSpPr>
        <p:spPr>
          <a:xfrm rot="10800000">
            <a:off x="4648200" y="4191000"/>
            <a:ext cx="2133600" cy="457200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3359337" y="4870263"/>
            <a:ext cx="1295400" cy="3940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 26"/>
          <p:cNvSpPr/>
          <p:nvPr/>
        </p:nvSpPr>
        <p:spPr>
          <a:xfrm>
            <a:off x="3429000" y="2590800"/>
            <a:ext cx="3657600" cy="3505200"/>
          </a:xfrm>
          <a:prstGeom prst="arc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c 28"/>
          <p:cNvSpPr/>
          <p:nvPr/>
        </p:nvSpPr>
        <p:spPr>
          <a:xfrm flipV="1">
            <a:off x="3505200" y="4038600"/>
            <a:ext cx="3810000" cy="2590800"/>
          </a:xfrm>
          <a:prstGeom prst="arc">
            <a:avLst>
              <a:gd name="adj1" fmla="val 12499990"/>
              <a:gd name="adj2" fmla="val 711798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c 29"/>
          <p:cNvSpPr/>
          <p:nvPr/>
        </p:nvSpPr>
        <p:spPr>
          <a:xfrm>
            <a:off x="3429000" y="2514600"/>
            <a:ext cx="3733800" cy="1752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c 31"/>
          <p:cNvSpPr/>
          <p:nvPr/>
        </p:nvSpPr>
        <p:spPr>
          <a:xfrm>
            <a:off x="2895600" y="4114800"/>
            <a:ext cx="3733800" cy="2133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648200" y="2286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352800" y="5715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52401"/>
            <a:ext cx="9144000" cy="156966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The lesson here is that sometimes it’s better to work with a model of the problem that captures just what’s important and no more.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2209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8200" y="3124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2362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38400" y="4800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10200" y="4495800"/>
            <a:ext cx="469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43600" y="5791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Oval 16"/>
          <p:cNvSpPr/>
          <p:nvPr/>
        </p:nvSpPr>
        <p:spPr>
          <a:xfrm>
            <a:off x="4038600" y="3810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781800" y="43434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4114800" y="3124200"/>
            <a:ext cx="1003674" cy="3940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8" idx="2"/>
          </p:cNvCxnSpPr>
          <p:nvPr/>
        </p:nvCxnSpPr>
        <p:spPr>
          <a:xfrm rot="10800000">
            <a:off x="4648200" y="4191000"/>
            <a:ext cx="2133600" cy="457200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3359337" y="4870263"/>
            <a:ext cx="1295400" cy="3940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 26"/>
          <p:cNvSpPr/>
          <p:nvPr/>
        </p:nvSpPr>
        <p:spPr>
          <a:xfrm>
            <a:off x="3429000" y="2590800"/>
            <a:ext cx="3657600" cy="3505200"/>
          </a:xfrm>
          <a:prstGeom prst="arc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c 28"/>
          <p:cNvSpPr/>
          <p:nvPr/>
        </p:nvSpPr>
        <p:spPr>
          <a:xfrm flipV="1">
            <a:off x="3505200" y="4038600"/>
            <a:ext cx="3810000" cy="2590800"/>
          </a:xfrm>
          <a:prstGeom prst="arc">
            <a:avLst>
              <a:gd name="adj1" fmla="val 12499990"/>
              <a:gd name="adj2" fmla="val 711798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c 29"/>
          <p:cNvSpPr/>
          <p:nvPr/>
        </p:nvSpPr>
        <p:spPr>
          <a:xfrm>
            <a:off x="3429000" y="2514600"/>
            <a:ext cx="3733800" cy="1752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c 31"/>
          <p:cNvSpPr/>
          <p:nvPr/>
        </p:nvSpPr>
        <p:spPr>
          <a:xfrm>
            <a:off x="2895600" y="4114800"/>
            <a:ext cx="3733800" cy="2133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648200" y="2286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352800" y="5715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52401"/>
            <a:ext cx="91440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The lesson here is that sometimes it’s better to work with a model of the problem that captures just what’s important and no more. We call this </a:t>
            </a:r>
            <a:r>
              <a:rPr lang="en-US" sz="3200" b="1" i="1" dirty="0" smtClean="0">
                <a:latin typeface="Garamond" pitchFamily="18" charset="0"/>
              </a:rPr>
              <a:t>abstraction</a:t>
            </a:r>
            <a:r>
              <a:rPr lang="en-US" sz="3200" dirty="0" smtClean="0">
                <a:latin typeface="Garamond" pitchFamily="18" charset="0"/>
              </a:rPr>
              <a:t>.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2209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8200" y="3124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2362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38400" y="4800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10200" y="4495800"/>
            <a:ext cx="469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43600" y="5791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Oval 16"/>
          <p:cNvSpPr/>
          <p:nvPr/>
        </p:nvSpPr>
        <p:spPr>
          <a:xfrm>
            <a:off x="4038600" y="3810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781800" y="43434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4114800" y="3124200"/>
            <a:ext cx="1003674" cy="3940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8" idx="2"/>
          </p:cNvCxnSpPr>
          <p:nvPr/>
        </p:nvCxnSpPr>
        <p:spPr>
          <a:xfrm rot="10800000">
            <a:off x="4648200" y="4191000"/>
            <a:ext cx="2133600" cy="457200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3359337" y="4870263"/>
            <a:ext cx="1295400" cy="3940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 26"/>
          <p:cNvSpPr/>
          <p:nvPr/>
        </p:nvSpPr>
        <p:spPr>
          <a:xfrm>
            <a:off x="3429000" y="2590800"/>
            <a:ext cx="3657600" cy="3505200"/>
          </a:xfrm>
          <a:prstGeom prst="arc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c 28"/>
          <p:cNvSpPr/>
          <p:nvPr/>
        </p:nvSpPr>
        <p:spPr>
          <a:xfrm flipV="1">
            <a:off x="3505200" y="4038600"/>
            <a:ext cx="3810000" cy="2590800"/>
          </a:xfrm>
          <a:prstGeom prst="arc">
            <a:avLst>
              <a:gd name="adj1" fmla="val 12499990"/>
              <a:gd name="adj2" fmla="val 711798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c 29"/>
          <p:cNvSpPr/>
          <p:nvPr/>
        </p:nvSpPr>
        <p:spPr>
          <a:xfrm>
            <a:off x="3429000" y="2514600"/>
            <a:ext cx="3733800" cy="1752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c 31"/>
          <p:cNvSpPr/>
          <p:nvPr/>
        </p:nvSpPr>
        <p:spPr>
          <a:xfrm>
            <a:off x="2895600" y="4114800"/>
            <a:ext cx="3733800" cy="2133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648200" y="2286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352800" y="5715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52401"/>
            <a:ext cx="914400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Can you see from the abstract model why there is no solution to the Seven Bridges of </a:t>
            </a:r>
            <a:r>
              <a:rPr lang="en-US" sz="3200" dirty="0" err="1" smtClean="0">
                <a:latin typeface="Garamond" pitchFamily="18" charset="0"/>
              </a:rPr>
              <a:t>Königsberg</a:t>
            </a:r>
            <a:r>
              <a:rPr lang="en-US" sz="3200" dirty="0" smtClean="0">
                <a:latin typeface="Garamond" pitchFamily="18" charset="0"/>
              </a:rPr>
              <a:t> Problem?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2209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8200" y="3124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2362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38400" y="4800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10200" y="4495800"/>
            <a:ext cx="469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43600" y="5791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Oval 16"/>
          <p:cNvSpPr/>
          <p:nvPr/>
        </p:nvSpPr>
        <p:spPr>
          <a:xfrm>
            <a:off x="4038600" y="3810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781800" y="43434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4114800" y="3124200"/>
            <a:ext cx="1003674" cy="3940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8" idx="2"/>
          </p:cNvCxnSpPr>
          <p:nvPr/>
        </p:nvCxnSpPr>
        <p:spPr>
          <a:xfrm rot="10800000">
            <a:off x="4648200" y="4191000"/>
            <a:ext cx="2133600" cy="457200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3359337" y="4870263"/>
            <a:ext cx="1295400" cy="3940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 26"/>
          <p:cNvSpPr/>
          <p:nvPr/>
        </p:nvSpPr>
        <p:spPr>
          <a:xfrm>
            <a:off x="3429000" y="2590800"/>
            <a:ext cx="3657600" cy="3505200"/>
          </a:xfrm>
          <a:prstGeom prst="arc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c 28"/>
          <p:cNvSpPr/>
          <p:nvPr/>
        </p:nvSpPr>
        <p:spPr>
          <a:xfrm flipV="1">
            <a:off x="3505200" y="4038600"/>
            <a:ext cx="3810000" cy="2590800"/>
          </a:xfrm>
          <a:prstGeom prst="arc">
            <a:avLst>
              <a:gd name="adj1" fmla="val 12499990"/>
              <a:gd name="adj2" fmla="val 711798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c 29"/>
          <p:cNvSpPr/>
          <p:nvPr/>
        </p:nvSpPr>
        <p:spPr>
          <a:xfrm>
            <a:off x="3429000" y="2514600"/>
            <a:ext cx="3733800" cy="1752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c 31"/>
          <p:cNvSpPr/>
          <p:nvPr/>
        </p:nvSpPr>
        <p:spPr>
          <a:xfrm>
            <a:off x="2895600" y="4114800"/>
            <a:ext cx="3733800" cy="2133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648200" y="2286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352800" y="5715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5300" y="762000"/>
            <a:ext cx="815340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latin typeface="Garamond" pitchFamily="18" charset="0"/>
              </a:rPr>
              <a:t>This is a general truth:</a:t>
            </a:r>
          </a:p>
          <a:p>
            <a:pPr algn="ctr"/>
            <a:endParaRPr lang="en-US" sz="5400" dirty="0" smtClean="0">
              <a:latin typeface="Garamond" pitchFamily="18" charset="0"/>
            </a:endParaRPr>
          </a:p>
          <a:p>
            <a:pPr algn="ctr"/>
            <a:r>
              <a:rPr lang="en-US" sz="5400" i="1" dirty="0" smtClean="0">
                <a:latin typeface="Garamond" pitchFamily="18" charset="0"/>
              </a:rPr>
              <a:t>In any graph, there is a circuit containing every edge exactly once if and only if every node touches an even number of edges.</a:t>
            </a:r>
            <a:endParaRPr lang="en-US" sz="5400" i="1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52401"/>
            <a:ext cx="914400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In the Seven Bridges of </a:t>
            </a:r>
            <a:r>
              <a:rPr lang="en-US" sz="3200" dirty="0" err="1" smtClean="0">
                <a:latin typeface="Garamond" pitchFamily="18" charset="0"/>
              </a:rPr>
              <a:t>Königsberg</a:t>
            </a:r>
            <a:r>
              <a:rPr lang="en-US" sz="3200" dirty="0" smtClean="0">
                <a:latin typeface="Garamond" pitchFamily="18" charset="0"/>
              </a:rPr>
              <a:t> Problem all four of the nodes have an odd number of edges touching them.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2209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8200" y="3124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2362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38400" y="4800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10200" y="4495800"/>
            <a:ext cx="469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43600" y="5791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Oval 16"/>
          <p:cNvSpPr/>
          <p:nvPr/>
        </p:nvSpPr>
        <p:spPr>
          <a:xfrm>
            <a:off x="4038600" y="3810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781800" y="43434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4114800" y="3124200"/>
            <a:ext cx="1003674" cy="3940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8" idx="2"/>
          </p:cNvCxnSpPr>
          <p:nvPr/>
        </p:nvCxnSpPr>
        <p:spPr>
          <a:xfrm rot="10800000">
            <a:off x="4648200" y="4191000"/>
            <a:ext cx="2133600" cy="457200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3359337" y="4870263"/>
            <a:ext cx="1295400" cy="3940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 26"/>
          <p:cNvSpPr/>
          <p:nvPr/>
        </p:nvSpPr>
        <p:spPr>
          <a:xfrm>
            <a:off x="3429000" y="2590800"/>
            <a:ext cx="3657600" cy="3505200"/>
          </a:xfrm>
          <a:prstGeom prst="arc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c 28"/>
          <p:cNvSpPr/>
          <p:nvPr/>
        </p:nvSpPr>
        <p:spPr>
          <a:xfrm flipV="1">
            <a:off x="3505200" y="4038600"/>
            <a:ext cx="3810000" cy="2590800"/>
          </a:xfrm>
          <a:prstGeom prst="arc">
            <a:avLst>
              <a:gd name="adj1" fmla="val 12499990"/>
              <a:gd name="adj2" fmla="val 711798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c 29"/>
          <p:cNvSpPr/>
          <p:nvPr/>
        </p:nvSpPr>
        <p:spPr>
          <a:xfrm>
            <a:off x="3429000" y="2514600"/>
            <a:ext cx="3733800" cy="1752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c 31"/>
          <p:cNvSpPr/>
          <p:nvPr/>
        </p:nvSpPr>
        <p:spPr>
          <a:xfrm>
            <a:off x="2895600" y="4114800"/>
            <a:ext cx="3733800" cy="2133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648200" y="2286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3352800" y="5715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52401"/>
            <a:ext cx="9144000" cy="2554545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In the Seven Bridges of </a:t>
            </a:r>
            <a:r>
              <a:rPr lang="en-US" sz="3200" dirty="0" err="1" smtClean="0">
                <a:latin typeface="Garamond" pitchFamily="18" charset="0"/>
              </a:rPr>
              <a:t>Königsberg</a:t>
            </a:r>
            <a:r>
              <a:rPr lang="en-US" sz="3200" dirty="0" smtClean="0">
                <a:latin typeface="Garamond" pitchFamily="18" charset="0"/>
              </a:rPr>
              <a:t> Problem all four of the nodes have an odd number of edges touching them.</a:t>
            </a:r>
          </a:p>
          <a:p>
            <a:pPr algn="ctr"/>
            <a:r>
              <a:rPr lang="en-US" sz="3200" i="1" dirty="0" smtClean="0">
                <a:latin typeface="Garamond" pitchFamily="18" charset="0"/>
              </a:rPr>
              <a:t>So there is no solution.</a:t>
            </a:r>
          </a:p>
          <a:p>
            <a:pPr algn="ctr"/>
            <a:endParaRPr lang="en-US" sz="3200" dirty="0" smtClean="0">
              <a:latin typeface="Garamond" pitchFamily="18" charset="0"/>
            </a:endParaRPr>
          </a:p>
          <a:p>
            <a:pPr algn="ctr"/>
            <a:endParaRPr lang="en-US" sz="3200" dirty="0"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2209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8200" y="3124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2362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38400" y="4800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10200" y="4495800"/>
            <a:ext cx="469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43600" y="5791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Oval 16"/>
          <p:cNvSpPr/>
          <p:nvPr/>
        </p:nvSpPr>
        <p:spPr>
          <a:xfrm>
            <a:off x="4038600" y="3810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781800" y="43434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4114800" y="3124200"/>
            <a:ext cx="1003674" cy="3940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8" idx="2"/>
          </p:cNvCxnSpPr>
          <p:nvPr/>
        </p:nvCxnSpPr>
        <p:spPr>
          <a:xfrm rot="10800000">
            <a:off x="4648200" y="4191000"/>
            <a:ext cx="2133600" cy="457200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3359337" y="4870263"/>
            <a:ext cx="1295400" cy="3940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 26"/>
          <p:cNvSpPr/>
          <p:nvPr/>
        </p:nvSpPr>
        <p:spPr>
          <a:xfrm>
            <a:off x="3429000" y="2590800"/>
            <a:ext cx="3657600" cy="3505200"/>
          </a:xfrm>
          <a:prstGeom prst="arc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c 28"/>
          <p:cNvSpPr/>
          <p:nvPr/>
        </p:nvSpPr>
        <p:spPr>
          <a:xfrm flipV="1">
            <a:off x="3505200" y="4038600"/>
            <a:ext cx="3810000" cy="2590800"/>
          </a:xfrm>
          <a:prstGeom prst="arc">
            <a:avLst>
              <a:gd name="adj1" fmla="val 12499990"/>
              <a:gd name="adj2" fmla="val 711798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c 29"/>
          <p:cNvSpPr/>
          <p:nvPr/>
        </p:nvSpPr>
        <p:spPr>
          <a:xfrm>
            <a:off x="3429000" y="2514600"/>
            <a:ext cx="3733800" cy="1752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c 31"/>
          <p:cNvSpPr/>
          <p:nvPr/>
        </p:nvSpPr>
        <p:spPr>
          <a:xfrm>
            <a:off x="2895600" y="4114800"/>
            <a:ext cx="3733800" cy="2133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648200" y="2286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3352800" y="5715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52401"/>
            <a:ext cx="91440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In the Seven Bridges of </a:t>
            </a:r>
            <a:r>
              <a:rPr lang="en-US" sz="3200" dirty="0" err="1" smtClean="0">
                <a:latin typeface="Garamond" pitchFamily="18" charset="0"/>
              </a:rPr>
              <a:t>Königsberg</a:t>
            </a:r>
            <a:r>
              <a:rPr lang="en-US" sz="3200" dirty="0" smtClean="0">
                <a:latin typeface="Garamond" pitchFamily="18" charset="0"/>
              </a:rPr>
              <a:t> Problem all four of the nodes have an odd number of edges touching them.</a:t>
            </a:r>
          </a:p>
          <a:p>
            <a:pPr algn="ctr"/>
            <a:r>
              <a:rPr lang="en-US" sz="3200" i="1" dirty="0" smtClean="0">
                <a:latin typeface="Garamond" pitchFamily="18" charset="0"/>
              </a:rPr>
              <a:t>So there is no solution.</a:t>
            </a:r>
            <a:endParaRPr lang="en-US" sz="3200" i="1" dirty="0"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2209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8200" y="3124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2362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38400" y="4800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10200" y="4495800"/>
            <a:ext cx="469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43600" y="5791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Oval 16"/>
          <p:cNvSpPr/>
          <p:nvPr/>
        </p:nvSpPr>
        <p:spPr>
          <a:xfrm>
            <a:off x="4038600" y="3810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781800" y="43434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4114800" y="3124200"/>
            <a:ext cx="1003674" cy="3940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8" idx="2"/>
          </p:cNvCxnSpPr>
          <p:nvPr/>
        </p:nvCxnSpPr>
        <p:spPr>
          <a:xfrm rot="10800000">
            <a:off x="4648200" y="4191000"/>
            <a:ext cx="2133600" cy="457200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3359337" y="4870263"/>
            <a:ext cx="1295400" cy="3940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 26"/>
          <p:cNvSpPr/>
          <p:nvPr/>
        </p:nvSpPr>
        <p:spPr>
          <a:xfrm>
            <a:off x="3429000" y="2590800"/>
            <a:ext cx="3657600" cy="3505200"/>
          </a:xfrm>
          <a:prstGeom prst="arc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c 28"/>
          <p:cNvSpPr/>
          <p:nvPr/>
        </p:nvSpPr>
        <p:spPr>
          <a:xfrm flipV="1">
            <a:off x="3505200" y="4038600"/>
            <a:ext cx="3810000" cy="2590800"/>
          </a:xfrm>
          <a:prstGeom prst="arc">
            <a:avLst>
              <a:gd name="adj1" fmla="val 12499990"/>
              <a:gd name="adj2" fmla="val 711798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c 29"/>
          <p:cNvSpPr/>
          <p:nvPr/>
        </p:nvSpPr>
        <p:spPr>
          <a:xfrm>
            <a:off x="3429000" y="2514600"/>
            <a:ext cx="3733800" cy="1752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c 31"/>
          <p:cNvSpPr/>
          <p:nvPr/>
        </p:nvSpPr>
        <p:spPr>
          <a:xfrm>
            <a:off x="2895600" y="4114800"/>
            <a:ext cx="3733800" cy="2133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648200" y="2286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352800" y="5715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did you say that?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upload.wikimedia.org/wikipedia/commons/thumb/7/72/Labelled_Eulergraph.svg/180px-Labelled_Eulergraph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95500" y="1254760"/>
            <a:ext cx="4953000" cy="52832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786383" y="609600"/>
            <a:ext cx="35712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Garamond" pitchFamily="18" charset="0"/>
              </a:rPr>
              <a:t>Now you try this one</a:t>
            </a:r>
            <a:endParaRPr lang="en-US" sz="32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48521" y="2133600"/>
            <a:ext cx="644695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/>
              <a:t>Pigeons and Holes</a:t>
            </a:r>
            <a:endParaRPr 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1651000" y="685800"/>
            <a:ext cx="584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400" dirty="0">
                <a:latin typeface="Eurostile" pitchFamily="34" charset="0"/>
              </a:rPr>
              <a:t>The Pigeonhole Principle</a:t>
            </a:r>
          </a:p>
        </p:txBody>
      </p:sp>
      <p:pic>
        <p:nvPicPr>
          <p:cNvPr id="66563" name="Picture 3" descr="Wood Pige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3657600"/>
            <a:ext cx="838200" cy="666750"/>
          </a:xfrm>
          <a:prstGeom prst="rect">
            <a:avLst/>
          </a:prstGeom>
          <a:noFill/>
        </p:spPr>
      </p:pic>
      <p:pic>
        <p:nvPicPr>
          <p:cNvPr id="66564" name="Picture 4" descr="Wood Pige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2590800"/>
            <a:ext cx="838200" cy="666750"/>
          </a:xfrm>
          <a:prstGeom prst="rect">
            <a:avLst/>
          </a:prstGeom>
          <a:noFill/>
        </p:spPr>
      </p:pic>
      <p:pic>
        <p:nvPicPr>
          <p:cNvPr id="66565" name="Picture 5" descr="Wood Pige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" y="4800600"/>
            <a:ext cx="838200" cy="666750"/>
          </a:xfrm>
          <a:prstGeom prst="rect">
            <a:avLst/>
          </a:prstGeom>
          <a:noFill/>
        </p:spPr>
      </p:pic>
      <p:pic>
        <p:nvPicPr>
          <p:cNvPr id="66566" name="Picture 6" descr="Wood Pige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81200" y="5029200"/>
            <a:ext cx="838200" cy="666750"/>
          </a:xfrm>
          <a:prstGeom prst="rect">
            <a:avLst/>
          </a:prstGeom>
          <a:noFill/>
        </p:spPr>
      </p:pic>
      <p:pic>
        <p:nvPicPr>
          <p:cNvPr id="66567" name="Picture 7" descr="Wood Pige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3124200"/>
            <a:ext cx="838200" cy="666750"/>
          </a:xfrm>
          <a:prstGeom prst="rect">
            <a:avLst/>
          </a:prstGeom>
          <a:noFill/>
        </p:spPr>
      </p:pic>
      <p:pic>
        <p:nvPicPr>
          <p:cNvPr id="66568" name="Picture 8" descr="Wood Pige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57400" y="2209800"/>
            <a:ext cx="838200" cy="666750"/>
          </a:xfrm>
          <a:prstGeom prst="rect">
            <a:avLst/>
          </a:prstGeom>
          <a:noFill/>
        </p:spPr>
      </p:pic>
      <p:graphicFrame>
        <p:nvGraphicFramePr>
          <p:cNvPr id="66569" name="Object 9"/>
          <p:cNvGraphicFramePr>
            <a:graphicFrameLocks noChangeAspect="1"/>
          </p:cNvGraphicFramePr>
          <p:nvPr/>
        </p:nvGraphicFramePr>
        <p:xfrm>
          <a:off x="5410200" y="2514600"/>
          <a:ext cx="2806700" cy="1892300"/>
        </p:xfrm>
        <a:graphic>
          <a:graphicData uri="http://schemas.openxmlformats.org/presentationml/2006/ole">
            <p:oleObj spid="_x0000_s71682" name="CorelDRAW" r:id="rId5" imgW="2806560" imgH="1891800" progId="CorelDRAW.Graphic.10">
              <p:embed/>
            </p:oleObj>
          </a:graphicData>
        </a:graphic>
      </p:graphicFrame>
      <p:pic>
        <p:nvPicPr>
          <p:cNvPr id="66570" name="Picture 10" descr="Wood Pige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52600" y="3581400"/>
            <a:ext cx="838200" cy="666750"/>
          </a:xfrm>
          <a:prstGeom prst="rect">
            <a:avLst/>
          </a:prstGeom>
          <a:noFill/>
        </p:spPr>
      </p:pic>
      <p:pic>
        <p:nvPicPr>
          <p:cNvPr id="66571" name="Picture 11" descr="Wood Pige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4495800"/>
            <a:ext cx="838200" cy="666750"/>
          </a:xfrm>
          <a:prstGeom prst="rect">
            <a:avLst/>
          </a:prstGeom>
          <a:noFill/>
        </p:spPr>
      </p:pic>
      <p:pic>
        <p:nvPicPr>
          <p:cNvPr id="66572" name="Picture 12" descr="Wood Pige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2800" y="5562600"/>
            <a:ext cx="838200" cy="666750"/>
          </a:xfrm>
          <a:prstGeom prst="rect">
            <a:avLst/>
          </a:prstGeom>
          <a:noFill/>
        </p:spPr>
      </p:pic>
      <p:sp>
        <p:nvSpPr>
          <p:cNvPr id="66573" name="Line 13"/>
          <p:cNvSpPr>
            <a:spLocks noChangeShapeType="1"/>
          </p:cNvSpPr>
          <p:nvPr/>
        </p:nvSpPr>
        <p:spPr bwMode="auto">
          <a:xfrm flipV="1">
            <a:off x="2438400" y="3581400"/>
            <a:ext cx="2667000" cy="99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1651000" y="685800"/>
            <a:ext cx="584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400" dirty="0">
                <a:latin typeface="Eurostile" pitchFamily="34" charset="0"/>
              </a:rPr>
              <a:t>The Pigeonhole Principle</a:t>
            </a:r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304800" y="2514600"/>
            <a:ext cx="85344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4000" i="1" dirty="0">
                <a:latin typeface="Eurostile" pitchFamily="34" charset="0"/>
              </a:rPr>
              <a:t>“If you have more pigeons than pigeonholes, you can’t stuff the pigeons into the holes without having at least two pigeons in the same hole.”</a:t>
            </a:r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1651000" y="685800"/>
            <a:ext cx="584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400" dirty="0">
                <a:latin typeface="Eurostile" pitchFamily="34" charset="0"/>
              </a:rPr>
              <a:t>The Pigeonhole Principle</a:t>
            </a:r>
          </a:p>
        </p:txBody>
      </p:sp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2487613" y="1676400"/>
            <a:ext cx="4168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Eurostile" pitchFamily="34" charset="0"/>
              </a:rPr>
              <a:t>Example 1:</a:t>
            </a: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304800" y="3124200"/>
            <a:ext cx="8534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latin typeface="Eurostile" pitchFamily="34" charset="0"/>
              </a:rPr>
              <a:t>Twelve people are on an elevator and they exit on ten different floors. At least two got off on the same floor.</a:t>
            </a:r>
            <a:endParaRPr lang="en-US" sz="4000" i="1" dirty="0">
              <a:latin typeface="Eurostile" pitchFamily="34" charset="0"/>
            </a:endParaRPr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2"/>
          <p:cNvSpPr txBox="1">
            <a:spLocks noChangeArrowheads="1"/>
          </p:cNvSpPr>
          <p:nvPr/>
        </p:nvSpPr>
        <p:spPr bwMode="auto">
          <a:xfrm>
            <a:off x="1651000" y="685800"/>
            <a:ext cx="584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400" dirty="0">
                <a:latin typeface="Eurostile" pitchFamily="34" charset="0"/>
              </a:rPr>
              <a:t>The Pigeonhole Principle</a:t>
            </a: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2487613" y="1676400"/>
            <a:ext cx="4168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Eurostile" pitchFamily="34" charset="0"/>
              </a:rPr>
              <a:t>Example 2:</a:t>
            </a:r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0" y="3352800"/>
            <a:ext cx="9144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latin typeface="Eurostile" pitchFamily="34" charset="0"/>
              </a:rPr>
              <a:t>My house is burning down, it’s dark, and I need a pair of matched socks</a:t>
            </a:r>
            <a:r>
              <a:rPr lang="en-US" sz="3600" dirty="0" smtClean="0">
                <a:latin typeface="Eurostile" pitchFamily="34" charset="0"/>
              </a:rPr>
              <a:t>. </a:t>
            </a:r>
          </a:p>
          <a:p>
            <a:pPr algn="ctr"/>
            <a:endParaRPr lang="en-US" sz="3600" dirty="0" smtClean="0">
              <a:latin typeface="Eurostile" pitchFamily="34" charset="0"/>
            </a:endParaRPr>
          </a:p>
          <a:p>
            <a:pPr algn="ctr"/>
            <a:r>
              <a:rPr lang="en-US" sz="3600" dirty="0" smtClean="0">
                <a:latin typeface="Eurostile" pitchFamily="34" charset="0"/>
              </a:rPr>
              <a:t>If I have socks of 4 colors, how many socks must I take from the drawer to be certain I have a matched pair.</a:t>
            </a:r>
            <a:endParaRPr lang="en-US" sz="3600" i="1" dirty="0" smtClean="0">
              <a:latin typeface="Eurostile" pitchFamily="34" charset="0"/>
            </a:endParaRPr>
          </a:p>
          <a:p>
            <a:pPr algn="ctr"/>
            <a:endParaRPr lang="en-US" sz="3600" i="1" dirty="0">
              <a:latin typeface="Eurostile" pitchFamily="34" charset="0"/>
            </a:endParaRPr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2"/>
          <p:cNvSpPr txBox="1">
            <a:spLocks noChangeArrowheads="1"/>
          </p:cNvSpPr>
          <p:nvPr/>
        </p:nvSpPr>
        <p:spPr bwMode="auto">
          <a:xfrm>
            <a:off x="1651000" y="685800"/>
            <a:ext cx="584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400" dirty="0">
                <a:latin typeface="Eurostile" pitchFamily="34" charset="0"/>
              </a:rPr>
              <a:t>The Pigeonhole Principle</a:t>
            </a: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2487613" y="1676400"/>
            <a:ext cx="4168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Eurostile" pitchFamily="34" charset="0"/>
              </a:rPr>
              <a:t>Example </a:t>
            </a:r>
            <a:r>
              <a:rPr lang="en-US" sz="2400" dirty="0" smtClean="0">
                <a:latin typeface="Eurostile" pitchFamily="34" charset="0"/>
              </a:rPr>
              <a:t>3:</a:t>
            </a:r>
            <a:endParaRPr lang="en-US" sz="2400" dirty="0">
              <a:latin typeface="Eurostile" pitchFamily="34" charset="0"/>
            </a:endParaRPr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0" y="335280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600" i="1" dirty="0" smtClean="0">
                <a:latin typeface="Eurostile" pitchFamily="34" charset="0"/>
              </a:rPr>
              <a:t>Let’s everybody select a favorite number between 1 and _.</a:t>
            </a:r>
            <a:endParaRPr lang="en-US" sz="3600" i="1" dirty="0">
              <a:latin typeface="Eurostile" pitchFamily="34" charset="0"/>
            </a:endParaRPr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2"/>
          <p:cNvSpPr txBox="1">
            <a:spLocks noChangeArrowheads="1"/>
          </p:cNvSpPr>
          <p:nvPr/>
        </p:nvSpPr>
        <p:spPr bwMode="auto">
          <a:xfrm>
            <a:off x="1651000" y="685800"/>
            <a:ext cx="584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400" dirty="0">
                <a:latin typeface="Eurostile" pitchFamily="34" charset="0"/>
              </a:rPr>
              <a:t>The Pigeonhole Principle</a:t>
            </a: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2487613" y="1676400"/>
            <a:ext cx="4168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Eurostile" pitchFamily="34" charset="0"/>
              </a:rPr>
              <a:t>Example </a:t>
            </a:r>
            <a:r>
              <a:rPr lang="en-US" sz="2400" dirty="0" smtClean="0">
                <a:latin typeface="Eurostile" pitchFamily="34" charset="0"/>
              </a:rPr>
              <a:t>4:</a:t>
            </a:r>
            <a:endParaRPr lang="en-US" sz="2400" dirty="0">
              <a:latin typeface="Eurostile" pitchFamily="34" charset="0"/>
            </a:endParaRPr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0" y="335280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600" i="1" dirty="0" smtClean="0">
                <a:latin typeface="Eurostile" pitchFamily="34" charset="0"/>
              </a:rPr>
              <a:t>Please divide 5 by 7 and obtain at least 13 decimal places. </a:t>
            </a:r>
            <a:endParaRPr lang="en-US" sz="3600" i="1" dirty="0">
              <a:latin typeface="Eurostile" pitchFamily="34" charset="0"/>
            </a:endParaRPr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2"/>
          <p:cNvSpPr txBox="1">
            <a:spLocks noChangeArrowheads="1"/>
          </p:cNvSpPr>
          <p:nvPr/>
        </p:nvSpPr>
        <p:spPr bwMode="auto">
          <a:xfrm>
            <a:off x="1600200" y="0"/>
            <a:ext cx="5845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Eurostile" pitchFamily="34" charset="0"/>
              </a:rPr>
              <a:t>Let’s divide 5 by 7 and see what happens.</a:t>
            </a:r>
          </a:p>
        </p:txBody>
      </p:sp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228600" y="533400"/>
            <a:ext cx="8915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>
                <a:latin typeface="Courier New" pitchFamily="49" charset="0"/>
              </a:rPr>
              <a:t> </a:t>
            </a:r>
            <a:r>
              <a:rPr lang="en-US" sz="2400" u="sng" dirty="0">
                <a:latin typeface="Courier New" pitchFamily="49" charset="0"/>
              </a:rPr>
              <a:t>  .7            </a:t>
            </a:r>
          </a:p>
          <a:p>
            <a:r>
              <a:rPr lang="en-US" sz="2400" dirty="0" smtClean="0">
                <a:latin typeface="Courier New" pitchFamily="49" charset="0"/>
              </a:rPr>
              <a:t>7|5.0</a:t>
            </a:r>
            <a:endParaRPr lang="en-US" sz="2400" dirty="0">
              <a:latin typeface="Courier New" pitchFamily="49" charset="0"/>
            </a:endParaRPr>
          </a:p>
          <a:p>
            <a:r>
              <a:rPr lang="en-US" sz="2400" dirty="0">
                <a:latin typeface="Courier New" pitchFamily="49" charset="0"/>
              </a:rPr>
              <a:t>  </a:t>
            </a:r>
            <a:r>
              <a:rPr lang="en-US" sz="2400" u="sng" dirty="0">
                <a:latin typeface="Courier New" pitchFamily="49" charset="0"/>
              </a:rPr>
              <a:t>4 9</a:t>
            </a:r>
          </a:p>
          <a:p>
            <a:r>
              <a:rPr lang="en-US" sz="2400" dirty="0">
                <a:latin typeface="Courier New" pitchFamily="49" charset="0"/>
              </a:rPr>
              <a:t>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1</a:t>
            </a:r>
            <a:endParaRPr lang="en-US" sz="2400" b="1" u="sng" dirty="0">
              <a:solidFill>
                <a:srgbClr val="FFFF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2"/>
          <p:cNvSpPr txBox="1">
            <a:spLocks noChangeArrowheads="1"/>
          </p:cNvSpPr>
          <p:nvPr/>
        </p:nvSpPr>
        <p:spPr bwMode="auto">
          <a:xfrm>
            <a:off x="1600200" y="0"/>
            <a:ext cx="5845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Eurostile" pitchFamily="34" charset="0"/>
              </a:rPr>
              <a:t>Let’s divide 5 by 7 and see what happens.</a:t>
            </a:r>
          </a:p>
        </p:txBody>
      </p:sp>
      <p:sp>
        <p:nvSpPr>
          <p:cNvPr id="84995" name="Text Box 3"/>
          <p:cNvSpPr txBox="1">
            <a:spLocks noChangeArrowheads="1"/>
          </p:cNvSpPr>
          <p:nvPr/>
        </p:nvSpPr>
        <p:spPr bwMode="auto">
          <a:xfrm>
            <a:off x="228600" y="533400"/>
            <a:ext cx="89154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>
                <a:latin typeface="Courier New" pitchFamily="49" charset="0"/>
              </a:rPr>
              <a:t> </a:t>
            </a:r>
            <a:r>
              <a:rPr lang="en-US" sz="2400" u="sng" dirty="0">
                <a:latin typeface="Courier New" pitchFamily="49" charset="0"/>
              </a:rPr>
              <a:t>  .71</a:t>
            </a:r>
          </a:p>
          <a:p>
            <a:r>
              <a:rPr lang="en-US" sz="2400" dirty="0" smtClean="0">
                <a:latin typeface="Courier New" pitchFamily="49" charset="0"/>
              </a:rPr>
              <a:t>7|5.00</a:t>
            </a:r>
            <a:endParaRPr lang="en-US" sz="2400" dirty="0">
              <a:latin typeface="Courier New" pitchFamily="49" charset="0"/>
            </a:endParaRPr>
          </a:p>
          <a:p>
            <a:r>
              <a:rPr lang="en-US" sz="2400" dirty="0">
                <a:latin typeface="Courier New" pitchFamily="49" charset="0"/>
              </a:rPr>
              <a:t>  </a:t>
            </a:r>
            <a:r>
              <a:rPr lang="en-US" sz="2400" u="sng" dirty="0">
                <a:latin typeface="Courier New" pitchFamily="49" charset="0"/>
              </a:rPr>
              <a:t>4 9</a:t>
            </a:r>
          </a:p>
          <a:p>
            <a:r>
              <a:rPr lang="en-US" sz="2400" dirty="0">
                <a:latin typeface="Courier New" pitchFamily="49" charset="0"/>
              </a:rPr>
              <a:t>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1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</a:t>
            </a:r>
            <a:r>
              <a:rPr lang="en-US" sz="2400" u="sng" dirty="0">
                <a:latin typeface="Courier New" pitchFamily="49" charset="0"/>
              </a:rPr>
              <a:t> 7</a:t>
            </a:r>
          </a:p>
          <a:p>
            <a:r>
              <a:rPr lang="en-US" sz="2400" dirty="0">
                <a:latin typeface="Courier New" pitchFamily="49" charset="0"/>
              </a:rPr>
              <a:t>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3</a:t>
            </a:r>
            <a:endParaRPr lang="en-US" sz="2400" b="1" u="sng" dirty="0">
              <a:solidFill>
                <a:srgbClr val="FFFF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did you say that?</a:t>
            </a:r>
            <a:endParaRPr lang="en-US" dirty="0"/>
          </a:p>
        </p:txBody>
      </p:sp>
      <p:sp>
        <p:nvSpPr>
          <p:cNvPr id="4" name="Subtitle 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9600" dirty="0" err="1" smtClean="0">
                <a:latin typeface="Garamond" pitchFamily="18" charset="0"/>
              </a:rPr>
              <a:t>Königsberg</a:t>
            </a:r>
            <a:endParaRPr lang="en-US" sz="96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 Box 2"/>
          <p:cNvSpPr txBox="1">
            <a:spLocks noChangeArrowheads="1"/>
          </p:cNvSpPr>
          <p:nvPr/>
        </p:nvSpPr>
        <p:spPr bwMode="auto">
          <a:xfrm>
            <a:off x="1600200" y="0"/>
            <a:ext cx="5845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Eurostile" pitchFamily="34" charset="0"/>
              </a:rPr>
              <a:t>Let’s divide 5 by 7 and see what happens.</a:t>
            </a:r>
          </a:p>
        </p:txBody>
      </p:sp>
      <p:sp>
        <p:nvSpPr>
          <p:cNvPr id="89091" name="Text Box 3"/>
          <p:cNvSpPr txBox="1">
            <a:spLocks noChangeArrowheads="1"/>
          </p:cNvSpPr>
          <p:nvPr/>
        </p:nvSpPr>
        <p:spPr bwMode="auto">
          <a:xfrm>
            <a:off x="228600" y="533400"/>
            <a:ext cx="89154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>
                <a:latin typeface="Courier New" pitchFamily="49" charset="0"/>
              </a:rPr>
              <a:t> </a:t>
            </a:r>
            <a:r>
              <a:rPr lang="en-US" sz="2400" u="sng" dirty="0">
                <a:latin typeface="Courier New" pitchFamily="49" charset="0"/>
              </a:rPr>
              <a:t>  .714</a:t>
            </a:r>
          </a:p>
          <a:p>
            <a:r>
              <a:rPr lang="en-US" sz="2400" dirty="0" smtClean="0">
                <a:latin typeface="Courier New" pitchFamily="49" charset="0"/>
              </a:rPr>
              <a:t>7|5.000</a:t>
            </a:r>
            <a:endParaRPr lang="en-US" sz="2400" dirty="0">
              <a:latin typeface="Courier New" pitchFamily="49" charset="0"/>
            </a:endParaRPr>
          </a:p>
          <a:p>
            <a:r>
              <a:rPr lang="en-US" sz="2400" dirty="0">
                <a:latin typeface="Courier New" pitchFamily="49" charset="0"/>
              </a:rPr>
              <a:t>  </a:t>
            </a:r>
            <a:r>
              <a:rPr lang="en-US" sz="2400" u="sng" dirty="0">
                <a:latin typeface="Courier New" pitchFamily="49" charset="0"/>
              </a:rPr>
              <a:t>4 9</a:t>
            </a:r>
          </a:p>
          <a:p>
            <a:r>
              <a:rPr lang="en-US" sz="2400" dirty="0">
                <a:latin typeface="Courier New" pitchFamily="49" charset="0"/>
              </a:rPr>
              <a:t>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1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</a:t>
            </a:r>
            <a:r>
              <a:rPr lang="en-US" sz="2400" u="sng" dirty="0">
                <a:latin typeface="Courier New" pitchFamily="49" charset="0"/>
              </a:rPr>
              <a:t> 7</a:t>
            </a:r>
          </a:p>
          <a:p>
            <a:r>
              <a:rPr lang="en-US" sz="2400" dirty="0">
                <a:latin typeface="Courier New" pitchFamily="49" charset="0"/>
              </a:rPr>
              <a:t>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3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 </a:t>
            </a:r>
            <a:r>
              <a:rPr lang="en-US" sz="2400" u="sng" dirty="0">
                <a:latin typeface="Courier New" pitchFamily="49" charset="0"/>
              </a:rPr>
              <a:t>28</a:t>
            </a:r>
          </a:p>
          <a:p>
            <a:r>
              <a:rPr lang="en-US" sz="2400" dirty="0">
                <a:latin typeface="Courier New" pitchFamily="49" charset="0"/>
              </a:rPr>
              <a:t> 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2</a:t>
            </a:r>
            <a:endParaRPr lang="en-US" sz="2400" b="1" u="sng" dirty="0">
              <a:solidFill>
                <a:srgbClr val="FFFF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ext Box 2"/>
          <p:cNvSpPr txBox="1">
            <a:spLocks noChangeArrowheads="1"/>
          </p:cNvSpPr>
          <p:nvPr/>
        </p:nvSpPr>
        <p:spPr bwMode="auto">
          <a:xfrm>
            <a:off x="1600200" y="0"/>
            <a:ext cx="5845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Eurostile" pitchFamily="34" charset="0"/>
              </a:rPr>
              <a:t>Let’s divide 5 by 7 and see what happens.</a:t>
            </a:r>
          </a:p>
        </p:txBody>
      </p:sp>
      <p:sp>
        <p:nvSpPr>
          <p:cNvPr id="87043" name="Text Box 3"/>
          <p:cNvSpPr txBox="1">
            <a:spLocks noChangeArrowheads="1"/>
          </p:cNvSpPr>
          <p:nvPr/>
        </p:nvSpPr>
        <p:spPr bwMode="auto">
          <a:xfrm>
            <a:off x="228600" y="533400"/>
            <a:ext cx="89154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>
                <a:latin typeface="Courier New" pitchFamily="49" charset="0"/>
              </a:rPr>
              <a:t> </a:t>
            </a:r>
            <a:r>
              <a:rPr lang="en-US" sz="2400" u="sng" dirty="0">
                <a:latin typeface="Courier New" pitchFamily="49" charset="0"/>
              </a:rPr>
              <a:t>  .7142</a:t>
            </a:r>
          </a:p>
          <a:p>
            <a:r>
              <a:rPr lang="en-US" sz="2400" dirty="0" smtClean="0">
                <a:latin typeface="Courier New" pitchFamily="49" charset="0"/>
              </a:rPr>
              <a:t>7|5.0000</a:t>
            </a:r>
            <a:endParaRPr lang="en-US" sz="2400" dirty="0">
              <a:latin typeface="Courier New" pitchFamily="49" charset="0"/>
            </a:endParaRPr>
          </a:p>
          <a:p>
            <a:r>
              <a:rPr lang="en-US" sz="2400" dirty="0">
                <a:latin typeface="Courier New" pitchFamily="49" charset="0"/>
              </a:rPr>
              <a:t>  </a:t>
            </a:r>
            <a:r>
              <a:rPr lang="en-US" sz="2400" u="sng" dirty="0">
                <a:latin typeface="Courier New" pitchFamily="49" charset="0"/>
              </a:rPr>
              <a:t>4 9</a:t>
            </a:r>
          </a:p>
          <a:p>
            <a:r>
              <a:rPr lang="en-US" sz="2400" dirty="0">
                <a:latin typeface="Courier New" pitchFamily="49" charset="0"/>
              </a:rPr>
              <a:t>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1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</a:t>
            </a:r>
            <a:r>
              <a:rPr lang="en-US" sz="2400" u="sng" dirty="0">
                <a:latin typeface="Courier New" pitchFamily="49" charset="0"/>
              </a:rPr>
              <a:t> 7</a:t>
            </a:r>
          </a:p>
          <a:p>
            <a:r>
              <a:rPr lang="en-US" sz="2400" dirty="0">
                <a:latin typeface="Courier New" pitchFamily="49" charset="0"/>
              </a:rPr>
              <a:t>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3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 </a:t>
            </a:r>
            <a:r>
              <a:rPr lang="en-US" sz="2400" u="sng" dirty="0">
                <a:latin typeface="Courier New" pitchFamily="49" charset="0"/>
              </a:rPr>
              <a:t>28</a:t>
            </a:r>
          </a:p>
          <a:p>
            <a:r>
              <a:rPr lang="en-US" sz="2400" dirty="0">
                <a:latin typeface="Courier New" pitchFamily="49" charset="0"/>
              </a:rPr>
              <a:t> 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2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  </a:t>
            </a:r>
            <a:r>
              <a:rPr lang="en-US" sz="2400" u="sng" dirty="0">
                <a:latin typeface="Courier New" pitchFamily="49" charset="0"/>
              </a:rPr>
              <a:t>14</a:t>
            </a:r>
          </a:p>
          <a:p>
            <a:r>
              <a:rPr lang="en-US" sz="2400" dirty="0">
                <a:latin typeface="Courier New" pitchFamily="49" charset="0"/>
              </a:rPr>
              <a:t>  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6</a:t>
            </a:r>
            <a:endParaRPr lang="en-US" sz="2400" b="1" u="sng" dirty="0">
              <a:solidFill>
                <a:srgbClr val="FFFF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ext Box 2"/>
          <p:cNvSpPr txBox="1">
            <a:spLocks noChangeArrowheads="1"/>
          </p:cNvSpPr>
          <p:nvPr/>
        </p:nvSpPr>
        <p:spPr bwMode="auto">
          <a:xfrm>
            <a:off x="1600200" y="0"/>
            <a:ext cx="5845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Eurostile" pitchFamily="34" charset="0"/>
              </a:rPr>
              <a:t>Let’s divide 5 by 7 and see what happens.</a:t>
            </a:r>
          </a:p>
        </p:txBody>
      </p:sp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228600" y="533400"/>
            <a:ext cx="89154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>
                <a:latin typeface="Courier New" pitchFamily="49" charset="0"/>
              </a:rPr>
              <a:t> </a:t>
            </a:r>
            <a:r>
              <a:rPr lang="en-US" sz="2400" u="sng" dirty="0">
                <a:latin typeface="Courier New" pitchFamily="49" charset="0"/>
              </a:rPr>
              <a:t>  .71428</a:t>
            </a:r>
          </a:p>
          <a:p>
            <a:r>
              <a:rPr lang="en-US" sz="2400" dirty="0" smtClean="0">
                <a:latin typeface="Courier New" pitchFamily="49" charset="0"/>
              </a:rPr>
              <a:t>7|5.00000</a:t>
            </a:r>
            <a:endParaRPr lang="en-US" sz="2400" dirty="0">
              <a:latin typeface="Courier New" pitchFamily="49" charset="0"/>
            </a:endParaRPr>
          </a:p>
          <a:p>
            <a:r>
              <a:rPr lang="en-US" sz="2400" dirty="0">
                <a:latin typeface="Courier New" pitchFamily="49" charset="0"/>
              </a:rPr>
              <a:t>  </a:t>
            </a:r>
            <a:r>
              <a:rPr lang="en-US" sz="2400" u="sng" dirty="0">
                <a:latin typeface="Courier New" pitchFamily="49" charset="0"/>
              </a:rPr>
              <a:t>4 9</a:t>
            </a:r>
          </a:p>
          <a:p>
            <a:r>
              <a:rPr lang="en-US" sz="2400" dirty="0">
                <a:latin typeface="Courier New" pitchFamily="49" charset="0"/>
              </a:rPr>
              <a:t>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1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</a:t>
            </a:r>
            <a:r>
              <a:rPr lang="en-US" sz="2400" u="sng" dirty="0">
                <a:latin typeface="Courier New" pitchFamily="49" charset="0"/>
              </a:rPr>
              <a:t> 7</a:t>
            </a:r>
          </a:p>
          <a:p>
            <a:r>
              <a:rPr lang="en-US" sz="2400" dirty="0">
                <a:latin typeface="Courier New" pitchFamily="49" charset="0"/>
              </a:rPr>
              <a:t>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3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 </a:t>
            </a:r>
            <a:r>
              <a:rPr lang="en-US" sz="2400" u="sng" dirty="0">
                <a:latin typeface="Courier New" pitchFamily="49" charset="0"/>
              </a:rPr>
              <a:t>28</a:t>
            </a:r>
          </a:p>
          <a:p>
            <a:r>
              <a:rPr lang="en-US" sz="2400" dirty="0">
                <a:latin typeface="Courier New" pitchFamily="49" charset="0"/>
              </a:rPr>
              <a:t> 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2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  </a:t>
            </a:r>
            <a:r>
              <a:rPr lang="en-US" sz="2400" u="sng" dirty="0">
                <a:latin typeface="Courier New" pitchFamily="49" charset="0"/>
              </a:rPr>
              <a:t>14</a:t>
            </a:r>
          </a:p>
          <a:p>
            <a:r>
              <a:rPr lang="en-US" sz="2400" dirty="0">
                <a:latin typeface="Courier New" pitchFamily="49" charset="0"/>
              </a:rPr>
              <a:t>  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6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   </a:t>
            </a:r>
            <a:r>
              <a:rPr lang="en-US" sz="2400" u="sng" dirty="0">
                <a:latin typeface="Courier New" pitchFamily="49" charset="0"/>
              </a:rPr>
              <a:t>56</a:t>
            </a:r>
          </a:p>
          <a:p>
            <a:r>
              <a:rPr lang="en-US" sz="2400" dirty="0">
                <a:latin typeface="Courier New" pitchFamily="49" charset="0"/>
              </a:rPr>
              <a:t>   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4</a:t>
            </a:r>
          </a:p>
          <a:p>
            <a:endParaRPr lang="en-US" sz="2400" u="sng" dirty="0">
              <a:latin typeface="Courier New" pitchFamily="49" charset="0"/>
            </a:endParaRPr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 Box 2"/>
          <p:cNvSpPr txBox="1">
            <a:spLocks noChangeArrowheads="1"/>
          </p:cNvSpPr>
          <p:nvPr/>
        </p:nvSpPr>
        <p:spPr bwMode="auto">
          <a:xfrm>
            <a:off x="1600200" y="0"/>
            <a:ext cx="5845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Eurostile" pitchFamily="34" charset="0"/>
              </a:rPr>
              <a:t>Let’s divide 5 by 7 and see what happens.</a:t>
            </a:r>
          </a:p>
        </p:txBody>
      </p:sp>
      <p:sp>
        <p:nvSpPr>
          <p:cNvPr id="91139" name="Text Box 3"/>
          <p:cNvSpPr txBox="1">
            <a:spLocks noChangeArrowheads="1"/>
          </p:cNvSpPr>
          <p:nvPr/>
        </p:nvSpPr>
        <p:spPr bwMode="auto">
          <a:xfrm>
            <a:off x="228600" y="533400"/>
            <a:ext cx="89154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>
                <a:latin typeface="Courier New" pitchFamily="49" charset="0"/>
              </a:rPr>
              <a:t> </a:t>
            </a:r>
            <a:r>
              <a:rPr lang="en-US" sz="2400" u="sng" dirty="0">
                <a:latin typeface="Courier New" pitchFamily="49" charset="0"/>
              </a:rPr>
              <a:t>  .714285</a:t>
            </a:r>
          </a:p>
          <a:p>
            <a:r>
              <a:rPr lang="en-US" sz="2400" dirty="0" smtClean="0">
                <a:latin typeface="Courier New" pitchFamily="49" charset="0"/>
              </a:rPr>
              <a:t>7|5.000000</a:t>
            </a:r>
            <a:endParaRPr lang="en-US" sz="2400" dirty="0">
              <a:latin typeface="Courier New" pitchFamily="49" charset="0"/>
            </a:endParaRPr>
          </a:p>
          <a:p>
            <a:r>
              <a:rPr lang="en-US" sz="2400" dirty="0">
                <a:latin typeface="Courier New" pitchFamily="49" charset="0"/>
              </a:rPr>
              <a:t>  </a:t>
            </a:r>
            <a:r>
              <a:rPr lang="en-US" sz="2400" u="sng" dirty="0">
                <a:latin typeface="Courier New" pitchFamily="49" charset="0"/>
              </a:rPr>
              <a:t>4 9</a:t>
            </a:r>
          </a:p>
          <a:p>
            <a:r>
              <a:rPr lang="en-US" sz="2400" dirty="0">
                <a:latin typeface="Courier New" pitchFamily="49" charset="0"/>
              </a:rPr>
              <a:t>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1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</a:t>
            </a:r>
            <a:r>
              <a:rPr lang="en-US" sz="2400" u="sng" dirty="0">
                <a:latin typeface="Courier New" pitchFamily="49" charset="0"/>
              </a:rPr>
              <a:t> 7</a:t>
            </a:r>
          </a:p>
          <a:p>
            <a:r>
              <a:rPr lang="en-US" sz="2400" dirty="0">
                <a:latin typeface="Courier New" pitchFamily="49" charset="0"/>
              </a:rPr>
              <a:t>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3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 </a:t>
            </a:r>
            <a:r>
              <a:rPr lang="en-US" sz="2400" u="sng" dirty="0">
                <a:latin typeface="Courier New" pitchFamily="49" charset="0"/>
              </a:rPr>
              <a:t>28</a:t>
            </a:r>
          </a:p>
          <a:p>
            <a:r>
              <a:rPr lang="en-US" sz="2400" dirty="0">
                <a:latin typeface="Courier New" pitchFamily="49" charset="0"/>
              </a:rPr>
              <a:t> 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2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  </a:t>
            </a:r>
            <a:r>
              <a:rPr lang="en-US" sz="2400" u="sng" dirty="0">
                <a:latin typeface="Courier New" pitchFamily="49" charset="0"/>
              </a:rPr>
              <a:t>14</a:t>
            </a:r>
          </a:p>
          <a:p>
            <a:r>
              <a:rPr lang="en-US" sz="2400" dirty="0">
                <a:latin typeface="Courier New" pitchFamily="49" charset="0"/>
              </a:rPr>
              <a:t>  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6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   </a:t>
            </a:r>
            <a:r>
              <a:rPr lang="en-US" sz="2400" u="sng" dirty="0">
                <a:latin typeface="Courier New" pitchFamily="49" charset="0"/>
              </a:rPr>
              <a:t>56</a:t>
            </a:r>
          </a:p>
          <a:p>
            <a:r>
              <a:rPr lang="en-US" sz="2400" dirty="0">
                <a:latin typeface="Courier New" pitchFamily="49" charset="0"/>
              </a:rPr>
              <a:t>   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4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    </a:t>
            </a:r>
            <a:r>
              <a:rPr lang="en-US" sz="2400" u="sng" dirty="0">
                <a:latin typeface="Courier New" pitchFamily="49" charset="0"/>
              </a:rPr>
              <a:t>35</a:t>
            </a:r>
          </a:p>
          <a:p>
            <a:r>
              <a:rPr lang="en-US" sz="2400" dirty="0">
                <a:latin typeface="Courier New" pitchFamily="49" charset="0"/>
              </a:rPr>
              <a:t>    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5</a:t>
            </a:r>
          </a:p>
          <a:p>
            <a:endParaRPr lang="en-US" sz="2400" u="sng" dirty="0">
              <a:latin typeface="Courier New" pitchFamily="49" charset="0"/>
            </a:endParaRPr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1600200" y="0"/>
            <a:ext cx="5845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Eurostile" pitchFamily="34" charset="0"/>
              </a:rPr>
              <a:t>Let’s divide 5 by 7 and see what happens.</a:t>
            </a:r>
          </a:p>
        </p:txBody>
      </p:sp>
      <p:sp>
        <p:nvSpPr>
          <p:cNvPr id="93187" name="Text Box 3"/>
          <p:cNvSpPr txBox="1">
            <a:spLocks noChangeArrowheads="1"/>
          </p:cNvSpPr>
          <p:nvPr/>
        </p:nvSpPr>
        <p:spPr bwMode="auto">
          <a:xfrm>
            <a:off x="228600" y="533400"/>
            <a:ext cx="891540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>
                <a:latin typeface="Courier New" pitchFamily="49" charset="0"/>
              </a:rPr>
              <a:t> </a:t>
            </a:r>
            <a:r>
              <a:rPr lang="en-US" sz="2400" u="sng" dirty="0">
                <a:latin typeface="Courier New" pitchFamily="49" charset="0"/>
              </a:rPr>
              <a:t>  .7142857</a:t>
            </a:r>
          </a:p>
          <a:p>
            <a:r>
              <a:rPr lang="en-US" sz="2400" dirty="0" smtClean="0">
                <a:latin typeface="Courier New" pitchFamily="49" charset="0"/>
              </a:rPr>
              <a:t>7|5.0000000</a:t>
            </a:r>
            <a:endParaRPr lang="en-US" sz="2400" dirty="0">
              <a:latin typeface="Courier New" pitchFamily="49" charset="0"/>
            </a:endParaRPr>
          </a:p>
          <a:p>
            <a:r>
              <a:rPr lang="en-US" sz="2400" dirty="0">
                <a:latin typeface="Courier New" pitchFamily="49" charset="0"/>
              </a:rPr>
              <a:t>  </a:t>
            </a:r>
            <a:r>
              <a:rPr lang="en-US" sz="2400" u="sng" dirty="0">
                <a:latin typeface="Courier New" pitchFamily="49" charset="0"/>
              </a:rPr>
              <a:t>4 9</a:t>
            </a:r>
          </a:p>
          <a:p>
            <a:r>
              <a:rPr lang="en-US" sz="2400" dirty="0">
                <a:latin typeface="Courier New" pitchFamily="49" charset="0"/>
              </a:rPr>
              <a:t>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1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</a:t>
            </a:r>
            <a:r>
              <a:rPr lang="en-US" sz="2400" u="sng" dirty="0">
                <a:latin typeface="Courier New" pitchFamily="49" charset="0"/>
              </a:rPr>
              <a:t> 7</a:t>
            </a:r>
          </a:p>
          <a:p>
            <a:r>
              <a:rPr lang="en-US" sz="2400" dirty="0">
                <a:latin typeface="Courier New" pitchFamily="49" charset="0"/>
              </a:rPr>
              <a:t>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3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 </a:t>
            </a:r>
            <a:r>
              <a:rPr lang="en-US" sz="2400" u="sng" dirty="0">
                <a:latin typeface="Courier New" pitchFamily="49" charset="0"/>
              </a:rPr>
              <a:t>28</a:t>
            </a:r>
          </a:p>
          <a:p>
            <a:r>
              <a:rPr lang="en-US" sz="2400" dirty="0">
                <a:latin typeface="Courier New" pitchFamily="49" charset="0"/>
              </a:rPr>
              <a:t> 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2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  </a:t>
            </a:r>
            <a:r>
              <a:rPr lang="en-US" sz="2400" u="sng" dirty="0">
                <a:latin typeface="Courier New" pitchFamily="49" charset="0"/>
              </a:rPr>
              <a:t>14</a:t>
            </a:r>
          </a:p>
          <a:p>
            <a:r>
              <a:rPr lang="en-US" sz="2400" dirty="0">
                <a:latin typeface="Courier New" pitchFamily="49" charset="0"/>
              </a:rPr>
              <a:t>  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6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   </a:t>
            </a:r>
            <a:r>
              <a:rPr lang="en-US" sz="2400" u="sng" dirty="0">
                <a:latin typeface="Courier New" pitchFamily="49" charset="0"/>
              </a:rPr>
              <a:t>56</a:t>
            </a:r>
          </a:p>
          <a:p>
            <a:r>
              <a:rPr lang="en-US" sz="2400" dirty="0">
                <a:latin typeface="Courier New" pitchFamily="49" charset="0"/>
              </a:rPr>
              <a:t>   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4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    </a:t>
            </a:r>
            <a:r>
              <a:rPr lang="en-US" sz="2400" u="sng" dirty="0">
                <a:latin typeface="Courier New" pitchFamily="49" charset="0"/>
              </a:rPr>
              <a:t>35</a:t>
            </a:r>
          </a:p>
          <a:p>
            <a:r>
              <a:rPr lang="en-US" sz="2400" dirty="0">
                <a:latin typeface="Courier New" pitchFamily="49" charset="0"/>
              </a:rPr>
              <a:t>    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5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     </a:t>
            </a:r>
            <a:r>
              <a:rPr lang="en-US" sz="2400" u="sng" dirty="0">
                <a:latin typeface="Courier New" pitchFamily="49" charset="0"/>
              </a:rPr>
              <a:t>49</a:t>
            </a:r>
          </a:p>
          <a:p>
            <a:r>
              <a:rPr lang="en-US" sz="2400" dirty="0">
                <a:latin typeface="Courier New" pitchFamily="49" charset="0"/>
              </a:rPr>
              <a:t>     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1</a:t>
            </a:r>
          </a:p>
          <a:p>
            <a:endParaRPr lang="en-US" sz="2400" u="sng" dirty="0">
              <a:latin typeface="Courier New" pitchFamily="49" charset="0"/>
            </a:endParaRPr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1600200" y="0"/>
            <a:ext cx="5845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Eurostile" pitchFamily="34" charset="0"/>
              </a:rPr>
              <a:t>Let’s divide 5 by 7 and see what happens.</a:t>
            </a:r>
          </a:p>
        </p:txBody>
      </p:sp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228600" y="533400"/>
            <a:ext cx="891540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>
                <a:latin typeface="Courier New" pitchFamily="49" charset="0"/>
              </a:rPr>
              <a:t> </a:t>
            </a:r>
            <a:r>
              <a:rPr lang="en-US" sz="2400" u="sng" dirty="0">
                <a:latin typeface="Courier New" pitchFamily="49" charset="0"/>
              </a:rPr>
              <a:t>  .7</a:t>
            </a:r>
            <a:r>
              <a:rPr lang="en-US" sz="2400" u="sng" dirty="0">
                <a:solidFill>
                  <a:srgbClr val="66FF99"/>
                </a:solidFill>
                <a:latin typeface="Courier New" pitchFamily="49" charset="0"/>
              </a:rPr>
              <a:t>142857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142857…</a:t>
            </a:r>
          </a:p>
          <a:p>
            <a:r>
              <a:rPr lang="en-US" sz="2400" dirty="0">
                <a:latin typeface="Courier New" pitchFamily="49" charset="0"/>
              </a:rPr>
              <a:t>7|5.0000000000000</a:t>
            </a:r>
          </a:p>
          <a:p>
            <a:r>
              <a:rPr lang="en-US" sz="2400" dirty="0">
                <a:latin typeface="Courier New" pitchFamily="49" charset="0"/>
              </a:rPr>
              <a:t>  </a:t>
            </a:r>
            <a:r>
              <a:rPr lang="en-US" sz="2400" u="sng" dirty="0">
                <a:latin typeface="Courier New" pitchFamily="49" charset="0"/>
              </a:rPr>
              <a:t>4 9</a:t>
            </a:r>
          </a:p>
          <a:p>
            <a:r>
              <a:rPr lang="en-US" sz="2400" dirty="0">
                <a:latin typeface="Courier New" pitchFamily="49" charset="0"/>
              </a:rPr>
              <a:t>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1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</a:t>
            </a:r>
            <a:r>
              <a:rPr lang="en-US" sz="2400" u="sng" dirty="0">
                <a:latin typeface="Courier New" pitchFamily="49" charset="0"/>
              </a:rPr>
              <a:t> 7</a:t>
            </a:r>
          </a:p>
          <a:p>
            <a:r>
              <a:rPr lang="en-US" sz="2400" dirty="0">
                <a:latin typeface="Courier New" pitchFamily="49" charset="0"/>
              </a:rPr>
              <a:t>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3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 </a:t>
            </a:r>
            <a:r>
              <a:rPr lang="en-US" sz="2400" u="sng" dirty="0">
                <a:latin typeface="Courier New" pitchFamily="49" charset="0"/>
              </a:rPr>
              <a:t>28</a:t>
            </a:r>
          </a:p>
          <a:p>
            <a:r>
              <a:rPr lang="en-US" sz="2400" dirty="0">
                <a:latin typeface="Courier New" pitchFamily="49" charset="0"/>
              </a:rPr>
              <a:t> 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2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  </a:t>
            </a:r>
            <a:r>
              <a:rPr lang="en-US" sz="2400" u="sng" dirty="0">
                <a:latin typeface="Courier New" pitchFamily="49" charset="0"/>
              </a:rPr>
              <a:t>14</a:t>
            </a:r>
          </a:p>
          <a:p>
            <a:r>
              <a:rPr lang="en-US" sz="2400" dirty="0">
                <a:latin typeface="Courier New" pitchFamily="49" charset="0"/>
              </a:rPr>
              <a:t>  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6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   </a:t>
            </a:r>
            <a:r>
              <a:rPr lang="en-US" sz="2400" u="sng" dirty="0">
                <a:latin typeface="Courier New" pitchFamily="49" charset="0"/>
              </a:rPr>
              <a:t>56</a:t>
            </a:r>
          </a:p>
          <a:p>
            <a:r>
              <a:rPr lang="en-US" sz="2400" dirty="0">
                <a:latin typeface="Courier New" pitchFamily="49" charset="0"/>
              </a:rPr>
              <a:t>   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4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    </a:t>
            </a:r>
            <a:r>
              <a:rPr lang="en-US" sz="2400" u="sng" dirty="0">
                <a:latin typeface="Courier New" pitchFamily="49" charset="0"/>
              </a:rPr>
              <a:t>35</a:t>
            </a:r>
          </a:p>
          <a:p>
            <a:r>
              <a:rPr lang="en-US" sz="2400" dirty="0">
                <a:latin typeface="Courier New" pitchFamily="49" charset="0"/>
              </a:rPr>
              <a:t>    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5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     </a:t>
            </a:r>
            <a:r>
              <a:rPr lang="en-US" sz="2400" u="sng" dirty="0">
                <a:latin typeface="Courier New" pitchFamily="49" charset="0"/>
              </a:rPr>
              <a:t>49</a:t>
            </a:r>
          </a:p>
          <a:p>
            <a:r>
              <a:rPr lang="en-US" sz="2400" dirty="0">
                <a:latin typeface="Courier New" pitchFamily="49" charset="0"/>
              </a:rPr>
              <a:t>     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1</a:t>
            </a:r>
          </a:p>
          <a:p>
            <a:endParaRPr lang="en-US" sz="2400" u="sng" dirty="0">
              <a:latin typeface="Courier New" pitchFamily="49" charset="0"/>
            </a:endParaRPr>
          </a:p>
        </p:txBody>
      </p:sp>
      <p:sp>
        <p:nvSpPr>
          <p:cNvPr id="78852" name="Freeform 4"/>
          <p:cNvSpPr>
            <a:spLocks/>
          </p:cNvSpPr>
          <p:nvPr/>
        </p:nvSpPr>
        <p:spPr bwMode="auto">
          <a:xfrm>
            <a:off x="1295400" y="1981200"/>
            <a:ext cx="2540000" cy="4191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44" y="1872"/>
              </a:cxn>
              <a:cxn ang="0">
                <a:pos x="672" y="2640"/>
              </a:cxn>
            </a:cxnLst>
            <a:rect l="0" t="0" r="r" b="b"/>
            <a:pathLst>
              <a:path w="1456" h="2640">
                <a:moveTo>
                  <a:pt x="0" y="0"/>
                </a:moveTo>
                <a:cubicBezTo>
                  <a:pt x="616" y="716"/>
                  <a:pt x="1232" y="1432"/>
                  <a:pt x="1344" y="1872"/>
                </a:cubicBezTo>
                <a:cubicBezTo>
                  <a:pt x="1456" y="2312"/>
                  <a:pt x="1064" y="2476"/>
                  <a:pt x="672" y="2640"/>
                </a:cubicBezTo>
              </a:path>
            </a:pathLst>
          </a:custGeom>
          <a:noFill/>
          <a:ln w="66675">
            <a:solidFill>
              <a:srgbClr val="FFFF00"/>
            </a:solidFill>
            <a:round/>
            <a:headEnd type="stealth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4070350" y="5029200"/>
            <a:ext cx="4999038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>
                <a:latin typeface="Garamond" pitchFamily="18" charset="0"/>
              </a:rPr>
              <a:t>Same remainder!</a:t>
            </a:r>
          </a:p>
          <a:p>
            <a:pPr algn="ctr"/>
            <a:endParaRPr lang="en-US" sz="3200">
              <a:latin typeface="Garamond" pitchFamily="18" charset="0"/>
            </a:endParaRPr>
          </a:p>
          <a:p>
            <a:pPr algn="ctr"/>
            <a:r>
              <a:rPr lang="en-US" sz="3200">
                <a:latin typeface="Garamond" pitchFamily="18" charset="0"/>
              </a:rPr>
              <a:t>Thus, the process must repeat.</a:t>
            </a:r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 Box 2"/>
          <p:cNvSpPr txBox="1">
            <a:spLocks noChangeArrowheads="1"/>
          </p:cNvSpPr>
          <p:nvPr/>
        </p:nvSpPr>
        <p:spPr bwMode="auto">
          <a:xfrm>
            <a:off x="1600200" y="533400"/>
            <a:ext cx="58451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Eurostile" pitchFamily="34" charset="0"/>
              </a:rPr>
              <a:t>And this must happen whenever we divide whole numbers.</a:t>
            </a:r>
          </a:p>
        </p:txBody>
      </p:sp>
      <p:sp>
        <p:nvSpPr>
          <p:cNvPr id="96259" name="Text Box 3"/>
          <p:cNvSpPr txBox="1">
            <a:spLocks noChangeArrowheads="1"/>
          </p:cNvSpPr>
          <p:nvPr/>
        </p:nvSpPr>
        <p:spPr bwMode="auto">
          <a:xfrm>
            <a:off x="304800" y="1524000"/>
            <a:ext cx="89154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>
                <a:latin typeface="Courier New" pitchFamily="49" charset="0"/>
              </a:rPr>
              <a:t> </a:t>
            </a:r>
            <a:r>
              <a:rPr lang="en-US" sz="2400" u="sng" dirty="0">
                <a:latin typeface="Courier New" pitchFamily="49" charset="0"/>
              </a:rPr>
              <a:t>  .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3</a:t>
            </a:r>
            <a:r>
              <a:rPr lang="en-US" sz="2400" u="sng" dirty="0">
                <a:solidFill>
                  <a:srgbClr val="66FF99"/>
                </a:solidFill>
                <a:latin typeface="Courier New" pitchFamily="49" charset="0"/>
              </a:rPr>
              <a:t>3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3</a:t>
            </a:r>
            <a:r>
              <a:rPr lang="en-US" sz="2400" u="sng" dirty="0">
                <a:solidFill>
                  <a:srgbClr val="66FF99"/>
                </a:solidFill>
                <a:latin typeface="Courier New" pitchFamily="49" charset="0"/>
              </a:rPr>
              <a:t>3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3</a:t>
            </a:r>
            <a:r>
              <a:rPr lang="en-US" sz="2400" u="sng" dirty="0">
                <a:solidFill>
                  <a:srgbClr val="66FF99"/>
                </a:solidFill>
                <a:latin typeface="Courier New" pitchFamily="49" charset="0"/>
              </a:rPr>
              <a:t>3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3</a:t>
            </a:r>
            <a:r>
              <a:rPr lang="en-US" sz="2400" u="sng" dirty="0">
                <a:solidFill>
                  <a:srgbClr val="66FF99"/>
                </a:solidFill>
                <a:latin typeface="Courier New" pitchFamily="49" charset="0"/>
              </a:rPr>
              <a:t>3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3</a:t>
            </a:r>
            <a:r>
              <a:rPr lang="en-US" sz="2400" u="sng" dirty="0">
                <a:solidFill>
                  <a:srgbClr val="66FF99"/>
                </a:solidFill>
                <a:latin typeface="Courier New" pitchFamily="49" charset="0"/>
              </a:rPr>
              <a:t>3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3</a:t>
            </a:r>
            <a:r>
              <a:rPr lang="en-US" sz="2400" u="sng" dirty="0">
                <a:solidFill>
                  <a:srgbClr val="66FF99"/>
                </a:solidFill>
                <a:latin typeface="Courier New" pitchFamily="49" charset="0"/>
              </a:rPr>
              <a:t>3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3</a:t>
            </a:r>
            <a:r>
              <a:rPr lang="en-US" sz="2400" u="sng" dirty="0">
                <a:latin typeface="Courier New" pitchFamily="49" charset="0"/>
              </a:rPr>
              <a:t>…</a:t>
            </a:r>
            <a:endParaRPr lang="en-US" sz="2400" u="sng" dirty="0">
              <a:solidFill>
                <a:srgbClr val="FF99CC"/>
              </a:solidFill>
              <a:latin typeface="Courier New" pitchFamily="49" charset="0"/>
            </a:endParaRPr>
          </a:p>
          <a:p>
            <a:r>
              <a:rPr lang="en-US" sz="2400" dirty="0">
                <a:latin typeface="Courier New" pitchFamily="49" charset="0"/>
              </a:rPr>
              <a:t>3|1.0000000000000</a:t>
            </a:r>
          </a:p>
          <a:p>
            <a:endParaRPr lang="en-US" sz="2400" dirty="0">
              <a:latin typeface="Courier New" pitchFamily="49" charset="0"/>
            </a:endParaRPr>
          </a:p>
          <a:p>
            <a:r>
              <a:rPr lang="en-US" sz="2400" dirty="0">
                <a:latin typeface="Courier New" pitchFamily="49" charset="0"/>
              </a:rPr>
              <a:t>  </a:t>
            </a:r>
            <a:r>
              <a:rPr lang="en-US" sz="2400" u="sng" dirty="0">
                <a:latin typeface="Courier New" pitchFamily="49" charset="0"/>
              </a:rPr>
              <a:t>  .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8</a:t>
            </a:r>
            <a:r>
              <a:rPr lang="en-US" sz="2400" u="sng" dirty="0">
                <a:solidFill>
                  <a:srgbClr val="66FF99"/>
                </a:solidFill>
                <a:latin typeface="Courier New" pitchFamily="49" charset="0"/>
              </a:rPr>
              <a:t>1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8</a:t>
            </a:r>
            <a:r>
              <a:rPr lang="en-US" sz="2400" u="sng" dirty="0">
                <a:solidFill>
                  <a:srgbClr val="66FF99"/>
                </a:solidFill>
                <a:latin typeface="Courier New" pitchFamily="49" charset="0"/>
              </a:rPr>
              <a:t>1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8</a:t>
            </a:r>
            <a:r>
              <a:rPr lang="en-US" sz="2400" u="sng" dirty="0">
                <a:solidFill>
                  <a:srgbClr val="66FF99"/>
                </a:solidFill>
                <a:latin typeface="Courier New" pitchFamily="49" charset="0"/>
              </a:rPr>
              <a:t>1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8</a:t>
            </a:r>
            <a:r>
              <a:rPr lang="en-US" sz="2400" u="sng" dirty="0">
                <a:solidFill>
                  <a:srgbClr val="66FF99"/>
                </a:solidFill>
                <a:latin typeface="Courier New" pitchFamily="49" charset="0"/>
              </a:rPr>
              <a:t>1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8</a:t>
            </a:r>
            <a:r>
              <a:rPr lang="en-US" sz="2400" u="sng" dirty="0">
                <a:solidFill>
                  <a:srgbClr val="66FF99"/>
                </a:solidFill>
                <a:latin typeface="Courier New" pitchFamily="49" charset="0"/>
              </a:rPr>
              <a:t>1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8</a:t>
            </a:r>
            <a:r>
              <a:rPr lang="en-US" sz="2400" u="sng" dirty="0">
                <a:solidFill>
                  <a:srgbClr val="66FF99"/>
                </a:solidFill>
                <a:latin typeface="Courier New" pitchFamily="49" charset="0"/>
              </a:rPr>
              <a:t>1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8</a:t>
            </a:r>
            <a:r>
              <a:rPr lang="en-US" sz="2400" u="sng" dirty="0">
                <a:solidFill>
                  <a:srgbClr val="66FF99"/>
                </a:solidFill>
                <a:latin typeface="Courier New" pitchFamily="49" charset="0"/>
              </a:rPr>
              <a:t>1</a:t>
            </a:r>
            <a:r>
              <a:rPr lang="en-US" sz="2400" u="sng" dirty="0">
                <a:latin typeface="Courier New" pitchFamily="49" charset="0"/>
              </a:rPr>
              <a:t>…</a:t>
            </a:r>
            <a:endParaRPr lang="en-US" sz="2400" u="sng" dirty="0">
              <a:solidFill>
                <a:srgbClr val="FF99CC"/>
              </a:solidFill>
              <a:latin typeface="Courier New" pitchFamily="49" charset="0"/>
            </a:endParaRPr>
          </a:p>
          <a:p>
            <a:r>
              <a:rPr lang="en-US" sz="2400" dirty="0">
                <a:latin typeface="Courier New" pitchFamily="49" charset="0"/>
              </a:rPr>
              <a:t>11|9.00000000000000</a:t>
            </a:r>
          </a:p>
          <a:p>
            <a:endParaRPr lang="en-US" sz="2400" dirty="0">
              <a:latin typeface="Courier New" pitchFamily="49" charset="0"/>
            </a:endParaRPr>
          </a:p>
          <a:p>
            <a:r>
              <a:rPr lang="en-US" sz="2400" dirty="0">
                <a:latin typeface="Courier New" pitchFamily="49" charset="0"/>
              </a:rPr>
              <a:t>   </a:t>
            </a:r>
            <a:r>
              <a:rPr lang="en-US" sz="2400" u="sng" dirty="0">
                <a:latin typeface="Courier New" pitchFamily="49" charset="0"/>
              </a:rPr>
              <a:t>   .0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7594936708860</a:t>
            </a:r>
            <a:r>
              <a:rPr lang="en-US" sz="2400" u="sng" dirty="0">
                <a:solidFill>
                  <a:srgbClr val="66FF99"/>
                </a:solidFill>
                <a:latin typeface="Courier New" pitchFamily="49" charset="0"/>
              </a:rPr>
              <a:t>7594936708860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759494</a:t>
            </a:r>
            <a:r>
              <a:rPr lang="en-US" sz="2400" u="sng" dirty="0">
                <a:latin typeface="Courier New" pitchFamily="49" charset="0"/>
              </a:rPr>
              <a:t>…</a:t>
            </a:r>
            <a:endParaRPr lang="en-US" sz="2400" u="sng" dirty="0">
              <a:solidFill>
                <a:srgbClr val="FF99CC"/>
              </a:solidFill>
              <a:latin typeface="Courier New" pitchFamily="49" charset="0"/>
            </a:endParaRPr>
          </a:p>
          <a:p>
            <a:r>
              <a:rPr lang="en-US" sz="2400" dirty="0">
                <a:latin typeface="Courier New" pitchFamily="49" charset="0"/>
              </a:rPr>
              <a:t>237|18.000000000000000000000000000000000</a:t>
            </a:r>
          </a:p>
          <a:p>
            <a:endParaRPr lang="en-US" sz="2400" dirty="0">
              <a:latin typeface="Courier New" pitchFamily="49" charset="0"/>
            </a:endParaRPr>
          </a:p>
          <a:p>
            <a:r>
              <a:rPr lang="en-US" sz="2400" dirty="0">
                <a:latin typeface="Courier New" pitchFamily="49" charset="0"/>
              </a:rPr>
              <a:t> </a:t>
            </a:r>
            <a:r>
              <a:rPr lang="en-US" sz="2400" u="sng" dirty="0">
                <a:latin typeface="Courier New" pitchFamily="49" charset="0"/>
              </a:rPr>
              <a:t>  .5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0</a:t>
            </a:r>
            <a:r>
              <a:rPr lang="en-US" sz="2400" u="sng" dirty="0">
                <a:solidFill>
                  <a:srgbClr val="66FF99"/>
                </a:solidFill>
                <a:latin typeface="Courier New" pitchFamily="49" charset="0"/>
              </a:rPr>
              <a:t>0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0</a:t>
            </a:r>
            <a:r>
              <a:rPr lang="en-US" sz="2400" u="sng" dirty="0">
                <a:solidFill>
                  <a:srgbClr val="66FF99"/>
                </a:solidFill>
                <a:latin typeface="Courier New" pitchFamily="49" charset="0"/>
              </a:rPr>
              <a:t>0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0</a:t>
            </a:r>
            <a:r>
              <a:rPr lang="en-US" sz="2400" u="sng" dirty="0">
                <a:solidFill>
                  <a:srgbClr val="66FF99"/>
                </a:solidFill>
                <a:latin typeface="Courier New" pitchFamily="49" charset="0"/>
              </a:rPr>
              <a:t>0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0</a:t>
            </a:r>
            <a:r>
              <a:rPr lang="en-US" sz="2400" u="sng" dirty="0">
                <a:solidFill>
                  <a:srgbClr val="66FF99"/>
                </a:solidFill>
                <a:latin typeface="Courier New" pitchFamily="49" charset="0"/>
              </a:rPr>
              <a:t>0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0</a:t>
            </a:r>
            <a:r>
              <a:rPr lang="en-US" sz="2400" u="sng" dirty="0">
                <a:solidFill>
                  <a:srgbClr val="66FF99"/>
                </a:solidFill>
                <a:latin typeface="Courier New" pitchFamily="49" charset="0"/>
              </a:rPr>
              <a:t>0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0</a:t>
            </a:r>
            <a:r>
              <a:rPr lang="en-US" sz="2400" u="sng" dirty="0">
                <a:solidFill>
                  <a:srgbClr val="66FF99"/>
                </a:solidFill>
                <a:latin typeface="Courier New" pitchFamily="49" charset="0"/>
              </a:rPr>
              <a:t>0</a:t>
            </a:r>
            <a:r>
              <a:rPr lang="en-US" sz="2400" u="sng" dirty="0">
                <a:latin typeface="Courier New" pitchFamily="49" charset="0"/>
              </a:rPr>
              <a:t>…</a:t>
            </a:r>
            <a:endParaRPr lang="en-US" sz="2400" u="sng" dirty="0">
              <a:solidFill>
                <a:srgbClr val="FF99CC"/>
              </a:solidFill>
              <a:latin typeface="Courier New" pitchFamily="49" charset="0"/>
            </a:endParaRPr>
          </a:p>
          <a:p>
            <a:r>
              <a:rPr lang="en-US" sz="2400" dirty="0">
                <a:latin typeface="Courier New" pitchFamily="49" charset="0"/>
              </a:rPr>
              <a:t>4|2.0000000000000</a:t>
            </a:r>
          </a:p>
          <a:p>
            <a:endParaRPr lang="en-US" sz="2400" dirty="0">
              <a:latin typeface="Courier New" pitchFamily="49" charset="0"/>
            </a:endParaRPr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5829" y="3276600"/>
            <a:ext cx="457234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planar </a:t>
            </a:r>
            <a:r>
              <a:rPr lang="en-US" sz="6000" dirty="0" smtClean="0"/>
              <a:t>Graphs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Oval 6"/>
          <p:cNvSpPr>
            <a:spLocks noChangeArrowheads="1"/>
          </p:cNvSpPr>
          <p:nvPr/>
        </p:nvSpPr>
        <p:spPr bwMode="auto">
          <a:xfrm>
            <a:off x="5638800" y="3276600"/>
            <a:ext cx="6096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Oval 7"/>
          <p:cNvSpPr>
            <a:spLocks noChangeArrowheads="1"/>
          </p:cNvSpPr>
          <p:nvPr/>
        </p:nvSpPr>
        <p:spPr bwMode="auto">
          <a:xfrm>
            <a:off x="2819400" y="3200400"/>
            <a:ext cx="6096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 flipV="1">
            <a:off x="3352800" y="2514600"/>
            <a:ext cx="990600" cy="7620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3352800" y="3733800"/>
            <a:ext cx="914400" cy="9144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4724400" y="2590800"/>
            <a:ext cx="914400" cy="8382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 flipV="1">
            <a:off x="4724400" y="3810000"/>
            <a:ext cx="990600" cy="7620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0" name="Line 12"/>
          <p:cNvSpPr>
            <a:spLocks noChangeShapeType="1"/>
          </p:cNvSpPr>
          <p:nvPr/>
        </p:nvSpPr>
        <p:spPr bwMode="auto">
          <a:xfrm flipV="1">
            <a:off x="4495800" y="2667000"/>
            <a:ext cx="76200" cy="18288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 flipV="1">
            <a:off x="3429000" y="3581400"/>
            <a:ext cx="2209800" cy="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2133600" y="685800"/>
            <a:ext cx="4784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dirty="0">
                <a:latin typeface="Garamond" pitchFamily="18" charset="0"/>
              </a:rPr>
              <a:t>This doesn’t look </a:t>
            </a:r>
            <a:r>
              <a:rPr lang="en-US" sz="3600" dirty="0" smtClean="0">
                <a:latin typeface="Garamond" pitchFamily="18" charset="0"/>
              </a:rPr>
              <a:t>planar...</a:t>
            </a:r>
            <a:endParaRPr lang="en-US" sz="3600" dirty="0">
              <a:latin typeface="Garamond" pitchFamily="18" charset="0"/>
            </a:endParaRPr>
          </a:p>
        </p:txBody>
      </p:sp>
      <p:sp>
        <p:nvSpPr>
          <p:cNvPr id="2052" name="Oval 4"/>
          <p:cNvSpPr>
            <a:spLocks noChangeArrowheads="1"/>
          </p:cNvSpPr>
          <p:nvPr/>
        </p:nvSpPr>
        <p:spPr bwMode="auto">
          <a:xfrm>
            <a:off x="4267200" y="2057400"/>
            <a:ext cx="6096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053" name="Oval 5"/>
          <p:cNvSpPr>
            <a:spLocks noChangeArrowheads="1"/>
          </p:cNvSpPr>
          <p:nvPr/>
        </p:nvSpPr>
        <p:spPr bwMode="auto">
          <a:xfrm>
            <a:off x="4191000" y="4495800"/>
            <a:ext cx="6096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val 2"/>
          <p:cNvSpPr>
            <a:spLocks noChangeArrowheads="1"/>
          </p:cNvSpPr>
          <p:nvPr/>
        </p:nvSpPr>
        <p:spPr bwMode="auto">
          <a:xfrm>
            <a:off x="5638800" y="3276600"/>
            <a:ext cx="6096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Oval 3"/>
          <p:cNvSpPr>
            <a:spLocks noChangeArrowheads="1"/>
          </p:cNvSpPr>
          <p:nvPr/>
        </p:nvSpPr>
        <p:spPr bwMode="auto">
          <a:xfrm>
            <a:off x="2819400" y="3200400"/>
            <a:ext cx="6096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 flipV="1">
            <a:off x="3352800" y="2514600"/>
            <a:ext cx="990600" cy="7620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3352800" y="3733800"/>
            <a:ext cx="914400" cy="9144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4724400" y="2590800"/>
            <a:ext cx="914400" cy="8382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 flipV="1">
            <a:off x="4724400" y="3810000"/>
            <a:ext cx="990600" cy="7620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 flipV="1">
            <a:off x="3429000" y="3581400"/>
            <a:ext cx="2209800" cy="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3810000" y="838200"/>
            <a:ext cx="1612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>
                <a:latin typeface="Garamond" pitchFamily="18" charset="0"/>
              </a:rPr>
              <a:t>but it is.</a:t>
            </a:r>
          </a:p>
        </p:txBody>
      </p:sp>
      <p:sp>
        <p:nvSpPr>
          <p:cNvPr id="8202" name="Freeform 10"/>
          <p:cNvSpPr>
            <a:spLocks/>
          </p:cNvSpPr>
          <p:nvPr/>
        </p:nvSpPr>
        <p:spPr bwMode="auto">
          <a:xfrm>
            <a:off x="4800600" y="2362200"/>
            <a:ext cx="2057400" cy="2438400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1440" y="672"/>
              </a:cxn>
              <a:cxn ang="0">
                <a:pos x="0" y="1584"/>
              </a:cxn>
            </a:cxnLst>
            <a:rect l="0" t="0" r="r" b="b"/>
            <a:pathLst>
              <a:path w="1448" h="1584">
                <a:moveTo>
                  <a:pt x="48" y="0"/>
                </a:moveTo>
                <a:cubicBezTo>
                  <a:pt x="748" y="204"/>
                  <a:pt x="1448" y="408"/>
                  <a:pt x="1440" y="672"/>
                </a:cubicBezTo>
                <a:cubicBezTo>
                  <a:pt x="1432" y="936"/>
                  <a:pt x="240" y="1432"/>
                  <a:pt x="0" y="1584"/>
                </a:cubicBezTo>
              </a:path>
            </a:pathLst>
          </a:cu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03" name="Oval 11"/>
          <p:cNvSpPr>
            <a:spLocks noChangeArrowheads="1"/>
          </p:cNvSpPr>
          <p:nvPr/>
        </p:nvSpPr>
        <p:spPr bwMode="auto">
          <a:xfrm>
            <a:off x="4267200" y="2057400"/>
            <a:ext cx="6096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204" name="Oval 12"/>
          <p:cNvSpPr>
            <a:spLocks noChangeArrowheads="1"/>
          </p:cNvSpPr>
          <p:nvPr/>
        </p:nvSpPr>
        <p:spPr bwMode="auto">
          <a:xfrm>
            <a:off x="4191000" y="4495800"/>
            <a:ext cx="6096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r>
              <a:rPr lang="en-US" dirty="0" smtClean="0"/>
              <a:t>Did you have to write it with the funny o?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Oval 4"/>
          <p:cNvSpPr>
            <a:spLocks noChangeArrowheads="1"/>
          </p:cNvSpPr>
          <p:nvPr/>
        </p:nvSpPr>
        <p:spPr bwMode="auto">
          <a:xfrm>
            <a:off x="5638800" y="3276600"/>
            <a:ext cx="6096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Oval 5"/>
          <p:cNvSpPr>
            <a:spLocks noChangeArrowheads="1"/>
          </p:cNvSpPr>
          <p:nvPr/>
        </p:nvSpPr>
        <p:spPr bwMode="auto">
          <a:xfrm>
            <a:off x="2819400" y="3200400"/>
            <a:ext cx="6096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 flipV="1">
            <a:off x="3352800" y="2514600"/>
            <a:ext cx="990600" cy="7620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3352800" y="3733800"/>
            <a:ext cx="914400" cy="9144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4724400" y="2590800"/>
            <a:ext cx="914400" cy="8382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 flipV="1">
            <a:off x="4724400" y="3810000"/>
            <a:ext cx="990600" cy="7620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 flipV="1">
            <a:off x="3429000" y="3581400"/>
            <a:ext cx="2209800" cy="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810000" y="838200"/>
            <a:ext cx="1612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>
                <a:latin typeface="Garamond" pitchFamily="18" charset="0"/>
              </a:rPr>
              <a:t>but it is.</a:t>
            </a:r>
          </a:p>
        </p:txBody>
      </p:sp>
      <p:sp>
        <p:nvSpPr>
          <p:cNvPr id="7181" name="Freeform 13"/>
          <p:cNvSpPr>
            <a:spLocks/>
          </p:cNvSpPr>
          <p:nvPr/>
        </p:nvSpPr>
        <p:spPr bwMode="auto">
          <a:xfrm>
            <a:off x="4800600" y="2362200"/>
            <a:ext cx="2057400" cy="2438400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1440" y="672"/>
              </a:cxn>
              <a:cxn ang="0">
                <a:pos x="0" y="1584"/>
              </a:cxn>
            </a:cxnLst>
            <a:rect l="0" t="0" r="r" b="b"/>
            <a:pathLst>
              <a:path w="1448" h="1584">
                <a:moveTo>
                  <a:pt x="48" y="0"/>
                </a:moveTo>
                <a:cubicBezTo>
                  <a:pt x="748" y="204"/>
                  <a:pt x="1448" y="408"/>
                  <a:pt x="1440" y="672"/>
                </a:cubicBezTo>
                <a:cubicBezTo>
                  <a:pt x="1432" y="936"/>
                  <a:pt x="240" y="1432"/>
                  <a:pt x="0" y="1584"/>
                </a:cubicBezTo>
              </a:path>
            </a:pathLst>
          </a:cu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0" name="Oval 2"/>
          <p:cNvSpPr>
            <a:spLocks noChangeArrowheads="1"/>
          </p:cNvSpPr>
          <p:nvPr/>
        </p:nvSpPr>
        <p:spPr bwMode="auto">
          <a:xfrm>
            <a:off x="4267200" y="2057400"/>
            <a:ext cx="6096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171" name="Oval 3"/>
          <p:cNvSpPr>
            <a:spLocks noChangeArrowheads="1"/>
          </p:cNvSpPr>
          <p:nvPr/>
        </p:nvSpPr>
        <p:spPr bwMode="auto">
          <a:xfrm>
            <a:off x="4191000" y="4495800"/>
            <a:ext cx="6096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685800" y="5105400"/>
            <a:ext cx="8001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dirty="0">
                <a:latin typeface="Garamond" pitchFamily="18" charset="0"/>
              </a:rPr>
              <a:t>All that matters is that there is </a:t>
            </a:r>
            <a:r>
              <a:rPr lang="en-US" sz="3600" b="1" i="1" dirty="0">
                <a:latin typeface="Garamond" pitchFamily="18" charset="0"/>
              </a:rPr>
              <a:t>some</a:t>
            </a:r>
            <a:r>
              <a:rPr lang="en-US" sz="3600" dirty="0">
                <a:latin typeface="Garamond" pitchFamily="18" charset="0"/>
              </a:rPr>
              <a:t> </a:t>
            </a:r>
            <a:r>
              <a:rPr lang="en-US" sz="3600" dirty="0" smtClean="0">
                <a:latin typeface="Garamond" pitchFamily="18" charset="0"/>
              </a:rPr>
              <a:t>planar </a:t>
            </a:r>
            <a:r>
              <a:rPr lang="en-US" sz="3600" dirty="0">
                <a:latin typeface="Garamond" pitchFamily="18" charset="0"/>
              </a:rPr>
              <a:t>representation.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116138" y="487363"/>
            <a:ext cx="5153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000">
                <a:latin typeface="Garamond" pitchFamily="18" charset="0"/>
              </a:rPr>
              <a:t>How about this problem: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116138" y="487363"/>
            <a:ext cx="5153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000">
                <a:latin typeface="Garamond" pitchFamily="18" charset="0"/>
              </a:rPr>
              <a:t>How about this problem: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286000" y="1676400"/>
            <a:ext cx="48656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>
                <a:latin typeface="Garamond" pitchFamily="18" charset="0"/>
              </a:rPr>
              <a:t>You are given three houses…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2743200" y="3048000"/>
            <a:ext cx="685800" cy="392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H1</a:t>
            </a:r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2514600" y="2830513"/>
            <a:ext cx="1143000" cy="228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5486400" y="3036888"/>
            <a:ext cx="685800" cy="3921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H3</a:t>
            </a:r>
          </a:p>
        </p:txBody>
      </p:sp>
      <p:sp>
        <p:nvSpPr>
          <p:cNvPr id="13320" name="AutoShape 8"/>
          <p:cNvSpPr>
            <a:spLocks noChangeArrowheads="1"/>
          </p:cNvSpPr>
          <p:nvPr/>
        </p:nvSpPr>
        <p:spPr bwMode="auto">
          <a:xfrm>
            <a:off x="5257800" y="2819400"/>
            <a:ext cx="1143000" cy="228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114800" y="3036888"/>
            <a:ext cx="685800" cy="3921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H2</a:t>
            </a:r>
          </a:p>
        </p:txBody>
      </p:sp>
      <p:sp>
        <p:nvSpPr>
          <p:cNvPr id="13322" name="AutoShape 10"/>
          <p:cNvSpPr>
            <a:spLocks noChangeArrowheads="1"/>
          </p:cNvSpPr>
          <p:nvPr/>
        </p:nvSpPr>
        <p:spPr bwMode="auto">
          <a:xfrm>
            <a:off x="3886200" y="2819400"/>
            <a:ext cx="1143000" cy="228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116138" y="487363"/>
            <a:ext cx="5153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000">
                <a:latin typeface="Garamond" pitchFamily="18" charset="0"/>
              </a:rPr>
              <a:t>How about this problem: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286000" y="1676400"/>
            <a:ext cx="48656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>
                <a:latin typeface="Garamond" pitchFamily="18" charset="0"/>
              </a:rPr>
              <a:t>You are given three houses…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048000" y="3657600"/>
            <a:ext cx="28940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>
                <a:latin typeface="Garamond" pitchFamily="18" charset="0"/>
              </a:rPr>
              <a:t>and three utilities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2743200" y="3048000"/>
            <a:ext cx="685800" cy="392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H1</a:t>
            </a:r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2514600" y="2830513"/>
            <a:ext cx="1143000" cy="228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5486400" y="3036888"/>
            <a:ext cx="685800" cy="3921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solidFill>
                  <a:schemeClr val="bg2"/>
                </a:solidFill>
              </a:rPr>
              <a:t>H3</a:t>
            </a:r>
          </a:p>
        </p:txBody>
      </p:sp>
      <p:sp>
        <p:nvSpPr>
          <p:cNvPr id="12296" name="AutoShape 8"/>
          <p:cNvSpPr>
            <a:spLocks noChangeArrowheads="1"/>
          </p:cNvSpPr>
          <p:nvPr/>
        </p:nvSpPr>
        <p:spPr bwMode="auto">
          <a:xfrm>
            <a:off x="5257800" y="2819400"/>
            <a:ext cx="1143000" cy="228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4114800" y="3036888"/>
            <a:ext cx="685800" cy="3921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H2</a:t>
            </a:r>
          </a:p>
        </p:txBody>
      </p:sp>
      <p:sp>
        <p:nvSpPr>
          <p:cNvPr id="12298" name="AutoShape 10"/>
          <p:cNvSpPr>
            <a:spLocks noChangeArrowheads="1"/>
          </p:cNvSpPr>
          <p:nvPr/>
        </p:nvSpPr>
        <p:spPr bwMode="auto">
          <a:xfrm>
            <a:off x="3886200" y="2819400"/>
            <a:ext cx="1143000" cy="228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Oval 11"/>
          <p:cNvSpPr>
            <a:spLocks noChangeArrowheads="1"/>
          </p:cNvSpPr>
          <p:nvPr/>
        </p:nvSpPr>
        <p:spPr bwMode="auto">
          <a:xfrm>
            <a:off x="2590800" y="44196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Gas</a:t>
            </a:r>
          </a:p>
        </p:txBody>
      </p:sp>
      <p:sp>
        <p:nvSpPr>
          <p:cNvPr id="12300" name="Oval 12"/>
          <p:cNvSpPr>
            <a:spLocks noChangeArrowheads="1"/>
          </p:cNvSpPr>
          <p:nvPr/>
        </p:nvSpPr>
        <p:spPr bwMode="auto">
          <a:xfrm>
            <a:off x="5562600" y="44196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solidFill>
                  <a:schemeClr val="bg2"/>
                </a:solidFill>
              </a:rPr>
              <a:t>Water</a:t>
            </a:r>
          </a:p>
        </p:txBody>
      </p:sp>
      <p:sp>
        <p:nvSpPr>
          <p:cNvPr id="12301" name="Oval 13"/>
          <p:cNvSpPr>
            <a:spLocks noChangeArrowheads="1"/>
          </p:cNvSpPr>
          <p:nvPr/>
        </p:nvSpPr>
        <p:spPr bwMode="auto">
          <a:xfrm>
            <a:off x="4114800" y="44196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Elec.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116138" y="487363"/>
            <a:ext cx="5153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000">
                <a:latin typeface="Garamond" pitchFamily="18" charset="0"/>
              </a:rPr>
              <a:t>How about this problem: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286000" y="1676400"/>
            <a:ext cx="48656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>
                <a:latin typeface="Garamond" pitchFamily="18" charset="0"/>
              </a:rPr>
              <a:t>You are given three houses…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048000" y="3657600"/>
            <a:ext cx="28940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>
                <a:latin typeface="Garamond" pitchFamily="18" charset="0"/>
              </a:rPr>
              <a:t>and three utilities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2743200" y="3048000"/>
            <a:ext cx="685800" cy="392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H1</a:t>
            </a:r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>
            <a:off x="2514600" y="2830513"/>
            <a:ext cx="1143000" cy="228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5486400" y="3036888"/>
            <a:ext cx="685800" cy="3921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H3</a:t>
            </a:r>
          </a:p>
        </p:txBody>
      </p:sp>
      <p:sp>
        <p:nvSpPr>
          <p:cNvPr id="11272" name="AutoShape 8"/>
          <p:cNvSpPr>
            <a:spLocks noChangeArrowheads="1"/>
          </p:cNvSpPr>
          <p:nvPr/>
        </p:nvSpPr>
        <p:spPr bwMode="auto">
          <a:xfrm>
            <a:off x="5257800" y="2819400"/>
            <a:ext cx="1143000" cy="228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4114800" y="3036888"/>
            <a:ext cx="685800" cy="3921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H2</a:t>
            </a:r>
          </a:p>
        </p:txBody>
      </p:sp>
      <p:sp>
        <p:nvSpPr>
          <p:cNvPr id="11274" name="AutoShape 10"/>
          <p:cNvSpPr>
            <a:spLocks noChangeArrowheads="1"/>
          </p:cNvSpPr>
          <p:nvPr/>
        </p:nvSpPr>
        <p:spPr bwMode="auto">
          <a:xfrm>
            <a:off x="3886200" y="2819400"/>
            <a:ext cx="1143000" cy="228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Oval 11"/>
          <p:cNvSpPr>
            <a:spLocks noChangeArrowheads="1"/>
          </p:cNvSpPr>
          <p:nvPr/>
        </p:nvSpPr>
        <p:spPr bwMode="auto">
          <a:xfrm>
            <a:off x="2590800" y="44196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Gas</a:t>
            </a:r>
          </a:p>
        </p:txBody>
      </p:sp>
      <p:sp>
        <p:nvSpPr>
          <p:cNvPr id="11276" name="Oval 12"/>
          <p:cNvSpPr>
            <a:spLocks noChangeArrowheads="1"/>
          </p:cNvSpPr>
          <p:nvPr/>
        </p:nvSpPr>
        <p:spPr bwMode="auto">
          <a:xfrm>
            <a:off x="5562600" y="44196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Water</a:t>
            </a:r>
          </a:p>
        </p:txBody>
      </p:sp>
      <p:sp>
        <p:nvSpPr>
          <p:cNvPr id="11277" name="Oval 13"/>
          <p:cNvSpPr>
            <a:spLocks noChangeArrowheads="1"/>
          </p:cNvSpPr>
          <p:nvPr/>
        </p:nvSpPr>
        <p:spPr bwMode="auto">
          <a:xfrm>
            <a:off x="4114800" y="44196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Elec.</a:t>
            </a: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304800" y="5486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>
                <a:latin typeface="Garamond" pitchFamily="18" charset="0"/>
              </a:rPr>
              <a:t>Can you connect each of the houses to each of the utilities without crossing any lines?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584450" y="1676400"/>
            <a:ext cx="42957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>
                <a:latin typeface="Garamond" pitchFamily="18" charset="0"/>
              </a:rPr>
              <a:t>Here’s how </a:t>
            </a:r>
            <a:r>
              <a:rPr lang="en-US" sz="3200" b="1">
                <a:latin typeface="Garamond" pitchFamily="18" charset="0"/>
              </a:rPr>
              <a:t>NOT </a:t>
            </a:r>
            <a:r>
              <a:rPr lang="en-US" sz="3200">
                <a:latin typeface="Garamond" pitchFamily="18" charset="0"/>
              </a:rPr>
              <a:t>to do it</a:t>
            </a:r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2514600" y="2830513"/>
            <a:ext cx="1143000" cy="228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5257800" y="2819400"/>
            <a:ext cx="1143000" cy="228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3886200" y="2819400"/>
            <a:ext cx="1143000" cy="228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3048000" y="3429000"/>
            <a:ext cx="0" cy="9906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4419600" y="3352800"/>
            <a:ext cx="76200" cy="11430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5943600" y="3429000"/>
            <a:ext cx="0" cy="10668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3200400" y="3505200"/>
            <a:ext cx="990600" cy="10668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4724400" y="3429000"/>
            <a:ext cx="914400" cy="11430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 flipH="1">
            <a:off x="3276600" y="3429000"/>
            <a:ext cx="914400" cy="12192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 flipH="1">
            <a:off x="4800600" y="3429000"/>
            <a:ext cx="990600" cy="11430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>
            <a:off x="3352800" y="3429000"/>
            <a:ext cx="2286000" cy="13716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 flipH="1">
            <a:off x="3352800" y="3429000"/>
            <a:ext cx="2209800" cy="13716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2743200" y="3048000"/>
            <a:ext cx="685800" cy="392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H1</a:t>
            </a:r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4114800" y="3036888"/>
            <a:ext cx="685800" cy="3921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H2</a:t>
            </a: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5486400" y="3036888"/>
            <a:ext cx="685800" cy="3921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H3</a:t>
            </a:r>
          </a:p>
        </p:txBody>
      </p:sp>
      <p:sp>
        <p:nvSpPr>
          <p:cNvPr id="15378" name="Oval 18"/>
          <p:cNvSpPr>
            <a:spLocks noChangeArrowheads="1"/>
          </p:cNvSpPr>
          <p:nvPr/>
        </p:nvSpPr>
        <p:spPr bwMode="auto">
          <a:xfrm>
            <a:off x="5562600" y="44196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Water</a:t>
            </a:r>
          </a:p>
        </p:txBody>
      </p:sp>
      <p:sp>
        <p:nvSpPr>
          <p:cNvPr id="15379" name="Oval 19"/>
          <p:cNvSpPr>
            <a:spLocks noChangeArrowheads="1"/>
          </p:cNvSpPr>
          <p:nvPr/>
        </p:nvSpPr>
        <p:spPr bwMode="auto">
          <a:xfrm>
            <a:off x="4114800" y="44196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Elec.</a:t>
            </a:r>
          </a:p>
        </p:txBody>
      </p:sp>
      <p:sp>
        <p:nvSpPr>
          <p:cNvPr id="15380" name="Oval 20"/>
          <p:cNvSpPr>
            <a:spLocks noChangeArrowheads="1"/>
          </p:cNvSpPr>
          <p:nvPr/>
        </p:nvSpPr>
        <p:spPr bwMode="auto">
          <a:xfrm>
            <a:off x="2590800" y="44196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Gas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584450" y="1676400"/>
            <a:ext cx="42957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>
                <a:latin typeface="Garamond" pitchFamily="18" charset="0"/>
              </a:rPr>
              <a:t>Here’s how </a:t>
            </a:r>
            <a:r>
              <a:rPr lang="en-US" sz="3200" b="1">
                <a:latin typeface="Garamond" pitchFamily="18" charset="0"/>
              </a:rPr>
              <a:t>NOT </a:t>
            </a:r>
            <a:r>
              <a:rPr lang="en-US" sz="3200">
                <a:latin typeface="Garamond" pitchFamily="18" charset="0"/>
              </a:rPr>
              <a:t>to do it</a:t>
            </a:r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2514600" y="2830513"/>
            <a:ext cx="1143000" cy="228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5257800" y="2819400"/>
            <a:ext cx="1143000" cy="228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AutoShape 10"/>
          <p:cNvSpPr>
            <a:spLocks noChangeArrowheads="1"/>
          </p:cNvSpPr>
          <p:nvPr/>
        </p:nvSpPr>
        <p:spPr bwMode="auto">
          <a:xfrm>
            <a:off x="3886200" y="2819400"/>
            <a:ext cx="1143000" cy="228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3048000" y="3429000"/>
            <a:ext cx="0" cy="9906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>
            <a:off x="4419600" y="3352800"/>
            <a:ext cx="76200" cy="11430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>
            <a:off x="5943600" y="3429000"/>
            <a:ext cx="0" cy="10668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>
            <a:off x="3200400" y="3505200"/>
            <a:ext cx="990600" cy="10668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1" name="Line 21"/>
          <p:cNvSpPr>
            <a:spLocks noChangeShapeType="1"/>
          </p:cNvSpPr>
          <p:nvPr/>
        </p:nvSpPr>
        <p:spPr bwMode="auto">
          <a:xfrm>
            <a:off x="4724400" y="3429000"/>
            <a:ext cx="914400" cy="11430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2" name="Line 22"/>
          <p:cNvSpPr>
            <a:spLocks noChangeShapeType="1"/>
          </p:cNvSpPr>
          <p:nvPr/>
        </p:nvSpPr>
        <p:spPr bwMode="auto">
          <a:xfrm flipH="1">
            <a:off x="3276600" y="3429000"/>
            <a:ext cx="914400" cy="12192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3" name="Line 23"/>
          <p:cNvSpPr>
            <a:spLocks noChangeShapeType="1"/>
          </p:cNvSpPr>
          <p:nvPr/>
        </p:nvSpPr>
        <p:spPr bwMode="auto">
          <a:xfrm flipH="1">
            <a:off x="4800600" y="3429000"/>
            <a:ext cx="990600" cy="11430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4" name="Line 24"/>
          <p:cNvSpPr>
            <a:spLocks noChangeShapeType="1"/>
          </p:cNvSpPr>
          <p:nvPr/>
        </p:nvSpPr>
        <p:spPr bwMode="auto">
          <a:xfrm>
            <a:off x="3352800" y="3429000"/>
            <a:ext cx="2286000" cy="13716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5" name="Line 25"/>
          <p:cNvSpPr>
            <a:spLocks noChangeShapeType="1"/>
          </p:cNvSpPr>
          <p:nvPr/>
        </p:nvSpPr>
        <p:spPr bwMode="auto">
          <a:xfrm flipH="1">
            <a:off x="3352800" y="3429000"/>
            <a:ext cx="2209800" cy="13716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2743200" y="3048000"/>
            <a:ext cx="685800" cy="392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H1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4114800" y="3036888"/>
            <a:ext cx="685800" cy="3921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H2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5486400" y="3036888"/>
            <a:ext cx="685800" cy="3921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H3</a:t>
            </a:r>
          </a:p>
        </p:txBody>
      </p:sp>
      <p:sp>
        <p:nvSpPr>
          <p:cNvPr id="10252" name="Oval 12"/>
          <p:cNvSpPr>
            <a:spLocks noChangeArrowheads="1"/>
          </p:cNvSpPr>
          <p:nvPr/>
        </p:nvSpPr>
        <p:spPr bwMode="auto">
          <a:xfrm>
            <a:off x="5562600" y="44196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Water</a:t>
            </a:r>
          </a:p>
        </p:txBody>
      </p:sp>
      <p:sp>
        <p:nvSpPr>
          <p:cNvPr id="10253" name="Oval 13"/>
          <p:cNvSpPr>
            <a:spLocks noChangeArrowheads="1"/>
          </p:cNvSpPr>
          <p:nvPr/>
        </p:nvSpPr>
        <p:spPr bwMode="auto">
          <a:xfrm>
            <a:off x="4114800" y="44196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Elec.</a:t>
            </a:r>
          </a:p>
        </p:txBody>
      </p:sp>
      <p:sp>
        <p:nvSpPr>
          <p:cNvPr id="10251" name="Oval 11"/>
          <p:cNvSpPr>
            <a:spLocks noChangeArrowheads="1"/>
          </p:cNvSpPr>
          <p:nvPr/>
        </p:nvSpPr>
        <p:spPr bwMode="auto">
          <a:xfrm>
            <a:off x="2590800" y="44196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Gas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1920875" y="5638800"/>
            <a:ext cx="52149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>
                <a:latin typeface="Garamond" pitchFamily="18" charset="0"/>
              </a:rPr>
              <a:t>Remember: </a:t>
            </a:r>
            <a:r>
              <a:rPr lang="en-US" sz="3200" b="1">
                <a:latin typeface="Garamond" pitchFamily="18" charset="0"/>
              </a:rPr>
              <a:t>No crossing lines.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2432050" y="1219200"/>
            <a:ext cx="4089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6000">
                <a:latin typeface="Garamond" pitchFamily="18" charset="0"/>
              </a:rPr>
              <a:t>Now you try.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2743200" y="3048000"/>
            <a:ext cx="685800" cy="392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H1</a:t>
            </a:r>
          </a:p>
        </p:txBody>
      </p:sp>
      <p:sp>
        <p:nvSpPr>
          <p:cNvPr id="27654" name="AutoShape 6"/>
          <p:cNvSpPr>
            <a:spLocks noChangeArrowheads="1"/>
          </p:cNvSpPr>
          <p:nvPr/>
        </p:nvSpPr>
        <p:spPr bwMode="auto">
          <a:xfrm>
            <a:off x="2514600" y="2830513"/>
            <a:ext cx="1143000" cy="228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5486400" y="3036888"/>
            <a:ext cx="685800" cy="3921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H3</a:t>
            </a:r>
          </a:p>
        </p:txBody>
      </p:sp>
      <p:sp>
        <p:nvSpPr>
          <p:cNvPr id="27656" name="AutoShape 8"/>
          <p:cNvSpPr>
            <a:spLocks noChangeArrowheads="1"/>
          </p:cNvSpPr>
          <p:nvPr/>
        </p:nvSpPr>
        <p:spPr bwMode="auto">
          <a:xfrm>
            <a:off x="5257800" y="2819400"/>
            <a:ext cx="1143000" cy="228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4114800" y="3036888"/>
            <a:ext cx="685800" cy="3921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H2</a:t>
            </a:r>
          </a:p>
        </p:txBody>
      </p:sp>
      <p:sp>
        <p:nvSpPr>
          <p:cNvPr id="27658" name="AutoShape 10"/>
          <p:cNvSpPr>
            <a:spLocks noChangeArrowheads="1"/>
          </p:cNvSpPr>
          <p:nvPr/>
        </p:nvSpPr>
        <p:spPr bwMode="auto">
          <a:xfrm>
            <a:off x="3886200" y="2819400"/>
            <a:ext cx="1143000" cy="228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Oval 11"/>
          <p:cNvSpPr>
            <a:spLocks noChangeArrowheads="1"/>
          </p:cNvSpPr>
          <p:nvPr/>
        </p:nvSpPr>
        <p:spPr bwMode="auto">
          <a:xfrm>
            <a:off x="2590800" y="44196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Gas</a:t>
            </a:r>
          </a:p>
        </p:txBody>
      </p:sp>
      <p:sp>
        <p:nvSpPr>
          <p:cNvPr id="27660" name="Oval 12"/>
          <p:cNvSpPr>
            <a:spLocks noChangeArrowheads="1"/>
          </p:cNvSpPr>
          <p:nvPr/>
        </p:nvSpPr>
        <p:spPr bwMode="auto">
          <a:xfrm>
            <a:off x="5562600" y="44196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Water</a:t>
            </a:r>
          </a:p>
        </p:txBody>
      </p:sp>
      <p:sp>
        <p:nvSpPr>
          <p:cNvPr id="27661" name="Oval 13"/>
          <p:cNvSpPr>
            <a:spLocks noChangeArrowheads="1"/>
          </p:cNvSpPr>
          <p:nvPr/>
        </p:nvSpPr>
        <p:spPr bwMode="auto">
          <a:xfrm>
            <a:off x="4114800" y="44196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Elec.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2201863" y="487363"/>
            <a:ext cx="50006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000">
                <a:latin typeface="Garamond" pitchFamily="18" charset="0"/>
              </a:rPr>
              <a:t>Here’s another problem: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2201863" y="487363"/>
            <a:ext cx="50006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000">
                <a:latin typeface="Garamond" pitchFamily="18" charset="0"/>
              </a:rPr>
              <a:t>Here’s another problem: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2470150" y="1676400"/>
            <a:ext cx="4506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>
                <a:latin typeface="Garamond" pitchFamily="18" charset="0"/>
              </a:rPr>
              <a:t>You are given five nodes…</a:t>
            </a:r>
          </a:p>
        </p:txBody>
      </p:sp>
      <p:sp>
        <p:nvSpPr>
          <p:cNvPr id="35845" name="Oval 5"/>
          <p:cNvSpPr>
            <a:spLocks noChangeArrowheads="1"/>
          </p:cNvSpPr>
          <p:nvPr/>
        </p:nvSpPr>
        <p:spPr bwMode="auto">
          <a:xfrm>
            <a:off x="4191000" y="24384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35846" name="Oval 6"/>
          <p:cNvSpPr>
            <a:spLocks noChangeArrowheads="1"/>
          </p:cNvSpPr>
          <p:nvPr/>
        </p:nvSpPr>
        <p:spPr bwMode="auto">
          <a:xfrm>
            <a:off x="5029200" y="45720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3</a:t>
            </a:r>
          </a:p>
        </p:txBody>
      </p:sp>
      <p:sp>
        <p:nvSpPr>
          <p:cNvPr id="35847" name="Oval 7"/>
          <p:cNvSpPr>
            <a:spLocks noChangeArrowheads="1"/>
          </p:cNvSpPr>
          <p:nvPr/>
        </p:nvSpPr>
        <p:spPr bwMode="auto">
          <a:xfrm>
            <a:off x="5638800" y="32004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2</a:t>
            </a:r>
          </a:p>
        </p:txBody>
      </p:sp>
      <p:sp>
        <p:nvSpPr>
          <p:cNvPr id="35848" name="Oval 8"/>
          <p:cNvSpPr>
            <a:spLocks noChangeArrowheads="1"/>
          </p:cNvSpPr>
          <p:nvPr/>
        </p:nvSpPr>
        <p:spPr bwMode="auto">
          <a:xfrm>
            <a:off x="3276600" y="45720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4</a:t>
            </a:r>
          </a:p>
        </p:txBody>
      </p:sp>
      <p:sp>
        <p:nvSpPr>
          <p:cNvPr id="35849" name="Oval 9"/>
          <p:cNvSpPr>
            <a:spLocks noChangeArrowheads="1"/>
          </p:cNvSpPr>
          <p:nvPr/>
        </p:nvSpPr>
        <p:spPr bwMode="auto">
          <a:xfrm>
            <a:off x="2895600" y="32004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r>
              <a:rPr lang="en-US" dirty="0" smtClean="0"/>
              <a:t>Did you have to write it with the funny o?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2438400"/>
            <a:ext cx="84016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Garamond" pitchFamily="18" charset="0"/>
              </a:rPr>
              <a:t>Nope. You can write this with “</a:t>
            </a:r>
            <a:r>
              <a:rPr lang="en-US" sz="3200" dirty="0" err="1" smtClean="0">
                <a:latin typeface="Garamond" pitchFamily="18" charset="0"/>
              </a:rPr>
              <a:t>oe</a:t>
            </a:r>
            <a:r>
              <a:rPr lang="en-US" sz="3200" dirty="0" smtClean="0">
                <a:latin typeface="Garamond" pitchFamily="18" charset="0"/>
              </a:rPr>
              <a:t>” instead of “ö ”.</a:t>
            </a:r>
            <a:endParaRPr lang="en-US" sz="32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2201863" y="487363"/>
            <a:ext cx="50006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000">
                <a:latin typeface="Garamond" pitchFamily="18" charset="0"/>
              </a:rPr>
              <a:t>Here’s another problem: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2470150" y="1676400"/>
            <a:ext cx="4506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>
                <a:latin typeface="Garamond" pitchFamily="18" charset="0"/>
              </a:rPr>
              <a:t>You are given five nodes…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457200" y="56388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>
                <a:latin typeface="Garamond" pitchFamily="18" charset="0"/>
              </a:rPr>
              <a:t>Can you connect each node to the others without crossing lines?</a:t>
            </a:r>
          </a:p>
        </p:txBody>
      </p:sp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4191000" y="24384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33798" name="Oval 6"/>
          <p:cNvSpPr>
            <a:spLocks noChangeArrowheads="1"/>
          </p:cNvSpPr>
          <p:nvPr/>
        </p:nvSpPr>
        <p:spPr bwMode="auto">
          <a:xfrm>
            <a:off x="5029200" y="45720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3</a:t>
            </a:r>
          </a:p>
        </p:txBody>
      </p:sp>
      <p:sp>
        <p:nvSpPr>
          <p:cNvPr id="33799" name="Oval 7"/>
          <p:cNvSpPr>
            <a:spLocks noChangeArrowheads="1"/>
          </p:cNvSpPr>
          <p:nvPr/>
        </p:nvSpPr>
        <p:spPr bwMode="auto">
          <a:xfrm>
            <a:off x="5638800" y="32004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2</a:t>
            </a:r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auto">
          <a:xfrm>
            <a:off x="3276600" y="45720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4</a:t>
            </a:r>
          </a:p>
        </p:txBody>
      </p:sp>
      <p:sp>
        <p:nvSpPr>
          <p:cNvPr id="33801" name="Oval 9"/>
          <p:cNvSpPr>
            <a:spLocks noChangeArrowheads="1"/>
          </p:cNvSpPr>
          <p:nvPr/>
        </p:nvSpPr>
        <p:spPr bwMode="auto">
          <a:xfrm>
            <a:off x="2895600" y="32004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2171700" y="1295400"/>
            <a:ext cx="49545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000">
                <a:latin typeface="Garamond" pitchFamily="18" charset="0"/>
              </a:rPr>
              <a:t>This is </a:t>
            </a:r>
            <a:r>
              <a:rPr lang="en-US" sz="4000" b="1">
                <a:latin typeface="Garamond" pitchFamily="18" charset="0"/>
              </a:rPr>
              <a:t>NOT</a:t>
            </a:r>
            <a:r>
              <a:rPr lang="en-US" sz="4000">
                <a:latin typeface="Garamond" pitchFamily="18" charset="0"/>
              </a:rPr>
              <a:t> a solution:</a:t>
            </a:r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H="1">
            <a:off x="3581400" y="3048000"/>
            <a:ext cx="609600" cy="3810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>
            <a:off x="3276600" y="3962400"/>
            <a:ext cx="304800" cy="6858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>
            <a:off x="4876800" y="2971800"/>
            <a:ext cx="838200" cy="3810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5" name="Line 19"/>
          <p:cNvSpPr>
            <a:spLocks noChangeShapeType="1"/>
          </p:cNvSpPr>
          <p:nvPr/>
        </p:nvSpPr>
        <p:spPr bwMode="auto">
          <a:xfrm flipH="1" flipV="1">
            <a:off x="4038600" y="4953000"/>
            <a:ext cx="1066800" cy="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6" name="Line 20"/>
          <p:cNvSpPr>
            <a:spLocks noChangeShapeType="1"/>
          </p:cNvSpPr>
          <p:nvPr/>
        </p:nvSpPr>
        <p:spPr bwMode="auto">
          <a:xfrm flipH="1">
            <a:off x="5715000" y="3962400"/>
            <a:ext cx="304800" cy="7620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 flipH="1">
            <a:off x="3810000" y="3200400"/>
            <a:ext cx="685800" cy="13716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8" name="Line 22"/>
          <p:cNvSpPr>
            <a:spLocks noChangeShapeType="1"/>
          </p:cNvSpPr>
          <p:nvPr/>
        </p:nvSpPr>
        <p:spPr bwMode="auto">
          <a:xfrm>
            <a:off x="4800600" y="3124200"/>
            <a:ext cx="457200" cy="15240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9" name="Line 23"/>
          <p:cNvSpPr>
            <a:spLocks noChangeShapeType="1"/>
          </p:cNvSpPr>
          <p:nvPr/>
        </p:nvSpPr>
        <p:spPr bwMode="auto">
          <a:xfrm flipH="1">
            <a:off x="3657600" y="3581400"/>
            <a:ext cx="1981200" cy="762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20" name="Line 24"/>
          <p:cNvSpPr>
            <a:spLocks noChangeShapeType="1"/>
          </p:cNvSpPr>
          <p:nvPr/>
        </p:nvSpPr>
        <p:spPr bwMode="auto">
          <a:xfrm>
            <a:off x="3581400" y="3810000"/>
            <a:ext cx="1600200" cy="9144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21" name="Line 25"/>
          <p:cNvSpPr>
            <a:spLocks noChangeShapeType="1"/>
          </p:cNvSpPr>
          <p:nvPr/>
        </p:nvSpPr>
        <p:spPr bwMode="auto">
          <a:xfrm flipH="1">
            <a:off x="3962400" y="3810000"/>
            <a:ext cx="1676400" cy="9906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9" name="Oval 13"/>
          <p:cNvSpPr>
            <a:spLocks noChangeArrowheads="1"/>
          </p:cNvSpPr>
          <p:nvPr/>
        </p:nvSpPr>
        <p:spPr bwMode="auto">
          <a:xfrm>
            <a:off x="5638800" y="32004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2</a:t>
            </a:r>
          </a:p>
        </p:txBody>
      </p:sp>
      <p:sp>
        <p:nvSpPr>
          <p:cNvPr id="29708" name="Oval 12"/>
          <p:cNvSpPr>
            <a:spLocks noChangeArrowheads="1"/>
          </p:cNvSpPr>
          <p:nvPr/>
        </p:nvSpPr>
        <p:spPr bwMode="auto">
          <a:xfrm>
            <a:off x="5029200" y="45720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3</a:t>
            </a:r>
          </a:p>
        </p:txBody>
      </p:sp>
      <p:sp>
        <p:nvSpPr>
          <p:cNvPr id="29710" name="Oval 14"/>
          <p:cNvSpPr>
            <a:spLocks noChangeArrowheads="1"/>
          </p:cNvSpPr>
          <p:nvPr/>
        </p:nvSpPr>
        <p:spPr bwMode="auto">
          <a:xfrm>
            <a:off x="3276600" y="45720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4</a:t>
            </a:r>
          </a:p>
        </p:txBody>
      </p:sp>
      <p:sp>
        <p:nvSpPr>
          <p:cNvPr id="29711" name="Oval 15"/>
          <p:cNvSpPr>
            <a:spLocks noChangeArrowheads="1"/>
          </p:cNvSpPr>
          <p:nvPr/>
        </p:nvSpPr>
        <p:spPr bwMode="auto">
          <a:xfrm>
            <a:off x="2895600" y="32004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5</a:t>
            </a:r>
          </a:p>
        </p:txBody>
      </p:sp>
      <p:sp>
        <p:nvSpPr>
          <p:cNvPr id="29707" name="Oval 11"/>
          <p:cNvSpPr>
            <a:spLocks noChangeArrowheads="1"/>
          </p:cNvSpPr>
          <p:nvPr/>
        </p:nvSpPr>
        <p:spPr bwMode="auto">
          <a:xfrm>
            <a:off x="4191000" y="24384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4191000" y="24384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5029200" y="45720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3</a:t>
            </a:r>
          </a:p>
        </p:txBody>
      </p:sp>
      <p:sp>
        <p:nvSpPr>
          <p:cNvPr id="31751" name="Oval 7"/>
          <p:cNvSpPr>
            <a:spLocks noChangeArrowheads="1"/>
          </p:cNvSpPr>
          <p:nvPr/>
        </p:nvSpPr>
        <p:spPr bwMode="auto">
          <a:xfrm>
            <a:off x="5638800" y="32004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2</a:t>
            </a:r>
          </a:p>
        </p:txBody>
      </p:sp>
      <p:sp>
        <p:nvSpPr>
          <p:cNvPr id="31752" name="Oval 8"/>
          <p:cNvSpPr>
            <a:spLocks noChangeArrowheads="1"/>
          </p:cNvSpPr>
          <p:nvPr/>
        </p:nvSpPr>
        <p:spPr bwMode="auto">
          <a:xfrm>
            <a:off x="3276600" y="45720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4</a:t>
            </a:r>
          </a:p>
        </p:txBody>
      </p:sp>
      <p:sp>
        <p:nvSpPr>
          <p:cNvPr id="31753" name="Oval 9"/>
          <p:cNvSpPr>
            <a:spLocks noChangeArrowheads="1"/>
          </p:cNvSpPr>
          <p:nvPr/>
        </p:nvSpPr>
        <p:spPr bwMode="auto">
          <a:xfrm>
            <a:off x="2895600" y="32004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5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2667000" y="1143000"/>
            <a:ext cx="4089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6000">
                <a:latin typeface="Garamond" pitchFamily="18" charset="0"/>
              </a:rPr>
              <a:t>Now you try.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0" y="0"/>
            <a:ext cx="91440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Garamond" pitchFamily="18" charset="0"/>
              </a:rPr>
              <a:t>You could not solve </a:t>
            </a:r>
            <a:r>
              <a:rPr lang="en-US" sz="4000" dirty="0">
                <a:latin typeface="Garamond" pitchFamily="18" charset="0"/>
              </a:rPr>
              <a:t>either problem</a:t>
            </a:r>
            <a:r>
              <a:rPr lang="en-US" sz="4000" dirty="0" smtClean="0">
                <a:latin typeface="Garamond" pitchFamily="18" charset="0"/>
              </a:rPr>
              <a:t>.</a:t>
            </a:r>
          </a:p>
          <a:p>
            <a:pPr algn="ctr"/>
            <a:endParaRPr lang="en-US" sz="4000" dirty="0">
              <a:latin typeface="Garamond" pitchFamily="18" charset="0"/>
            </a:endParaRPr>
          </a:p>
          <a:p>
            <a:pPr algn="ctr"/>
            <a:r>
              <a:rPr lang="en-US" sz="4000" dirty="0">
                <a:latin typeface="Garamond" pitchFamily="18" charset="0"/>
              </a:rPr>
              <a:t>What’s interesting is that </a:t>
            </a:r>
            <a:r>
              <a:rPr lang="en-US" sz="4000" dirty="0" smtClean="0">
                <a:latin typeface="Garamond" pitchFamily="18" charset="0"/>
              </a:rPr>
              <a:t>those </a:t>
            </a:r>
            <a:r>
              <a:rPr lang="en-US" sz="4000" dirty="0">
                <a:latin typeface="Garamond" pitchFamily="18" charset="0"/>
              </a:rPr>
              <a:t>two problems are the ONLY ones that cannot be solved.</a:t>
            </a:r>
          </a:p>
          <a:p>
            <a:pPr algn="ctr"/>
            <a:endParaRPr lang="en-US" sz="40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0" y="0"/>
            <a:ext cx="9144000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Garamond" pitchFamily="18" charset="0"/>
              </a:rPr>
              <a:t>You could not solve </a:t>
            </a:r>
            <a:r>
              <a:rPr lang="en-US" sz="4000" dirty="0">
                <a:latin typeface="Garamond" pitchFamily="18" charset="0"/>
              </a:rPr>
              <a:t>either problem</a:t>
            </a:r>
            <a:r>
              <a:rPr lang="en-US" sz="4000" dirty="0" smtClean="0">
                <a:latin typeface="Garamond" pitchFamily="18" charset="0"/>
              </a:rPr>
              <a:t>.</a:t>
            </a:r>
          </a:p>
          <a:p>
            <a:pPr algn="ctr"/>
            <a:endParaRPr lang="en-US" sz="4000" dirty="0">
              <a:latin typeface="Garamond" pitchFamily="18" charset="0"/>
            </a:endParaRPr>
          </a:p>
          <a:p>
            <a:pPr algn="ctr"/>
            <a:r>
              <a:rPr lang="en-US" sz="4000" dirty="0">
                <a:latin typeface="Garamond" pitchFamily="18" charset="0"/>
              </a:rPr>
              <a:t>What’s interesting is that </a:t>
            </a:r>
            <a:r>
              <a:rPr lang="en-US" sz="4000" dirty="0" smtClean="0">
                <a:latin typeface="Garamond" pitchFamily="18" charset="0"/>
              </a:rPr>
              <a:t>those </a:t>
            </a:r>
            <a:r>
              <a:rPr lang="en-US" sz="4000" dirty="0">
                <a:latin typeface="Garamond" pitchFamily="18" charset="0"/>
              </a:rPr>
              <a:t>two problems are the ONLY ones that cannot be solved.</a:t>
            </a:r>
          </a:p>
          <a:p>
            <a:pPr algn="ctr"/>
            <a:endParaRPr lang="en-US" sz="4000" dirty="0">
              <a:latin typeface="Garamond" pitchFamily="18" charset="0"/>
            </a:endParaRPr>
          </a:p>
          <a:p>
            <a:pPr algn="ctr"/>
            <a:r>
              <a:rPr lang="en-US" sz="4000" dirty="0">
                <a:latin typeface="Garamond" pitchFamily="18" charset="0"/>
              </a:rPr>
              <a:t>This is the result:</a:t>
            </a:r>
          </a:p>
          <a:p>
            <a:pPr algn="ctr"/>
            <a:r>
              <a:rPr lang="en-US" sz="4400" dirty="0">
                <a:latin typeface="Garamond" pitchFamily="18" charset="0"/>
              </a:rPr>
              <a:t>A </a:t>
            </a:r>
            <a:r>
              <a:rPr lang="en-US" sz="4400" dirty="0" smtClean="0">
                <a:latin typeface="Garamond" pitchFamily="18" charset="0"/>
              </a:rPr>
              <a:t>graph </a:t>
            </a:r>
            <a:r>
              <a:rPr lang="en-US" sz="4400" dirty="0">
                <a:latin typeface="Garamond" pitchFamily="18" charset="0"/>
              </a:rPr>
              <a:t>is </a:t>
            </a:r>
            <a:r>
              <a:rPr lang="en-US" sz="4400" dirty="0" err="1" smtClean="0">
                <a:latin typeface="Garamond" pitchFamily="18" charset="0"/>
              </a:rPr>
              <a:t>nonplanar</a:t>
            </a:r>
            <a:r>
              <a:rPr lang="en-US" sz="4400" dirty="0" smtClean="0">
                <a:latin typeface="Garamond" pitchFamily="18" charset="0"/>
              </a:rPr>
              <a:t> </a:t>
            </a:r>
            <a:r>
              <a:rPr lang="en-US" sz="4400" dirty="0">
                <a:latin typeface="Garamond" pitchFamily="18" charset="0"/>
              </a:rPr>
              <a:t>if and only if it contains as </a:t>
            </a:r>
            <a:r>
              <a:rPr lang="en-US" sz="4400" dirty="0" err="1">
                <a:latin typeface="Garamond" pitchFamily="18" charset="0"/>
              </a:rPr>
              <a:t>subgraphs</a:t>
            </a:r>
            <a:r>
              <a:rPr lang="en-US" sz="4400" dirty="0">
                <a:latin typeface="Garamond" pitchFamily="18" charset="0"/>
              </a:rPr>
              <a:t> either the utility graph or the complete five node graph.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/>
            <a:r>
              <a:rPr lang="en-US" sz="4800">
                <a:latin typeface="Garamond" pitchFamily="18" charset="0"/>
              </a:rPr>
              <a:t>Can you say that again?</a:t>
            </a:r>
          </a:p>
          <a:p>
            <a:pPr marL="342900" indent="-342900" algn="ctr"/>
            <a:endParaRPr lang="en-US" sz="240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/>
            <a:r>
              <a:rPr lang="en-US" sz="4800">
                <a:latin typeface="Garamond" pitchFamily="18" charset="0"/>
              </a:rPr>
              <a:t>Can you say that again?</a:t>
            </a:r>
          </a:p>
          <a:p>
            <a:pPr marL="342900" indent="-342900" algn="ctr"/>
            <a:endParaRPr lang="en-US" sz="2400">
              <a:latin typeface="Garamond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4800">
                <a:latin typeface="Garamond" pitchFamily="18" charset="0"/>
              </a:rPr>
              <a:t> Look at all subgraphs with five or six nodes.</a:t>
            </a:r>
          </a:p>
          <a:p>
            <a:pPr marL="342900" indent="-342900"/>
            <a:r>
              <a:rPr lang="en-US" sz="4800">
                <a:latin typeface="Garamond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484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/>
            <a:r>
              <a:rPr lang="en-US" sz="4800" dirty="0">
                <a:latin typeface="Garamond" pitchFamily="18" charset="0"/>
              </a:rPr>
              <a:t>Can you say that again?</a:t>
            </a:r>
          </a:p>
          <a:p>
            <a:pPr marL="342900" indent="-342900" algn="ctr"/>
            <a:endParaRPr lang="en-US" sz="2400" dirty="0">
              <a:latin typeface="Garamond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4800" dirty="0">
                <a:latin typeface="Garamond" pitchFamily="18" charset="0"/>
              </a:rPr>
              <a:t> Look at all </a:t>
            </a:r>
            <a:r>
              <a:rPr lang="en-US" sz="4800" dirty="0" err="1">
                <a:latin typeface="Garamond" pitchFamily="18" charset="0"/>
              </a:rPr>
              <a:t>subgraphs</a:t>
            </a:r>
            <a:r>
              <a:rPr lang="en-US" sz="4800" dirty="0">
                <a:latin typeface="Garamond" pitchFamily="18" charset="0"/>
              </a:rPr>
              <a:t> with five or six nodes.</a:t>
            </a:r>
          </a:p>
          <a:p>
            <a:pPr marL="342900" indent="-342900">
              <a:buFontTx/>
              <a:buAutoNum type="arabicPeriod"/>
            </a:pPr>
            <a:r>
              <a:rPr lang="en-US" sz="4800" dirty="0">
                <a:latin typeface="Garamond" pitchFamily="18" charset="0"/>
              </a:rPr>
              <a:t> If you find an </a:t>
            </a:r>
            <a:r>
              <a:rPr lang="en-US" sz="4800" dirty="0" err="1">
                <a:latin typeface="Garamond" pitchFamily="18" charset="0"/>
              </a:rPr>
              <a:t>occurance</a:t>
            </a:r>
            <a:r>
              <a:rPr lang="en-US" sz="4800" dirty="0">
                <a:latin typeface="Garamond" pitchFamily="18" charset="0"/>
              </a:rPr>
              <a:t> of the utility graph or the complete graph with five nodes, it’s </a:t>
            </a:r>
            <a:r>
              <a:rPr lang="en-US" sz="4800" dirty="0" err="1" smtClean="0">
                <a:latin typeface="Garamond" pitchFamily="18" charset="0"/>
              </a:rPr>
              <a:t>nonplanar</a:t>
            </a:r>
            <a:r>
              <a:rPr lang="en-US" sz="4800" dirty="0" smtClean="0">
                <a:latin typeface="Garamond" pitchFamily="18" charset="0"/>
              </a:rPr>
              <a:t>.</a:t>
            </a:r>
            <a:endParaRPr lang="en-US" sz="48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558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/>
            <a:r>
              <a:rPr lang="en-US" sz="4800" dirty="0">
                <a:latin typeface="Garamond" pitchFamily="18" charset="0"/>
              </a:rPr>
              <a:t>Can you say that again?</a:t>
            </a:r>
          </a:p>
          <a:p>
            <a:pPr marL="342900" indent="-342900" algn="ctr"/>
            <a:endParaRPr lang="en-US" sz="2400" dirty="0">
              <a:latin typeface="Garamond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4800" dirty="0">
                <a:latin typeface="Garamond" pitchFamily="18" charset="0"/>
              </a:rPr>
              <a:t> Look at all </a:t>
            </a:r>
            <a:r>
              <a:rPr lang="en-US" sz="4800" dirty="0" err="1">
                <a:latin typeface="Garamond" pitchFamily="18" charset="0"/>
              </a:rPr>
              <a:t>subgraphs</a:t>
            </a:r>
            <a:r>
              <a:rPr lang="en-US" sz="4800" dirty="0">
                <a:latin typeface="Garamond" pitchFamily="18" charset="0"/>
              </a:rPr>
              <a:t> with five or six nodes.</a:t>
            </a:r>
          </a:p>
          <a:p>
            <a:pPr marL="342900" indent="-342900">
              <a:buFontTx/>
              <a:buAutoNum type="arabicPeriod"/>
            </a:pPr>
            <a:r>
              <a:rPr lang="en-US" sz="4800" dirty="0">
                <a:latin typeface="Garamond" pitchFamily="18" charset="0"/>
              </a:rPr>
              <a:t> If you find an </a:t>
            </a:r>
            <a:r>
              <a:rPr lang="en-US" sz="4800" dirty="0" err="1">
                <a:latin typeface="Garamond" pitchFamily="18" charset="0"/>
              </a:rPr>
              <a:t>occurance</a:t>
            </a:r>
            <a:r>
              <a:rPr lang="en-US" sz="4800" dirty="0">
                <a:latin typeface="Garamond" pitchFamily="18" charset="0"/>
              </a:rPr>
              <a:t> of the utility graph or the complete graph with five nodes, it’s </a:t>
            </a:r>
            <a:r>
              <a:rPr lang="en-US" sz="4800" dirty="0" err="1" smtClean="0">
                <a:latin typeface="Garamond" pitchFamily="18" charset="0"/>
              </a:rPr>
              <a:t>nonplanar</a:t>
            </a:r>
            <a:r>
              <a:rPr lang="en-US" sz="4800" dirty="0" smtClean="0">
                <a:latin typeface="Garamond" pitchFamily="18" charset="0"/>
              </a:rPr>
              <a:t>.</a:t>
            </a:r>
            <a:endParaRPr lang="en-US" sz="4800" dirty="0">
              <a:latin typeface="Garamond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4800" dirty="0">
                <a:latin typeface="Garamond" pitchFamily="18" charset="0"/>
              </a:rPr>
              <a:t> If you don’t find those, it’s </a:t>
            </a:r>
            <a:r>
              <a:rPr lang="en-US" sz="4800" dirty="0" smtClean="0">
                <a:latin typeface="Garamond" pitchFamily="18" charset="0"/>
              </a:rPr>
              <a:t>planar.</a:t>
            </a:r>
            <a:endParaRPr lang="en-US" sz="48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/>
            <a:r>
              <a:rPr lang="en-US" sz="4800" dirty="0">
                <a:latin typeface="Garamond" pitchFamily="18" charset="0"/>
              </a:rPr>
              <a:t>So using that, tell me if this graph is </a:t>
            </a:r>
            <a:r>
              <a:rPr lang="en-US" sz="4800" dirty="0" smtClean="0">
                <a:latin typeface="Garamond" pitchFamily="18" charset="0"/>
              </a:rPr>
              <a:t>planar:</a:t>
            </a:r>
            <a:endParaRPr lang="en-US" sz="2400" dirty="0">
              <a:latin typeface="Garamond" pitchFamily="18" charset="0"/>
            </a:endParaRPr>
          </a:p>
        </p:txBody>
      </p:sp>
      <p:sp>
        <p:nvSpPr>
          <p:cNvPr id="54275" name="Line 3"/>
          <p:cNvSpPr>
            <a:spLocks noChangeShapeType="1"/>
          </p:cNvSpPr>
          <p:nvPr/>
        </p:nvSpPr>
        <p:spPr bwMode="auto">
          <a:xfrm flipH="1">
            <a:off x="2209800" y="2209800"/>
            <a:ext cx="3962400" cy="12954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76" name="Line 4"/>
          <p:cNvSpPr>
            <a:spLocks noChangeShapeType="1"/>
          </p:cNvSpPr>
          <p:nvPr/>
        </p:nvSpPr>
        <p:spPr bwMode="auto">
          <a:xfrm>
            <a:off x="1828800" y="4038600"/>
            <a:ext cx="76200" cy="11430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77" name="Line 5"/>
          <p:cNvSpPr>
            <a:spLocks noChangeShapeType="1"/>
          </p:cNvSpPr>
          <p:nvPr/>
        </p:nvSpPr>
        <p:spPr bwMode="auto">
          <a:xfrm>
            <a:off x="6781800" y="2438400"/>
            <a:ext cx="914400" cy="22860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78" name="Line 6"/>
          <p:cNvSpPr>
            <a:spLocks noChangeShapeType="1"/>
          </p:cNvSpPr>
          <p:nvPr/>
        </p:nvSpPr>
        <p:spPr bwMode="auto">
          <a:xfrm flipH="1">
            <a:off x="2209800" y="5105400"/>
            <a:ext cx="5257800" cy="4572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79" name="Line 7"/>
          <p:cNvSpPr>
            <a:spLocks noChangeShapeType="1"/>
          </p:cNvSpPr>
          <p:nvPr/>
        </p:nvSpPr>
        <p:spPr bwMode="auto">
          <a:xfrm flipH="1" flipV="1">
            <a:off x="5638800" y="3962400"/>
            <a:ext cx="1905000" cy="9906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80" name="Line 8"/>
          <p:cNvSpPr>
            <a:spLocks noChangeShapeType="1"/>
          </p:cNvSpPr>
          <p:nvPr/>
        </p:nvSpPr>
        <p:spPr bwMode="auto">
          <a:xfrm flipH="1">
            <a:off x="2133600" y="2362200"/>
            <a:ext cx="4114800" cy="28956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 flipH="1">
            <a:off x="5562600" y="2514600"/>
            <a:ext cx="838200" cy="9906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 flipH="1" flipV="1">
            <a:off x="2209800" y="3657600"/>
            <a:ext cx="2743200" cy="1524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>
            <a:off x="2209800" y="3810000"/>
            <a:ext cx="5257800" cy="12192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 flipH="1">
            <a:off x="2133600" y="4038600"/>
            <a:ext cx="2819400" cy="14478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85" name="Oval 13"/>
          <p:cNvSpPr>
            <a:spLocks noChangeArrowheads="1"/>
          </p:cNvSpPr>
          <p:nvPr/>
        </p:nvSpPr>
        <p:spPr bwMode="auto">
          <a:xfrm>
            <a:off x="1447800" y="51816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6</a:t>
            </a:r>
          </a:p>
        </p:txBody>
      </p:sp>
      <p:sp>
        <p:nvSpPr>
          <p:cNvPr id="54286" name="Oval 14"/>
          <p:cNvSpPr>
            <a:spLocks noChangeArrowheads="1"/>
          </p:cNvSpPr>
          <p:nvPr/>
        </p:nvSpPr>
        <p:spPr bwMode="auto">
          <a:xfrm>
            <a:off x="6172200" y="17526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2</a:t>
            </a:r>
          </a:p>
        </p:txBody>
      </p:sp>
      <p:sp>
        <p:nvSpPr>
          <p:cNvPr id="54287" name="Line 15"/>
          <p:cNvSpPr>
            <a:spLocks noChangeShapeType="1"/>
          </p:cNvSpPr>
          <p:nvPr/>
        </p:nvSpPr>
        <p:spPr bwMode="auto">
          <a:xfrm flipH="1" flipV="1">
            <a:off x="5486400" y="4114800"/>
            <a:ext cx="457200" cy="17526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88" name="Line 16"/>
          <p:cNvSpPr>
            <a:spLocks noChangeShapeType="1"/>
          </p:cNvSpPr>
          <p:nvPr/>
        </p:nvSpPr>
        <p:spPr bwMode="auto">
          <a:xfrm flipH="1">
            <a:off x="4191000" y="5105400"/>
            <a:ext cx="3505200" cy="7620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89" name="Line 17"/>
          <p:cNvSpPr>
            <a:spLocks noChangeShapeType="1"/>
          </p:cNvSpPr>
          <p:nvPr/>
        </p:nvSpPr>
        <p:spPr bwMode="auto">
          <a:xfrm flipH="1">
            <a:off x="3733800" y="1981200"/>
            <a:ext cx="2438400" cy="762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90" name="Line 18"/>
          <p:cNvSpPr>
            <a:spLocks noChangeShapeType="1"/>
          </p:cNvSpPr>
          <p:nvPr/>
        </p:nvSpPr>
        <p:spPr bwMode="auto">
          <a:xfrm flipH="1" flipV="1">
            <a:off x="1981200" y="3962400"/>
            <a:ext cx="1600200" cy="19050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91" name="Oval 19"/>
          <p:cNvSpPr>
            <a:spLocks noChangeArrowheads="1"/>
          </p:cNvSpPr>
          <p:nvPr/>
        </p:nvSpPr>
        <p:spPr bwMode="auto">
          <a:xfrm>
            <a:off x="7467600" y="46482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3</a:t>
            </a:r>
          </a:p>
        </p:txBody>
      </p:sp>
      <p:sp>
        <p:nvSpPr>
          <p:cNvPr id="54292" name="Oval 20"/>
          <p:cNvSpPr>
            <a:spLocks noChangeArrowheads="1"/>
          </p:cNvSpPr>
          <p:nvPr/>
        </p:nvSpPr>
        <p:spPr bwMode="auto">
          <a:xfrm>
            <a:off x="4953000" y="34290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4</a:t>
            </a:r>
          </a:p>
        </p:txBody>
      </p:sp>
      <p:sp>
        <p:nvSpPr>
          <p:cNvPr id="54293" name="Oval 21"/>
          <p:cNvSpPr>
            <a:spLocks noChangeArrowheads="1"/>
          </p:cNvSpPr>
          <p:nvPr/>
        </p:nvSpPr>
        <p:spPr bwMode="auto">
          <a:xfrm>
            <a:off x="5638800" y="57912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8</a:t>
            </a:r>
          </a:p>
        </p:txBody>
      </p:sp>
      <p:sp>
        <p:nvSpPr>
          <p:cNvPr id="54294" name="Oval 22"/>
          <p:cNvSpPr>
            <a:spLocks noChangeArrowheads="1"/>
          </p:cNvSpPr>
          <p:nvPr/>
        </p:nvSpPr>
        <p:spPr bwMode="auto">
          <a:xfrm>
            <a:off x="3429000" y="56388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7</a:t>
            </a:r>
          </a:p>
        </p:txBody>
      </p:sp>
      <p:sp>
        <p:nvSpPr>
          <p:cNvPr id="54295" name="Oval 23"/>
          <p:cNvSpPr>
            <a:spLocks noChangeArrowheads="1"/>
          </p:cNvSpPr>
          <p:nvPr/>
        </p:nvSpPr>
        <p:spPr bwMode="auto">
          <a:xfrm>
            <a:off x="1447800" y="32766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5</a:t>
            </a:r>
          </a:p>
        </p:txBody>
      </p:sp>
      <p:sp>
        <p:nvSpPr>
          <p:cNvPr id="54296" name="Oval 24"/>
          <p:cNvSpPr>
            <a:spLocks noChangeArrowheads="1"/>
          </p:cNvSpPr>
          <p:nvPr/>
        </p:nvSpPr>
        <p:spPr bwMode="auto">
          <a:xfrm>
            <a:off x="3048000" y="17526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r>
              <a:rPr lang="en-US" dirty="0" smtClean="0"/>
              <a:t>Did you have to write it with the funny o?</a:t>
            </a:r>
            <a:endParaRPr lang="en-US" dirty="0"/>
          </a:p>
        </p:txBody>
      </p:sp>
      <p:sp>
        <p:nvSpPr>
          <p:cNvPr id="4" name="Subtitle 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9600" dirty="0" err="1" smtClean="0">
                <a:latin typeface="Garamond" pitchFamily="18" charset="0"/>
              </a:rPr>
              <a:t>Koenigsberg</a:t>
            </a:r>
            <a:endParaRPr lang="en-US" sz="9600" dirty="0">
              <a:latin typeface="Garamond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2438400"/>
            <a:ext cx="84016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Garamond" pitchFamily="18" charset="0"/>
              </a:rPr>
              <a:t>Nope. You can write this with “</a:t>
            </a:r>
            <a:r>
              <a:rPr lang="en-US" sz="3200" dirty="0" err="1" smtClean="0">
                <a:latin typeface="Garamond" pitchFamily="18" charset="0"/>
              </a:rPr>
              <a:t>oe</a:t>
            </a:r>
            <a:r>
              <a:rPr lang="en-US" sz="3200" dirty="0" smtClean="0">
                <a:latin typeface="Garamond" pitchFamily="18" charset="0"/>
              </a:rPr>
              <a:t>” instead of “ö ”.</a:t>
            </a:r>
            <a:endParaRPr lang="en-US" sz="32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/>
            <a:r>
              <a:rPr lang="en-US" sz="4800" dirty="0">
                <a:latin typeface="Garamond" pitchFamily="18" charset="0"/>
              </a:rPr>
              <a:t>You can find this </a:t>
            </a:r>
            <a:r>
              <a:rPr lang="en-US" sz="4800" dirty="0" err="1">
                <a:latin typeface="Garamond" pitchFamily="18" charset="0"/>
              </a:rPr>
              <a:t>subgraph</a:t>
            </a:r>
            <a:r>
              <a:rPr lang="en-US" sz="4800" dirty="0">
                <a:latin typeface="Garamond" pitchFamily="18" charset="0"/>
              </a:rPr>
              <a:t>, so it’s </a:t>
            </a:r>
            <a:r>
              <a:rPr lang="en-US" sz="4800">
                <a:latin typeface="Garamond" pitchFamily="18" charset="0"/>
              </a:rPr>
              <a:t>not </a:t>
            </a:r>
            <a:r>
              <a:rPr lang="en-US" sz="4800" smtClean="0">
                <a:latin typeface="Garamond" pitchFamily="18" charset="0"/>
              </a:rPr>
              <a:t>planar</a:t>
            </a:r>
            <a:endParaRPr lang="en-US" sz="2400" dirty="0">
              <a:latin typeface="Garamond" pitchFamily="18" charset="0"/>
            </a:endParaRPr>
          </a:p>
        </p:txBody>
      </p:sp>
      <p:sp>
        <p:nvSpPr>
          <p:cNvPr id="52227" name="Line 3"/>
          <p:cNvSpPr>
            <a:spLocks noChangeShapeType="1"/>
          </p:cNvSpPr>
          <p:nvPr/>
        </p:nvSpPr>
        <p:spPr bwMode="auto">
          <a:xfrm flipH="1">
            <a:off x="2209800" y="2209800"/>
            <a:ext cx="3962400" cy="129540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>
            <a:off x="1828800" y="4038600"/>
            <a:ext cx="76200" cy="114300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29" name="Line 5"/>
          <p:cNvSpPr>
            <a:spLocks noChangeShapeType="1"/>
          </p:cNvSpPr>
          <p:nvPr/>
        </p:nvSpPr>
        <p:spPr bwMode="auto">
          <a:xfrm>
            <a:off x="6781800" y="2438400"/>
            <a:ext cx="914400" cy="228600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31" name="Line 7"/>
          <p:cNvSpPr>
            <a:spLocks noChangeShapeType="1"/>
          </p:cNvSpPr>
          <p:nvPr/>
        </p:nvSpPr>
        <p:spPr bwMode="auto">
          <a:xfrm flipH="1" flipV="1">
            <a:off x="5638800" y="3962400"/>
            <a:ext cx="1905000" cy="99060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 flipH="1">
            <a:off x="5562600" y="2514600"/>
            <a:ext cx="838200" cy="99060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 flipH="1" flipV="1">
            <a:off x="2209800" y="3657600"/>
            <a:ext cx="2743200" cy="15240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39" name="Oval 15"/>
          <p:cNvSpPr>
            <a:spLocks noChangeArrowheads="1"/>
          </p:cNvSpPr>
          <p:nvPr/>
        </p:nvSpPr>
        <p:spPr bwMode="auto">
          <a:xfrm>
            <a:off x="1447800" y="5181600"/>
            <a:ext cx="762000" cy="7620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6</a:t>
            </a:r>
          </a:p>
        </p:txBody>
      </p:sp>
      <p:sp>
        <p:nvSpPr>
          <p:cNvPr id="52241" name="Oval 17"/>
          <p:cNvSpPr>
            <a:spLocks noChangeArrowheads="1"/>
          </p:cNvSpPr>
          <p:nvPr/>
        </p:nvSpPr>
        <p:spPr bwMode="auto">
          <a:xfrm>
            <a:off x="6172200" y="1752600"/>
            <a:ext cx="762000" cy="7620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2</a:t>
            </a:r>
          </a:p>
        </p:txBody>
      </p:sp>
      <p:sp>
        <p:nvSpPr>
          <p:cNvPr id="52245" name="Line 21"/>
          <p:cNvSpPr>
            <a:spLocks noChangeShapeType="1"/>
          </p:cNvSpPr>
          <p:nvPr/>
        </p:nvSpPr>
        <p:spPr bwMode="auto">
          <a:xfrm flipH="1" flipV="1">
            <a:off x="5486400" y="4114800"/>
            <a:ext cx="457200" cy="17526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46" name="Line 22"/>
          <p:cNvSpPr>
            <a:spLocks noChangeShapeType="1"/>
          </p:cNvSpPr>
          <p:nvPr/>
        </p:nvSpPr>
        <p:spPr bwMode="auto">
          <a:xfrm flipH="1">
            <a:off x="4191000" y="5105400"/>
            <a:ext cx="3505200" cy="7620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47" name="Line 23"/>
          <p:cNvSpPr>
            <a:spLocks noChangeShapeType="1"/>
          </p:cNvSpPr>
          <p:nvPr/>
        </p:nvSpPr>
        <p:spPr bwMode="auto">
          <a:xfrm flipH="1">
            <a:off x="3733800" y="1981200"/>
            <a:ext cx="2438400" cy="762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48" name="Line 24"/>
          <p:cNvSpPr>
            <a:spLocks noChangeShapeType="1"/>
          </p:cNvSpPr>
          <p:nvPr/>
        </p:nvSpPr>
        <p:spPr bwMode="auto">
          <a:xfrm flipH="1" flipV="1">
            <a:off x="1981200" y="3962400"/>
            <a:ext cx="1600200" cy="19050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37" name="Oval 13"/>
          <p:cNvSpPr>
            <a:spLocks noChangeArrowheads="1"/>
          </p:cNvSpPr>
          <p:nvPr/>
        </p:nvSpPr>
        <p:spPr bwMode="auto">
          <a:xfrm>
            <a:off x="7467600" y="4648200"/>
            <a:ext cx="762000" cy="7620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3</a:t>
            </a:r>
          </a:p>
        </p:txBody>
      </p:sp>
      <p:sp>
        <p:nvSpPr>
          <p:cNvPr id="52244" name="Oval 20"/>
          <p:cNvSpPr>
            <a:spLocks noChangeArrowheads="1"/>
          </p:cNvSpPr>
          <p:nvPr/>
        </p:nvSpPr>
        <p:spPr bwMode="auto">
          <a:xfrm>
            <a:off x="4953000" y="3429000"/>
            <a:ext cx="762000" cy="7620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4</a:t>
            </a:r>
          </a:p>
        </p:txBody>
      </p:sp>
      <p:sp>
        <p:nvSpPr>
          <p:cNvPr id="52238" name="Oval 14"/>
          <p:cNvSpPr>
            <a:spLocks noChangeArrowheads="1"/>
          </p:cNvSpPr>
          <p:nvPr/>
        </p:nvSpPr>
        <p:spPr bwMode="auto">
          <a:xfrm>
            <a:off x="5638800" y="57912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solidFill>
                  <a:schemeClr val="bg2"/>
                </a:solidFill>
              </a:rPr>
              <a:t>8</a:t>
            </a:r>
          </a:p>
        </p:txBody>
      </p:sp>
      <p:sp>
        <p:nvSpPr>
          <p:cNvPr id="52243" name="Oval 19"/>
          <p:cNvSpPr>
            <a:spLocks noChangeArrowheads="1"/>
          </p:cNvSpPr>
          <p:nvPr/>
        </p:nvSpPr>
        <p:spPr bwMode="auto">
          <a:xfrm>
            <a:off x="3429000" y="56388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7</a:t>
            </a:r>
          </a:p>
        </p:txBody>
      </p:sp>
      <p:sp>
        <p:nvSpPr>
          <p:cNvPr id="52240" name="Oval 16"/>
          <p:cNvSpPr>
            <a:spLocks noChangeArrowheads="1"/>
          </p:cNvSpPr>
          <p:nvPr/>
        </p:nvSpPr>
        <p:spPr bwMode="auto">
          <a:xfrm>
            <a:off x="1447800" y="3276600"/>
            <a:ext cx="762000" cy="7620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5</a:t>
            </a:r>
          </a:p>
        </p:txBody>
      </p:sp>
      <p:sp>
        <p:nvSpPr>
          <p:cNvPr id="52242" name="Oval 18"/>
          <p:cNvSpPr>
            <a:spLocks noChangeArrowheads="1"/>
          </p:cNvSpPr>
          <p:nvPr/>
        </p:nvSpPr>
        <p:spPr bwMode="auto">
          <a:xfrm>
            <a:off x="3048000" y="17526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>
            <a:off x="2209800" y="3810000"/>
            <a:ext cx="5257800" cy="121920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30" name="Line 6"/>
          <p:cNvSpPr>
            <a:spLocks noChangeShapeType="1"/>
          </p:cNvSpPr>
          <p:nvPr/>
        </p:nvSpPr>
        <p:spPr bwMode="auto">
          <a:xfrm flipH="1">
            <a:off x="2209800" y="5105400"/>
            <a:ext cx="5257800" cy="45720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 flipH="1">
            <a:off x="2133600" y="4038600"/>
            <a:ext cx="2819400" cy="144780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32" name="Line 8"/>
          <p:cNvSpPr>
            <a:spLocks noChangeShapeType="1"/>
          </p:cNvSpPr>
          <p:nvPr/>
        </p:nvSpPr>
        <p:spPr bwMode="auto">
          <a:xfrm flipH="1">
            <a:off x="2133600" y="2362200"/>
            <a:ext cx="4114800" cy="289560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26336" y="2667000"/>
            <a:ext cx="649132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Hamiltonian Circuits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52401"/>
            <a:ext cx="9144000" cy="206210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Back when we were looking at the Seven Bridges of </a:t>
            </a:r>
            <a:r>
              <a:rPr lang="en-US" sz="3200" dirty="0" err="1" smtClean="0">
                <a:latin typeface="Garamond" pitchFamily="18" charset="0"/>
              </a:rPr>
              <a:t>Königsberg</a:t>
            </a:r>
            <a:r>
              <a:rPr lang="en-US" sz="3200" dirty="0" smtClean="0">
                <a:latin typeface="Garamond" pitchFamily="18" charset="0"/>
              </a:rPr>
              <a:t> Problem, we wanted a circuit that used every edge. Now let’s see is we can find a circuit that visits every node once. 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2209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8200" y="3124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2362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38400" y="4800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10200" y="4495800"/>
            <a:ext cx="469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43600" y="5791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Oval 16"/>
          <p:cNvSpPr/>
          <p:nvPr/>
        </p:nvSpPr>
        <p:spPr>
          <a:xfrm>
            <a:off x="4038600" y="3810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781800" y="43434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4114800" y="3124200"/>
            <a:ext cx="1003674" cy="3940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8" idx="2"/>
          </p:cNvCxnSpPr>
          <p:nvPr/>
        </p:nvCxnSpPr>
        <p:spPr>
          <a:xfrm rot="10800000">
            <a:off x="4648200" y="4191000"/>
            <a:ext cx="2133600" cy="457200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3359337" y="4870263"/>
            <a:ext cx="1295400" cy="3940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 26"/>
          <p:cNvSpPr/>
          <p:nvPr/>
        </p:nvSpPr>
        <p:spPr>
          <a:xfrm>
            <a:off x="3429000" y="2590800"/>
            <a:ext cx="3657600" cy="3505200"/>
          </a:xfrm>
          <a:prstGeom prst="arc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c 28"/>
          <p:cNvSpPr/>
          <p:nvPr/>
        </p:nvSpPr>
        <p:spPr>
          <a:xfrm flipV="1">
            <a:off x="3505200" y="4038600"/>
            <a:ext cx="3810000" cy="2590800"/>
          </a:xfrm>
          <a:prstGeom prst="arc">
            <a:avLst>
              <a:gd name="adj1" fmla="val 12499990"/>
              <a:gd name="adj2" fmla="val 711798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c 29"/>
          <p:cNvSpPr/>
          <p:nvPr/>
        </p:nvSpPr>
        <p:spPr>
          <a:xfrm>
            <a:off x="3429000" y="2514600"/>
            <a:ext cx="3733800" cy="1752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c 31"/>
          <p:cNvSpPr/>
          <p:nvPr/>
        </p:nvSpPr>
        <p:spPr>
          <a:xfrm>
            <a:off x="2895600" y="4114800"/>
            <a:ext cx="3733800" cy="2133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648200" y="2286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352800" y="5715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52401"/>
            <a:ext cx="91440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That was simple. Try this one:</a:t>
            </a:r>
            <a:endParaRPr lang="en-US" sz="3200" dirty="0">
              <a:latin typeface="Garamond" pitchFamily="18" charset="0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4572000" y="1905000"/>
            <a:ext cx="2438400" cy="18288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2057400" y="1905000"/>
            <a:ext cx="2514600" cy="18288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16200000" flipH="1">
            <a:off x="1104900" y="4686300"/>
            <a:ext cx="2895600" cy="9906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5400000">
            <a:off x="4877594" y="4724400"/>
            <a:ext cx="2132806" cy="610394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2895600" y="2743200"/>
            <a:ext cx="1676400" cy="12954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16200000" flipH="1">
            <a:off x="2095500" y="4762500"/>
            <a:ext cx="2133600" cy="5334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3048000" y="6629400"/>
            <a:ext cx="3048000" cy="762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3429000" y="6096000"/>
            <a:ext cx="2209800" cy="1588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114800" y="3810000"/>
            <a:ext cx="990600" cy="1588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V="1">
            <a:off x="4572000" y="4802188"/>
            <a:ext cx="838200" cy="684212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16200000" flipH="1">
            <a:off x="4724400" y="4191000"/>
            <a:ext cx="990600" cy="2286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5400000" flipH="1" flipV="1">
            <a:off x="3429000" y="4114800"/>
            <a:ext cx="990600" cy="3810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3733800" y="4800600"/>
            <a:ext cx="838200" cy="6858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5400000">
            <a:off x="4953000" y="3429000"/>
            <a:ext cx="533400" cy="3810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10800000">
            <a:off x="5410200" y="4800600"/>
            <a:ext cx="533400" cy="2286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rot="16200000" flipH="1">
            <a:off x="3695700" y="3390900"/>
            <a:ext cx="457200" cy="3810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rot="10800000" flipV="1">
            <a:off x="3124200" y="4800600"/>
            <a:ext cx="609600" cy="1524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rot="5400000" flipH="1" flipV="1">
            <a:off x="4267200" y="5791200"/>
            <a:ext cx="609600" cy="1588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rot="10800000" flipV="1">
            <a:off x="6248400" y="3733800"/>
            <a:ext cx="762000" cy="2286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rot="16200000" flipH="1">
            <a:off x="4191001" y="2362199"/>
            <a:ext cx="762000" cy="2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rot="10800000">
            <a:off x="2057400" y="3733800"/>
            <a:ext cx="838200" cy="3048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rot="16200000" flipV="1">
            <a:off x="5562600" y="6172200"/>
            <a:ext cx="609600" cy="4572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rot="5400000">
            <a:off x="2971800" y="6172200"/>
            <a:ext cx="533400" cy="3810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4343400" y="16764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/>
          <p:nvPr/>
        </p:nvCxnSpPr>
        <p:spPr>
          <a:xfrm>
            <a:off x="4572000" y="2743200"/>
            <a:ext cx="1676400" cy="12192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6019800" y="37338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343400" y="25146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505200" y="3124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828800" y="3505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2819400" y="64008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/>
          <p:cNvCxnSpPr/>
          <p:nvPr/>
        </p:nvCxnSpPr>
        <p:spPr>
          <a:xfrm rot="5400000">
            <a:off x="4991100" y="4762500"/>
            <a:ext cx="3048000" cy="8382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5867400" y="64008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10200" y="5791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715000" y="48006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781800" y="3505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5181600" y="3124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886200" y="35814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4876800" y="35814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5181600" y="45720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4343400" y="52578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200400" y="5791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667000" y="38100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895600" y="47244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3505200" y="45720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4343400" y="5791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Straight Connector 46"/>
          <p:cNvCxnSpPr/>
          <p:nvPr/>
        </p:nvCxnSpPr>
        <p:spPr>
          <a:xfrm>
            <a:off x="4572000" y="1905000"/>
            <a:ext cx="2438400" cy="18288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2057400" y="1905000"/>
            <a:ext cx="2514600" cy="18288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16200000" flipH="1">
            <a:off x="1104900" y="4686300"/>
            <a:ext cx="2895600" cy="9906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5400000">
            <a:off x="5563394" y="4343400"/>
            <a:ext cx="1066006" cy="305594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2895600" y="2743200"/>
            <a:ext cx="1676400" cy="12954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16200000" flipH="1">
            <a:off x="2095500" y="4762500"/>
            <a:ext cx="2133600" cy="5334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3048000" y="6629400"/>
            <a:ext cx="3048000" cy="762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572000" y="6096000"/>
            <a:ext cx="1066800" cy="158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114800" y="3810000"/>
            <a:ext cx="990600" cy="158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V="1">
            <a:off x="4572000" y="4802188"/>
            <a:ext cx="838200" cy="684212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16200000" flipH="1">
            <a:off x="4724400" y="4191000"/>
            <a:ext cx="990600" cy="2286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5400000" flipH="1" flipV="1">
            <a:off x="3429000" y="4114800"/>
            <a:ext cx="990600" cy="3810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3733800" y="4800600"/>
            <a:ext cx="838200" cy="6858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5400000">
            <a:off x="4953000" y="3429000"/>
            <a:ext cx="533400" cy="3810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10800000">
            <a:off x="5410200" y="4800600"/>
            <a:ext cx="533400" cy="2286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rot="16200000" flipH="1">
            <a:off x="3695700" y="3390900"/>
            <a:ext cx="457200" cy="3810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rot="10800000" flipV="1">
            <a:off x="3124200" y="4800600"/>
            <a:ext cx="609600" cy="1524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rot="5400000" flipH="1" flipV="1">
            <a:off x="4267200" y="5791200"/>
            <a:ext cx="609600" cy="158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rot="10800000" flipV="1">
            <a:off x="6248400" y="3733800"/>
            <a:ext cx="762000" cy="2286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rot="16200000" flipH="1">
            <a:off x="4191001" y="2362199"/>
            <a:ext cx="762000" cy="2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rot="10800000">
            <a:off x="2057400" y="3733800"/>
            <a:ext cx="838200" cy="3048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rot="16200000" flipV="1">
            <a:off x="5562600" y="6172200"/>
            <a:ext cx="609600" cy="4572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rot="5400000">
            <a:off x="2971800" y="6172200"/>
            <a:ext cx="533400" cy="3810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4343400" y="16764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/>
          <p:nvPr/>
        </p:nvCxnSpPr>
        <p:spPr>
          <a:xfrm>
            <a:off x="4572000" y="2743200"/>
            <a:ext cx="1676400" cy="12192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6019800" y="37338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343400" y="25146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505200" y="3124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828800" y="3505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2819400" y="64008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/>
          <p:cNvCxnSpPr/>
          <p:nvPr/>
        </p:nvCxnSpPr>
        <p:spPr>
          <a:xfrm rot="5400000">
            <a:off x="4991100" y="4762500"/>
            <a:ext cx="3048000" cy="8382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5867400" y="64008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781800" y="3505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5181600" y="3124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886200" y="35814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4876800" y="35814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5181600" y="45720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4343400" y="52578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667000" y="38100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895600" y="47244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3505200" y="45720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152400" y="304801"/>
            <a:ext cx="91440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Here’s the solution:</a:t>
            </a:r>
            <a:endParaRPr lang="en-US" sz="3200" dirty="0">
              <a:latin typeface="Garamond" pitchFamily="18" charset="0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 rot="5400000" flipH="1" flipV="1">
            <a:off x="5295900" y="5372100"/>
            <a:ext cx="990600" cy="3048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5715000" y="48006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10200" y="5791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/>
          <p:nvPr/>
        </p:nvCxnSpPr>
        <p:spPr>
          <a:xfrm>
            <a:off x="3429000" y="6019800"/>
            <a:ext cx="1143000" cy="762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3200400" y="5791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4343400" y="5791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1"/>
            <a:ext cx="91440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Here’s another one:</a:t>
            </a:r>
            <a:endParaRPr lang="en-US" sz="3200" dirty="0">
              <a:latin typeface="Garamond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3048000" y="2133600"/>
            <a:ext cx="990600" cy="5334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038600" y="2133600"/>
            <a:ext cx="1143000" cy="1588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 flipH="1" flipV="1">
            <a:off x="2209800" y="2895600"/>
            <a:ext cx="1066800" cy="6096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438400" y="3733800"/>
            <a:ext cx="1371600" cy="12954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0800000">
            <a:off x="5181600" y="2133600"/>
            <a:ext cx="990600" cy="5334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6200000" flipH="1">
            <a:off x="5942806" y="2896394"/>
            <a:ext cx="1068388" cy="6096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16200000" flipH="1">
            <a:off x="2171700" y="5067300"/>
            <a:ext cx="1066800" cy="5334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971800" y="5867400"/>
            <a:ext cx="1066800" cy="5334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038600" y="6400800"/>
            <a:ext cx="1066800" cy="1588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5105400" y="5867400"/>
            <a:ext cx="1066800" cy="5334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 flipH="1" flipV="1">
            <a:off x="5905500" y="5067300"/>
            <a:ext cx="1066800" cy="5334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 flipH="1" flipV="1">
            <a:off x="1905000" y="2667000"/>
            <a:ext cx="2667000" cy="16002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16200000" flipV="1">
            <a:off x="4610100" y="2705100"/>
            <a:ext cx="2667000" cy="15240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 flipH="1" flipV="1">
            <a:off x="3048000" y="2895600"/>
            <a:ext cx="2895600" cy="13716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16200000" flipV="1">
            <a:off x="3276600" y="2895600"/>
            <a:ext cx="2895600" cy="13716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6200000" flipH="1">
            <a:off x="1905000" y="4267200"/>
            <a:ext cx="2667000" cy="16002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16200000" flipH="1">
            <a:off x="2971800" y="4267200"/>
            <a:ext cx="2971800" cy="12954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3810000" y="3429000"/>
            <a:ext cx="1600200" cy="1588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16200000" flipV="1">
            <a:off x="3048000" y="2667000"/>
            <a:ext cx="762000" cy="7620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5400000" flipH="1" flipV="1">
            <a:off x="5410200" y="2667000"/>
            <a:ext cx="762000" cy="7620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5400000" flipH="1" flipV="1">
            <a:off x="2438400" y="3429000"/>
            <a:ext cx="1371600" cy="13716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rot="5400000" flipH="1" flipV="1">
            <a:off x="3238500" y="4229100"/>
            <a:ext cx="2971800" cy="13716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5400000" flipH="1" flipV="1">
            <a:off x="2971800" y="5029200"/>
            <a:ext cx="838200" cy="8382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6200000" flipH="1">
            <a:off x="5410200" y="3429000"/>
            <a:ext cx="1295400" cy="12954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V="1">
            <a:off x="5410200" y="3735388"/>
            <a:ext cx="1371600" cy="1293812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3810000" y="5029200"/>
            <a:ext cx="1600200" cy="1588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rot="5400000" flipH="1" flipV="1">
            <a:off x="4610894" y="4229894"/>
            <a:ext cx="2665412" cy="16764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rot="16200000" flipH="1">
            <a:off x="5372100" y="5067300"/>
            <a:ext cx="838200" cy="7620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5943600" y="24384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953000" y="19050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810000" y="19050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819400" y="24384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209800" y="3505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209800" y="45720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743200" y="56388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810000" y="6172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876800" y="6172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943600" y="56388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477000" y="45720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553200" y="3505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181600" y="48006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181600" y="32004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581400" y="32004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581400" y="48006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 flipV="1">
            <a:off x="3048000" y="2133600"/>
            <a:ext cx="990600" cy="5334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038600" y="2133600"/>
            <a:ext cx="1143000" cy="158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 flipH="1" flipV="1">
            <a:off x="2209800" y="2895600"/>
            <a:ext cx="1066800" cy="6096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438400" y="3733800"/>
            <a:ext cx="1371600" cy="12954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0800000">
            <a:off x="5181600" y="2133600"/>
            <a:ext cx="990600" cy="5334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6200000" flipH="1">
            <a:off x="5942806" y="2896394"/>
            <a:ext cx="1068388" cy="6096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16200000" flipH="1">
            <a:off x="2171700" y="5067300"/>
            <a:ext cx="1066800" cy="5334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971800" y="5867400"/>
            <a:ext cx="1066800" cy="5334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038600" y="6400800"/>
            <a:ext cx="1066800" cy="158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5105400" y="5867400"/>
            <a:ext cx="1066800" cy="5334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 flipH="1" flipV="1">
            <a:off x="5905500" y="5067300"/>
            <a:ext cx="1066800" cy="5334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 flipH="1" flipV="1">
            <a:off x="1905000" y="2667000"/>
            <a:ext cx="2667000" cy="16002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16200000" flipV="1">
            <a:off x="4610100" y="2705100"/>
            <a:ext cx="2667000" cy="15240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 flipH="1" flipV="1">
            <a:off x="3048000" y="2895600"/>
            <a:ext cx="2895600" cy="13716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16200000" flipV="1">
            <a:off x="3276600" y="2895600"/>
            <a:ext cx="2895600" cy="13716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6200000" flipH="1">
            <a:off x="1905000" y="4267200"/>
            <a:ext cx="2667000" cy="16002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16200000" flipH="1">
            <a:off x="2971800" y="4267200"/>
            <a:ext cx="2971800" cy="12954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3810000" y="3429000"/>
            <a:ext cx="1600200" cy="1588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16200000" flipV="1">
            <a:off x="3048000" y="2667000"/>
            <a:ext cx="762000" cy="7620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5400000" flipH="1" flipV="1">
            <a:off x="5410200" y="2667000"/>
            <a:ext cx="762000" cy="7620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5400000" flipH="1" flipV="1">
            <a:off x="2438400" y="3429000"/>
            <a:ext cx="1371600" cy="13716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rot="5400000" flipH="1" flipV="1">
            <a:off x="3238500" y="4229100"/>
            <a:ext cx="2971800" cy="13716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5400000" flipH="1" flipV="1">
            <a:off x="2971800" y="5029200"/>
            <a:ext cx="838200" cy="8382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6200000" flipH="1">
            <a:off x="5410200" y="3429000"/>
            <a:ext cx="1295400" cy="12954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V="1">
            <a:off x="5410200" y="3735388"/>
            <a:ext cx="1371600" cy="1293812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3810000" y="5029200"/>
            <a:ext cx="1600200" cy="1588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rot="5400000" flipH="1" flipV="1">
            <a:off x="4610894" y="4229894"/>
            <a:ext cx="2665412" cy="16764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rot="16200000" flipH="1">
            <a:off x="5372100" y="5067300"/>
            <a:ext cx="838200" cy="7620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5943600" y="24384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953000" y="19050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810000" y="19050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819400" y="24384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209800" y="3505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209800" y="45720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743200" y="56388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810000" y="6172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876800" y="6172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943600" y="56388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477000" y="45720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553200" y="3505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181600" y="48006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181600" y="32004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581400" y="32004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581400" y="48006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152400" y="304801"/>
            <a:ext cx="91440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And here’s its solution:</a:t>
            </a:r>
            <a:endParaRPr lang="en-US" sz="32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3055" y="2667000"/>
            <a:ext cx="891789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Traveling Salesman Problem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9063" y="533400"/>
            <a:ext cx="828587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Here we are given some nodes and we try to create a circuit that has minimum total length.</a:t>
            </a:r>
            <a:endParaRPr lang="en-US" sz="4400" dirty="0"/>
          </a:p>
        </p:txBody>
      </p:sp>
      <p:sp>
        <p:nvSpPr>
          <p:cNvPr id="3" name="Oval 2"/>
          <p:cNvSpPr/>
          <p:nvPr/>
        </p:nvSpPr>
        <p:spPr>
          <a:xfrm>
            <a:off x="1371600" y="35814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352800" y="45720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410200" y="3124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419600" y="51816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209800" y="49530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239000" y="40386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696200" y="56388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9063" y="533400"/>
            <a:ext cx="82858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This is a 10 node problem to try.</a:t>
            </a:r>
            <a:endParaRPr lang="en-US" sz="4400" dirty="0"/>
          </a:p>
        </p:txBody>
      </p:sp>
      <p:sp>
        <p:nvSpPr>
          <p:cNvPr id="12" name="Oval 11"/>
          <p:cNvSpPr/>
          <p:nvPr/>
        </p:nvSpPr>
        <p:spPr>
          <a:xfrm>
            <a:off x="2590800" y="35052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819400" y="36576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810000" y="44196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114800" y="4572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038600" y="41148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15000" y="44958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562600" y="57912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895600" y="4953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562600" y="23622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715000" y="60198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r>
              <a:rPr lang="en-US" dirty="0" smtClean="0"/>
              <a:t>Did you have to write it with the funny o?</a:t>
            </a:r>
            <a:endParaRPr lang="en-US" dirty="0"/>
          </a:p>
        </p:txBody>
      </p:sp>
      <p:sp>
        <p:nvSpPr>
          <p:cNvPr id="4" name="Subtitle 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9600" dirty="0" err="1" smtClean="0">
                <a:latin typeface="Garamond" pitchFamily="18" charset="0"/>
              </a:rPr>
              <a:t>Koenigsberg</a:t>
            </a:r>
            <a:endParaRPr lang="en-US" sz="9600" dirty="0">
              <a:latin typeface="Garamond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2438400"/>
            <a:ext cx="84016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Garamond" pitchFamily="18" charset="0"/>
              </a:rPr>
              <a:t>Nope. You can write this with “</a:t>
            </a:r>
            <a:r>
              <a:rPr lang="en-US" sz="3200" dirty="0" err="1" smtClean="0">
                <a:latin typeface="Garamond" pitchFamily="18" charset="0"/>
              </a:rPr>
              <a:t>oe</a:t>
            </a:r>
            <a:r>
              <a:rPr lang="en-US" sz="3200" dirty="0" smtClean="0">
                <a:latin typeface="Garamond" pitchFamily="18" charset="0"/>
              </a:rPr>
              <a:t>” instead of “ö ”.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38400" y="5791200"/>
            <a:ext cx="440627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That looks familiar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9063" y="533400"/>
            <a:ext cx="82858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Here’s the solution.</a:t>
            </a:r>
            <a:endParaRPr lang="en-US" sz="4400" dirty="0"/>
          </a:p>
        </p:txBody>
      </p:sp>
      <p:sp>
        <p:nvSpPr>
          <p:cNvPr id="18" name="Oval 17"/>
          <p:cNvSpPr/>
          <p:nvPr/>
        </p:nvSpPr>
        <p:spPr>
          <a:xfrm>
            <a:off x="5715000" y="44958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17" idx="7"/>
          </p:cNvCxnSpPr>
          <p:nvPr/>
        </p:nvCxnSpPr>
        <p:spPr>
          <a:xfrm rot="5400000" flipH="1" flipV="1">
            <a:off x="4098061" y="2574061"/>
            <a:ext cx="1709878" cy="1438556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667000" y="3657600"/>
            <a:ext cx="266700" cy="762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4" idx="6"/>
            <a:endCxn id="17" idx="2"/>
          </p:cNvCxnSpPr>
          <p:nvPr/>
        </p:nvCxnSpPr>
        <p:spPr>
          <a:xfrm>
            <a:off x="3048000" y="3771900"/>
            <a:ext cx="990600" cy="4572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6200000" flipV="1">
            <a:off x="2040661" y="4241201"/>
            <a:ext cx="1595578" cy="2667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endCxn id="15" idx="2"/>
          </p:cNvCxnSpPr>
          <p:nvPr/>
        </p:nvCxnSpPr>
        <p:spPr>
          <a:xfrm flipV="1">
            <a:off x="3048000" y="4533900"/>
            <a:ext cx="762000" cy="56687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1" idx="4"/>
            <a:endCxn id="18" idx="0"/>
          </p:cNvCxnSpPr>
          <p:nvPr/>
        </p:nvCxnSpPr>
        <p:spPr>
          <a:xfrm rot="16200000" flipH="1">
            <a:off x="4800600" y="3467100"/>
            <a:ext cx="1905000" cy="1524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8" idx="4"/>
            <a:endCxn id="22" idx="0"/>
          </p:cNvCxnSpPr>
          <p:nvPr/>
        </p:nvCxnSpPr>
        <p:spPr>
          <a:xfrm rot="5400000">
            <a:off x="5181600" y="5372100"/>
            <a:ext cx="1295400" cy="158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 flipH="1">
            <a:off x="3962400" y="4495800"/>
            <a:ext cx="152400" cy="3048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16" idx="5"/>
            <a:endCxn id="19" idx="1"/>
          </p:cNvCxnSpPr>
          <p:nvPr/>
        </p:nvCxnSpPr>
        <p:spPr>
          <a:xfrm rot="16200000" flipH="1">
            <a:off x="4424222" y="4652822"/>
            <a:ext cx="1057556" cy="1286156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16200000" flipH="1">
            <a:off x="5619750" y="5962650"/>
            <a:ext cx="262078" cy="7157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5715000" y="60198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562600" y="57912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114800" y="4572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038600" y="41148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810000" y="44196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895600" y="4953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819400" y="36576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590800" y="35052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562600" y="23622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9063" y="533400"/>
            <a:ext cx="82858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This is a 13 node problem to try.</a:t>
            </a:r>
            <a:endParaRPr lang="en-US" sz="4400" dirty="0"/>
          </a:p>
        </p:txBody>
      </p:sp>
      <p:sp>
        <p:nvSpPr>
          <p:cNvPr id="12" name="Oval 11"/>
          <p:cNvSpPr/>
          <p:nvPr/>
        </p:nvSpPr>
        <p:spPr>
          <a:xfrm>
            <a:off x="2971800" y="37338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352800" y="39624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581400" y="4572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343400" y="4572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572000" y="60198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048000" y="4191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343400" y="36576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429000" y="59436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267200" y="32766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334000" y="41148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486400" y="58674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029200" y="4191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5791200" y="5715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/>
          <p:nvPr/>
        </p:nvSpPr>
        <p:spPr>
          <a:xfrm>
            <a:off x="3581400" y="4572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81463" y="685800"/>
            <a:ext cx="82858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Here’s the solution.</a:t>
            </a:r>
            <a:endParaRPr lang="en-US" sz="4400" dirty="0"/>
          </a:p>
        </p:txBody>
      </p:sp>
      <p:cxnSp>
        <p:nvCxnSpPr>
          <p:cNvPr id="28" name="Straight Connector 27"/>
          <p:cNvCxnSpPr>
            <a:stCxn id="20" idx="4"/>
          </p:cNvCxnSpPr>
          <p:nvPr/>
        </p:nvCxnSpPr>
        <p:spPr>
          <a:xfrm rot="5400000" flipH="1">
            <a:off x="2838450" y="4095750"/>
            <a:ext cx="609600" cy="381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2" idx="2"/>
            <a:endCxn id="14" idx="5"/>
          </p:cNvCxnSpPr>
          <p:nvPr/>
        </p:nvCxnSpPr>
        <p:spPr>
          <a:xfrm rot="10800000" flipH="1" flipV="1">
            <a:off x="2971800" y="3848100"/>
            <a:ext cx="576122" cy="309422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4" idx="7"/>
            <a:endCxn id="13" idx="2"/>
          </p:cNvCxnSpPr>
          <p:nvPr/>
        </p:nvCxnSpPr>
        <p:spPr>
          <a:xfrm rot="5400000" flipH="1" flipV="1">
            <a:off x="3605072" y="3333750"/>
            <a:ext cx="604978" cy="71927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2" idx="1"/>
            <a:endCxn id="15" idx="4"/>
          </p:cNvCxnSpPr>
          <p:nvPr/>
        </p:nvCxnSpPr>
        <p:spPr>
          <a:xfrm rot="5400000" flipH="1" flipV="1">
            <a:off x="2990850" y="5272228"/>
            <a:ext cx="1176478" cy="233222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16" idx="0"/>
            <a:endCxn id="21" idx="4"/>
          </p:cNvCxnSpPr>
          <p:nvPr/>
        </p:nvCxnSpPr>
        <p:spPr>
          <a:xfrm rot="5400000" flipH="1" flipV="1">
            <a:off x="4114800" y="4229100"/>
            <a:ext cx="685800" cy="158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20" idx="4"/>
            <a:endCxn id="15" idx="2"/>
          </p:cNvCxnSpPr>
          <p:nvPr/>
        </p:nvCxnSpPr>
        <p:spPr>
          <a:xfrm rot="16200000" flipH="1">
            <a:off x="3238500" y="4343400"/>
            <a:ext cx="266700" cy="4191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2" idx="6"/>
            <a:endCxn id="19" idx="5"/>
          </p:cNvCxnSpPr>
          <p:nvPr/>
        </p:nvCxnSpPr>
        <p:spPr>
          <a:xfrm>
            <a:off x="3657600" y="6057900"/>
            <a:ext cx="1109522" cy="157022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9" idx="6"/>
            <a:endCxn id="24" idx="1"/>
          </p:cNvCxnSpPr>
          <p:nvPr/>
        </p:nvCxnSpPr>
        <p:spPr>
          <a:xfrm flipV="1">
            <a:off x="4800600" y="5900878"/>
            <a:ext cx="719278" cy="233222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24" idx="1"/>
            <a:endCxn id="26" idx="6"/>
          </p:cNvCxnSpPr>
          <p:nvPr/>
        </p:nvCxnSpPr>
        <p:spPr>
          <a:xfrm rot="5400000" flipH="1" flipV="1">
            <a:off x="5734050" y="5615128"/>
            <a:ext cx="71578" cy="499922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26" idx="0"/>
            <a:endCxn id="23" idx="5"/>
          </p:cNvCxnSpPr>
          <p:nvPr/>
        </p:nvCxnSpPr>
        <p:spPr>
          <a:xfrm rot="16200000" flipV="1">
            <a:off x="5014772" y="4824272"/>
            <a:ext cx="1405078" cy="37637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5400000" flipH="1" flipV="1">
            <a:off x="5272228" y="4176572"/>
            <a:ext cx="42722" cy="22397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5400000" flipH="1" flipV="1">
            <a:off x="4595672" y="4091128"/>
            <a:ext cx="414478" cy="766622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4"/>
          </p:cNvCxnSpPr>
          <p:nvPr/>
        </p:nvCxnSpPr>
        <p:spPr>
          <a:xfrm rot="5400000" flipH="1">
            <a:off x="4174261" y="3602761"/>
            <a:ext cx="533400" cy="3347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2971800" y="37338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352800" y="39624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267200" y="32766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343400" y="36576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343400" y="4572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334000" y="41148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029200" y="4191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048000" y="4191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429000" y="59436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572000" y="60198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486400" y="58674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5791200" y="5715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/>
          <p:nvPr/>
        </p:nvSpPr>
        <p:spPr>
          <a:xfrm>
            <a:off x="3581400" y="4572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81463" y="685800"/>
            <a:ext cx="828587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Why could a solution never have a crossing?</a:t>
            </a:r>
            <a:endParaRPr lang="en-US" sz="4400" dirty="0"/>
          </a:p>
        </p:txBody>
      </p:sp>
      <p:cxnSp>
        <p:nvCxnSpPr>
          <p:cNvPr id="28" name="Straight Connector 27"/>
          <p:cNvCxnSpPr>
            <a:stCxn id="20" idx="4"/>
          </p:cNvCxnSpPr>
          <p:nvPr/>
        </p:nvCxnSpPr>
        <p:spPr>
          <a:xfrm rot="5400000" flipH="1">
            <a:off x="2838450" y="4095750"/>
            <a:ext cx="609600" cy="381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2" idx="2"/>
            <a:endCxn id="14" idx="5"/>
          </p:cNvCxnSpPr>
          <p:nvPr/>
        </p:nvCxnSpPr>
        <p:spPr>
          <a:xfrm rot="10800000" flipH="1" flipV="1">
            <a:off x="2971800" y="3848100"/>
            <a:ext cx="576122" cy="309422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4" idx="7"/>
            <a:endCxn id="13" idx="2"/>
          </p:cNvCxnSpPr>
          <p:nvPr/>
        </p:nvCxnSpPr>
        <p:spPr>
          <a:xfrm rot="5400000" flipH="1" flipV="1">
            <a:off x="3605072" y="3333750"/>
            <a:ext cx="604978" cy="71927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2" idx="1"/>
            <a:endCxn id="15" idx="4"/>
          </p:cNvCxnSpPr>
          <p:nvPr/>
        </p:nvCxnSpPr>
        <p:spPr>
          <a:xfrm rot="5400000" flipH="1" flipV="1">
            <a:off x="2990850" y="5272228"/>
            <a:ext cx="1176478" cy="233222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15" idx="7"/>
            <a:endCxn id="21" idx="4"/>
          </p:cNvCxnSpPr>
          <p:nvPr/>
        </p:nvCxnSpPr>
        <p:spPr>
          <a:xfrm rot="5400000" flipH="1" flipV="1">
            <a:off x="3757472" y="3905250"/>
            <a:ext cx="719278" cy="68117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20" idx="4"/>
            <a:endCxn id="16" idx="1"/>
          </p:cNvCxnSpPr>
          <p:nvPr/>
        </p:nvCxnSpPr>
        <p:spPr>
          <a:xfrm rot="16200000" flipH="1">
            <a:off x="3676650" y="3905250"/>
            <a:ext cx="185878" cy="121457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2" idx="6"/>
            <a:endCxn id="19" idx="5"/>
          </p:cNvCxnSpPr>
          <p:nvPr/>
        </p:nvCxnSpPr>
        <p:spPr>
          <a:xfrm>
            <a:off x="3657600" y="6057900"/>
            <a:ext cx="1109522" cy="157022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9" idx="6"/>
            <a:endCxn id="24" idx="1"/>
          </p:cNvCxnSpPr>
          <p:nvPr/>
        </p:nvCxnSpPr>
        <p:spPr>
          <a:xfrm flipV="1">
            <a:off x="4800600" y="5900878"/>
            <a:ext cx="719278" cy="233222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24" idx="1"/>
            <a:endCxn id="26" idx="6"/>
          </p:cNvCxnSpPr>
          <p:nvPr/>
        </p:nvCxnSpPr>
        <p:spPr>
          <a:xfrm rot="5400000" flipH="1" flipV="1">
            <a:off x="5734050" y="5615128"/>
            <a:ext cx="71578" cy="499922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26" idx="0"/>
            <a:endCxn id="23" idx="5"/>
          </p:cNvCxnSpPr>
          <p:nvPr/>
        </p:nvCxnSpPr>
        <p:spPr>
          <a:xfrm rot="16200000" flipV="1">
            <a:off x="5014772" y="4824272"/>
            <a:ext cx="1405078" cy="37637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5400000" flipH="1" flipV="1">
            <a:off x="5272228" y="4176572"/>
            <a:ext cx="42722" cy="22397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5400000" flipH="1" flipV="1">
            <a:off x="4595672" y="4091128"/>
            <a:ext cx="414478" cy="766622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4"/>
          </p:cNvCxnSpPr>
          <p:nvPr/>
        </p:nvCxnSpPr>
        <p:spPr>
          <a:xfrm rot="5400000" flipH="1">
            <a:off x="4174261" y="3602761"/>
            <a:ext cx="533400" cy="3347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2971800" y="37338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352800" y="39624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267200" y="32766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343400" y="36576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343400" y="4572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334000" y="41148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029200" y="4191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048000" y="4191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429000" y="59436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572000" y="60198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486400" y="58674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5791200" y="5715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/>
          <p:nvPr/>
        </p:nvSpPr>
        <p:spPr>
          <a:xfrm>
            <a:off x="3581400" y="4572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81463" y="685800"/>
            <a:ext cx="828587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Because you can always remove the crossing and get a shorter path.</a:t>
            </a:r>
            <a:endParaRPr lang="en-US" sz="4400" dirty="0"/>
          </a:p>
        </p:txBody>
      </p:sp>
      <p:cxnSp>
        <p:nvCxnSpPr>
          <p:cNvPr id="28" name="Straight Connector 27"/>
          <p:cNvCxnSpPr>
            <a:stCxn id="20" idx="4"/>
          </p:cNvCxnSpPr>
          <p:nvPr/>
        </p:nvCxnSpPr>
        <p:spPr>
          <a:xfrm rot="5400000" flipH="1">
            <a:off x="2838450" y="4095750"/>
            <a:ext cx="609600" cy="381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2" idx="2"/>
            <a:endCxn id="14" idx="5"/>
          </p:cNvCxnSpPr>
          <p:nvPr/>
        </p:nvCxnSpPr>
        <p:spPr>
          <a:xfrm rot="10800000" flipH="1" flipV="1">
            <a:off x="2971800" y="3848100"/>
            <a:ext cx="576122" cy="309422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4" idx="7"/>
            <a:endCxn id="13" idx="2"/>
          </p:cNvCxnSpPr>
          <p:nvPr/>
        </p:nvCxnSpPr>
        <p:spPr>
          <a:xfrm rot="5400000" flipH="1" flipV="1">
            <a:off x="3605072" y="3333750"/>
            <a:ext cx="604978" cy="71927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2" idx="1"/>
            <a:endCxn id="15" idx="4"/>
          </p:cNvCxnSpPr>
          <p:nvPr/>
        </p:nvCxnSpPr>
        <p:spPr>
          <a:xfrm rot="5400000" flipH="1" flipV="1">
            <a:off x="2990850" y="5272228"/>
            <a:ext cx="1176478" cy="233222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15" idx="7"/>
            <a:endCxn id="21" idx="4"/>
          </p:cNvCxnSpPr>
          <p:nvPr/>
        </p:nvCxnSpPr>
        <p:spPr>
          <a:xfrm rot="5400000" flipH="1" flipV="1">
            <a:off x="3757472" y="3905250"/>
            <a:ext cx="719278" cy="681178"/>
          </a:xfrm>
          <a:prstGeom prst="line">
            <a:avLst/>
          </a:prstGeom>
          <a:ln w="793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endCxn id="16" idx="2"/>
          </p:cNvCxnSpPr>
          <p:nvPr/>
        </p:nvCxnSpPr>
        <p:spPr>
          <a:xfrm>
            <a:off x="3181350" y="4333875"/>
            <a:ext cx="1162050" cy="352425"/>
          </a:xfrm>
          <a:prstGeom prst="line">
            <a:avLst/>
          </a:prstGeom>
          <a:ln w="793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2" idx="6"/>
            <a:endCxn id="19" idx="5"/>
          </p:cNvCxnSpPr>
          <p:nvPr/>
        </p:nvCxnSpPr>
        <p:spPr>
          <a:xfrm>
            <a:off x="3657600" y="6057900"/>
            <a:ext cx="1109522" cy="157022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9" idx="6"/>
            <a:endCxn id="24" idx="1"/>
          </p:cNvCxnSpPr>
          <p:nvPr/>
        </p:nvCxnSpPr>
        <p:spPr>
          <a:xfrm flipV="1">
            <a:off x="4800600" y="5900878"/>
            <a:ext cx="719278" cy="233222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24" idx="1"/>
            <a:endCxn id="26" idx="6"/>
          </p:cNvCxnSpPr>
          <p:nvPr/>
        </p:nvCxnSpPr>
        <p:spPr>
          <a:xfrm rot="5400000" flipH="1" flipV="1">
            <a:off x="5734050" y="5615128"/>
            <a:ext cx="71578" cy="499922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26" idx="0"/>
            <a:endCxn id="23" idx="5"/>
          </p:cNvCxnSpPr>
          <p:nvPr/>
        </p:nvCxnSpPr>
        <p:spPr>
          <a:xfrm rot="16200000" flipV="1">
            <a:off x="5014772" y="4824272"/>
            <a:ext cx="1405078" cy="37637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5400000" flipH="1" flipV="1">
            <a:off x="5272228" y="4176572"/>
            <a:ext cx="42722" cy="22397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5400000" flipH="1" flipV="1">
            <a:off x="4595672" y="4091128"/>
            <a:ext cx="414478" cy="766622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4"/>
          </p:cNvCxnSpPr>
          <p:nvPr/>
        </p:nvCxnSpPr>
        <p:spPr>
          <a:xfrm rot="5400000" flipH="1">
            <a:off x="4174261" y="3602761"/>
            <a:ext cx="533400" cy="3347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2971800" y="37338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352800" y="39624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267200" y="32766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343400" y="4572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334000" y="41148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029200" y="4191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429000" y="59436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572000" y="60198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486400" y="58674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5791200" y="5715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stCxn id="16" idx="0"/>
          </p:cNvCxnSpPr>
          <p:nvPr/>
        </p:nvCxnSpPr>
        <p:spPr>
          <a:xfrm rot="5400000" flipH="1" flipV="1">
            <a:off x="4067175" y="4171951"/>
            <a:ext cx="790575" cy="9525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endCxn id="15" idx="1"/>
          </p:cNvCxnSpPr>
          <p:nvPr/>
        </p:nvCxnSpPr>
        <p:spPr>
          <a:xfrm>
            <a:off x="3166922" y="4348303"/>
            <a:ext cx="447956" cy="257175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4343400" y="36576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048000" y="4191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1736</Words>
  <Application>Microsoft Office PowerPoint</Application>
  <PresentationFormat>On-screen Show (4:3)</PresentationFormat>
  <Paragraphs>513</Paragraphs>
  <Slides>94</Slides>
  <Notes>39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94</vt:i4>
      </vt:variant>
    </vt:vector>
  </HeadingPairs>
  <TitlesOfParts>
    <vt:vector size="103" baseType="lpstr">
      <vt:lpstr>Arial</vt:lpstr>
      <vt:lpstr>CasablancaAntique</vt:lpstr>
      <vt:lpstr>Calibri</vt:lpstr>
      <vt:lpstr>Academia SSi</vt:lpstr>
      <vt:lpstr>Garamond</vt:lpstr>
      <vt:lpstr>Eurostile</vt:lpstr>
      <vt:lpstr>Courier New</vt:lpstr>
      <vt:lpstr>Office Theme</vt:lpstr>
      <vt:lpstr>CorelDRAW</vt:lpstr>
      <vt:lpstr>Breakfast Bytes: Pigeons, Holes, Bridges and Computers</vt:lpstr>
      <vt:lpstr>Bridges</vt:lpstr>
      <vt:lpstr>Slide 3</vt:lpstr>
      <vt:lpstr>How did you say that?</vt:lpstr>
      <vt:lpstr>How did you say that?</vt:lpstr>
      <vt:lpstr>Did you have to write it with the funny o?</vt:lpstr>
      <vt:lpstr>Did you have to write it with the funny o?</vt:lpstr>
      <vt:lpstr>Did you have to write it with the funny o?</vt:lpstr>
      <vt:lpstr>Did you have to write it with the funny o?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  <vt:lpstr>Slide 70</vt:lpstr>
      <vt:lpstr>Slide 71</vt:lpstr>
      <vt:lpstr>Slide 72</vt:lpstr>
      <vt:lpstr>Slide 73</vt:lpstr>
      <vt:lpstr>Slide 74</vt:lpstr>
      <vt:lpstr>Slide 75</vt:lpstr>
      <vt:lpstr>Slide 76</vt:lpstr>
      <vt:lpstr>Slide 77</vt:lpstr>
      <vt:lpstr>Slide 78</vt:lpstr>
      <vt:lpstr>Slide 79</vt:lpstr>
      <vt:lpstr>Slide 80</vt:lpstr>
      <vt:lpstr>Slide 81</vt:lpstr>
      <vt:lpstr>Slide 82</vt:lpstr>
      <vt:lpstr>Slide 83</vt:lpstr>
      <vt:lpstr>Slide 84</vt:lpstr>
      <vt:lpstr>Slide 85</vt:lpstr>
      <vt:lpstr>Slide 86</vt:lpstr>
      <vt:lpstr>Slide 87</vt:lpstr>
      <vt:lpstr>Slide 88</vt:lpstr>
      <vt:lpstr>Slide 89</vt:lpstr>
      <vt:lpstr>Slide 90</vt:lpstr>
      <vt:lpstr>Slide 91</vt:lpstr>
      <vt:lpstr>Slide 92</vt:lpstr>
      <vt:lpstr>Slide 93</vt:lpstr>
      <vt:lpstr>Slide 94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Memories of Inauguration Day January 20, 1961</dc:title>
  <dc:creator>Alan</dc:creator>
  <cp:lastModifiedBy>Alan</cp:lastModifiedBy>
  <cp:revision>44</cp:revision>
  <dcterms:created xsi:type="dcterms:W3CDTF">2009-01-22T02:15:25Z</dcterms:created>
  <dcterms:modified xsi:type="dcterms:W3CDTF">2009-01-24T18:50:13Z</dcterms:modified>
</cp:coreProperties>
</file>