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5" r:id="rId10"/>
    <p:sldId id="266" r:id="rId11"/>
    <p:sldId id="263" r:id="rId12"/>
    <p:sldId id="268" r:id="rId13"/>
    <p:sldId id="269" r:id="rId14"/>
    <p:sldId id="276" r:id="rId15"/>
    <p:sldId id="277" r:id="rId16"/>
    <p:sldId id="279" r:id="rId17"/>
    <p:sldId id="280" r:id="rId18"/>
    <p:sldId id="270" r:id="rId19"/>
    <p:sldId id="271" r:id="rId20"/>
    <p:sldId id="272" r:id="rId21"/>
    <p:sldId id="274" r:id="rId22"/>
    <p:sldId id="275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99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2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86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0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66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4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96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1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5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12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016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83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8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69743-8E07-433B-AA79-F1BA2FCDE365}" type="datetimeFigureOut">
              <a:rPr lang="en-US" smtClean="0"/>
              <a:t>11/16/2012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D2A3E-E21F-4653-AAD4-0C267FB069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45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7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0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emf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emf"/><Relationship Id="rId4" Type="http://schemas.openxmlformats.org/officeDocument/2006/relationships/image" Target="../media/image2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 Application of </a:t>
            </a:r>
            <a:r>
              <a:rPr lang="en-US" dirty="0" err="1" smtClean="0">
                <a:solidFill>
                  <a:schemeClr val="bg1"/>
                </a:solidFill>
              </a:rPr>
              <a:t>Eigentheory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dynamics of the </a:t>
            </a:r>
          </a:p>
          <a:p>
            <a:r>
              <a:rPr lang="en-US" i="1" dirty="0" err="1" smtClean="0">
                <a:solidFill>
                  <a:schemeClr val="bg1"/>
                </a:solidFill>
              </a:rPr>
              <a:t>Orcinus</a:t>
            </a:r>
            <a:r>
              <a:rPr lang="en-US" i="1" dirty="0" smtClean="0">
                <a:solidFill>
                  <a:schemeClr val="bg1"/>
                </a:solidFill>
              </a:rPr>
              <a:t> </a:t>
            </a:r>
            <a:r>
              <a:rPr lang="en-US" i="1" dirty="0">
                <a:solidFill>
                  <a:schemeClr val="bg1"/>
                </a:solidFill>
              </a:rPr>
              <a:t>orca </a:t>
            </a:r>
            <a:r>
              <a:rPr lang="en-US" dirty="0" smtClean="0">
                <a:solidFill>
                  <a:schemeClr val="bg1"/>
                </a:solidFill>
              </a:rPr>
              <a:t>population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00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39870" y="20467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Yearling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72668" y="2046775"/>
            <a:ext cx="1358055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Juvenile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39870" y="52471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Post-Reproductiv</a:t>
            </a:r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7435324" y="52471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Mature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35269" y="2275375"/>
            <a:ext cx="300005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3787570" y="2732575"/>
            <a:ext cx="3837461" cy="261503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435269" y="5590075"/>
            <a:ext cx="300005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8051696" y="2732575"/>
            <a:ext cx="31328" cy="25146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7580160" y="1380534"/>
            <a:ext cx="846473" cy="696558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7492560" y="5876496"/>
            <a:ext cx="846473" cy="69655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3183350" y="5894476"/>
            <a:ext cx="846473" cy="69655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4245562" y="2632142"/>
            <a:ext cx="3325989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275918" y="2799588"/>
            <a:ext cx="842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.43%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1" y="4267200"/>
            <a:ext cx="869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11.32%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39725" y="1728812"/>
            <a:ext cx="878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97.75%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18417" y="3608484"/>
            <a:ext cx="784335" cy="38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7.36%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33890" y="996181"/>
            <a:ext cx="1337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91.11%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71542" y="6162060"/>
            <a:ext cx="1337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95.34%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1" y="6058088"/>
            <a:ext cx="1006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98.04%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91583" y="5754811"/>
            <a:ext cx="784335" cy="38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4.52%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2137530"/>
              </p:ext>
            </p:extLst>
          </p:nvPr>
        </p:nvGraphicFramePr>
        <p:xfrm>
          <a:off x="116439" y="0"/>
          <a:ext cx="5894037" cy="20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3251200" imgH="939800" progId="Equation.DSMT4">
                  <p:embed/>
                </p:oleObj>
              </mc:Choice>
              <mc:Fallback>
                <p:oleObj name="Equation" r:id="rId3" imgW="3251200" imgH="93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439" y="0"/>
                        <a:ext cx="5894037" cy="204677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3122" y="2781934"/>
            <a:ext cx="35207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Where :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Y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= yearlings in year k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J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juveniles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M</a:t>
            </a:r>
            <a:r>
              <a:rPr lang="en-US" sz="2400" baseline="30000" dirty="0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matures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P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post-matures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15" name="Straight Connector 14"/>
          <p:cNvCxnSpPr>
            <a:stCxn id="17" idx="1"/>
            <a:endCxn id="17" idx="3"/>
          </p:cNvCxnSpPr>
          <p:nvPr/>
        </p:nvCxnSpPr>
        <p:spPr>
          <a:xfrm>
            <a:off x="6239725" y="1913478"/>
            <a:ext cx="8786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6275918" y="1365513"/>
            <a:ext cx="878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40.00%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295400" y="762000"/>
            <a:ext cx="8786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382726" y="304800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0.4000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38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085424"/>
              </p:ext>
            </p:extLst>
          </p:nvPr>
        </p:nvGraphicFramePr>
        <p:xfrm>
          <a:off x="152400" y="0"/>
          <a:ext cx="5881816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3022560" imgH="939600" progId="Equation.DSMT4">
                  <p:embed/>
                </p:oleObj>
              </mc:Choice>
              <mc:Fallback>
                <p:oleObj name="Equation" r:id="rId3" imgW="3022560" imgH="939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0"/>
                        <a:ext cx="5881816" cy="2057400"/>
                      </a:xfrm>
                      <a:prstGeom prst="rect">
                        <a:avLst/>
                      </a:prstGeom>
                      <a:solidFill>
                        <a:srgbClr val="DDD9C3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2983" y="2362200"/>
            <a:ext cx="315981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we begin with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Y</a:t>
            </a:r>
            <a:r>
              <a:rPr lang="en-US" sz="2400" baseline="30000" dirty="0" smtClean="0">
                <a:solidFill>
                  <a:srgbClr val="0000CC"/>
                </a:solidFill>
              </a:rPr>
              <a:t>1</a:t>
            </a:r>
            <a:r>
              <a:rPr lang="en-US" sz="2400" dirty="0" smtClean="0">
                <a:solidFill>
                  <a:srgbClr val="0000CC"/>
                </a:solidFill>
              </a:rPr>
              <a:t> = 100</a:t>
            </a:r>
          </a:p>
          <a:p>
            <a:r>
              <a:rPr lang="en-US" sz="2400" dirty="0" smtClean="0">
                <a:solidFill>
                  <a:srgbClr val="006600"/>
                </a:solidFill>
              </a:rPr>
              <a:t>J</a:t>
            </a:r>
            <a:r>
              <a:rPr lang="en-US" sz="2400" baseline="30000" dirty="0" smtClean="0">
                <a:solidFill>
                  <a:srgbClr val="006600"/>
                </a:solidFill>
              </a:rPr>
              <a:t>1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</a:rPr>
              <a:t>= </a:t>
            </a:r>
            <a:r>
              <a:rPr lang="en-US" sz="2400" dirty="0" smtClean="0">
                <a:solidFill>
                  <a:srgbClr val="006600"/>
                </a:solidFill>
              </a:rPr>
              <a:t>100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100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99CC"/>
                </a:solidFill>
              </a:rPr>
              <a:t>P</a:t>
            </a:r>
            <a:r>
              <a:rPr lang="en-US" sz="2400" baseline="30000" dirty="0" smtClean="0">
                <a:solidFill>
                  <a:srgbClr val="0099CC"/>
                </a:solidFill>
              </a:rPr>
              <a:t>1</a:t>
            </a:r>
            <a:r>
              <a:rPr lang="en-US" sz="2400" dirty="0" smtClean="0">
                <a:solidFill>
                  <a:srgbClr val="0099CC"/>
                </a:solidFill>
              </a:rPr>
              <a:t> </a:t>
            </a:r>
            <a:r>
              <a:rPr lang="en-US" sz="2400" dirty="0">
                <a:solidFill>
                  <a:srgbClr val="0099CC"/>
                </a:solidFill>
              </a:rPr>
              <a:t>= </a:t>
            </a:r>
            <a:r>
              <a:rPr lang="en-US" sz="2400" dirty="0" smtClean="0">
                <a:solidFill>
                  <a:srgbClr val="0099CC"/>
                </a:solidFill>
              </a:rPr>
              <a:t>100</a:t>
            </a:r>
            <a:endParaRPr lang="en-US" sz="2400" dirty="0">
              <a:solidFill>
                <a:srgbClr val="0099CC"/>
              </a:solidFill>
            </a:endParaRPr>
          </a:p>
          <a:p>
            <a:r>
              <a:rPr lang="en-US" sz="2400" dirty="0" smtClean="0"/>
              <a:t>What happens in 100 years?</a:t>
            </a:r>
            <a:endParaRPr lang="en-US" sz="24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62200"/>
            <a:ext cx="5791200" cy="4495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295080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137930"/>
              </p:ext>
            </p:extLst>
          </p:nvPr>
        </p:nvGraphicFramePr>
        <p:xfrm>
          <a:off x="152400" y="0"/>
          <a:ext cx="5881816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3022560" imgH="939600" progId="Equation.DSMT4">
                  <p:embed/>
                </p:oleObj>
              </mc:Choice>
              <mc:Fallback>
                <p:oleObj name="Equation" r:id="rId3" imgW="302256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0"/>
                        <a:ext cx="5881816" cy="2057400"/>
                      </a:xfrm>
                      <a:prstGeom prst="rect">
                        <a:avLst/>
                      </a:prstGeom>
                      <a:solidFill>
                        <a:srgbClr val="DDD9C3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2983" y="2362200"/>
            <a:ext cx="315981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we begin with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Y</a:t>
            </a:r>
            <a:r>
              <a:rPr lang="en-US" sz="2400" baseline="30000" dirty="0" smtClean="0">
                <a:solidFill>
                  <a:srgbClr val="0000CC"/>
                </a:solidFill>
              </a:rPr>
              <a:t>1</a:t>
            </a:r>
            <a:r>
              <a:rPr lang="en-US" sz="2400" dirty="0" smtClean="0">
                <a:solidFill>
                  <a:srgbClr val="0000CC"/>
                </a:solidFill>
              </a:rPr>
              <a:t> = 100</a:t>
            </a:r>
          </a:p>
          <a:p>
            <a:r>
              <a:rPr lang="en-US" sz="2400" dirty="0" smtClean="0">
                <a:solidFill>
                  <a:srgbClr val="006600"/>
                </a:solidFill>
              </a:rPr>
              <a:t>J</a:t>
            </a:r>
            <a:r>
              <a:rPr lang="en-US" sz="2400" baseline="30000" dirty="0" smtClean="0">
                <a:solidFill>
                  <a:srgbClr val="006600"/>
                </a:solidFill>
              </a:rPr>
              <a:t>1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</a:rPr>
              <a:t>= </a:t>
            </a:r>
            <a:r>
              <a:rPr lang="en-US" sz="2400" dirty="0" smtClean="0">
                <a:solidFill>
                  <a:srgbClr val="006600"/>
                </a:solidFill>
              </a:rPr>
              <a:t>100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100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99CC"/>
                </a:solidFill>
              </a:rPr>
              <a:t>P</a:t>
            </a:r>
            <a:r>
              <a:rPr lang="en-US" sz="2400" baseline="30000" dirty="0" smtClean="0">
                <a:solidFill>
                  <a:srgbClr val="0099CC"/>
                </a:solidFill>
              </a:rPr>
              <a:t>1</a:t>
            </a:r>
            <a:r>
              <a:rPr lang="en-US" sz="2400" dirty="0" smtClean="0">
                <a:solidFill>
                  <a:srgbClr val="0099CC"/>
                </a:solidFill>
              </a:rPr>
              <a:t> </a:t>
            </a:r>
            <a:r>
              <a:rPr lang="en-US" sz="2400" dirty="0">
                <a:solidFill>
                  <a:srgbClr val="0099CC"/>
                </a:solidFill>
              </a:rPr>
              <a:t>= </a:t>
            </a:r>
            <a:r>
              <a:rPr lang="en-US" sz="2400" dirty="0" smtClean="0">
                <a:solidFill>
                  <a:srgbClr val="0099CC"/>
                </a:solidFill>
              </a:rPr>
              <a:t>100</a:t>
            </a:r>
            <a:endParaRPr lang="en-US" sz="2400" dirty="0">
              <a:solidFill>
                <a:srgbClr val="0099CC"/>
              </a:solidFill>
            </a:endParaRPr>
          </a:p>
          <a:p>
            <a:r>
              <a:rPr lang="en-US" sz="2400" dirty="0" smtClean="0"/>
              <a:t>What happens in 100 years?</a:t>
            </a:r>
            <a:endParaRPr lang="en-US" sz="2400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62200"/>
            <a:ext cx="5791200" cy="4495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706582" y="5081420"/>
            <a:ext cx="16376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Eigenvalues are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0.9945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0.9804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0.8681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0.0020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772891" y="5562600"/>
            <a:ext cx="97030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2253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782" y="76200"/>
            <a:ext cx="303390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And in 1000 years…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2" y="624116"/>
            <a:ext cx="9123218" cy="62118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73732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9" y="13805"/>
            <a:ext cx="2362200" cy="133392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 smtClean="0">
                <a:solidFill>
                  <a:schemeClr val="bg1"/>
                </a:solidFill>
              </a:rPr>
              <a:t>third 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Yearling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6124254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Juvenile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1828800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Post-Reproductive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6124254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Mature</a:t>
            </a:r>
            <a:endParaRPr lang="en-US" sz="3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16764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2933700" y="2133600"/>
            <a:ext cx="3514172" cy="2419911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038600" y="48768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7229154" y="2133600"/>
            <a:ext cx="0" cy="22860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6664839" y="226149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6678595" y="509528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2369385" y="511326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3714982" y="1999689"/>
            <a:ext cx="2732890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014683" y="2024332"/>
            <a:ext cx="1005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.43%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0401" y="3373372"/>
            <a:ext cx="1507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11.32%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5690" y="926812"/>
            <a:ext cx="1492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97.75%</a:t>
            </a:r>
            <a:endParaRPr lang="en-US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4664" y="2788597"/>
            <a:ext cx="133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7.36%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06015" y="378751"/>
            <a:ext cx="1642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91.11%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06014" y="5347946"/>
            <a:ext cx="1490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95.34%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1" y="5414995"/>
            <a:ext cx="1459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98.04%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45689" y="5075593"/>
            <a:ext cx="133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4.52%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71838" y="527884"/>
            <a:ext cx="1492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40.00%</a:t>
            </a:r>
            <a:endParaRPr lang="en-US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0" name="Straight Connector 9"/>
          <p:cNvCxnSpPr>
            <a:endCxn id="17" idx="3"/>
          </p:cNvCxnSpPr>
          <p:nvPr/>
        </p:nvCxnSpPr>
        <p:spPr>
          <a:xfrm>
            <a:off x="4267200" y="1219199"/>
            <a:ext cx="1571316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45689" y="4908"/>
            <a:ext cx="1492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48.56%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293348" y="820272"/>
            <a:ext cx="1571316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0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39870" y="20467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Yearling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72668" y="2046775"/>
            <a:ext cx="1358055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Juvenile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39870" y="52471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Post-Reproductiv</a:t>
            </a:r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7435324" y="52471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Mature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35269" y="2275375"/>
            <a:ext cx="300005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3787570" y="2732575"/>
            <a:ext cx="3837461" cy="261503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435269" y="5590075"/>
            <a:ext cx="300005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8051696" y="2732575"/>
            <a:ext cx="31328" cy="25146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7580160" y="1380534"/>
            <a:ext cx="846473" cy="696558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7492560" y="5876496"/>
            <a:ext cx="846473" cy="69655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3183350" y="5894476"/>
            <a:ext cx="846473" cy="69655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4245562" y="2632142"/>
            <a:ext cx="3325989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275918" y="2799588"/>
            <a:ext cx="842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.43%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1" y="4267200"/>
            <a:ext cx="869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11.32%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18417" y="3608484"/>
            <a:ext cx="784335" cy="38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7.36%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33890" y="996181"/>
            <a:ext cx="1337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91.11%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71542" y="6162060"/>
            <a:ext cx="1337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95.34%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1" y="6058088"/>
            <a:ext cx="1006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98.04%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91583" y="5754811"/>
            <a:ext cx="784335" cy="38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4.52%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83122" y="2781934"/>
            <a:ext cx="35207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Where :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Y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= yearlings in year k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J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juveniles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M</a:t>
            </a:r>
            <a:r>
              <a:rPr lang="en-US" sz="2400" baseline="30000" dirty="0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matures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P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post-matures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1295400" y="762000"/>
            <a:ext cx="8786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382726" y="304800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0.4000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40715"/>
              </p:ext>
            </p:extLst>
          </p:nvPr>
        </p:nvGraphicFramePr>
        <p:xfrm>
          <a:off x="5050" y="37214"/>
          <a:ext cx="5954797" cy="20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3" imgW="3251200" imgH="939800" progId="Equation.DSMT4">
                  <p:embed/>
                </p:oleObj>
              </mc:Choice>
              <mc:Fallback>
                <p:oleObj name="Equation" r:id="rId3" imgW="3251200" imgH="939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" y="37214"/>
                        <a:ext cx="5954797" cy="204677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6132205" y="1862109"/>
            <a:ext cx="149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97.75%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32205" y="1575391"/>
            <a:ext cx="149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40.00%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6053715" y="2046775"/>
            <a:ext cx="1185285" cy="1980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6157014" y="1196059"/>
            <a:ext cx="1492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48.56%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38" name="Straight Connector 37"/>
          <p:cNvCxnSpPr>
            <a:stCxn id="35" idx="1"/>
          </p:cNvCxnSpPr>
          <p:nvPr/>
        </p:nvCxnSpPr>
        <p:spPr>
          <a:xfrm>
            <a:off x="6132205" y="1760057"/>
            <a:ext cx="110679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89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86000"/>
            <a:ext cx="5789428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1842389"/>
              </p:ext>
            </p:extLst>
          </p:nvPr>
        </p:nvGraphicFramePr>
        <p:xfrm>
          <a:off x="152400" y="0"/>
          <a:ext cx="5881816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4" imgW="3022560" imgH="939600" progId="Equation.DSMT4">
                  <p:embed/>
                </p:oleObj>
              </mc:Choice>
              <mc:Fallback>
                <p:oleObj name="Equation" r:id="rId4" imgW="3022560" imgH="939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0"/>
                        <a:ext cx="5881816" cy="2057400"/>
                      </a:xfrm>
                      <a:prstGeom prst="rect">
                        <a:avLst/>
                      </a:prstGeom>
                      <a:solidFill>
                        <a:srgbClr val="DDD9C3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92983" y="2362200"/>
            <a:ext cx="315981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we begin with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Y</a:t>
            </a:r>
            <a:r>
              <a:rPr lang="en-US" sz="2400" baseline="30000" dirty="0" smtClean="0">
                <a:solidFill>
                  <a:srgbClr val="0000CC"/>
                </a:solidFill>
              </a:rPr>
              <a:t>1</a:t>
            </a:r>
            <a:r>
              <a:rPr lang="en-US" sz="2400" dirty="0" smtClean="0">
                <a:solidFill>
                  <a:srgbClr val="0000CC"/>
                </a:solidFill>
              </a:rPr>
              <a:t> = 100</a:t>
            </a:r>
          </a:p>
          <a:p>
            <a:r>
              <a:rPr lang="en-US" sz="2400" dirty="0" smtClean="0">
                <a:solidFill>
                  <a:srgbClr val="006600"/>
                </a:solidFill>
              </a:rPr>
              <a:t>J</a:t>
            </a:r>
            <a:r>
              <a:rPr lang="en-US" sz="2400" baseline="30000" dirty="0" smtClean="0">
                <a:solidFill>
                  <a:srgbClr val="006600"/>
                </a:solidFill>
              </a:rPr>
              <a:t>1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</a:rPr>
              <a:t>= </a:t>
            </a:r>
            <a:r>
              <a:rPr lang="en-US" sz="2400" dirty="0" smtClean="0">
                <a:solidFill>
                  <a:srgbClr val="006600"/>
                </a:solidFill>
              </a:rPr>
              <a:t>100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100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99CC"/>
                </a:solidFill>
              </a:rPr>
              <a:t>P</a:t>
            </a:r>
            <a:r>
              <a:rPr lang="en-US" sz="2400" baseline="30000" dirty="0" smtClean="0">
                <a:solidFill>
                  <a:srgbClr val="0099CC"/>
                </a:solidFill>
              </a:rPr>
              <a:t>1</a:t>
            </a:r>
            <a:r>
              <a:rPr lang="en-US" sz="2400" dirty="0" smtClean="0">
                <a:solidFill>
                  <a:srgbClr val="0099CC"/>
                </a:solidFill>
              </a:rPr>
              <a:t> </a:t>
            </a:r>
            <a:r>
              <a:rPr lang="en-US" sz="2400" dirty="0">
                <a:solidFill>
                  <a:srgbClr val="0099CC"/>
                </a:solidFill>
              </a:rPr>
              <a:t>= </a:t>
            </a:r>
            <a:r>
              <a:rPr lang="en-US" sz="2400" dirty="0" smtClean="0">
                <a:solidFill>
                  <a:srgbClr val="0099CC"/>
                </a:solidFill>
              </a:rPr>
              <a:t>100</a:t>
            </a:r>
            <a:endParaRPr lang="en-US" sz="2400" dirty="0">
              <a:solidFill>
                <a:srgbClr val="0099CC"/>
              </a:solidFill>
            </a:endParaRPr>
          </a:p>
          <a:p>
            <a:r>
              <a:rPr lang="en-US" sz="2400" dirty="0" smtClean="0"/>
              <a:t>What happens in 100 years?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06582" y="5081420"/>
            <a:ext cx="16376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Eigenvalues are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1.0000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0.9804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0.8621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   0.0024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1772891" y="5562600"/>
            <a:ext cx="97030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840715"/>
              </p:ext>
            </p:extLst>
          </p:nvPr>
        </p:nvGraphicFramePr>
        <p:xfrm>
          <a:off x="4763" y="36513"/>
          <a:ext cx="5954712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6" imgW="3251200" imgH="939800" progId="Equation.DSMT4">
                  <p:embed/>
                </p:oleObj>
              </mc:Choice>
              <mc:Fallback>
                <p:oleObj name="Equation" r:id="rId6" imgW="3251200" imgH="93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36513"/>
                        <a:ext cx="5954712" cy="2047875"/>
                      </a:xfrm>
                      <a:prstGeom prst="rect">
                        <a:avLst/>
                      </a:prstGeom>
                      <a:solidFill>
                        <a:srgbClr val="DDD9C3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196382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0782" y="76200"/>
            <a:ext cx="3033907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And in 1000 years…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25" y="609600"/>
            <a:ext cx="9163050" cy="62484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230618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 Application of </a:t>
            </a:r>
            <a:r>
              <a:rPr lang="en-US" dirty="0" err="1" smtClean="0">
                <a:solidFill>
                  <a:schemeClr val="bg1"/>
                </a:solidFill>
              </a:rPr>
              <a:t>Eigentheory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Growth  Rates of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Computational Work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24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We have a problem whose computational work depends upon some size parameter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endParaRPr lang="en-US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W(</a:t>
            </a:r>
            <a:r>
              <a:rPr lang="en-US" i="1" dirty="0" smtClean="0">
                <a:solidFill>
                  <a:schemeClr val="bg1"/>
                </a:solidFill>
              </a:rPr>
              <a:t>n+1</a:t>
            </a:r>
            <a:r>
              <a:rPr lang="en-US" dirty="0" smtClean="0">
                <a:solidFill>
                  <a:schemeClr val="bg1"/>
                </a:solidFill>
              </a:rPr>
              <a:t>) = W(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>
                <a:solidFill>
                  <a:schemeClr val="bg1"/>
                </a:solidFill>
              </a:rPr>
              <a:t>+ 2·W(</a:t>
            </a:r>
            <a:r>
              <a:rPr lang="en-US" i="1" dirty="0" smtClean="0">
                <a:solidFill>
                  <a:schemeClr val="bg1"/>
                </a:solidFill>
              </a:rPr>
              <a:t>n-1</a:t>
            </a:r>
            <a:r>
              <a:rPr lang="en-US" dirty="0" smtClean="0">
                <a:solidFill>
                  <a:schemeClr val="bg1"/>
                </a:solidFill>
              </a:rPr>
              <a:t>) + 3·W(</a:t>
            </a:r>
            <a:r>
              <a:rPr lang="en-US" i="1" dirty="0" smtClean="0">
                <a:solidFill>
                  <a:schemeClr val="bg1"/>
                </a:solidFill>
              </a:rPr>
              <a:t>n-2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for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= 3,4, …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406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3.gstatic.com/images?q=tbn:ANd9GcRWAUBgJowptpdBS9L_0b5fIpovMdMsxWhXxqUfv8iIYwQi93n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"/>
            <a:ext cx="7620000" cy="5970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838778" y="6150114"/>
            <a:ext cx="29000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i="1" dirty="0" err="1" smtClean="0">
                <a:solidFill>
                  <a:schemeClr val="bg1"/>
                </a:solidFill>
              </a:rPr>
              <a:t>Orcinus</a:t>
            </a:r>
            <a:r>
              <a:rPr lang="en-US" sz="4000" i="1" dirty="0" smtClean="0">
                <a:solidFill>
                  <a:schemeClr val="bg1"/>
                </a:solidFill>
              </a:rPr>
              <a:t> orca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0595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"/>
            <a:ext cx="6400800" cy="12192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W(</a:t>
            </a:r>
            <a:r>
              <a:rPr lang="en-US" i="1" dirty="0" smtClean="0">
                <a:solidFill>
                  <a:schemeClr val="bg1"/>
                </a:solidFill>
              </a:rPr>
              <a:t>n+1</a:t>
            </a:r>
            <a:r>
              <a:rPr lang="en-US" dirty="0" smtClean="0">
                <a:solidFill>
                  <a:schemeClr val="bg1"/>
                </a:solidFill>
              </a:rPr>
              <a:t>) = W(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) </a:t>
            </a:r>
            <a:r>
              <a:rPr lang="en-US" dirty="0">
                <a:solidFill>
                  <a:schemeClr val="bg1"/>
                </a:solidFill>
              </a:rPr>
              <a:t>+ 2·W(</a:t>
            </a:r>
            <a:r>
              <a:rPr lang="en-US" i="1" dirty="0" smtClean="0">
                <a:solidFill>
                  <a:schemeClr val="bg1"/>
                </a:solidFill>
              </a:rPr>
              <a:t>n-1</a:t>
            </a:r>
            <a:r>
              <a:rPr lang="en-US" dirty="0" smtClean="0">
                <a:solidFill>
                  <a:schemeClr val="bg1"/>
                </a:solidFill>
              </a:rPr>
              <a:t>) + 3·W(</a:t>
            </a:r>
            <a:r>
              <a:rPr lang="en-US" i="1" dirty="0" smtClean="0">
                <a:solidFill>
                  <a:schemeClr val="bg1"/>
                </a:solidFill>
              </a:rPr>
              <a:t>n-2</a:t>
            </a:r>
            <a:r>
              <a:rPr lang="en-US" dirty="0" smtClean="0">
                <a:solidFill>
                  <a:schemeClr val="bg1"/>
                </a:solidFill>
              </a:rPr>
              <a:t>)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for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en-US" dirty="0" smtClean="0">
                <a:solidFill>
                  <a:schemeClr val="bg1"/>
                </a:solidFill>
              </a:rPr>
              <a:t> = 3,4, …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209800"/>
            <a:ext cx="62683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We could represent this in matrix form as:</a:t>
            </a:r>
            <a:endParaRPr 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373196"/>
              </p:ext>
            </p:extLst>
          </p:nvPr>
        </p:nvGraphicFramePr>
        <p:xfrm>
          <a:off x="185596" y="3200400"/>
          <a:ext cx="8640325" cy="28295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3" imgW="2171520" imgH="711000" progId="Equation.DSMT4">
                  <p:embed/>
                </p:oleObj>
              </mc:Choice>
              <mc:Fallback>
                <p:oleObj name="Equation" r:id="rId3" imgW="2171520" imgH="711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596" y="3200400"/>
                        <a:ext cx="8640325" cy="2829580"/>
                      </a:xfrm>
                      <a:prstGeom prst="rect">
                        <a:avLst/>
                      </a:prstGeom>
                      <a:solidFill>
                        <a:srgbClr val="DDD9C3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2686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eigenvalues of that matrix are:</a:t>
            </a:r>
          </a:p>
          <a:p>
            <a:r>
              <a:rPr lang="nn-NO" dirty="0">
                <a:solidFill>
                  <a:schemeClr val="bg1"/>
                </a:solidFill>
              </a:rPr>
              <a:t> 2.3744          </a:t>
            </a:r>
          </a:p>
          <a:p>
            <a:r>
              <a:rPr lang="nn-NO" dirty="0">
                <a:solidFill>
                  <a:schemeClr val="bg1"/>
                </a:solidFill>
              </a:rPr>
              <a:t>  -0.6872 + 0.8895i</a:t>
            </a:r>
          </a:p>
          <a:p>
            <a:r>
              <a:rPr lang="nn-NO" dirty="0">
                <a:solidFill>
                  <a:schemeClr val="bg1"/>
                </a:solidFill>
              </a:rPr>
              <a:t>  -0.6872 - 0.8895i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334000" y="914400"/>
            <a:ext cx="97030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46900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eigenvalues of that matrix are:</a:t>
            </a:r>
          </a:p>
          <a:p>
            <a:r>
              <a:rPr lang="nn-NO" dirty="0">
                <a:solidFill>
                  <a:schemeClr val="bg1"/>
                </a:solidFill>
              </a:rPr>
              <a:t> 2.3744          </a:t>
            </a:r>
          </a:p>
          <a:p>
            <a:r>
              <a:rPr lang="nn-NO" dirty="0">
                <a:solidFill>
                  <a:schemeClr val="bg1"/>
                </a:solidFill>
              </a:rPr>
              <a:t>  -0.6872 + 0.8895i</a:t>
            </a:r>
          </a:p>
          <a:p>
            <a:r>
              <a:rPr lang="nn-NO" dirty="0">
                <a:solidFill>
                  <a:schemeClr val="bg1"/>
                </a:solidFill>
              </a:rPr>
              <a:t>  -0.6872 - 0.8895i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115633" y="1371600"/>
            <a:ext cx="97030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6115633" y="1828800"/>
            <a:ext cx="970309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600787" y="1369367"/>
            <a:ext cx="2446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>
                    <a:lumMod val="85000"/>
                  </a:schemeClr>
                </a:solidFill>
              </a:rPr>
              <a:t>Complex numbers</a:t>
            </a:r>
            <a:endParaRPr lang="en-US" sz="24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4560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86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The eigenvalues of that matrix are:</a:t>
            </a:r>
          </a:p>
          <a:p>
            <a:r>
              <a:rPr lang="nn-NO" dirty="0">
                <a:solidFill>
                  <a:schemeClr val="bg1"/>
                </a:solidFill>
              </a:rPr>
              <a:t> 2.3744          </a:t>
            </a:r>
          </a:p>
          <a:p>
            <a:r>
              <a:rPr lang="nn-NO" dirty="0">
                <a:solidFill>
                  <a:schemeClr val="bg1"/>
                </a:solidFill>
              </a:rPr>
              <a:t>  -0.6872 + 0.8895i</a:t>
            </a:r>
          </a:p>
          <a:p>
            <a:r>
              <a:rPr lang="nn-NO" dirty="0">
                <a:solidFill>
                  <a:schemeClr val="bg1"/>
                </a:solidFill>
              </a:rPr>
              <a:t>  -0.6872 - 0.8895i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1600" y="2209800"/>
            <a:ext cx="5229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This means that W(</a:t>
            </a:r>
            <a:r>
              <a:rPr lang="en-US" sz="2800" i="1" dirty="0" smtClean="0">
                <a:solidFill>
                  <a:schemeClr val="bg1"/>
                </a:solidFill>
              </a:rPr>
              <a:t>n</a:t>
            </a:r>
            <a:r>
              <a:rPr lang="en-US" sz="2800" dirty="0" smtClean="0">
                <a:solidFill>
                  <a:schemeClr val="bg1"/>
                </a:solidFill>
              </a:rPr>
              <a:t>) = O(</a:t>
            </a:r>
            <a:r>
              <a:rPr lang="en-US" sz="2800" i="1" dirty="0" smtClean="0">
                <a:solidFill>
                  <a:schemeClr val="bg1"/>
                </a:solidFill>
              </a:rPr>
              <a:t>2.3744</a:t>
            </a:r>
            <a:r>
              <a:rPr lang="en-US" sz="2800" i="1" baseline="30000" dirty="0" smtClean="0">
                <a:solidFill>
                  <a:schemeClr val="bg1"/>
                </a:solidFill>
              </a:rPr>
              <a:t>n</a:t>
            </a:r>
            <a:r>
              <a:rPr lang="en-US" sz="2800" dirty="0" smtClean="0">
                <a:solidFill>
                  <a:schemeClr val="bg1"/>
                </a:solidFill>
              </a:rPr>
              <a:t>)</a:t>
            </a: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334000" y="914400"/>
            <a:ext cx="97030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2857500"/>
            <a:ext cx="9220200" cy="40005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sp>
        <p:nvSpPr>
          <p:cNvPr id="2" name="TextBox 1"/>
          <p:cNvSpPr txBox="1"/>
          <p:nvPr/>
        </p:nvSpPr>
        <p:spPr>
          <a:xfrm>
            <a:off x="1371600" y="3276600"/>
            <a:ext cx="33548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Semilog</a:t>
            </a:r>
            <a:r>
              <a:rPr lang="en-US" dirty="0" smtClean="0"/>
              <a:t> plot of W(n) starting with</a:t>
            </a:r>
          </a:p>
          <a:p>
            <a:r>
              <a:rPr lang="en-US" dirty="0" smtClean="0"/>
              <a:t>W(1) = W(2) = W(3) =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927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9" y="13805"/>
            <a:ext cx="2362200" cy="1333928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 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Yearling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6124254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Juvenile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1828800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Post-Reproductive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6124254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Mature</a:t>
            </a:r>
            <a:endParaRPr lang="en-US" sz="3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16764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2933700" y="2133600"/>
            <a:ext cx="3514172" cy="2419911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038600" y="48768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7229154" y="2133600"/>
            <a:ext cx="0" cy="22860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6664839" y="226149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6678595" y="509528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2369385" y="511326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3714982" y="1999689"/>
            <a:ext cx="2732890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5955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9" y="13805"/>
            <a:ext cx="2362200" cy="1333928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 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Yearling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6124254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Juvenile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1828800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Post-Reproductive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6124254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Mature</a:t>
            </a:r>
            <a:endParaRPr lang="en-US" sz="3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16764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2933700" y="2133600"/>
            <a:ext cx="3514172" cy="2419911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038600" y="48768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7229154" y="2133600"/>
            <a:ext cx="0" cy="22860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6664839" y="226149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6678595" y="509528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2369385" y="511326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3714982" y="1999689"/>
            <a:ext cx="2732890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014683" y="2024332"/>
            <a:ext cx="1005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.43%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0401" y="3373372"/>
            <a:ext cx="1507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11.32%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5690" y="926812"/>
            <a:ext cx="1492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97.75%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4664" y="2788597"/>
            <a:ext cx="133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7.36%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06015" y="378751"/>
            <a:ext cx="1642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91.11%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06014" y="5347946"/>
            <a:ext cx="1490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95.34%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1" y="5414995"/>
            <a:ext cx="1459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98.04%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45689" y="5075593"/>
            <a:ext cx="133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4.52%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67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139870" y="20467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Yearling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7372668" y="2046775"/>
            <a:ext cx="1358055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Juvenile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139870" y="52471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Post-Reproductiv</a:t>
            </a:r>
            <a:r>
              <a:rPr lang="en-US" sz="2000" dirty="0" smtClean="0"/>
              <a:t>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7435324" y="5247175"/>
            <a:ext cx="1295399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Mature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35269" y="2275375"/>
            <a:ext cx="300005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3787570" y="2732575"/>
            <a:ext cx="3837461" cy="2615033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435269" y="5590075"/>
            <a:ext cx="3000055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8051696" y="2732575"/>
            <a:ext cx="31328" cy="25146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7580160" y="1380534"/>
            <a:ext cx="846473" cy="696558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7492560" y="5876496"/>
            <a:ext cx="846473" cy="69655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3183350" y="5894476"/>
            <a:ext cx="846473" cy="69655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4245562" y="2632142"/>
            <a:ext cx="3325989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275918" y="2799588"/>
            <a:ext cx="842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.43%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1" y="4267200"/>
            <a:ext cx="8697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11.32%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39725" y="1728812"/>
            <a:ext cx="878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97.75%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18417" y="3608484"/>
            <a:ext cx="784335" cy="38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7.36%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33890" y="996181"/>
            <a:ext cx="1337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91.11%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271542" y="6162060"/>
            <a:ext cx="1337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95.34%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1" y="6058088"/>
            <a:ext cx="10060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98.04%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91583" y="5754811"/>
            <a:ext cx="784335" cy="381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4.52%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954909"/>
              </p:ext>
            </p:extLst>
          </p:nvPr>
        </p:nvGraphicFramePr>
        <p:xfrm>
          <a:off x="116439" y="0"/>
          <a:ext cx="5894037" cy="20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3" imgW="3251200" imgH="939800" progId="Equation.DSMT4">
                  <p:embed/>
                </p:oleObj>
              </mc:Choice>
              <mc:Fallback>
                <p:oleObj name="Equation" r:id="rId3" imgW="3251200" imgH="939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439" y="0"/>
                        <a:ext cx="5894037" cy="204677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83122" y="2781934"/>
            <a:ext cx="35207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Where :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Y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= yearlings in year k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J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juveniles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M</a:t>
            </a:r>
            <a:r>
              <a:rPr lang="en-US" sz="2400" baseline="30000" dirty="0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matures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r>
              <a:rPr lang="en-US" sz="2400" dirty="0" err="1" smtClean="0">
                <a:solidFill>
                  <a:schemeClr val="bg1"/>
                </a:solidFill>
              </a:rPr>
              <a:t>P</a:t>
            </a:r>
            <a:r>
              <a:rPr lang="en-US" sz="2400" baseline="30000" dirty="0" err="1" smtClean="0">
                <a:solidFill>
                  <a:schemeClr val="bg1"/>
                </a:solidFill>
              </a:rPr>
              <a:t>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>
                <a:solidFill>
                  <a:schemeClr val="bg1"/>
                </a:solidFill>
              </a:rPr>
              <a:t>= </a:t>
            </a:r>
            <a:r>
              <a:rPr lang="en-US" sz="2400" dirty="0" smtClean="0">
                <a:solidFill>
                  <a:schemeClr val="bg1"/>
                </a:solidFill>
              </a:rPr>
              <a:t>post-matures </a:t>
            </a:r>
            <a:r>
              <a:rPr lang="en-US" sz="2400" dirty="0">
                <a:solidFill>
                  <a:schemeClr val="bg1"/>
                </a:solidFill>
              </a:rPr>
              <a:t>in year k</a:t>
            </a:r>
          </a:p>
          <a:p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01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5662531"/>
              </p:ext>
            </p:extLst>
          </p:nvPr>
        </p:nvGraphicFramePr>
        <p:xfrm>
          <a:off x="181329" y="152400"/>
          <a:ext cx="5894037" cy="20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3251200" imgH="939800" progId="Equation.DSMT4">
                  <p:embed/>
                </p:oleObj>
              </mc:Choice>
              <mc:Fallback>
                <p:oleObj name="Equation" r:id="rId3" imgW="3251200" imgH="93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29" y="152400"/>
                        <a:ext cx="5894037" cy="204677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2983" y="2362200"/>
            <a:ext cx="315981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we begin with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Y</a:t>
            </a:r>
            <a:r>
              <a:rPr lang="en-US" sz="2400" baseline="30000" dirty="0" smtClean="0">
                <a:solidFill>
                  <a:srgbClr val="0000CC"/>
                </a:solidFill>
              </a:rPr>
              <a:t>1</a:t>
            </a:r>
            <a:r>
              <a:rPr lang="en-US" sz="2400" dirty="0" smtClean="0">
                <a:solidFill>
                  <a:srgbClr val="0000CC"/>
                </a:solidFill>
              </a:rPr>
              <a:t> = 100</a:t>
            </a:r>
          </a:p>
          <a:p>
            <a:r>
              <a:rPr lang="en-US" sz="2400" dirty="0" smtClean="0">
                <a:solidFill>
                  <a:srgbClr val="006600"/>
                </a:solidFill>
              </a:rPr>
              <a:t>J</a:t>
            </a:r>
            <a:r>
              <a:rPr lang="en-US" sz="2400" baseline="30000" dirty="0" smtClean="0">
                <a:solidFill>
                  <a:srgbClr val="006600"/>
                </a:solidFill>
              </a:rPr>
              <a:t>1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</a:rPr>
              <a:t>= </a:t>
            </a:r>
            <a:r>
              <a:rPr lang="en-US" sz="2400" dirty="0" smtClean="0">
                <a:solidFill>
                  <a:srgbClr val="006600"/>
                </a:solidFill>
              </a:rPr>
              <a:t>100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100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99CC"/>
                </a:solidFill>
              </a:rPr>
              <a:t>P</a:t>
            </a:r>
            <a:r>
              <a:rPr lang="en-US" sz="2400" baseline="30000" dirty="0" smtClean="0">
                <a:solidFill>
                  <a:srgbClr val="0099CC"/>
                </a:solidFill>
              </a:rPr>
              <a:t>1</a:t>
            </a:r>
            <a:r>
              <a:rPr lang="en-US" sz="2400" dirty="0" smtClean="0">
                <a:solidFill>
                  <a:srgbClr val="0099CC"/>
                </a:solidFill>
              </a:rPr>
              <a:t> </a:t>
            </a:r>
            <a:r>
              <a:rPr lang="en-US" sz="2400" dirty="0">
                <a:solidFill>
                  <a:srgbClr val="0099CC"/>
                </a:solidFill>
              </a:rPr>
              <a:t>= </a:t>
            </a:r>
            <a:r>
              <a:rPr lang="en-US" sz="2400" dirty="0" smtClean="0">
                <a:solidFill>
                  <a:srgbClr val="0099CC"/>
                </a:solidFill>
              </a:rPr>
              <a:t>100</a:t>
            </a:r>
            <a:endParaRPr lang="en-US" sz="2400" dirty="0">
              <a:solidFill>
                <a:srgbClr val="0099CC"/>
              </a:solidFill>
            </a:endParaRPr>
          </a:p>
          <a:p>
            <a:r>
              <a:rPr lang="en-US" sz="2400" dirty="0" smtClean="0"/>
              <a:t>What happens in 100 years?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17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4109134"/>
              </p:ext>
            </p:extLst>
          </p:nvPr>
        </p:nvGraphicFramePr>
        <p:xfrm>
          <a:off x="181329" y="152400"/>
          <a:ext cx="5894037" cy="20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3" imgW="3251200" imgH="939800" progId="Equation.DSMT4">
                  <p:embed/>
                </p:oleObj>
              </mc:Choice>
              <mc:Fallback>
                <p:oleObj name="Equation" r:id="rId3" imgW="3251200" imgH="93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29" y="152400"/>
                        <a:ext cx="5894037" cy="204677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2983" y="2362200"/>
            <a:ext cx="315981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we begin with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Y</a:t>
            </a:r>
            <a:r>
              <a:rPr lang="en-US" sz="2400" baseline="30000" dirty="0" smtClean="0">
                <a:solidFill>
                  <a:srgbClr val="0000CC"/>
                </a:solidFill>
              </a:rPr>
              <a:t>1</a:t>
            </a:r>
            <a:r>
              <a:rPr lang="en-US" sz="2400" dirty="0" smtClean="0">
                <a:solidFill>
                  <a:srgbClr val="0000CC"/>
                </a:solidFill>
              </a:rPr>
              <a:t> = 100</a:t>
            </a:r>
          </a:p>
          <a:p>
            <a:r>
              <a:rPr lang="en-US" sz="2400" dirty="0" smtClean="0">
                <a:solidFill>
                  <a:srgbClr val="006600"/>
                </a:solidFill>
              </a:rPr>
              <a:t>J</a:t>
            </a:r>
            <a:r>
              <a:rPr lang="en-US" sz="2400" baseline="30000" dirty="0" smtClean="0">
                <a:solidFill>
                  <a:srgbClr val="006600"/>
                </a:solidFill>
              </a:rPr>
              <a:t>1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</a:rPr>
              <a:t>= </a:t>
            </a:r>
            <a:r>
              <a:rPr lang="en-US" sz="2400" dirty="0" smtClean="0">
                <a:solidFill>
                  <a:srgbClr val="006600"/>
                </a:solidFill>
              </a:rPr>
              <a:t>100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100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99CC"/>
                </a:solidFill>
              </a:rPr>
              <a:t>P</a:t>
            </a:r>
            <a:r>
              <a:rPr lang="en-US" sz="2400" baseline="30000" dirty="0" smtClean="0">
                <a:solidFill>
                  <a:srgbClr val="0099CC"/>
                </a:solidFill>
              </a:rPr>
              <a:t>1</a:t>
            </a:r>
            <a:r>
              <a:rPr lang="en-US" sz="2400" dirty="0" smtClean="0">
                <a:solidFill>
                  <a:srgbClr val="0099CC"/>
                </a:solidFill>
              </a:rPr>
              <a:t> </a:t>
            </a:r>
            <a:r>
              <a:rPr lang="en-US" sz="2400" dirty="0">
                <a:solidFill>
                  <a:srgbClr val="0099CC"/>
                </a:solidFill>
              </a:rPr>
              <a:t>= </a:t>
            </a:r>
            <a:r>
              <a:rPr lang="en-US" sz="2400" dirty="0" smtClean="0">
                <a:solidFill>
                  <a:srgbClr val="0099CC"/>
                </a:solidFill>
              </a:rPr>
              <a:t>100</a:t>
            </a:r>
            <a:endParaRPr lang="en-US" sz="2400" dirty="0">
              <a:solidFill>
                <a:srgbClr val="0099CC"/>
              </a:solidFill>
            </a:endParaRPr>
          </a:p>
          <a:p>
            <a:r>
              <a:rPr lang="en-US" sz="2400" dirty="0" smtClean="0"/>
              <a:t>What happens in 100 years?</a:t>
            </a:r>
            <a:endParaRPr 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62200"/>
            <a:ext cx="5715000" cy="44981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2718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989908"/>
              </p:ext>
            </p:extLst>
          </p:nvPr>
        </p:nvGraphicFramePr>
        <p:xfrm>
          <a:off x="181329" y="152400"/>
          <a:ext cx="5894037" cy="2046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3251200" imgH="939800" progId="Equation.DSMT4">
                  <p:embed/>
                </p:oleObj>
              </mc:Choice>
              <mc:Fallback>
                <p:oleObj name="Equation" r:id="rId3" imgW="3251200" imgH="939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329" y="152400"/>
                        <a:ext cx="5894037" cy="2046775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92983" y="2362200"/>
            <a:ext cx="3159817" cy="267765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Suppose we begin with</a:t>
            </a:r>
          </a:p>
          <a:p>
            <a:r>
              <a:rPr lang="en-US" sz="2400" dirty="0" smtClean="0">
                <a:solidFill>
                  <a:srgbClr val="0000CC"/>
                </a:solidFill>
              </a:rPr>
              <a:t>Y</a:t>
            </a:r>
            <a:r>
              <a:rPr lang="en-US" sz="2400" baseline="30000" dirty="0" smtClean="0">
                <a:solidFill>
                  <a:srgbClr val="0000CC"/>
                </a:solidFill>
              </a:rPr>
              <a:t>1</a:t>
            </a:r>
            <a:r>
              <a:rPr lang="en-US" sz="2400" dirty="0" smtClean="0">
                <a:solidFill>
                  <a:srgbClr val="0000CC"/>
                </a:solidFill>
              </a:rPr>
              <a:t> = 100</a:t>
            </a:r>
          </a:p>
          <a:p>
            <a:r>
              <a:rPr lang="en-US" sz="2400" dirty="0" smtClean="0">
                <a:solidFill>
                  <a:srgbClr val="006600"/>
                </a:solidFill>
              </a:rPr>
              <a:t>J</a:t>
            </a:r>
            <a:r>
              <a:rPr lang="en-US" sz="2400" baseline="30000" dirty="0" smtClean="0">
                <a:solidFill>
                  <a:srgbClr val="006600"/>
                </a:solidFill>
              </a:rPr>
              <a:t>1</a:t>
            </a:r>
            <a:r>
              <a:rPr lang="en-US" sz="2400" dirty="0" smtClean="0">
                <a:solidFill>
                  <a:srgbClr val="006600"/>
                </a:solidFill>
              </a:rPr>
              <a:t> </a:t>
            </a:r>
            <a:r>
              <a:rPr lang="en-US" sz="2400" dirty="0">
                <a:solidFill>
                  <a:srgbClr val="006600"/>
                </a:solidFill>
              </a:rPr>
              <a:t>= </a:t>
            </a:r>
            <a:r>
              <a:rPr lang="en-US" sz="2400" dirty="0" smtClean="0">
                <a:solidFill>
                  <a:srgbClr val="006600"/>
                </a:solidFill>
              </a:rPr>
              <a:t>100</a:t>
            </a:r>
            <a:endParaRPr lang="en-US" sz="2400" dirty="0">
              <a:solidFill>
                <a:srgbClr val="0066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M</a:t>
            </a:r>
            <a:r>
              <a:rPr lang="en-US" sz="2400" baseline="30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</a:t>
            </a:r>
            <a:r>
              <a:rPr lang="en-US" sz="2400" dirty="0" smtClean="0">
                <a:solidFill>
                  <a:srgbClr val="FF0000"/>
                </a:solidFill>
              </a:rPr>
              <a:t>100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0099CC"/>
                </a:solidFill>
              </a:rPr>
              <a:t>P</a:t>
            </a:r>
            <a:r>
              <a:rPr lang="en-US" sz="2400" baseline="30000" dirty="0" smtClean="0">
                <a:solidFill>
                  <a:srgbClr val="0099CC"/>
                </a:solidFill>
              </a:rPr>
              <a:t>1</a:t>
            </a:r>
            <a:r>
              <a:rPr lang="en-US" sz="2400" dirty="0" smtClean="0">
                <a:solidFill>
                  <a:srgbClr val="0099CC"/>
                </a:solidFill>
              </a:rPr>
              <a:t> </a:t>
            </a:r>
            <a:r>
              <a:rPr lang="en-US" sz="2400" dirty="0">
                <a:solidFill>
                  <a:srgbClr val="0099CC"/>
                </a:solidFill>
              </a:rPr>
              <a:t>= </a:t>
            </a:r>
            <a:r>
              <a:rPr lang="en-US" sz="2400" dirty="0" smtClean="0">
                <a:solidFill>
                  <a:srgbClr val="0099CC"/>
                </a:solidFill>
              </a:rPr>
              <a:t>100</a:t>
            </a:r>
            <a:endParaRPr lang="en-US" sz="2400" dirty="0">
              <a:solidFill>
                <a:srgbClr val="0099CC"/>
              </a:solidFill>
            </a:endParaRPr>
          </a:p>
          <a:p>
            <a:r>
              <a:rPr lang="en-US" sz="2400" dirty="0" smtClean="0"/>
              <a:t>What happens in 100 years?</a:t>
            </a:r>
            <a:endParaRPr lang="en-US" sz="2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362200"/>
            <a:ext cx="5715000" cy="44981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06582" y="5081420"/>
            <a:ext cx="163762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Eigenvalues are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1.0254</a:t>
            </a: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0.9804</a:t>
            </a:r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    0.8342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   0.0048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772891" y="5562600"/>
            <a:ext cx="970309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17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9" y="13805"/>
            <a:ext cx="2362200" cy="133392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 new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model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0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Yearling</a:t>
            </a:r>
            <a:endParaRPr lang="en-US" sz="3200" dirty="0"/>
          </a:p>
        </p:txBody>
      </p:sp>
      <p:sp>
        <p:nvSpPr>
          <p:cNvPr id="5" name="Oval 4"/>
          <p:cNvSpPr/>
          <p:nvPr/>
        </p:nvSpPr>
        <p:spPr>
          <a:xfrm>
            <a:off x="6124254" y="12192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Juvenile</a:t>
            </a:r>
            <a:endParaRPr lang="en-US" sz="3200" dirty="0"/>
          </a:p>
        </p:txBody>
      </p:sp>
      <p:sp>
        <p:nvSpPr>
          <p:cNvPr id="6" name="Oval 5"/>
          <p:cNvSpPr/>
          <p:nvPr/>
        </p:nvSpPr>
        <p:spPr>
          <a:xfrm>
            <a:off x="1828800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Post-Reproductive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6124254" y="4419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Mature</a:t>
            </a:r>
            <a:endParaRPr lang="en-US" sz="3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038600" y="16764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1"/>
            <a:endCxn id="4" idx="4"/>
          </p:cNvCxnSpPr>
          <p:nvPr/>
        </p:nvCxnSpPr>
        <p:spPr>
          <a:xfrm flipH="1" flipV="1">
            <a:off x="2933700" y="2133600"/>
            <a:ext cx="3514172" cy="2419911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>
          <a:xfrm flipH="1">
            <a:off x="4038600" y="4876800"/>
            <a:ext cx="2085654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4"/>
            <a:endCxn id="7" idx="0"/>
          </p:cNvCxnSpPr>
          <p:nvPr/>
        </p:nvCxnSpPr>
        <p:spPr>
          <a:xfrm>
            <a:off x="7229154" y="2133600"/>
            <a:ext cx="0" cy="228600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Arc 27"/>
          <p:cNvSpPr/>
          <p:nvPr/>
        </p:nvSpPr>
        <p:spPr>
          <a:xfrm rot="2953341">
            <a:off x="6664839" y="226149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c 28"/>
          <p:cNvSpPr/>
          <p:nvPr/>
        </p:nvSpPr>
        <p:spPr>
          <a:xfrm rot="13631026">
            <a:off x="6678595" y="509528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c 29"/>
          <p:cNvSpPr/>
          <p:nvPr/>
        </p:nvSpPr>
        <p:spPr>
          <a:xfrm rot="13631026">
            <a:off x="2369385" y="5113260"/>
            <a:ext cx="1128629" cy="1188247"/>
          </a:xfrm>
          <a:prstGeom prst="arc">
            <a:avLst>
              <a:gd name="adj1" fmla="val 5295496"/>
              <a:gd name="adj2" fmla="val 0"/>
            </a:avLst>
          </a:prstGeom>
          <a:ln w="381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5" idx="3"/>
            <a:endCxn id="4" idx="5"/>
          </p:cNvCxnSpPr>
          <p:nvPr/>
        </p:nvCxnSpPr>
        <p:spPr>
          <a:xfrm flipH="1">
            <a:off x="3714982" y="1999689"/>
            <a:ext cx="2732890" cy="0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5014683" y="2024332"/>
            <a:ext cx="10051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.43%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00401" y="3373372"/>
            <a:ext cx="1507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11.32%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45690" y="926812"/>
            <a:ext cx="1492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97.75%</a:t>
            </a:r>
            <a:endParaRPr lang="en-US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4664" y="2788597"/>
            <a:ext cx="133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7.36%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806015" y="378751"/>
            <a:ext cx="16427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91.11%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06014" y="5347946"/>
            <a:ext cx="14903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95.34%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1" y="5414995"/>
            <a:ext cx="14590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98.04%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45689" y="5075593"/>
            <a:ext cx="13379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4.52%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71838" y="389857"/>
            <a:ext cx="14928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40.00%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0" name="Straight Connector 9"/>
          <p:cNvCxnSpPr>
            <a:endCxn id="17" idx="3"/>
          </p:cNvCxnSpPr>
          <p:nvPr/>
        </p:nvCxnSpPr>
        <p:spPr>
          <a:xfrm>
            <a:off x="4267200" y="1219199"/>
            <a:ext cx="1571316" cy="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64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567</Words>
  <Application>Microsoft Office PowerPoint</Application>
  <PresentationFormat>On-screen Show (4:3)</PresentationFormat>
  <Paragraphs>187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Office Theme</vt:lpstr>
      <vt:lpstr>Equation</vt:lpstr>
      <vt:lpstr>MathType 6.0 Equation</vt:lpstr>
      <vt:lpstr>An Application of Eigentheory</vt:lpstr>
      <vt:lpstr>PowerPoint Presentation</vt:lpstr>
      <vt:lpstr>A model</vt:lpstr>
      <vt:lpstr>A model</vt:lpstr>
      <vt:lpstr>PowerPoint Presentation</vt:lpstr>
      <vt:lpstr>PowerPoint Presentation</vt:lpstr>
      <vt:lpstr>PowerPoint Presentation</vt:lpstr>
      <vt:lpstr>PowerPoint Presentation</vt:lpstr>
      <vt:lpstr>A new model</vt:lpstr>
      <vt:lpstr>PowerPoint Presentation</vt:lpstr>
      <vt:lpstr>PowerPoint Presentation</vt:lpstr>
      <vt:lpstr>PowerPoint Presentation</vt:lpstr>
      <vt:lpstr>PowerPoint Presentation</vt:lpstr>
      <vt:lpstr>A third model</vt:lpstr>
      <vt:lpstr>PowerPoint Presentation</vt:lpstr>
      <vt:lpstr>PowerPoint Presentation</vt:lpstr>
      <vt:lpstr>PowerPoint Presentation</vt:lpstr>
      <vt:lpstr>An Application of Eigentheory</vt:lpstr>
      <vt:lpstr>We have a problem whose computational work depends upon some size parameter 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Application of Eigentheory</dc:title>
  <dc:creator>Alan Kaylor Cline</dc:creator>
  <cp:lastModifiedBy>Alan Kaylor Cline</cp:lastModifiedBy>
  <cp:revision>18</cp:revision>
  <dcterms:created xsi:type="dcterms:W3CDTF">2012-11-15T20:58:05Z</dcterms:created>
  <dcterms:modified xsi:type="dcterms:W3CDTF">2012-11-16T16:39:38Z</dcterms:modified>
</cp:coreProperties>
</file>