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90" r:id="rId12"/>
    <p:sldId id="291" r:id="rId13"/>
    <p:sldId id="292" r:id="rId14"/>
    <p:sldId id="293" r:id="rId15"/>
    <p:sldId id="270" r:id="rId16"/>
    <p:sldId id="271" r:id="rId17"/>
    <p:sldId id="272" r:id="rId18"/>
    <p:sldId id="273" r:id="rId19"/>
    <p:sldId id="274" r:id="rId20"/>
    <p:sldId id="278" r:id="rId21"/>
    <p:sldId id="275" r:id="rId22"/>
    <p:sldId id="276" r:id="rId23"/>
    <p:sldId id="277" r:id="rId24"/>
    <p:sldId id="281" r:id="rId25"/>
    <p:sldId id="279" r:id="rId26"/>
    <p:sldId id="282" r:id="rId27"/>
    <p:sldId id="283" r:id="rId28"/>
    <p:sldId id="284" r:id="rId29"/>
    <p:sldId id="285" r:id="rId30"/>
    <p:sldId id="286" r:id="rId31"/>
    <p:sldId id="289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24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BC1-BA3E-4F49-86A3-3990329DBDF8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E8FF-2928-49AF-9AA3-DDBEA0786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04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BC1-BA3E-4F49-86A3-3990329DBDF8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E8FF-2928-49AF-9AA3-DDBEA0786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5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BC1-BA3E-4F49-86A3-3990329DBDF8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E8FF-2928-49AF-9AA3-DDBEA0786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BC1-BA3E-4F49-86A3-3990329DBDF8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E8FF-2928-49AF-9AA3-DDBEA0786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85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BC1-BA3E-4F49-86A3-3990329DBDF8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E8FF-2928-49AF-9AA3-DDBEA0786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1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BC1-BA3E-4F49-86A3-3990329DBDF8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E8FF-2928-49AF-9AA3-DDBEA0786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7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BC1-BA3E-4F49-86A3-3990329DBDF8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E8FF-2928-49AF-9AA3-DDBEA0786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8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BC1-BA3E-4F49-86A3-3990329DBDF8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E8FF-2928-49AF-9AA3-DDBEA0786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3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BC1-BA3E-4F49-86A3-3990329DBDF8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E8FF-2928-49AF-9AA3-DDBEA0786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4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BC1-BA3E-4F49-86A3-3990329DBDF8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E8FF-2928-49AF-9AA3-DDBEA0786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4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4BC1-BA3E-4F49-86A3-3990329DBDF8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E8FF-2928-49AF-9AA3-DDBEA0786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57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04BC1-BA3E-4F49-86A3-3990329DBDF8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5E8FF-2928-49AF-9AA3-DDBEA0786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Determinants and Areas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43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24200" y="3505200"/>
            <a:ext cx="21336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2630487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  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71800" y="5562600"/>
            <a:ext cx="426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124200" y="2438400"/>
            <a:ext cx="0" cy="327660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949061" y="569796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(1,0)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3148" y="332053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(0,1)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124200" y="3689866"/>
            <a:ext cx="533400" cy="18727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00761" y="314483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b,d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124200" y="3886200"/>
            <a:ext cx="34290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21523" y="368986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a,c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47537" y="1536583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a+b,c+d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199" y="185081"/>
            <a:ext cx="7620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We need the altitude</a:t>
            </a:r>
            <a:endParaRPr lang="en-US" sz="4400" baseline="3000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3276600" y="4206233"/>
            <a:ext cx="3429000" cy="1676400"/>
          </a:xfrm>
          <a:prstGeom prst="straightConnector1">
            <a:avLst/>
          </a:prstGeom>
          <a:ln w="25400">
            <a:solidFill>
              <a:srgbClr val="FF9966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57200" y="1905915"/>
            <a:ext cx="6858000" cy="337027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20018867">
            <a:off x="4694184" y="5076136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(a</a:t>
            </a:r>
            <a:r>
              <a:rPr lang="en-US" sz="2000" b="1" baseline="30000" dirty="0" smtClean="0"/>
              <a:t>2</a:t>
            </a:r>
            <a:r>
              <a:rPr lang="en-US" sz="2000" b="1" dirty="0" smtClean="0"/>
              <a:t>+c</a:t>
            </a:r>
            <a:r>
              <a:rPr lang="en-US" sz="2000" b="1" baseline="30000" dirty="0" smtClean="0"/>
              <a:t>2</a:t>
            </a:r>
            <a:r>
              <a:rPr lang="en-US" sz="2000" b="1" dirty="0" smtClean="0"/>
              <a:t>)</a:t>
            </a:r>
            <a:r>
              <a:rPr lang="en-US" sz="2000" b="1" baseline="30000" dirty="0" smtClean="0"/>
              <a:t>1/2</a:t>
            </a:r>
            <a:endParaRPr lang="en-US" sz="2000" b="1" baseline="30000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409700" y="3039261"/>
            <a:ext cx="6858000" cy="337027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119718" y="2022438"/>
            <a:ext cx="3937298" cy="3539266"/>
          </a:xfrm>
          <a:custGeom>
            <a:avLst/>
            <a:gdLst>
              <a:gd name="connsiteX0" fmla="*/ 0 w 3937298"/>
              <a:gd name="connsiteY0" fmla="*/ 3539266 h 3539266"/>
              <a:gd name="connsiteX1" fmla="*/ 3410174 w 3937298"/>
              <a:gd name="connsiteY1" fmla="*/ 1861073 h 3539266"/>
              <a:gd name="connsiteX2" fmla="*/ 3937298 w 3937298"/>
              <a:gd name="connsiteY2" fmla="*/ 0 h 3539266"/>
              <a:gd name="connsiteX3" fmla="*/ 537882 w 3937298"/>
              <a:gd name="connsiteY3" fmla="*/ 1656677 h 3539266"/>
              <a:gd name="connsiteX4" fmla="*/ 0 w 3937298"/>
              <a:gd name="connsiteY4" fmla="*/ 3539266 h 353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7298" h="3539266">
                <a:moveTo>
                  <a:pt x="0" y="3539266"/>
                </a:moveTo>
                <a:lnTo>
                  <a:pt x="3410174" y="1861073"/>
                </a:lnTo>
                <a:lnTo>
                  <a:pt x="3937298" y="0"/>
                </a:lnTo>
                <a:lnTo>
                  <a:pt x="537882" y="1656677"/>
                </a:lnTo>
                <a:lnTo>
                  <a:pt x="0" y="3539266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2031593" y="4524707"/>
            <a:ext cx="624486" cy="1348734"/>
          </a:xfrm>
          <a:prstGeom prst="straightConnector1">
            <a:avLst/>
          </a:prstGeom>
          <a:ln w="25400">
            <a:solidFill>
              <a:srgbClr val="FF9966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971496" y="5036806"/>
            <a:ext cx="495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6993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24200" y="3505200"/>
            <a:ext cx="21336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2630487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  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71800" y="5562600"/>
            <a:ext cx="426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124200" y="2438400"/>
            <a:ext cx="0" cy="327660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949061" y="569796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(1,0)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3148" y="332053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(0,1)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124200" y="3689866"/>
            <a:ext cx="533400" cy="18727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00761" y="314483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b,d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124200" y="3886200"/>
            <a:ext cx="34290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21523" y="368986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a,c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47537" y="1536583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a+b,c+d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199" y="185081"/>
            <a:ext cx="76200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The residual projection of (</a:t>
            </a:r>
            <a:r>
              <a:rPr lang="en-US" sz="4400" dirty="0" err="1" smtClean="0">
                <a:solidFill>
                  <a:schemeClr val="bg1"/>
                </a:solidFill>
              </a:rPr>
              <a:t>b,d</a:t>
            </a:r>
            <a:r>
              <a:rPr lang="en-US" sz="4400" dirty="0" smtClean="0">
                <a:solidFill>
                  <a:schemeClr val="bg1"/>
                </a:solidFill>
              </a:rPr>
              <a:t>) onto (</a:t>
            </a:r>
            <a:r>
              <a:rPr lang="en-US" sz="4400" dirty="0" err="1" smtClean="0">
                <a:solidFill>
                  <a:schemeClr val="bg1"/>
                </a:solidFill>
              </a:rPr>
              <a:t>a,c</a:t>
            </a:r>
            <a:r>
              <a:rPr lang="en-US" sz="4400" dirty="0" smtClean="0">
                <a:solidFill>
                  <a:schemeClr val="bg1"/>
                </a:solidFill>
              </a:rPr>
              <a:t>) is an altitude </a:t>
            </a:r>
            <a:endParaRPr lang="en-US" sz="4400" baseline="30000" dirty="0">
              <a:solidFill>
                <a:schemeClr val="bg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57200" y="1905915"/>
            <a:ext cx="6858000" cy="337027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1409700" y="3039261"/>
            <a:ext cx="6858000" cy="337027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119718" y="2022438"/>
            <a:ext cx="3937298" cy="3539266"/>
          </a:xfrm>
          <a:custGeom>
            <a:avLst/>
            <a:gdLst>
              <a:gd name="connsiteX0" fmla="*/ 0 w 3937298"/>
              <a:gd name="connsiteY0" fmla="*/ 3539266 h 3539266"/>
              <a:gd name="connsiteX1" fmla="*/ 3410174 w 3937298"/>
              <a:gd name="connsiteY1" fmla="*/ 1861073 h 3539266"/>
              <a:gd name="connsiteX2" fmla="*/ 3937298 w 3937298"/>
              <a:gd name="connsiteY2" fmla="*/ 0 h 3539266"/>
              <a:gd name="connsiteX3" fmla="*/ 537882 w 3937298"/>
              <a:gd name="connsiteY3" fmla="*/ 1656677 h 3539266"/>
              <a:gd name="connsiteX4" fmla="*/ 0 w 3937298"/>
              <a:gd name="connsiteY4" fmla="*/ 3539266 h 353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7298" h="3539266">
                <a:moveTo>
                  <a:pt x="0" y="3539266"/>
                </a:moveTo>
                <a:lnTo>
                  <a:pt x="3410174" y="1861073"/>
                </a:lnTo>
                <a:lnTo>
                  <a:pt x="3937298" y="0"/>
                </a:lnTo>
                <a:lnTo>
                  <a:pt x="537882" y="1656677"/>
                </a:lnTo>
                <a:lnTo>
                  <a:pt x="0" y="3539266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3657600" y="3695699"/>
            <a:ext cx="624486" cy="1348734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lg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/>
          <p:nvPr/>
        </p:nvCxnSpPr>
        <p:spPr>
          <a:xfrm rot="5400000">
            <a:off x="3368329" y="1886746"/>
            <a:ext cx="3150865" cy="1815777"/>
          </a:xfrm>
          <a:prstGeom prst="curvedConnector3">
            <a:avLst>
              <a:gd name="adj1" fmla="val 80045"/>
            </a:avLst>
          </a:prstGeom>
          <a:ln w="25400">
            <a:solidFill>
              <a:srgbClr val="00502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24200" y="3505200"/>
            <a:ext cx="21336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2630487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  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71800" y="5562600"/>
            <a:ext cx="426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124200" y="2438400"/>
            <a:ext cx="0" cy="327660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949061" y="569796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(1,0)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3148" y="332053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(0,1)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124200" y="3689866"/>
            <a:ext cx="533400" cy="18727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00761" y="314483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b,d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124200" y="3886200"/>
            <a:ext cx="34290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21523" y="368986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a,c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47537" y="1536583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a+b,c+d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3472" y="463208"/>
            <a:ext cx="7620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This projection is </a:t>
            </a:r>
            <a:endParaRPr lang="en-US" sz="4400" baseline="3000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3276600" y="4206233"/>
            <a:ext cx="3429000" cy="1676400"/>
          </a:xfrm>
          <a:prstGeom prst="straightConnector1">
            <a:avLst/>
          </a:prstGeom>
          <a:ln w="25400">
            <a:solidFill>
              <a:srgbClr val="FF9966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57200" y="1905915"/>
            <a:ext cx="6858000" cy="337027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20018867">
            <a:off x="4694184" y="5076136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(a</a:t>
            </a:r>
            <a:r>
              <a:rPr lang="en-US" sz="2000" b="1" baseline="30000" dirty="0" smtClean="0"/>
              <a:t>2</a:t>
            </a:r>
            <a:r>
              <a:rPr lang="en-US" sz="2000" b="1" dirty="0" smtClean="0"/>
              <a:t>+c</a:t>
            </a:r>
            <a:r>
              <a:rPr lang="en-US" sz="2000" b="1" baseline="30000" dirty="0" smtClean="0"/>
              <a:t>2</a:t>
            </a:r>
            <a:r>
              <a:rPr lang="en-US" sz="2000" b="1" dirty="0" smtClean="0"/>
              <a:t>)</a:t>
            </a:r>
            <a:r>
              <a:rPr lang="en-US" sz="2000" b="1" baseline="30000" dirty="0" smtClean="0"/>
              <a:t>1/2</a:t>
            </a:r>
            <a:endParaRPr lang="en-US" sz="2000" b="1" baseline="30000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409700" y="3039261"/>
            <a:ext cx="6858000" cy="337027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119718" y="2022438"/>
            <a:ext cx="3937298" cy="3539266"/>
          </a:xfrm>
          <a:custGeom>
            <a:avLst/>
            <a:gdLst>
              <a:gd name="connsiteX0" fmla="*/ 0 w 3937298"/>
              <a:gd name="connsiteY0" fmla="*/ 3539266 h 3539266"/>
              <a:gd name="connsiteX1" fmla="*/ 3410174 w 3937298"/>
              <a:gd name="connsiteY1" fmla="*/ 1861073 h 3539266"/>
              <a:gd name="connsiteX2" fmla="*/ 3937298 w 3937298"/>
              <a:gd name="connsiteY2" fmla="*/ 0 h 3539266"/>
              <a:gd name="connsiteX3" fmla="*/ 537882 w 3937298"/>
              <a:gd name="connsiteY3" fmla="*/ 1656677 h 3539266"/>
              <a:gd name="connsiteX4" fmla="*/ 0 w 3937298"/>
              <a:gd name="connsiteY4" fmla="*/ 3539266 h 353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7298" h="3539266">
                <a:moveTo>
                  <a:pt x="0" y="3539266"/>
                </a:moveTo>
                <a:lnTo>
                  <a:pt x="3410174" y="1861073"/>
                </a:lnTo>
                <a:lnTo>
                  <a:pt x="3937298" y="0"/>
                </a:lnTo>
                <a:lnTo>
                  <a:pt x="537882" y="1656677"/>
                </a:lnTo>
                <a:lnTo>
                  <a:pt x="0" y="3539266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2031593" y="4524707"/>
            <a:ext cx="624486" cy="1348734"/>
          </a:xfrm>
          <a:prstGeom prst="straightConnector1">
            <a:avLst/>
          </a:prstGeom>
          <a:ln w="25400">
            <a:solidFill>
              <a:srgbClr val="FF9966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971496" y="5036806"/>
            <a:ext cx="495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?</a:t>
            </a:r>
            <a:endParaRPr lang="en-US" sz="2000" b="1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3657600" y="3695699"/>
            <a:ext cx="624486" cy="1348734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lg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/>
          <p:nvPr/>
        </p:nvCxnSpPr>
        <p:spPr>
          <a:xfrm rot="5400000">
            <a:off x="3368329" y="1886746"/>
            <a:ext cx="3150865" cy="1815777"/>
          </a:xfrm>
          <a:prstGeom prst="curvedConnector3">
            <a:avLst>
              <a:gd name="adj1" fmla="val 80045"/>
            </a:avLst>
          </a:prstGeom>
          <a:ln w="25400">
            <a:solidFill>
              <a:srgbClr val="00502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4737630"/>
              </p:ext>
            </p:extLst>
          </p:nvPr>
        </p:nvGraphicFramePr>
        <p:xfrm>
          <a:off x="4663055" y="172530"/>
          <a:ext cx="3871314" cy="1451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1219200" imgH="457200" progId="Equation.DSMT4">
                  <p:embed/>
                </p:oleObj>
              </mc:Choice>
              <mc:Fallback>
                <p:oleObj name="Equation" r:id="rId3" imgW="1219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3055" y="172530"/>
                        <a:ext cx="3871314" cy="1451743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544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/>
          <p:cNvCxnSpPr/>
          <p:nvPr/>
        </p:nvCxnSpPr>
        <p:spPr>
          <a:xfrm flipV="1">
            <a:off x="1409700" y="3039261"/>
            <a:ext cx="6858000" cy="337027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119718" y="2022438"/>
            <a:ext cx="3937298" cy="3539266"/>
          </a:xfrm>
          <a:custGeom>
            <a:avLst/>
            <a:gdLst>
              <a:gd name="connsiteX0" fmla="*/ 0 w 3937298"/>
              <a:gd name="connsiteY0" fmla="*/ 3539266 h 3539266"/>
              <a:gd name="connsiteX1" fmla="*/ 3410174 w 3937298"/>
              <a:gd name="connsiteY1" fmla="*/ 1861073 h 3539266"/>
              <a:gd name="connsiteX2" fmla="*/ 3937298 w 3937298"/>
              <a:gd name="connsiteY2" fmla="*/ 0 h 3539266"/>
              <a:gd name="connsiteX3" fmla="*/ 537882 w 3937298"/>
              <a:gd name="connsiteY3" fmla="*/ 1656677 h 3539266"/>
              <a:gd name="connsiteX4" fmla="*/ 0 w 3937298"/>
              <a:gd name="connsiteY4" fmla="*/ 3539266 h 353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7298" h="3539266">
                <a:moveTo>
                  <a:pt x="0" y="3539266"/>
                </a:moveTo>
                <a:lnTo>
                  <a:pt x="3410174" y="1861073"/>
                </a:lnTo>
                <a:lnTo>
                  <a:pt x="3937298" y="0"/>
                </a:lnTo>
                <a:lnTo>
                  <a:pt x="537882" y="1656677"/>
                </a:lnTo>
                <a:lnTo>
                  <a:pt x="0" y="3539266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24200" y="3505200"/>
            <a:ext cx="21336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2630487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  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71800" y="5562600"/>
            <a:ext cx="426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124200" y="2438400"/>
            <a:ext cx="0" cy="327660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949061" y="569796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(1,0)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3148" y="332053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(0,1)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124200" y="3689866"/>
            <a:ext cx="533400" cy="187273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00761" y="314483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b,d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124200" y="3886200"/>
            <a:ext cx="34290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21523" y="368986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a,c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47537" y="1536583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a+b,c+d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" y="185081"/>
            <a:ext cx="90678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By the Pythagorean Theorem its length squared is the difference in the squared lengths of 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b,d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bg1"/>
                </a:solidFill>
              </a:rPr>
              <a:t>and </a:t>
            </a:r>
            <a:r>
              <a:rPr lang="en-US" sz="3600" b="1" dirty="0" smtClean="0">
                <a:solidFill>
                  <a:schemeClr val="bg1"/>
                </a:solidFill>
              </a:rPr>
              <a:t>…</a:t>
            </a:r>
            <a:endParaRPr lang="en-US" sz="3600" b="1" baseline="30000" dirty="0">
              <a:solidFill>
                <a:schemeClr val="bg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57200" y="1905915"/>
            <a:ext cx="6858000" cy="337027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3657600" y="3695699"/>
            <a:ext cx="624486" cy="1348734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lg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/>
          <p:nvPr/>
        </p:nvCxnSpPr>
        <p:spPr>
          <a:xfrm rot="10800000" flipV="1">
            <a:off x="3400764" y="1371599"/>
            <a:ext cx="5133641" cy="3254633"/>
          </a:xfrm>
          <a:prstGeom prst="curvedConnector3">
            <a:avLst>
              <a:gd name="adj1" fmla="val -5112"/>
            </a:avLst>
          </a:prstGeom>
          <a:ln w="38100">
            <a:solidFill>
              <a:schemeClr val="accent4">
                <a:lumMod val="40000"/>
                <a:lumOff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4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/>
          <p:cNvCxnSpPr/>
          <p:nvPr/>
        </p:nvCxnSpPr>
        <p:spPr>
          <a:xfrm flipV="1">
            <a:off x="1409700" y="3039261"/>
            <a:ext cx="6858000" cy="337027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119718" y="2022438"/>
            <a:ext cx="3937298" cy="3539266"/>
          </a:xfrm>
          <a:custGeom>
            <a:avLst/>
            <a:gdLst>
              <a:gd name="connsiteX0" fmla="*/ 0 w 3937298"/>
              <a:gd name="connsiteY0" fmla="*/ 3539266 h 3539266"/>
              <a:gd name="connsiteX1" fmla="*/ 3410174 w 3937298"/>
              <a:gd name="connsiteY1" fmla="*/ 1861073 h 3539266"/>
              <a:gd name="connsiteX2" fmla="*/ 3937298 w 3937298"/>
              <a:gd name="connsiteY2" fmla="*/ 0 h 3539266"/>
              <a:gd name="connsiteX3" fmla="*/ 537882 w 3937298"/>
              <a:gd name="connsiteY3" fmla="*/ 1656677 h 3539266"/>
              <a:gd name="connsiteX4" fmla="*/ 0 w 3937298"/>
              <a:gd name="connsiteY4" fmla="*/ 3539266 h 353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7298" h="3539266">
                <a:moveTo>
                  <a:pt x="0" y="3539266"/>
                </a:moveTo>
                <a:lnTo>
                  <a:pt x="3410174" y="1861073"/>
                </a:lnTo>
                <a:lnTo>
                  <a:pt x="3937298" y="0"/>
                </a:lnTo>
                <a:lnTo>
                  <a:pt x="537882" y="1656677"/>
                </a:lnTo>
                <a:lnTo>
                  <a:pt x="0" y="3539266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24200" y="3505200"/>
            <a:ext cx="21336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2630487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  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71800" y="5562600"/>
            <a:ext cx="426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124200" y="2438400"/>
            <a:ext cx="0" cy="327660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949061" y="569796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(1,0)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3148" y="332053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(0,1)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124200" y="3689866"/>
            <a:ext cx="533400" cy="187273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00761" y="314483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b,d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124200" y="3886200"/>
            <a:ext cx="34290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21523" y="368986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a,c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47537" y="1536583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a+b,c+d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" y="185081"/>
            <a:ext cx="90678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By the Pythagorean Theorem its length squared is the difference in the squared lengths of 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b,d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bg1"/>
                </a:solidFill>
              </a:rPr>
              <a:t>and 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the projection of (</a:t>
            </a:r>
            <a:r>
              <a:rPr lang="en-US" sz="3600" b="1" dirty="0" err="1" smtClean="0">
                <a:solidFill>
                  <a:schemeClr val="accent3">
                    <a:lumMod val="50000"/>
                  </a:schemeClr>
                </a:solidFill>
              </a:rPr>
              <a:t>b.d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) onto (</a:t>
            </a:r>
            <a:r>
              <a:rPr lang="en-US" sz="3600" b="1" dirty="0" err="1" smtClean="0">
                <a:solidFill>
                  <a:schemeClr val="accent3">
                    <a:lumMod val="50000"/>
                  </a:schemeClr>
                </a:solidFill>
              </a:rPr>
              <a:t>a,c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en-US" sz="3600" b="1" baseline="300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57200" y="1905915"/>
            <a:ext cx="6858000" cy="337027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3657600" y="3695699"/>
            <a:ext cx="624486" cy="1348734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lg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124200" y="4953000"/>
            <a:ext cx="1157886" cy="624833"/>
          </a:xfrm>
          <a:prstGeom prst="straightConnector1">
            <a:avLst/>
          </a:prstGeom>
          <a:ln w="38100">
            <a:solidFill>
              <a:srgbClr val="00502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/>
          <p:cNvCxnSpPr/>
          <p:nvPr/>
        </p:nvCxnSpPr>
        <p:spPr>
          <a:xfrm rot="16200000" flipH="1">
            <a:off x="789057" y="2560049"/>
            <a:ext cx="3336786" cy="2095500"/>
          </a:xfrm>
          <a:prstGeom prst="curvedConnector3">
            <a:avLst>
              <a:gd name="adj1" fmla="val 92556"/>
            </a:avLst>
          </a:prstGeom>
          <a:ln w="38100">
            <a:solidFill>
              <a:schemeClr val="accent4">
                <a:lumMod val="40000"/>
                <a:lumOff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339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116202"/>
              </p:ext>
            </p:extLst>
          </p:nvPr>
        </p:nvGraphicFramePr>
        <p:xfrm>
          <a:off x="609600" y="0"/>
          <a:ext cx="7924800" cy="6874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3" imgW="3048000" imgH="2616200" progId="Equation.DSMT4">
                  <p:embed/>
                </p:oleObj>
              </mc:Choice>
              <mc:Fallback>
                <p:oleObj name="Equation" r:id="rId3" imgW="3048000" imgH="2616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0"/>
                        <a:ext cx="7924800" cy="6874826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619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990600" y="3581400"/>
            <a:ext cx="685800" cy="42862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334000" y="3563419"/>
            <a:ext cx="685800" cy="42862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7696200" y="3581399"/>
            <a:ext cx="685800" cy="42862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191000" y="3604783"/>
            <a:ext cx="685800" cy="42862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77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657713"/>
              </p:ext>
            </p:extLst>
          </p:nvPr>
        </p:nvGraphicFramePr>
        <p:xfrm>
          <a:off x="609600" y="0"/>
          <a:ext cx="7924800" cy="6874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3" imgW="3048000" imgH="2616200" progId="Equation.DSMT4">
                  <p:embed/>
                </p:oleObj>
              </mc:Choice>
              <mc:Fallback>
                <p:oleObj name="Equation" r:id="rId3" imgW="3048000" imgH="2616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0"/>
                        <a:ext cx="7924800" cy="6874826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619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990600" y="3581400"/>
            <a:ext cx="685800" cy="42862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334000" y="3563419"/>
            <a:ext cx="685800" cy="42862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7696200" y="3581399"/>
            <a:ext cx="685800" cy="42862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191000" y="3604783"/>
            <a:ext cx="685800" cy="42862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800600" y="5181600"/>
            <a:ext cx="2707793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So the altitude is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85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64722"/>
              </p:ext>
            </p:extLst>
          </p:nvPr>
        </p:nvGraphicFramePr>
        <p:xfrm>
          <a:off x="4491543" y="5721087"/>
          <a:ext cx="3325906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5" imgW="1511300" imgH="482600" progId="Equation.DSMT4">
                  <p:embed/>
                </p:oleObj>
              </mc:Choice>
              <mc:Fallback>
                <p:oleObj name="Equation" r:id="rId5" imgW="1511300" imgH="482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1543" y="5721087"/>
                        <a:ext cx="3325906" cy="1066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52400" y="638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1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24200" y="3505200"/>
            <a:ext cx="21336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2630487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  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71800" y="5562600"/>
            <a:ext cx="426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124200" y="2438400"/>
            <a:ext cx="0" cy="327660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949061" y="569796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(1,0)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3148" y="332053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(0,1)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124200" y="3689866"/>
            <a:ext cx="533400" cy="18727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00761" y="314483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b,d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124200" y="3886200"/>
            <a:ext cx="34290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21523" y="368986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a,c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47537" y="1536583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a+b,c+d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3472" y="463208"/>
            <a:ext cx="7620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So the area is </a:t>
            </a:r>
            <a:endParaRPr lang="en-US" sz="4400" baseline="3000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3276600" y="4206233"/>
            <a:ext cx="3429000" cy="1676400"/>
          </a:xfrm>
          <a:prstGeom prst="straightConnector1">
            <a:avLst/>
          </a:prstGeom>
          <a:ln w="25400">
            <a:solidFill>
              <a:srgbClr val="FF9966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57200" y="1905915"/>
            <a:ext cx="6858000" cy="337027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20018867">
            <a:off x="4694184" y="5076136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(a</a:t>
            </a:r>
            <a:r>
              <a:rPr lang="en-US" sz="2000" b="1" baseline="30000" dirty="0" smtClean="0"/>
              <a:t>2</a:t>
            </a:r>
            <a:r>
              <a:rPr lang="en-US" sz="2000" b="1" dirty="0" smtClean="0"/>
              <a:t>+c</a:t>
            </a:r>
            <a:r>
              <a:rPr lang="en-US" sz="2000" b="1" baseline="30000" dirty="0" smtClean="0"/>
              <a:t>2</a:t>
            </a:r>
            <a:r>
              <a:rPr lang="en-US" sz="2000" b="1" dirty="0" smtClean="0"/>
              <a:t>)</a:t>
            </a:r>
            <a:r>
              <a:rPr lang="en-US" sz="2000" b="1" baseline="30000" dirty="0" smtClean="0"/>
              <a:t>1/2</a:t>
            </a:r>
            <a:endParaRPr lang="en-US" sz="2000" b="1" baseline="30000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409700" y="3039261"/>
            <a:ext cx="6858000" cy="337027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119718" y="2022438"/>
            <a:ext cx="3937298" cy="3539266"/>
          </a:xfrm>
          <a:custGeom>
            <a:avLst/>
            <a:gdLst>
              <a:gd name="connsiteX0" fmla="*/ 0 w 3937298"/>
              <a:gd name="connsiteY0" fmla="*/ 3539266 h 3539266"/>
              <a:gd name="connsiteX1" fmla="*/ 3410174 w 3937298"/>
              <a:gd name="connsiteY1" fmla="*/ 1861073 h 3539266"/>
              <a:gd name="connsiteX2" fmla="*/ 3937298 w 3937298"/>
              <a:gd name="connsiteY2" fmla="*/ 0 h 3539266"/>
              <a:gd name="connsiteX3" fmla="*/ 537882 w 3937298"/>
              <a:gd name="connsiteY3" fmla="*/ 1656677 h 3539266"/>
              <a:gd name="connsiteX4" fmla="*/ 0 w 3937298"/>
              <a:gd name="connsiteY4" fmla="*/ 3539266 h 353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7298" h="3539266">
                <a:moveTo>
                  <a:pt x="0" y="3539266"/>
                </a:moveTo>
                <a:lnTo>
                  <a:pt x="3410174" y="1861073"/>
                </a:lnTo>
                <a:lnTo>
                  <a:pt x="3937298" y="0"/>
                </a:lnTo>
                <a:lnTo>
                  <a:pt x="537882" y="1656677"/>
                </a:lnTo>
                <a:lnTo>
                  <a:pt x="0" y="3539266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2031593" y="4524707"/>
            <a:ext cx="624486" cy="1348734"/>
          </a:xfrm>
          <a:prstGeom prst="straightConnector1">
            <a:avLst/>
          </a:prstGeom>
          <a:ln w="25400">
            <a:solidFill>
              <a:srgbClr val="FF9966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55395" y="4900880"/>
            <a:ext cx="1552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|ad-</a:t>
            </a:r>
            <a:r>
              <a:rPr lang="en-US" sz="2000" b="1" dirty="0" err="1" smtClean="0"/>
              <a:t>bc</a:t>
            </a:r>
            <a:r>
              <a:rPr lang="en-US" sz="2000" b="1" dirty="0" smtClean="0"/>
              <a:t>|</a:t>
            </a:r>
          </a:p>
          <a:p>
            <a:r>
              <a:rPr lang="en-US" sz="2000" b="1" dirty="0" smtClean="0"/>
              <a:t>----------</a:t>
            </a:r>
          </a:p>
          <a:p>
            <a:r>
              <a:rPr lang="en-US" sz="2000" b="1" dirty="0"/>
              <a:t>(a</a:t>
            </a:r>
            <a:r>
              <a:rPr lang="en-US" sz="2000" b="1" baseline="30000" dirty="0"/>
              <a:t>2</a:t>
            </a:r>
            <a:r>
              <a:rPr lang="en-US" sz="2000" b="1" dirty="0"/>
              <a:t>+c</a:t>
            </a:r>
            <a:r>
              <a:rPr lang="en-US" sz="2000" b="1" baseline="30000" dirty="0"/>
              <a:t>2</a:t>
            </a:r>
            <a:r>
              <a:rPr lang="en-US" sz="2000" b="1" dirty="0"/>
              <a:t>)</a:t>
            </a:r>
            <a:r>
              <a:rPr lang="en-US" sz="2000" b="1" baseline="30000" dirty="0"/>
              <a:t>1/2</a:t>
            </a:r>
          </a:p>
          <a:p>
            <a:endParaRPr lang="en-US" sz="2000" b="1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364645"/>
              </p:ext>
            </p:extLst>
          </p:nvPr>
        </p:nvGraphicFramePr>
        <p:xfrm>
          <a:off x="3861371" y="261990"/>
          <a:ext cx="4866762" cy="1185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3" imgW="1879600" imgH="457200" progId="Equation.DSMT4">
                  <p:embed/>
                </p:oleObj>
              </mc:Choice>
              <mc:Fallback>
                <p:oleObj name="Equation" r:id="rId3" imgW="18796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1371" y="261990"/>
                        <a:ext cx="4866762" cy="118581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5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24200" y="3505200"/>
            <a:ext cx="21336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2630487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  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71800" y="5562600"/>
            <a:ext cx="426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124200" y="2438400"/>
            <a:ext cx="0" cy="327660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949061" y="569796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(1,0)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3148" y="332053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(0,1)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124200" y="3689866"/>
            <a:ext cx="533400" cy="18727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00761" y="314483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b,d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124200" y="3886200"/>
            <a:ext cx="34290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21523" y="368986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a,c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47537" y="1536583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a+b,c+d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3276600" y="4206233"/>
            <a:ext cx="3429000" cy="1676400"/>
          </a:xfrm>
          <a:prstGeom prst="straightConnector1">
            <a:avLst/>
          </a:prstGeom>
          <a:ln w="25400">
            <a:solidFill>
              <a:srgbClr val="FF9966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57200" y="1905915"/>
            <a:ext cx="6858000" cy="337027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20018867">
            <a:off x="4694184" y="5076136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(a</a:t>
            </a:r>
            <a:r>
              <a:rPr lang="en-US" sz="2000" b="1" baseline="30000" dirty="0" smtClean="0"/>
              <a:t>2</a:t>
            </a:r>
            <a:r>
              <a:rPr lang="en-US" sz="2000" b="1" dirty="0" smtClean="0"/>
              <a:t>+c</a:t>
            </a:r>
            <a:r>
              <a:rPr lang="en-US" sz="2000" b="1" baseline="30000" dirty="0" smtClean="0"/>
              <a:t>2</a:t>
            </a:r>
            <a:r>
              <a:rPr lang="en-US" sz="2000" b="1" dirty="0" smtClean="0"/>
              <a:t>)</a:t>
            </a:r>
            <a:r>
              <a:rPr lang="en-US" sz="2000" b="1" baseline="30000" dirty="0" smtClean="0"/>
              <a:t>1/2</a:t>
            </a:r>
            <a:endParaRPr lang="en-US" sz="2000" b="1" baseline="30000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409700" y="3039261"/>
            <a:ext cx="6858000" cy="337027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119718" y="2022438"/>
            <a:ext cx="3937298" cy="3539266"/>
          </a:xfrm>
          <a:custGeom>
            <a:avLst/>
            <a:gdLst>
              <a:gd name="connsiteX0" fmla="*/ 0 w 3937298"/>
              <a:gd name="connsiteY0" fmla="*/ 3539266 h 3539266"/>
              <a:gd name="connsiteX1" fmla="*/ 3410174 w 3937298"/>
              <a:gd name="connsiteY1" fmla="*/ 1861073 h 3539266"/>
              <a:gd name="connsiteX2" fmla="*/ 3937298 w 3937298"/>
              <a:gd name="connsiteY2" fmla="*/ 0 h 3539266"/>
              <a:gd name="connsiteX3" fmla="*/ 537882 w 3937298"/>
              <a:gd name="connsiteY3" fmla="*/ 1656677 h 3539266"/>
              <a:gd name="connsiteX4" fmla="*/ 0 w 3937298"/>
              <a:gd name="connsiteY4" fmla="*/ 3539266 h 353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7298" h="3539266">
                <a:moveTo>
                  <a:pt x="0" y="3539266"/>
                </a:moveTo>
                <a:lnTo>
                  <a:pt x="3410174" y="1861073"/>
                </a:lnTo>
                <a:lnTo>
                  <a:pt x="3937298" y="0"/>
                </a:lnTo>
                <a:lnTo>
                  <a:pt x="537882" y="1656677"/>
                </a:lnTo>
                <a:lnTo>
                  <a:pt x="0" y="3539266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2031593" y="4524707"/>
            <a:ext cx="624486" cy="1348734"/>
          </a:xfrm>
          <a:prstGeom prst="straightConnector1">
            <a:avLst/>
          </a:prstGeom>
          <a:ln w="25400">
            <a:solidFill>
              <a:srgbClr val="FF9966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55395" y="4900880"/>
            <a:ext cx="1552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|ad-</a:t>
            </a:r>
            <a:r>
              <a:rPr lang="en-US" sz="2000" b="1" dirty="0" err="1" smtClean="0"/>
              <a:t>bc</a:t>
            </a:r>
            <a:r>
              <a:rPr lang="en-US" sz="2000" b="1" dirty="0" smtClean="0"/>
              <a:t>|</a:t>
            </a:r>
          </a:p>
          <a:p>
            <a:r>
              <a:rPr lang="en-US" sz="2000" b="1" dirty="0" smtClean="0"/>
              <a:t>----------</a:t>
            </a:r>
          </a:p>
          <a:p>
            <a:r>
              <a:rPr lang="en-US" sz="2000" b="1" dirty="0"/>
              <a:t>(a</a:t>
            </a:r>
            <a:r>
              <a:rPr lang="en-US" sz="2000" b="1" baseline="30000" dirty="0"/>
              <a:t>2</a:t>
            </a:r>
            <a:r>
              <a:rPr lang="en-US" sz="2000" b="1" dirty="0"/>
              <a:t>+c</a:t>
            </a:r>
            <a:r>
              <a:rPr lang="en-US" sz="2000" b="1" baseline="30000" dirty="0"/>
              <a:t>2</a:t>
            </a:r>
            <a:r>
              <a:rPr lang="en-US" sz="2000" b="1" dirty="0"/>
              <a:t>)</a:t>
            </a:r>
            <a:r>
              <a:rPr lang="en-US" sz="2000" b="1" baseline="30000" dirty="0"/>
              <a:t>1/2</a:t>
            </a:r>
          </a:p>
          <a:p>
            <a:endParaRPr lang="en-US" sz="2000" b="1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714872"/>
              </p:ext>
            </p:extLst>
          </p:nvPr>
        </p:nvGraphicFramePr>
        <p:xfrm>
          <a:off x="5269643" y="0"/>
          <a:ext cx="16510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3" imgW="495085" imgH="457002" progId="Equation.DSMT4">
                  <p:embed/>
                </p:oleObj>
              </mc:Choice>
              <mc:Fallback>
                <p:oleObj name="Equation" r:id="rId3" imgW="495085" imgH="45700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9643" y="0"/>
                        <a:ext cx="1651000" cy="1524000"/>
                      </a:xfrm>
                      <a:prstGeom prst="rect">
                        <a:avLst/>
                      </a:prstGeom>
                      <a:solidFill>
                        <a:srgbClr val="DDD9C3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47984" y="457200"/>
            <a:ext cx="67409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But the determinant of</a:t>
            </a: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4000" dirty="0" smtClean="0">
                <a:solidFill>
                  <a:schemeClr val="bg1"/>
                </a:solidFill>
              </a:rPr>
              <a:t>is </a:t>
            </a:r>
            <a:r>
              <a:rPr lang="en-US" sz="4000" b="1" dirty="0" smtClean="0">
                <a:solidFill>
                  <a:schemeClr val="bg2">
                    <a:lumMod val="90000"/>
                  </a:schemeClr>
                </a:solidFill>
              </a:rPr>
              <a:t>ad-</a:t>
            </a:r>
            <a:r>
              <a:rPr lang="en-US" sz="4000" b="1" dirty="0" err="1" smtClean="0">
                <a:solidFill>
                  <a:schemeClr val="bg2">
                    <a:lumMod val="90000"/>
                  </a:schemeClr>
                </a:solidFill>
              </a:rPr>
              <a:t>bc</a:t>
            </a:r>
            <a:r>
              <a:rPr lang="en-US" sz="4000" b="1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en-US" sz="4000" dirty="0" smtClean="0">
                <a:solidFill>
                  <a:schemeClr val="bg1"/>
                </a:solidFill>
              </a:rPr>
              <a:t>so the area has been multiplied by |determinant|.</a:t>
            </a:r>
          </a:p>
        </p:txBody>
      </p:sp>
    </p:spTree>
    <p:extLst>
      <p:ext uri="{BB962C8B-B14F-4D97-AF65-F5344CB8AC3E}">
        <p14:creationId xmlns:p14="http://schemas.microsoft.com/office/powerpoint/2010/main" val="81513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4313"/>
            <a:ext cx="7543800" cy="388937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 proved that application of a 2 x 2 matrix to a unit square of the plane multiplies the area by the absolute value of the determinant of the matrix.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9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4313"/>
            <a:ext cx="7772400" cy="388937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intention here is to prove that application of a 2 x 2 matrix to regions of the plane multiplies the area by the absolute value of the determinant of the matrix.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39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4313"/>
            <a:ext cx="7543800" cy="388937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What about the areas of any figures in the plane?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Under transformation are they simply multiplied by the absolute value of the determinant?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8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"/>
            <a:ext cx="3708400" cy="351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352800"/>
            <a:ext cx="323850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reeform 3"/>
          <p:cNvSpPr/>
          <p:nvPr/>
        </p:nvSpPr>
        <p:spPr>
          <a:xfrm>
            <a:off x="4900773" y="177087"/>
            <a:ext cx="3698697" cy="3493213"/>
          </a:xfrm>
          <a:custGeom>
            <a:avLst/>
            <a:gdLst>
              <a:gd name="connsiteX0" fmla="*/ 0 w 3698697"/>
              <a:gd name="connsiteY0" fmla="*/ 3493213 h 3493213"/>
              <a:gd name="connsiteX1" fmla="*/ 3698697 w 3698697"/>
              <a:gd name="connsiteY1" fmla="*/ 3493213 h 3493213"/>
              <a:gd name="connsiteX2" fmla="*/ 3698697 w 3698697"/>
              <a:gd name="connsiteY2" fmla="*/ 0 h 3493213"/>
              <a:gd name="connsiteX3" fmla="*/ 3277456 w 3698697"/>
              <a:gd name="connsiteY3" fmla="*/ 1910993 h 3493213"/>
              <a:gd name="connsiteX4" fmla="*/ 0 w 3698697"/>
              <a:gd name="connsiteY4" fmla="*/ 3493213 h 3493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8697" h="3493213">
                <a:moveTo>
                  <a:pt x="0" y="3493213"/>
                </a:moveTo>
                <a:lnTo>
                  <a:pt x="3698697" y="3493213"/>
                </a:lnTo>
                <a:lnTo>
                  <a:pt x="3698697" y="0"/>
                </a:lnTo>
                <a:lnTo>
                  <a:pt x="3277456" y="1910993"/>
                </a:lnTo>
                <a:lnTo>
                  <a:pt x="0" y="3493213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4839128" y="102742"/>
            <a:ext cx="3770616" cy="3811712"/>
          </a:xfrm>
          <a:custGeom>
            <a:avLst/>
            <a:gdLst>
              <a:gd name="connsiteX0" fmla="*/ 0 w 3770616"/>
              <a:gd name="connsiteY0" fmla="*/ 0 h 3811712"/>
              <a:gd name="connsiteX1" fmla="*/ 51371 w 3770616"/>
              <a:gd name="connsiteY1" fmla="*/ 3811712 h 3811712"/>
              <a:gd name="connsiteX2" fmla="*/ 380144 w 3770616"/>
              <a:gd name="connsiteY2" fmla="*/ 1602768 h 3811712"/>
              <a:gd name="connsiteX3" fmla="*/ 3770616 w 3770616"/>
              <a:gd name="connsiteY3" fmla="*/ 41096 h 3811712"/>
              <a:gd name="connsiteX4" fmla="*/ 0 w 3770616"/>
              <a:gd name="connsiteY4" fmla="*/ 0 h 3811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0616" h="3811712">
                <a:moveTo>
                  <a:pt x="0" y="0"/>
                </a:moveTo>
                <a:lnTo>
                  <a:pt x="51371" y="3811712"/>
                </a:lnTo>
                <a:lnTo>
                  <a:pt x="380144" y="1602768"/>
                </a:lnTo>
                <a:lnTo>
                  <a:pt x="3770616" y="41096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Curved Connector 11"/>
          <p:cNvCxnSpPr/>
          <p:nvPr/>
        </p:nvCxnSpPr>
        <p:spPr>
          <a:xfrm flipV="1">
            <a:off x="3124200" y="2286000"/>
            <a:ext cx="2362200" cy="1981200"/>
          </a:xfrm>
          <a:prstGeom prst="curvedConnector3">
            <a:avLst>
              <a:gd name="adj1" fmla="val 57394"/>
            </a:avLst>
          </a:prstGeom>
          <a:ln w="53975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1000" y="457200"/>
            <a:ext cx="441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If we transform  small boxes, the area of each box  is multiplied by </a:t>
            </a:r>
            <a:r>
              <a:rPr lang="en-US" sz="2800" dirty="0">
                <a:solidFill>
                  <a:schemeClr val="bg1"/>
                </a:solidFill>
              </a:rPr>
              <a:t>the absolute value of the determinant of the matrix.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269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"/>
            <a:ext cx="3708400" cy="351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352800"/>
            <a:ext cx="323850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reeform 3"/>
          <p:cNvSpPr/>
          <p:nvPr/>
        </p:nvSpPr>
        <p:spPr>
          <a:xfrm>
            <a:off x="4900773" y="177087"/>
            <a:ext cx="3698697" cy="3493213"/>
          </a:xfrm>
          <a:custGeom>
            <a:avLst/>
            <a:gdLst>
              <a:gd name="connsiteX0" fmla="*/ 0 w 3698697"/>
              <a:gd name="connsiteY0" fmla="*/ 3493213 h 3493213"/>
              <a:gd name="connsiteX1" fmla="*/ 3698697 w 3698697"/>
              <a:gd name="connsiteY1" fmla="*/ 3493213 h 3493213"/>
              <a:gd name="connsiteX2" fmla="*/ 3698697 w 3698697"/>
              <a:gd name="connsiteY2" fmla="*/ 0 h 3493213"/>
              <a:gd name="connsiteX3" fmla="*/ 3277456 w 3698697"/>
              <a:gd name="connsiteY3" fmla="*/ 1910993 h 3493213"/>
              <a:gd name="connsiteX4" fmla="*/ 0 w 3698697"/>
              <a:gd name="connsiteY4" fmla="*/ 3493213 h 3493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8697" h="3493213">
                <a:moveTo>
                  <a:pt x="0" y="3493213"/>
                </a:moveTo>
                <a:lnTo>
                  <a:pt x="3698697" y="3493213"/>
                </a:lnTo>
                <a:lnTo>
                  <a:pt x="3698697" y="0"/>
                </a:lnTo>
                <a:lnTo>
                  <a:pt x="3277456" y="1910993"/>
                </a:lnTo>
                <a:lnTo>
                  <a:pt x="0" y="3493213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4839128" y="102742"/>
            <a:ext cx="3770616" cy="3811712"/>
          </a:xfrm>
          <a:custGeom>
            <a:avLst/>
            <a:gdLst>
              <a:gd name="connsiteX0" fmla="*/ 0 w 3770616"/>
              <a:gd name="connsiteY0" fmla="*/ 0 h 3811712"/>
              <a:gd name="connsiteX1" fmla="*/ 51371 w 3770616"/>
              <a:gd name="connsiteY1" fmla="*/ 3811712 h 3811712"/>
              <a:gd name="connsiteX2" fmla="*/ 380144 w 3770616"/>
              <a:gd name="connsiteY2" fmla="*/ 1602768 h 3811712"/>
              <a:gd name="connsiteX3" fmla="*/ 3770616 w 3770616"/>
              <a:gd name="connsiteY3" fmla="*/ 41096 h 3811712"/>
              <a:gd name="connsiteX4" fmla="*/ 0 w 3770616"/>
              <a:gd name="connsiteY4" fmla="*/ 0 h 3811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0616" h="3811712">
                <a:moveTo>
                  <a:pt x="0" y="0"/>
                </a:moveTo>
                <a:lnTo>
                  <a:pt x="51371" y="3811712"/>
                </a:lnTo>
                <a:lnTo>
                  <a:pt x="380144" y="1602768"/>
                </a:lnTo>
                <a:lnTo>
                  <a:pt x="3770616" y="41096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Curved Connector 11"/>
          <p:cNvCxnSpPr/>
          <p:nvPr/>
        </p:nvCxnSpPr>
        <p:spPr>
          <a:xfrm flipV="1">
            <a:off x="3124200" y="2286000"/>
            <a:ext cx="2362200" cy="1981200"/>
          </a:xfrm>
          <a:prstGeom prst="curvedConnector3">
            <a:avLst>
              <a:gd name="adj1" fmla="val 57394"/>
            </a:avLst>
          </a:prstGeom>
          <a:ln w="53975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1000" y="457200"/>
            <a:ext cx="441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If we transform  small boxes, the area of each box  is multiplied by </a:t>
            </a:r>
            <a:r>
              <a:rPr lang="en-US" sz="2800" dirty="0">
                <a:solidFill>
                  <a:schemeClr val="bg1"/>
                </a:solidFill>
              </a:rPr>
              <a:t>the absolute value of the determinant of the matrix.</a:t>
            </a: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4191000" y="4285852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But the area of any figure is approximated by the sum of the areas of small boxes contained in the figure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773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"/>
            <a:ext cx="3708400" cy="351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352800"/>
            <a:ext cx="323850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reeform 3"/>
          <p:cNvSpPr/>
          <p:nvPr/>
        </p:nvSpPr>
        <p:spPr>
          <a:xfrm>
            <a:off x="4900773" y="177087"/>
            <a:ext cx="3698697" cy="3493213"/>
          </a:xfrm>
          <a:custGeom>
            <a:avLst/>
            <a:gdLst>
              <a:gd name="connsiteX0" fmla="*/ 0 w 3698697"/>
              <a:gd name="connsiteY0" fmla="*/ 3493213 h 3493213"/>
              <a:gd name="connsiteX1" fmla="*/ 3698697 w 3698697"/>
              <a:gd name="connsiteY1" fmla="*/ 3493213 h 3493213"/>
              <a:gd name="connsiteX2" fmla="*/ 3698697 w 3698697"/>
              <a:gd name="connsiteY2" fmla="*/ 0 h 3493213"/>
              <a:gd name="connsiteX3" fmla="*/ 3277456 w 3698697"/>
              <a:gd name="connsiteY3" fmla="*/ 1910993 h 3493213"/>
              <a:gd name="connsiteX4" fmla="*/ 0 w 3698697"/>
              <a:gd name="connsiteY4" fmla="*/ 3493213 h 3493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8697" h="3493213">
                <a:moveTo>
                  <a:pt x="0" y="3493213"/>
                </a:moveTo>
                <a:lnTo>
                  <a:pt x="3698697" y="3493213"/>
                </a:lnTo>
                <a:lnTo>
                  <a:pt x="3698697" y="0"/>
                </a:lnTo>
                <a:lnTo>
                  <a:pt x="3277456" y="1910993"/>
                </a:lnTo>
                <a:lnTo>
                  <a:pt x="0" y="3493213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4839128" y="102742"/>
            <a:ext cx="3770616" cy="3811712"/>
          </a:xfrm>
          <a:custGeom>
            <a:avLst/>
            <a:gdLst>
              <a:gd name="connsiteX0" fmla="*/ 0 w 3770616"/>
              <a:gd name="connsiteY0" fmla="*/ 0 h 3811712"/>
              <a:gd name="connsiteX1" fmla="*/ 51371 w 3770616"/>
              <a:gd name="connsiteY1" fmla="*/ 3811712 h 3811712"/>
              <a:gd name="connsiteX2" fmla="*/ 380144 w 3770616"/>
              <a:gd name="connsiteY2" fmla="*/ 1602768 h 3811712"/>
              <a:gd name="connsiteX3" fmla="*/ 3770616 w 3770616"/>
              <a:gd name="connsiteY3" fmla="*/ 41096 h 3811712"/>
              <a:gd name="connsiteX4" fmla="*/ 0 w 3770616"/>
              <a:gd name="connsiteY4" fmla="*/ 0 h 3811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0616" h="3811712">
                <a:moveTo>
                  <a:pt x="0" y="0"/>
                </a:moveTo>
                <a:lnTo>
                  <a:pt x="51371" y="3811712"/>
                </a:lnTo>
                <a:lnTo>
                  <a:pt x="380144" y="1602768"/>
                </a:lnTo>
                <a:lnTo>
                  <a:pt x="3770616" y="41096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Curved Connector 11"/>
          <p:cNvCxnSpPr/>
          <p:nvPr/>
        </p:nvCxnSpPr>
        <p:spPr>
          <a:xfrm flipV="1">
            <a:off x="3124200" y="2286000"/>
            <a:ext cx="2362200" cy="1981200"/>
          </a:xfrm>
          <a:prstGeom prst="curvedConnector3">
            <a:avLst>
              <a:gd name="adj1" fmla="val 57394"/>
            </a:avLst>
          </a:prstGeom>
          <a:ln w="53975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2400" y="177087"/>
            <a:ext cx="5638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So the area of the transformed  figure is the area of the original figure </a:t>
            </a:r>
            <a:r>
              <a:rPr lang="en-US" sz="2800" dirty="0">
                <a:solidFill>
                  <a:schemeClr val="bg1"/>
                </a:solidFill>
              </a:rPr>
              <a:t>multiplied by the absolute value of the determinant of the matrix.</a:t>
            </a:r>
            <a:endParaRPr lang="en-US" sz="2800" dirty="0"/>
          </a:p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99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 5"/>
          <p:cNvSpPr/>
          <p:nvPr/>
        </p:nvSpPr>
        <p:spPr>
          <a:xfrm rot="20569017">
            <a:off x="4060296" y="1981200"/>
            <a:ext cx="2286000" cy="1524000"/>
          </a:xfrm>
          <a:prstGeom prst="parallelogram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Curved Connector 11"/>
          <p:cNvCxnSpPr/>
          <p:nvPr/>
        </p:nvCxnSpPr>
        <p:spPr>
          <a:xfrm flipV="1">
            <a:off x="2057400" y="2743200"/>
            <a:ext cx="2514600" cy="1661856"/>
          </a:xfrm>
          <a:prstGeom prst="curvedConnector3">
            <a:avLst>
              <a:gd name="adj1" fmla="val 50000"/>
            </a:avLst>
          </a:prstGeom>
          <a:ln w="53975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2400" y="177087"/>
            <a:ext cx="5638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Let’s use this for a nifty application.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Suppose we first transform the square using the matrix A. We now know how the area will change</a:t>
            </a:r>
            <a:endParaRPr lang="en-US" sz="2800" dirty="0"/>
          </a:p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381000" y="2895600"/>
            <a:ext cx="2057400" cy="2057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71800" y="2301142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A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98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895600"/>
            <a:ext cx="2057400" cy="2057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 rot="20569017">
            <a:off x="4060296" y="1981200"/>
            <a:ext cx="2286000" cy="1524000"/>
          </a:xfrm>
          <a:prstGeom prst="parallelogram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Curved Connector 11"/>
          <p:cNvCxnSpPr/>
          <p:nvPr/>
        </p:nvCxnSpPr>
        <p:spPr>
          <a:xfrm flipV="1">
            <a:off x="2057400" y="2743200"/>
            <a:ext cx="2514600" cy="1661856"/>
          </a:xfrm>
          <a:prstGeom prst="curvedConnector3">
            <a:avLst>
              <a:gd name="adj1" fmla="val 50000"/>
            </a:avLst>
          </a:prstGeom>
          <a:ln w="53975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78244"/>
            <a:ext cx="563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Let’s use this for a nifty application.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Suppose we first transform the square using the matrix A. We now know how the area will change – by a factor of 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(A)|.</a:t>
            </a:r>
            <a:endParaRPr lang="en-US" sz="2800" dirty="0"/>
          </a:p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2301142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A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5105400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But then we do a second transformation using matrix B: 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the area will then change by a factor of 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(B)|.</a:t>
            </a:r>
            <a:endParaRPr lang="en-US" sz="2800" dirty="0"/>
          </a:p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/>
          </a:p>
        </p:txBody>
      </p:sp>
      <p:sp>
        <p:nvSpPr>
          <p:cNvPr id="9" name="Parallelogram 8"/>
          <p:cNvSpPr/>
          <p:nvPr/>
        </p:nvSpPr>
        <p:spPr>
          <a:xfrm rot="14121187">
            <a:off x="6750120" y="2823703"/>
            <a:ext cx="2362200" cy="616872"/>
          </a:xfrm>
          <a:prstGeom prst="parallelogra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Curved Connector 10"/>
          <p:cNvCxnSpPr/>
          <p:nvPr/>
        </p:nvCxnSpPr>
        <p:spPr>
          <a:xfrm>
            <a:off x="5791200" y="2405903"/>
            <a:ext cx="2209800" cy="886929"/>
          </a:xfrm>
          <a:prstGeom prst="curvedConnector3">
            <a:avLst/>
          </a:prstGeom>
          <a:ln w="50800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594510" y="3292832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B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5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895600"/>
            <a:ext cx="2057400" cy="2057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 rot="20569017">
            <a:off x="4060296" y="1981200"/>
            <a:ext cx="2286000" cy="1524000"/>
          </a:xfrm>
          <a:prstGeom prst="parallelogram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Curved Connector 11"/>
          <p:cNvCxnSpPr/>
          <p:nvPr/>
        </p:nvCxnSpPr>
        <p:spPr>
          <a:xfrm flipV="1">
            <a:off x="2057400" y="2743200"/>
            <a:ext cx="2514600" cy="1661856"/>
          </a:xfrm>
          <a:prstGeom prst="curvedConnector3">
            <a:avLst>
              <a:gd name="adj1" fmla="val 50000"/>
            </a:avLst>
          </a:prstGeom>
          <a:ln w="53975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78244"/>
            <a:ext cx="563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Let’s use this for a nifty application.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Suppose we first transform the square using the matrix A. We now know how the area will change – by a factor of 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(A)|.</a:t>
            </a:r>
            <a:endParaRPr lang="en-US" sz="2800" dirty="0"/>
          </a:p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2301142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A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5105400"/>
            <a:ext cx="8839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But then we do a second transformation using matrix B: 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the area will then change by a factor of 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(B)|. Thus, relative to the original square the area has changed by 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(A)|</a:t>
            </a:r>
            <a:r>
              <a:rPr lang="en-US" sz="2800" dirty="0" err="1" smtClean="0">
                <a:solidFill>
                  <a:schemeClr val="bg1"/>
                </a:solidFill>
              </a:rPr>
              <a:t>x|det</a:t>
            </a:r>
            <a:r>
              <a:rPr lang="en-US" sz="2800" dirty="0" smtClean="0">
                <a:solidFill>
                  <a:schemeClr val="bg1"/>
                </a:solidFill>
              </a:rPr>
              <a:t>(B)|.</a:t>
            </a:r>
            <a:endParaRPr lang="en-US" sz="2800" dirty="0"/>
          </a:p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/>
          </a:p>
        </p:txBody>
      </p:sp>
      <p:sp>
        <p:nvSpPr>
          <p:cNvPr id="9" name="Parallelogram 8"/>
          <p:cNvSpPr/>
          <p:nvPr/>
        </p:nvSpPr>
        <p:spPr>
          <a:xfrm rot="14121187">
            <a:off x="6750120" y="2823703"/>
            <a:ext cx="2362200" cy="616872"/>
          </a:xfrm>
          <a:prstGeom prst="parallelogra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Curved Connector 10"/>
          <p:cNvCxnSpPr/>
          <p:nvPr/>
        </p:nvCxnSpPr>
        <p:spPr>
          <a:xfrm>
            <a:off x="5791200" y="2405903"/>
            <a:ext cx="2209800" cy="886929"/>
          </a:xfrm>
          <a:prstGeom prst="curvedConnector3">
            <a:avLst/>
          </a:prstGeom>
          <a:ln w="50800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594510" y="3292832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B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0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895600"/>
            <a:ext cx="2057400" cy="2057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 rot="20569017">
            <a:off x="4060296" y="1981200"/>
            <a:ext cx="2286000" cy="1524000"/>
          </a:xfrm>
          <a:prstGeom prst="parallelogram">
            <a:avLst/>
          </a:prstGeom>
          <a:solidFill>
            <a:schemeClr val="accent2"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0" y="78244"/>
            <a:ext cx="5638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We could have skipped the intermediate step, however, and transformed the square by the product BA.</a:t>
            </a:r>
            <a:endParaRPr lang="en-US" sz="2800" dirty="0"/>
          </a:p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51054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/>
          </a:p>
        </p:txBody>
      </p:sp>
      <p:sp>
        <p:nvSpPr>
          <p:cNvPr id="9" name="Parallelogram 8"/>
          <p:cNvSpPr/>
          <p:nvPr/>
        </p:nvSpPr>
        <p:spPr>
          <a:xfrm rot="14121187">
            <a:off x="6750120" y="2823703"/>
            <a:ext cx="2362200" cy="616872"/>
          </a:xfrm>
          <a:prstGeom prst="parallelogra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334000" y="3962400"/>
            <a:ext cx="1025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BA</a:t>
            </a:r>
            <a:endParaRPr lang="en-US" sz="4800" dirty="0">
              <a:solidFill>
                <a:schemeClr val="bg1"/>
              </a:solidFill>
            </a:endParaRPr>
          </a:p>
        </p:txBody>
      </p:sp>
      <p:cxnSp>
        <p:nvCxnSpPr>
          <p:cNvPr id="4" name="Curved Connector 3"/>
          <p:cNvCxnSpPr/>
          <p:nvPr/>
        </p:nvCxnSpPr>
        <p:spPr>
          <a:xfrm flipV="1">
            <a:off x="1905000" y="3276600"/>
            <a:ext cx="6096000" cy="1371600"/>
          </a:xfrm>
          <a:prstGeom prst="curvedConnector3">
            <a:avLst>
              <a:gd name="adj1" fmla="val 50000"/>
            </a:avLst>
          </a:prstGeom>
          <a:ln w="50800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07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895600"/>
            <a:ext cx="2057400" cy="2057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 rot="20569017">
            <a:off x="4060296" y="1981200"/>
            <a:ext cx="2286000" cy="1524000"/>
          </a:xfrm>
          <a:prstGeom prst="parallelogram">
            <a:avLst/>
          </a:prstGeom>
          <a:solidFill>
            <a:schemeClr val="accent2"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0" y="78244"/>
            <a:ext cx="5638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We could have skipped the intermediate step, however, and transformed the square by the product BA.</a:t>
            </a:r>
            <a:endParaRPr lang="en-US" sz="2800" dirty="0"/>
          </a:p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-76200" y="4657618"/>
            <a:ext cx="935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                              The area must change by the factor 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(BA)|. </a:t>
            </a:r>
            <a:endParaRPr lang="en-US" sz="2800" dirty="0"/>
          </a:p>
        </p:txBody>
      </p:sp>
      <p:sp>
        <p:nvSpPr>
          <p:cNvPr id="9" name="Parallelogram 8"/>
          <p:cNvSpPr/>
          <p:nvPr/>
        </p:nvSpPr>
        <p:spPr>
          <a:xfrm rot="14121187">
            <a:off x="6750120" y="2823703"/>
            <a:ext cx="2362200" cy="616872"/>
          </a:xfrm>
          <a:prstGeom prst="parallelogra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715000" y="3657600"/>
            <a:ext cx="1025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BA</a:t>
            </a:r>
            <a:endParaRPr lang="en-US" sz="4800" dirty="0">
              <a:solidFill>
                <a:schemeClr val="bg1"/>
              </a:solidFill>
            </a:endParaRPr>
          </a:p>
        </p:txBody>
      </p:sp>
      <p:cxnSp>
        <p:nvCxnSpPr>
          <p:cNvPr id="4" name="Curved Connector 3"/>
          <p:cNvCxnSpPr/>
          <p:nvPr/>
        </p:nvCxnSpPr>
        <p:spPr>
          <a:xfrm flipV="1">
            <a:off x="1905000" y="3276600"/>
            <a:ext cx="6096000" cy="1371600"/>
          </a:xfrm>
          <a:prstGeom prst="curvedConnector3">
            <a:avLst>
              <a:gd name="adj1" fmla="val 50000"/>
            </a:avLst>
          </a:prstGeom>
          <a:ln w="50800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36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895600"/>
            <a:ext cx="2057400" cy="2057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 rot="20569017">
            <a:off x="4060296" y="1981200"/>
            <a:ext cx="2286000" cy="1524000"/>
          </a:xfrm>
          <a:prstGeom prst="parallelogram">
            <a:avLst/>
          </a:prstGeom>
          <a:solidFill>
            <a:schemeClr val="accent2"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0" y="78244"/>
            <a:ext cx="5638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We could have skipped the intermediate step, however, and transformed the square by the product BA.</a:t>
            </a:r>
            <a:endParaRPr lang="en-US" sz="2800" dirty="0"/>
          </a:p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-76200" y="4657618"/>
            <a:ext cx="93546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                              The area must change by the factor 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(BA)|. We have just proved that 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(A)| </a:t>
            </a:r>
            <a:r>
              <a:rPr lang="en-US" sz="2800" dirty="0" err="1" smtClean="0">
                <a:solidFill>
                  <a:schemeClr val="bg1"/>
                </a:solidFill>
              </a:rPr>
              <a:t>x|det</a:t>
            </a:r>
            <a:r>
              <a:rPr lang="en-US" sz="2800" dirty="0" smtClean="0">
                <a:solidFill>
                  <a:schemeClr val="bg1"/>
                </a:solidFill>
              </a:rPr>
              <a:t>(B)| = 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(BA)|, and by reversing the roles of A and B we have </a:t>
            </a:r>
            <a:r>
              <a:rPr lang="en-US" sz="2800" dirty="0">
                <a:solidFill>
                  <a:schemeClr val="bg1"/>
                </a:solidFill>
              </a:rPr>
              <a:t>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(B)| </a:t>
            </a:r>
            <a:r>
              <a:rPr lang="en-US" sz="2800" dirty="0" err="1" smtClean="0">
                <a:solidFill>
                  <a:schemeClr val="bg1"/>
                </a:solidFill>
              </a:rPr>
              <a:t>x|det</a:t>
            </a:r>
            <a:r>
              <a:rPr lang="en-US" sz="2800" dirty="0" smtClean="0">
                <a:solidFill>
                  <a:schemeClr val="bg1"/>
                </a:solidFill>
              </a:rPr>
              <a:t>(A)| </a:t>
            </a:r>
            <a:r>
              <a:rPr lang="en-US" sz="2800" dirty="0">
                <a:solidFill>
                  <a:schemeClr val="bg1"/>
                </a:solidFill>
              </a:rPr>
              <a:t>= 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(AB)|,  </a:t>
            </a:r>
            <a:endParaRPr lang="en-US" sz="2800" dirty="0"/>
          </a:p>
        </p:txBody>
      </p:sp>
      <p:sp>
        <p:nvSpPr>
          <p:cNvPr id="9" name="Parallelogram 8"/>
          <p:cNvSpPr/>
          <p:nvPr/>
        </p:nvSpPr>
        <p:spPr>
          <a:xfrm rot="14121187">
            <a:off x="6750120" y="2823703"/>
            <a:ext cx="2362200" cy="616872"/>
          </a:xfrm>
          <a:prstGeom prst="parallelogra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715000" y="3657600"/>
            <a:ext cx="1025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BA</a:t>
            </a:r>
            <a:endParaRPr lang="en-US" sz="4800" dirty="0">
              <a:solidFill>
                <a:schemeClr val="bg1"/>
              </a:solidFill>
            </a:endParaRPr>
          </a:p>
        </p:txBody>
      </p:sp>
      <p:cxnSp>
        <p:nvCxnSpPr>
          <p:cNvPr id="4" name="Curved Connector 3"/>
          <p:cNvCxnSpPr/>
          <p:nvPr/>
        </p:nvCxnSpPr>
        <p:spPr>
          <a:xfrm flipV="1">
            <a:off x="1905000" y="3276600"/>
            <a:ext cx="6096000" cy="1371600"/>
          </a:xfrm>
          <a:prstGeom prst="curvedConnector3">
            <a:avLst>
              <a:gd name="adj1" fmla="val 50000"/>
            </a:avLst>
          </a:prstGeom>
          <a:ln w="50800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872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24200" y="3505200"/>
            <a:ext cx="21336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7086600" cy="263048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Begin with a unit square: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71800" y="5562600"/>
            <a:ext cx="426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124200" y="2438400"/>
            <a:ext cx="0" cy="327660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949061" y="569796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(1,0)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3148" y="332053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(0,1)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22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895600"/>
            <a:ext cx="2057400" cy="2057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 rot="20569017">
            <a:off x="4060296" y="1981200"/>
            <a:ext cx="2286000" cy="1524000"/>
          </a:xfrm>
          <a:prstGeom prst="parallelogram">
            <a:avLst/>
          </a:prstGeom>
          <a:solidFill>
            <a:schemeClr val="accent2"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0" y="78244"/>
            <a:ext cx="5638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We could have skipped the intermediate step, however, and transformed the square by the product BA.</a:t>
            </a:r>
            <a:endParaRPr lang="en-US" sz="2800" dirty="0"/>
          </a:p>
          <a:p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-76200" y="4657618"/>
            <a:ext cx="93546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                              The area must change by the factor 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(BA)|. We have just proved that 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(A)| </a:t>
            </a:r>
            <a:r>
              <a:rPr lang="en-US" sz="2800" dirty="0" err="1" smtClean="0">
                <a:solidFill>
                  <a:schemeClr val="bg1"/>
                </a:solidFill>
              </a:rPr>
              <a:t>x|det</a:t>
            </a:r>
            <a:r>
              <a:rPr lang="en-US" sz="2800" dirty="0" smtClean="0">
                <a:solidFill>
                  <a:schemeClr val="bg1"/>
                </a:solidFill>
              </a:rPr>
              <a:t>(B)| = 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(BA)|, and by reversing the roles of A and B we have </a:t>
            </a:r>
            <a:r>
              <a:rPr lang="en-US" sz="2800" dirty="0">
                <a:solidFill>
                  <a:schemeClr val="bg1"/>
                </a:solidFill>
              </a:rPr>
              <a:t>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(B)| </a:t>
            </a:r>
            <a:r>
              <a:rPr lang="en-US" sz="2800" dirty="0" err="1" smtClean="0">
                <a:solidFill>
                  <a:schemeClr val="bg1"/>
                </a:solidFill>
              </a:rPr>
              <a:t>x|det</a:t>
            </a:r>
            <a:r>
              <a:rPr lang="en-US" sz="2800" dirty="0" smtClean="0">
                <a:solidFill>
                  <a:schemeClr val="bg1"/>
                </a:solidFill>
              </a:rPr>
              <a:t>(A)| </a:t>
            </a:r>
            <a:r>
              <a:rPr lang="en-US" sz="2800" dirty="0">
                <a:solidFill>
                  <a:schemeClr val="bg1"/>
                </a:solidFill>
              </a:rPr>
              <a:t>= |</a:t>
            </a:r>
            <a:r>
              <a:rPr lang="en-US" sz="2800" dirty="0" err="1" smtClean="0">
                <a:solidFill>
                  <a:schemeClr val="bg1"/>
                </a:solidFill>
              </a:rPr>
              <a:t>det</a:t>
            </a:r>
            <a:r>
              <a:rPr lang="en-US" sz="2800" dirty="0" smtClean="0">
                <a:solidFill>
                  <a:schemeClr val="bg1"/>
                </a:solidFill>
              </a:rPr>
              <a:t>(AB)|,  so</a:t>
            </a:r>
            <a:r>
              <a:rPr lang="en-US" sz="2800" dirty="0">
                <a:solidFill>
                  <a:schemeClr val="bg1"/>
                </a:solidFill>
              </a:rPr>
              <a:t> |</a:t>
            </a:r>
            <a:r>
              <a:rPr lang="en-US" sz="2800" dirty="0" err="1">
                <a:solidFill>
                  <a:schemeClr val="bg1"/>
                </a:solidFill>
              </a:rPr>
              <a:t>det</a:t>
            </a:r>
            <a:r>
              <a:rPr lang="en-US" sz="2800" dirty="0">
                <a:solidFill>
                  <a:schemeClr val="bg1"/>
                </a:solidFill>
              </a:rPr>
              <a:t>(AB</a:t>
            </a:r>
            <a:r>
              <a:rPr lang="en-US" sz="2800" dirty="0" smtClean="0">
                <a:solidFill>
                  <a:schemeClr val="bg1"/>
                </a:solidFill>
              </a:rPr>
              <a:t>)| = </a:t>
            </a:r>
            <a:r>
              <a:rPr lang="en-US" sz="2800" dirty="0">
                <a:solidFill>
                  <a:schemeClr val="bg1"/>
                </a:solidFill>
              </a:rPr>
              <a:t>|</a:t>
            </a:r>
            <a:r>
              <a:rPr lang="en-US" sz="2800" dirty="0" err="1">
                <a:solidFill>
                  <a:schemeClr val="bg1"/>
                </a:solidFill>
              </a:rPr>
              <a:t>det</a:t>
            </a:r>
            <a:r>
              <a:rPr lang="en-US" sz="2800" dirty="0">
                <a:solidFill>
                  <a:schemeClr val="bg1"/>
                </a:solidFill>
              </a:rPr>
              <a:t>(B)| </a:t>
            </a:r>
            <a:r>
              <a:rPr lang="en-US" sz="2800" dirty="0" err="1">
                <a:solidFill>
                  <a:schemeClr val="bg1"/>
                </a:solidFill>
              </a:rPr>
              <a:t>x|det</a:t>
            </a:r>
            <a:r>
              <a:rPr lang="en-US" sz="2800" dirty="0">
                <a:solidFill>
                  <a:schemeClr val="bg1"/>
                </a:solidFill>
              </a:rPr>
              <a:t>(A)| 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                                         = |</a:t>
            </a:r>
            <a:r>
              <a:rPr lang="en-US" sz="2800" dirty="0" err="1">
                <a:solidFill>
                  <a:schemeClr val="bg1"/>
                </a:solidFill>
              </a:rPr>
              <a:t>det</a:t>
            </a:r>
            <a:r>
              <a:rPr lang="en-US" sz="2800" dirty="0">
                <a:solidFill>
                  <a:schemeClr val="bg1"/>
                </a:solidFill>
              </a:rPr>
              <a:t>(A)| </a:t>
            </a:r>
            <a:r>
              <a:rPr lang="en-US" sz="2800" dirty="0" err="1">
                <a:solidFill>
                  <a:schemeClr val="bg1"/>
                </a:solidFill>
              </a:rPr>
              <a:t>x|det</a:t>
            </a:r>
            <a:r>
              <a:rPr lang="en-US" sz="2800" dirty="0">
                <a:solidFill>
                  <a:schemeClr val="bg1"/>
                </a:solidFill>
              </a:rPr>
              <a:t>(B)| = |</a:t>
            </a:r>
            <a:r>
              <a:rPr lang="en-US" sz="2800" dirty="0" err="1">
                <a:solidFill>
                  <a:schemeClr val="bg1"/>
                </a:solidFill>
              </a:rPr>
              <a:t>det</a:t>
            </a:r>
            <a:r>
              <a:rPr lang="en-US" sz="2800" dirty="0">
                <a:solidFill>
                  <a:schemeClr val="bg1"/>
                </a:solidFill>
              </a:rPr>
              <a:t>(BA</a:t>
            </a:r>
            <a:r>
              <a:rPr lang="en-US" sz="2800" dirty="0" smtClean="0">
                <a:solidFill>
                  <a:schemeClr val="bg1"/>
                </a:solidFill>
              </a:rPr>
              <a:t>)|. </a:t>
            </a:r>
            <a:endParaRPr lang="en-US" sz="2800" dirty="0"/>
          </a:p>
        </p:txBody>
      </p:sp>
      <p:sp>
        <p:nvSpPr>
          <p:cNvPr id="9" name="Parallelogram 8"/>
          <p:cNvSpPr/>
          <p:nvPr/>
        </p:nvSpPr>
        <p:spPr>
          <a:xfrm rot="14121187">
            <a:off x="6750120" y="2823703"/>
            <a:ext cx="2362200" cy="616872"/>
          </a:xfrm>
          <a:prstGeom prst="parallelogra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715000" y="3657600"/>
            <a:ext cx="1025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BA</a:t>
            </a:r>
            <a:endParaRPr lang="en-US" sz="4800" dirty="0">
              <a:solidFill>
                <a:schemeClr val="bg1"/>
              </a:solidFill>
            </a:endParaRPr>
          </a:p>
        </p:txBody>
      </p:sp>
      <p:cxnSp>
        <p:nvCxnSpPr>
          <p:cNvPr id="4" name="Curved Connector 3"/>
          <p:cNvCxnSpPr/>
          <p:nvPr/>
        </p:nvCxnSpPr>
        <p:spPr>
          <a:xfrm flipV="1">
            <a:off x="1905000" y="3276600"/>
            <a:ext cx="6096000" cy="1371600"/>
          </a:xfrm>
          <a:prstGeom prst="curvedConnector3">
            <a:avLst>
              <a:gd name="adj1" fmla="val 50000"/>
            </a:avLst>
          </a:prstGeom>
          <a:ln w="50800"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19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" y="1484313"/>
            <a:ext cx="9067800" cy="38893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We actually could prove that the absolute values could be dropped so that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err="1" smtClean="0">
                <a:solidFill>
                  <a:schemeClr val="bg1"/>
                </a:solidFill>
              </a:rPr>
              <a:t>det</a:t>
            </a:r>
            <a:r>
              <a:rPr lang="en-US" dirty="0" smtClean="0">
                <a:solidFill>
                  <a:schemeClr val="bg1"/>
                </a:solidFill>
              </a:rPr>
              <a:t>(A) x </a:t>
            </a:r>
            <a:r>
              <a:rPr lang="en-US" dirty="0" err="1" smtClean="0">
                <a:solidFill>
                  <a:schemeClr val="bg1"/>
                </a:solidFill>
              </a:rPr>
              <a:t>det</a:t>
            </a:r>
            <a:r>
              <a:rPr lang="en-US" dirty="0" smtClean="0">
                <a:solidFill>
                  <a:schemeClr val="bg1"/>
                </a:solidFill>
              </a:rPr>
              <a:t>(B) = </a:t>
            </a:r>
            <a:r>
              <a:rPr lang="en-US" dirty="0" err="1" smtClean="0">
                <a:solidFill>
                  <a:schemeClr val="bg1"/>
                </a:solidFill>
              </a:rPr>
              <a:t>det</a:t>
            </a:r>
            <a:r>
              <a:rPr lang="en-US" dirty="0" smtClean="0">
                <a:solidFill>
                  <a:schemeClr val="bg1"/>
                </a:solidFill>
              </a:rPr>
              <a:t> (AB) = </a:t>
            </a:r>
            <a:r>
              <a:rPr lang="en-US" dirty="0" err="1" smtClean="0">
                <a:solidFill>
                  <a:schemeClr val="bg1"/>
                </a:solidFill>
              </a:rPr>
              <a:t>det</a:t>
            </a:r>
            <a:r>
              <a:rPr lang="en-US" dirty="0" smtClean="0">
                <a:solidFill>
                  <a:schemeClr val="bg1"/>
                </a:solidFill>
              </a:rPr>
              <a:t> (BA)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46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" y="1484313"/>
            <a:ext cx="9067800" cy="38893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We actually could prove that the absolute values could be dropped so that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err="1" smtClean="0">
                <a:solidFill>
                  <a:schemeClr val="bg1"/>
                </a:solidFill>
              </a:rPr>
              <a:t>det</a:t>
            </a:r>
            <a:r>
              <a:rPr lang="en-US" dirty="0" smtClean="0">
                <a:solidFill>
                  <a:schemeClr val="bg1"/>
                </a:solidFill>
              </a:rPr>
              <a:t>(A) x </a:t>
            </a:r>
            <a:r>
              <a:rPr lang="en-US" dirty="0" err="1" smtClean="0">
                <a:solidFill>
                  <a:schemeClr val="bg1"/>
                </a:solidFill>
              </a:rPr>
              <a:t>det</a:t>
            </a:r>
            <a:r>
              <a:rPr lang="en-US" dirty="0" smtClean="0">
                <a:solidFill>
                  <a:schemeClr val="bg1"/>
                </a:solidFill>
              </a:rPr>
              <a:t>(B) = </a:t>
            </a:r>
            <a:r>
              <a:rPr lang="en-US" dirty="0" err="1" smtClean="0">
                <a:solidFill>
                  <a:schemeClr val="bg1"/>
                </a:solidFill>
              </a:rPr>
              <a:t>det</a:t>
            </a:r>
            <a:r>
              <a:rPr lang="en-US" dirty="0" smtClean="0">
                <a:solidFill>
                  <a:schemeClr val="bg1"/>
                </a:solidFill>
              </a:rPr>
              <a:t> (AB) = </a:t>
            </a:r>
            <a:r>
              <a:rPr lang="en-US" dirty="0" err="1" smtClean="0">
                <a:solidFill>
                  <a:schemeClr val="bg1"/>
                </a:solidFill>
              </a:rPr>
              <a:t>det</a:t>
            </a:r>
            <a:r>
              <a:rPr lang="en-US" dirty="0" smtClean="0">
                <a:solidFill>
                  <a:schemeClr val="bg1"/>
                </a:solidFill>
              </a:rPr>
              <a:t> (BA)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and this holds for any n by n matrices.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08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24200" y="3505200"/>
            <a:ext cx="21336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2630487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   Transform this by a matrix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71800" y="5562600"/>
            <a:ext cx="426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124200" y="2438400"/>
            <a:ext cx="0" cy="327660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949061" y="569796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(1,0)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3148" y="332053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(0,1)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046270"/>
              </p:ext>
            </p:extLst>
          </p:nvPr>
        </p:nvGraphicFramePr>
        <p:xfrm>
          <a:off x="6781800" y="685800"/>
          <a:ext cx="16510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3" imgW="495085" imgH="457002" progId="Equation.DSMT4">
                  <p:embed/>
                </p:oleObj>
              </mc:Choice>
              <mc:Fallback>
                <p:oleObj name="Equation" r:id="rId3" imgW="495085" imgH="45700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685800"/>
                        <a:ext cx="1651000" cy="152400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4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24200" y="3505200"/>
            <a:ext cx="21336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2630487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   Transform this by a matrix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71800" y="5562600"/>
            <a:ext cx="426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124200" y="2438400"/>
            <a:ext cx="0" cy="327660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949061" y="569796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(1,0)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3148" y="332053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(0,1)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9700642"/>
              </p:ext>
            </p:extLst>
          </p:nvPr>
        </p:nvGraphicFramePr>
        <p:xfrm>
          <a:off x="6781800" y="685800"/>
          <a:ext cx="16510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3" imgW="495085" imgH="457002" progId="Equation.DSMT4">
                  <p:embed/>
                </p:oleObj>
              </mc:Choice>
              <mc:Fallback>
                <p:oleObj name="Equation" r:id="rId3" imgW="495085" imgH="4570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685800"/>
                        <a:ext cx="1651000" cy="152400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flipV="1">
            <a:off x="3124200" y="3886200"/>
            <a:ext cx="34290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21523" y="368986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a,c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8" name="Curved Connector 17"/>
          <p:cNvCxnSpPr/>
          <p:nvPr/>
        </p:nvCxnSpPr>
        <p:spPr>
          <a:xfrm rot="5400000" flipH="1" flipV="1">
            <a:off x="5067300" y="4076700"/>
            <a:ext cx="1676400" cy="1295400"/>
          </a:xfrm>
          <a:prstGeom prst="curvedConnector3">
            <a:avLst>
              <a:gd name="adj1" fmla="val 50000"/>
            </a:avLst>
          </a:prstGeom>
          <a:ln w="190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65916"/>
              </p:ext>
            </p:extLst>
          </p:nvPr>
        </p:nvGraphicFramePr>
        <p:xfrm>
          <a:off x="228600" y="2209809"/>
          <a:ext cx="1932323" cy="1288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5" imgW="685800" imgH="457200" progId="Equation.DSMT4">
                  <p:embed/>
                </p:oleObj>
              </mc:Choice>
              <mc:Fallback>
                <p:oleObj name="Equation" r:id="rId5" imgW="6858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09809"/>
                        <a:ext cx="1932323" cy="128821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7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24200" y="3505200"/>
            <a:ext cx="21336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2630487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   Transform this by a matrix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71800" y="5562600"/>
            <a:ext cx="426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124200" y="2438400"/>
            <a:ext cx="0" cy="327660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949061" y="569796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(1,0)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3148" y="332053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(0,1)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6991183"/>
              </p:ext>
            </p:extLst>
          </p:nvPr>
        </p:nvGraphicFramePr>
        <p:xfrm>
          <a:off x="6781800" y="685800"/>
          <a:ext cx="16510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3" imgW="495085" imgH="457002" progId="Equation.DSMT4">
                  <p:embed/>
                </p:oleObj>
              </mc:Choice>
              <mc:Fallback>
                <p:oleObj name="Equation" r:id="rId3" imgW="495085" imgH="4570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685800"/>
                        <a:ext cx="1651000" cy="152400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V="1">
            <a:off x="3124200" y="3689866"/>
            <a:ext cx="533400" cy="18727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00761" y="314483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b,d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7" name="Curved Connector 26"/>
          <p:cNvCxnSpPr/>
          <p:nvPr/>
        </p:nvCxnSpPr>
        <p:spPr>
          <a:xfrm>
            <a:off x="3124199" y="3442447"/>
            <a:ext cx="533401" cy="247419"/>
          </a:xfrm>
          <a:prstGeom prst="curvedConnector3">
            <a:avLst>
              <a:gd name="adj1" fmla="val 50000"/>
            </a:avLst>
          </a:prstGeom>
          <a:ln w="190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821689"/>
              </p:ext>
            </p:extLst>
          </p:nvPr>
        </p:nvGraphicFramePr>
        <p:xfrm>
          <a:off x="228600" y="3874532"/>
          <a:ext cx="1905000" cy="1252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5" imgW="698500" imgH="457200" progId="Equation.DSMT4">
                  <p:embed/>
                </p:oleObj>
              </mc:Choice>
              <mc:Fallback>
                <p:oleObj name="Equation" r:id="rId5" imgW="6985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874532"/>
                        <a:ext cx="1905000" cy="1252603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17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24200" y="3505200"/>
            <a:ext cx="21336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2630487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  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71800" y="5562600"/>
            <a:ext cx="426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124200" y="2438400"/>
            <a:ext cx="0" cy="327660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949061" y="569796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(1,0)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3148" y="332053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(0,1)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124200" y="3689866"/>
            <a:ext cx="533400" cy="18727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00761" y="314483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b,d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124200" y="3886200"/>
            <a:ext cx="34290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21523" y="368986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a,c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1" y="228600"/>
            <a:ext cx="46863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So the unit square is transformed into a parallelogram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47537" y="1536583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a+b,c+d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119718" y="2022438"/>
            <a:ext cx="3937298" cy="3539266"/>
          </a:xfrm>
          <a:custGeom>
            <a:avLst/>
            <a:gdLst>
              <a:gd name="connsiteX0" fmla="*/ 0 w 3937298"/>
              <a:gd name="connsiteY0" fmla="*/ 3539266 h 3539266"/>
              <a:gd name="connsiteX1" fmla="*/ 3410174 w 3937298"/>
              <a:gd name="connsiteY1" fmla="*/ 1861073 h 3539266"/>
              <a:gd name="connsiteX2" fmla="*/ 3937298 w 3937298"/>
              <a:gd name="connsiteY2" fmla="*/ 0 h 3539266"/>
              <a:gd name="connsiteX3" fmla="*/ 537882 w 3937298"/>
              <a:gd name="connsiteY3" fmla="*/ 1656677 h 3539266"/>
              <a:gd name="connsiteX4" fmla="*/ 0 w 3937298"/>
              <a:gd name="connsiteY4" fmla="*/ 3539266 h 353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7298" h="3539266">
                <a:moveTo>
                  <a:pt x="0" y="3539266"/>
                </a:moveTo>
                <a:lnTo>
                  <a:pt x="3410174" y="1861073"/>
                </a:lnTo>
                <a:lnTo>
                  <a:pt x="3937298" y="0"/>
                </a:lnTo>
                <a:lnTo>
                  <a:pt x="537882" y="1656677"/>
                </a:lnTo>
                <a:lnTo>
                  <a:pt x="0" y="3539266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0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24200" y="3505200"/>
            <a:ext cx="21336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2630487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  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71800" y="5562600"/>
            <a:ext cx="426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124200" y="2438400"/>
            <a:ext cx="0" cy="327660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949061" y="569796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(1,0)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3148" y="332053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(0,1)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124200" y="3689866"/>
            <a:ext cx="533400" cy="18727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00761" y="314483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b,d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124200" y="3886200"/>
            <a:ext cx="34290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21523" y="368986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a,c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47537" y="1536583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a+b,c+d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119718" y="2022438"/>
            <a:ext cx="3937298" cy="3539266"/>
          </a:xfrm>
          <a:custGeom>
            <a:avLst/>
            <a:gdLst>
              <a:gd name="connsiteX0" fmla="*/ 0 w 3937298"/>
              <a:gd name="connsiteY0" fmla="*/ 3539266 h 3539266"/>
              <a:gd name="connsiteX1" fmla="*/ 3410174 w 3937298"/>
              <a:gd name="connsiteY1" fmla="*/ 1861073 h 3539266"/>
              <a:gd name="connsiteX2" fmla="*/ 3937298 w 3937298"/>
              <a:gd name="connsiteY2" fmla="*/ 0 h 3539266"/>
              <a:gd name="connsiteX3" fmla="*/ 537882 w 3937298"/>
              <a:gd name="connsiteY3" fmla="*/ 1656677 h 3539266"/>
              <a:gd name="connsiteX4" fmla="*/ 0 w 3937298"/>
              <a:gd name="connsiteY4" fmla="*/ 3539266 h 353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7298" h="3539266">
                <a:moveTo>
                  <a:pt x="0" y="3539266"/>
                </a:moveTo>
                <a:lnTo>
                  <a:pt x="3410174" y="1861073"/>
                </a:lnTo>
                <a:lnTo>
                  <a:pt x="3937298" y="0"/>
                </a:lnTo>
                <a:lnTo>
                  <a:pt x="537882" y="1656677"/>
                </a:lnTo>
                <a:lnTo>
                  <a:pt x="0" y="3539266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6200" y="185081"/>
            <a:ext cx="6096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We need to show that the area of the parallelogram is |ad-</a:t>
            </a:r>
            <a:r>
              <a:rPr lang="en-US" sz="4400" dirty="0" err="1" smtClean="0">
                <a:solidFill>
                  <a:schemeClr val="bg1"/>
                </a:solidFill>
              </a:rPr>
              <a:t>bc</a:t>
            </a:r>
            <a:r>
              <a:rPr lang="en-US" sz="4400" dirty="0" smtClean="0">
                <a:solidFill>
                  <a:schemeClr val="bg1"/>
                </a:solidFill>
              </a:rPr>
              <a:t>|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80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24200" y="3505200"/>
            <a:ext cx="21336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2630487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  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971800" y="5562600"/>
            <a:ext cx="426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124200" y="2438400"/>
            <a:ext cx="0" cy="327660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949061" y="569796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(1,0)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3148" y="332053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(0,1)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124200" y="3689866"/>
            <a:ext cx="533400" cy="187273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00761" y="314483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b,d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124200" y="3886200"/>
            <a:ext cx="34290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21523" y="368986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a,c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47537" y="1536583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a+b,c+d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199" y="185081"/>
            <a:ext cx="76200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The base of the parallelogram has length (a</a:t>
            </a:r>
            <a:r>
              <a:rPr lang="en-US" sz="4400" baseline="30000" dirty="0" smtClean="0">
                <a:solidFill>
                  <a:schemeClr val="bg1"/>
                </a:solidFill>
              </a:rPr>
              <a:t>2</a:t>
            </a:r>
            <a:r>
              <a:rPr lang="en-US" sz="4400" dirty="0" smtClean="0">
                <a:solidFill>
                  <a:schemeClr val="bg1"/>
                </a:solidFill>
              </a:rPr>
              <a:t>+c</a:t>
            </a:r>
            <a:r>
              <a:rPr lang="en-US" sz="4400" baseline="30000" dirty="0" smtClean="0">
                <a:solidFill>
                  <a:schemeClr val="bg1"/>
                </a:solidFill>
              </a:rPr>
              <a:t>2</a:t>
            </a:r>
            <a:r>
              <a:rPr lang="en-US" sz="4400" dirty="0" smtClean="0">
                <a:solidFill>
                  <a:schemeClr val="bg1"/>
                </a:solidFill>
              </a:rPr>
              <a:t>)</a:t>
            </a:r>
            <a:r>
              <a:rPr lang="en-US" sz="4400" baseline="30000" dirty="0" smtClean="0">
                <a:solidFill>
                  <a:schemeClr val="bg1"/>
                </a:solidFill>
              </a:rPr>
              <a:t>1/2</a:t>
            </a:r>
            <a:endParaRPr lang="en-US" sz="4400" baseline="3000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3276600" y="4206233"/>
            <a:ext cx="3429000" cy="1676400"/>
          </a:xfrm>
          <a:prstGeom prst="straightConnector1">
            <a:avLst/>
          </a:prstGeom>
          <a:ln w="25400">
            <a:solidFill>
              <a:srgbClr val="FF9966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20018867">
            <a:off x="4694184" y="5076136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(a</a:t>
            </a:r>
            <a:r>
              <a:rPr lang="en-US" sz="2000" b="1" baseline="30000" dirty="0" smtClean="0"/>
              <a:t>2</a:t>
            </a:r>
            <a:r>
              <a:rPr lang="en-US" sz="2000" b="1" dirty="0" smtClean="0"/>
              <a:t>+c</a:t>
            </a:r>
            <a:r>
              <a:rPr lang="en-US" sz="2000" b="1" baseline="30000" dirty="0" smtClean="0"/>
              <a:t>2</a:t>
            </a:r>
            <a:r>
              <a:rPr lang="en-US" sz="2000" b="1" dirty="0" smtClean="0"/>
              <a:t>)</a:t>
            </a:r>
            <a:r>
              <a:rPr lang="en-US" sz="2000" b="1" baseline="30000" dirty="0" smtClean="0"/>
              <a:t>1/2</a:t>
            </a:r>
            <a:endParaRPr lang="en-US" sz="2000" b="1" baseline="30000" dirty="0"/>
          </a:p>
        </p:txBody>
      </p:sp>
      <p:sp>
        <p:nvSpPr>
          <p:cNvPr id="14" name="Freeform 13"/>
          <p:cNvSpPr/>
          <p:nvPr/>
        </p:nvSpPr>
        <p:spPr>
          <a:xfrm>
            <a:off x="3119718" y="2022438"/>
            <a:ext cx="3937298" cy="3539266"/>
          </a:xfrm>
          <a:custGeom>
            <a:avLst/>
            <a:gdLst>
              <a:gd name="connsiteX0" fmla="*/ 0 w 3937298"/>
              <a:gd name="connsiteY0" fmla="*/ 3539266 h 3539266"/>
              <a:gd name="connsiteX1" fmla="*/ 3410174 w 3937298"/>
              <a:gd name="connsiteY1" fmla="*/ 1861073 h 3539266"/>
              <a:gd name="connsiteX2" fmla="*/ 3937298 w 3937298"/>
              <a:gd name="connsiteY2" fmla="*/ 0 h 3539266"/>
              <a:gd name="connsiteX3" fmla="*/ 537882 w 3937298"/>
              <a:gd name="connsiteY3" fmla="*/ 1656677 h 3539266"/>
              <a:gd name="connsiteX4" fmla="*/ 0 w 3937298"/>
              <a:gd name="connsiteY4" fmla="*/ 3539266 h 353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7298" h="3539266">
                <a:moveTo>
                  <a:pt x="0" y="3539266"/>
                </a:moveTo>
                <a:lnTo>
                  <a:pt x="3410174" y="1861073"/>
                </a:lnTo>
                <a:lnTo>
                  <a:pt x="3937298" y="0"/>
                </a:lnTo>
                <a:lnTo>
                  <a:pt x="537882" y="1656677"/>
                </a:lnTo>
                <a:lnTo>
                  <a:pt x="0" y="3539266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6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</TotalTime>
  <Words>942</Words>
  <Application>Microsoft Office PowerPoint</Application>
  <PresentationFormat>On-screen Show (4:3)</PresentationFormat>
  <Paragraphs>148</Paragraphs>
  <Slides>32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Office Theme</vt:lpstr>
      <vt:lpstr>Equation</vt:lpstr>
      <vt:lpstr>Determinants and Areas</vt:lpstr>
      <vt:lpstr>The intention here is to prove that application of a 2 x 2 matrix to regions of the plane multiplies the area by the absolute value of the determinant of the matrix.</vt:lpstr>
      <vt:lpstr>Begin with a unit square:</vt:lpstr>
      <vt:lpstr>   Transform this by a matrix</vt:lpstr>
      <vt:lpstr>   Transform this by a matrix</vt:lpstr>
      <vt:lpstr>   Transform this by a matrix</vt:lpstr>
      <vt:lpstr>   </vt:lpstr>
      <vt:lpstr>   </vt:lpstr>
      <vt:lpstr>   </vt:lpstr>
      <vt:lpstr>   </vt:lpstr>
      <vt:lpstr>   </vt:lpstr>
      <vt:lpstr>   </vt:lpstr>
      <vt:lpstr>   </vt:lpstr>
      <vt:lpstr>   </vt:lpstr>
      <vt:lpstr>PowerPoint Presentation</vt:lpstr>
      <vt:lpstr>PowerPoint Presentation</vt:lpstr>
      <vt:lpstr>   </vt:lpstr>
      <vt:lpstr>   </vt:lpstr>
      <vt:lpstr>We proved that application of a 2 x 2 matrix to a unit square of the plane multiplies the area by the absolute value of the determinant of the matrix.</vt:lpstr>
      <vt:lpstr>What about the areas of any figures in the plane? Under transformation are they simply multiplied by the absolute value of the determinant?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 actually could prove that the absolute values could be dropped so that det(A) x det(B) = det (AB) = det (BA) </vt:lpstr>
      <vt:lpstr>We actually could prove that the absolute values could be dropped so that det(A) x det(B) = det (AB) = det (BA) and this holds for any n by n matrices.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Determinants and Areas</dc:title>
  <dc:creator>Alan</dc:creator>
  <cp:lastModifiedBy>Alan Kaylor Cline</cp:lastModifiedBy>
  <cp:revision>25</cp:revision>
  <dcterms:created xsi:type="dcterms:W3CDTF">2012-11-13T03:21:56Z</dcterms:created>
  <dcterms:modified xsi:type="dcterms:W3CDTF">2012-11-14T16:43:47Z</dcterms:modified>
</cp:coreProperties>
</file>