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63" r:id="rId3"/>
    <p:sldId id="261" r:id="rId4"/>
    <p:sldId id="262" r:id="rId5"/>
    <p:sldId id="287" r:id="rId6"/>
    <p:sldId id="288" r:id="rId7"/>
    <p:sldId id="290" r:id="rId8"/>
    <p:sldId id="291" r:id="rId9"/>
    <p:sldId id="337" r:id="rId10"/>
    <p:sldId id="289" r:id="rId11"/>
    <p:sldId id="336" r:id="rId12"/>
    <p:sldId id="335" r:id="rId13"/>
    <p:sldId id="334" r:id="rId14"/>
    <p:sldId id="332" r:id="rId15"/>
    <p:sldId id="292" r:id="rId16"/>
    <p:sldId id="273" r:id="rId17"/>
    <p:sldId id="275" r:id="rId18"/>
    <p:sldId id="274" r:id="rId19"/>
    <p:sldId id="276" r:id="rId20"/>
    <p:sldId id="278" r:id="rId21"/>
    <p:sldId id="281" r:id="rId22"/>
    <p:sldId id="280" r:id="rId23"/>
    <p:sldId id="277" r:id="rId24"/>
    <p:sldId id="282" r:id="rId25"/>
    <p:sldId id="293" r:id="rId26"/>
    <p:sldId id="294" r:id="rId27"/>
    <p:sldId id="295" r:id="rId28"/>
    <p:sldId id="296" r:id="rId29"/>
    <p:sldId id="297" r:id="rId30"/>
    <p:sldId id="298" r:id="rId31"/>
    <p:sldId id="319" r:id="rId32"/>
    <p:sldId id="299" r:id="rId33"/>
    <p:sldId id="320" r:id="rId34"/>
    <p:sldId id="321" r:id="rId35"/>
    <p:sldId id="322" r:id="rId36"/>
    <p:sldId id="324" r:id="rId37"/>
    <p:sldId id="300" r:id="rId38"/>
    <p:sldId id="301" r:id="rId39"/>
    <p:sldId id="302" r:id="rId40"/>
    <p:sldId id="303" r:id="rId41"/>
    <p:sldId id="283" r:id="rId42"/>
    <p:sldId id="285" r:id="rId43"/>
    <p:sldId id="284" r:id="rId44"/>
    <p:sldId id="286" r:id="rId45"/>
    <p:sldId id="304" r:id="rId46"/>
    <p:sldId id="311" r:id="rId47"/>
    <p:sldId id="325" r:id="rId48"/>
    <p:sldId id="328" r:id="rId49"/>
    <p:sldId id="326" r:id="rId50"/>
    <p:sldId id="327" r:id="rId51"/>
    <p:sldId id="313" r:id="rId52"/>
    <p:sldId id="314" r:id="rId53"/>
    <p:sldId id="317" r:id="rId54"/>
    <p:sldId id="315"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7" d="100"/>
          <a:sy n="107" d="100"/>
        </p:scale>
        <p:origin x="-126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5AF76-78AC-433F-9B91-E9E459B6ED2F}" type="datetimeFigureOut">
              <a:rPr lang="en-US" smtClean="0"/>
              <a:t>8/28/2015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DC7683-33CB-4DC2-9809-E34971548839}" type="slidenum">
              <a:rPr lang="en-US" smtClean="0"/>
              <a:t>‹#›</a:t>
            </a:fld>
            <a:endParaRPr lang="en-US"/>
          </a:p>
        </p:txBody>
      </p:sp>
    </p:spTree>
    <p:extLst>
      <p:ext uri="{BB962C8B-B14F-4D97-AF65-F5344CB8AC3E}">
        <p14:creationId xmlns:p14="http://schemas.microsoft.com/office/powerpoint/2010/main" val="162653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http://www.smartplanet.com/blog/thinking-tech/what-is-the-worlds-data-storage-capacity/6256</a:t>
            </a:r>
            <a:endParaRPr lang="en-US" dirty="0"/>
          </a:p>
        </p:txBody>
      </p:sp>
      <p:sp>
        <p:nvSpPr>
          <p:cNvPr id="4" name="Slide Number Placeholder 3"/>
          <p:cNvSpPr>
            <a:spLocks noGrp="1"/>
          </p:cNvSpPr>
          <p:nvPr>
            <p:ph type="sldNum" sz="quarter" idx="10"/>
          </p:nvPr>
        </p:nvSpPr>
        <p:spPr/>
        <p:txBody>
          <a:bodyPr/>
          <a:lstStyle/>
          <a:p>
            <a:fld id="{86DC7683-33CB-4DC2-9809-E34971548839}" type="slidenum">
              <a:rPr lang="en-US" smtClean="0"/>
              <a:t>51</a:t>
            </a:fld>
            <a:endParaRPr lang="en-US"/>
          </a:p>
        </p:txBody>
      </p:sp>
    </p:spTree>
    <p:extLst>
      <p:ext uri="{BB962C8B-B14F-4D97-AF65-F5344CB8AC3E}">
        <p14:creationId xmlns:p14="http://schemas.microsoft.com/office/powerpoint/2010/main" val="2494161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http://www.smartplanet.com/blog/thinking-tech/what-is-the-worlds-data-storage-capacity/6256</a:t>
            </a:r>
            <a:endParaRPr lang="en-US" dirty="0"/>
          </a:p>
        </p:txBody>
      </p:sp>
      <p:sp>
        <p:nvSpPr>
          <p:cNvPr id="4" name="Slide Number Placeholder 3"/>
          <p:cNvSpPr>
            <a:spLocks noGrp="1"/>
          </p:cNvSpPr>
          <p:nvPr>
            <p:ph type="sldNum" sz="quarter" idx="10"/>
          </p:nvPr>
        </p:nvSpPr>
        <p:spPr/>
        <p:txBody>
          <a:bodyPr/>
          <a:lstStyle/>
          <a:p>
            <a:fld id="{86DC7683-33CB-4DC2-9809-E34971548839}" type="slidenum">
              <a:rPr lang="en-US" smtClean="0"/>
              <a:t>52</a:t>
            </a:fld>
            <a:endParaRPr lang="en-US"/>
          </a:p>
        </p:txBody>
      </p:sp>
    </p:spTree>
    <p:extLst>
      <p:ext uri="{BB962C8B-B14F-4D97-AF65-F5344CB8AC3E}">
        <p14:creationId xmlns:p14="http://schemas.microsoft.com/office/powerpoint/2010/main" val="2494161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http://www.smartplanet.com/blog/thinking-tech/what-is-the-worlds-data-storage-capacity/6256</a:t>
            </a:r>
            <a:endParaRPr lang="en-US" dirty="0"/>
          </a:p>
        </p:txBody>
      </p:sp>
      <p:sp>
        <p:nvSpPr>
          <p:cNvPr id="4" name="Slide Number Placeholder 3"/>
          <p:cNvSpPr>
            <a:spLocks noGrp="1"/>
          </p:cNvSpPr>
          <p:nvPr>
            <p:ph type="sldNum" sz="quarter" idx="10"/>
          </p:nvPr>
        </p:nvSpPr>
        <p:spPr/>
        <p:txBody>
          <a:bodyPr/>
          <a:lstStyle/>
          <a:p>
            <a:fld id="{86DC7683-33CB-4DC2-9809-E34971548839}" type="slidenum">
              <a:rPr lang="en-US" smtClean="0"/>
              <a:t>53</a:t>
            </a:fld>
            <a:endParaRPr lang="en-US"/>
          </a:p>
        </p:txBody>
      </p:sp>
    </p:spTree>
    <p:extLst>
      <p:ext uri="{BB962C8B-B14F-4D97-AF65-F5344CB8AC3E}">
        <p14:creationId xmlns:p14="http://schemas.microsoft.com/office/powerpoint/2010/main" val="249416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http://www.smartplanet.com/blog/thinking-tech/what-is-the-worlds-data-storage-capacity/6256</a:t>
            </a:r>
            <a:endParaRPr lang="en-US" dirty="0"/>
          </a:p>
        </p:txBody>
      </p:sp>
      <p:sp>
        <p:nvSpPr>
          <p:cNvPr id="4" name="Slide Number Placeholder 3"/>
          <p:cNvSpPr>
            <a:spLocks noGrp="1"/>
          </p:cNvSpPr>
          <p:nvPr>
            <p:ph type="sldNum" sz="quarter" idx="10"/>
          </p:nvPr>
        </p:nvSpPr>
        <p:spPr/>
        <p:txBody>
          <a:bodyPr/>
          <a:lstStyle/>
          <a:p>
            <a:fld id="{86DC7683-33CB-4DC2-9809-E34971548839}" type="slidenum">
              <a:rPr lang="en-US" smtClean="0"/>
              <a:t>54</a:t>
            </a:fld>
            <a:endParaRPr lang="en-US"/>
          </a:p>
        </p:txBody>
      </p:sp>
    </p:spTree>
    <p:extLst>
      <p:ext uri="{BB962C8B-B14F-4D97-AF65-F5344CB8AC3E}">
        <p14:creationId xmlns:p14="http://schemas.microsoft.com/office/powerpoint/2010/main" val="2494161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http://www.smartplanet.com/blog/thinking-tech/what-is-the-worlds-data-storage-capacity/6256</a:t>
            </a:r>
            <a:endParaRPr lang="en-US" dirty="0"/>
          </a:p>
        </p:txBody>
      </p:sp>
      <p:sp>
        <p:nvSpPr>
          <p:cNvPr id="4" name="Slide Number Placeholder 3"/>
          <p:cNvSpPr>
            <a:spLocks noGrp="1"/>
          </p:cNvSpPr>
          <p:nvPr>
            <p:ph type="sldNum" sz="quarter" idx="10"/>
          </p:nvPr>
        </p:nvSpPr>
        <p:spPr/>
        <p:txBody>
          <a:bodyPr/>
          <a:lstStyle/>
          <a:p>
            <a:fld id="{86DC7683-33CB-4DC2-9809-E34971548839}" type="slidenum">
              <a:rPr lang="en-US" smtClean="0"/>
              <a:t>55</a:t>
            </a:fld>
            <a:endParaRPr lang="en-US"/>
          </a:p>
        </p:txBody>
      </p:sp>
    </p:spTree>
    <p:extLst>
      <p:ext uri="{BB962C8B-B14F-4D97-AF65-F5344CB8AC3E}">
        <p14:creationId xmlns:p14="http://schemas.microsoft.com/office/powerpoint/2010/main" val="249416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BD7DF-53EE-4829-B7F6-03A9636B3C1A}" type="datetimeFigureOut">
              <a:rPr lang="en-US" smtClean="0"/>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228980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BD7DF-53EE-4829-B7F6-03A9636B3C1A}" type="datetimeFigureOut">
              <a:rPr lang="en-US" smtClean="0"/>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403788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BD7DF-53EE-4829-B7F6-03A9636B3C1A}" type="datetimeFigureOut">
              <a:rPr lang="en-US" smtClean="0"/>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73733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BD7DF-53EE-4829-B7F6-03A9636B3C1A}" type="datetimeFigureOut">
              <a:rPr lang="en-US" smtClean="0"/>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168305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BD7DF-53EE-4829-B7F6-03A9636B3C1A}" type="datetimeFigureOut">
              <a:rPr lang="en-US" smtClean="0"/>
              <a:t>8/28/2015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400774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6BD7DF-53EE-4829-B7F6-03A9636B3C1A}" type="datetimeFigureOut">
              <a:rPr lang="en-US" smtClean="0"/>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1360919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6BD7DF-53EE-4829-B7F6-03A9636B3C1A}" type="datetimeFigureOut">
              <a:rPr lang="en-US" smtClean="0"/>
              <a:t>8/28/2015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201389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6BD7DF-53EE-4829-B7F6-03A9636B3C1A}" type="datetimeFigureOut">
              <a:rPr lang="en-US" smtClean="0"/>
              <a:t>8/28/2015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313423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BD7DF-53EE-4829-B7F6-03A9636B3C1A}" type="datetimeFigureOut">
              <a:rPr lang="en-US" smtClean="0"/>
              <a:t>8/28/2015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230267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BD7DF-53EE-4829-B7F6-03A9636B3C1A}" type="datetimeFigureOut">
              <a:rPr lang="en-US" smtClean="0"/>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114916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BD7DF-53EE-4829-B7F6-03A9636B3C1A}" type="datetimeFigureOut">
              <a:rPr lang="en-US" smtClean="0"/>
              <a:t>8/28/2015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809FF-43C1-453D-ABB0-DAC8D012EF61}" type="slidenum">
              <a:rPr lang="en-US" smtClean="0"/>
              <a:t>‹#›</a:t>
            </a:fld>
            <a:endParaRPr lang="en-US"/>
          </a:p>
        </p:txBody>
      </p:sp>
    </p:spTree>
    <p:extLst>
      <p:ext uri="{BB962C8B-B14F-4D97-AF65-F5344CB8AC3E}">
        <p14:creationId xmlns:p14="http://schemas.microsoft.com/office/powerpoint/2010/main" val="87764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BD7DF-53EE-4829-B7F6-03A9636B3C1A}" type="datetimeFigureOut">
              <a:rPr lang="en-US" smtClean="0"/>
              <a:t>8/28/2015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809FF-43C1-453D-ABB0-DAC8D012EF61}" type="slidenum">
              <a:rPr lang="en-US" smtClean="0"/>
              <a:t>‹#›</a:t>
            </a:fld>
            <a:endParaRPr lang="en-US"/>
          </a:p>
        </p:txBody>
      </p:sp>
    </p:spTree>
    <p:extLst>
      <p:ext uri="{BB962C8B-B14F-4D97-AF65-F5344CB8AC3E}">
        <p14:creationId xmlns:p14="http://schemas.microsoft.com/office/powerpoint/2010/main" val="197311978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www.youtube.com/watch?v=fFiV4ymEDfY&amp;feature=related"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sherjillian@ymail.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Math 340L - CS</a:t>
            </a:r>
            <a:endParaRPr lang="en-US" dirty="0"/>
          </a:p>
        </p:txBody>
      </p:sp>
      <p:sp>
        <p:nvSpPr>
          <p:cNvPr id="3" name="Subtitle 2"/>
          <p:cNvSpPr>
            <a:spLocks noGrp="1"/>
          </p:cNvSpPr>
          <p:nvPr>
            <p:ph type="subTitle" idx="1"/>
          </p:nvPr>
        </p:nvSpPr>
        <p:spPr/>
        <p:txBody>
          <a:bodyPr/>
          <a:lstStyle/>
          <a:p>
            <a:r>
              <a:rPr lang="en-US" dirty="0" smtClean="0"/>
              <a:t>What’s this all about?</a:t>
            </a:r>
            <a:endParaRPr lang="en-US" dirty="0"/>
          </a:p>
        </p:txBody>
      </p:sp>
    </p:spTree>
    <p:extLst>
      <p:ext uri="{BB962C8B-B14F-4D97-AF65-F5344CB8AC3E}">
        <p14:creationId xmlns:p14="http://schemas.microsoft.com/office/powerpoint/2010/main" val="403724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Grading</a:t>
            </a:r>
            <a:endParaRPr lang="en-US" dirty="0"/>
          </a:p>
        </p:txBody>
      </p:sp>
      <p:sp>
        <p:nvSpPr>
          <p:cNvPr id="3" name="Content Placeholder 2"/>
          <p:cNvSpPr>
            <a:spLocks noGrp="1"/>
          </p:cNvSpPr>
          <p:nvPr>
            <p:ph idx="1"/>
          </p:nvPr>
        </p:nvSpPr>
        <p:spPr/>
        <p:txBody>
          <a:bodyPr/>
          <a:lstStyle/>
          <a:p>
            <a:endParaRPr lang="en-US" dirty="0"/>
          </a:p>
          <a:p>
            <a:r>
              <a:rPr lang="en-US" dirty="0" smtClean="0"/>
              <a:t>Exam </a:t>
            </a:r>
            <a:r>
              <a:rPr lang="en-US" dirty="0"/>
              <a:t>1: </a:t>
            </a:r>
            <a:r>
              <a:rPr lang="en-US" dirty="0" smtClean="0"/>
              <a:t>20% </a:t>
            </a:r>
            <a:endParaRPr lang="en-US" dirty="0"/>
          </a:p>
          <a:p>
            <a:r>
              <a:rPr lang="en-US" dirty="0"/>
              <a:t>Exam 2: </a:t>
            </a:r>
            <a:r>
              <a:rPr lang="en-US" dirty="0" smtClean="0"/>
              <a:t>20% </a:t>
            </a:r>
            <a:endParaRPr lang="en-US" dirty="0"/>
          </a:p>
          <a:p>
            <a:r>
              <a:rPr lang="en-US" dirty="0" smtClean="0"/>
              <a:t>Final </a:t>
            </a:r>
            <a:r>
              <a:rPr lang="en-US" dirty="0"/>
              <a:t>Exam: </a:t>
            </a:r>
            <a:r>
              <a:rPr lang="en-US" dirty="0" smtClean="0"/>
              <a:t>45% </a:t>
            </a:r>
            <a:endParaRPr lang="en-US" dirty="0"/>
          </a:p>
          <a:p>
            <a:r>
              <a:rPr lang="en-US" dirty="0"/>
              <a:t>Homework: 15</a:t>
            </a:r>
            <a:r>
              <a:rPr lang="en-US" dirty="0" smtClean="0"/>
              <a:t>% </a:t>
            </a:r>
            <a:endParaRPr lang="en-US" dirty="0"/>
          </a:p>
        </p:txBody>
      </p:sp>
    </p:spTree>
    <p:extLst>
      <p:ext uri="{BB962C8B-B14F-4D97-AF65-F5344CB8AC3E}">
        <p14:creationId xmlns:p14="http://schemas.microsoft.com/office/powerpoint/2010/main" val="2545807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Stuff for You</a:t>
            </a:r>
            <a:endParaRPr lang="en-US" dirty="0"/>
          </a:p>
        </p:txBody>
      </p:sp>
      <p:sp>
        <p:nvSpPr>
          <p:cNvPr id="3" name="Content Placeholder 2"/>
          <p:cNvSpPr>
            <a:spLocks noGrp="1"/>
          </p:cNvSpPr>
          <p:nvPr>
            <p:ph idx="1"/>
          </p:nvPr>
        </p:nvSpPr>
        <p:spPr/>
        <p:txBody>
          <a:bodyPr/>
          <a:lstStyle/>
          <a:p>
            <a:r>
              <a:rPr lang="en-US" dirty="0" smtClean="0"/>
              <a:t>No dedicated TA – we share</a:t>
            </a:r>
          </a:p>
        </p:txBody>
      </p:sp>
    </p:spTree>
    <p:extLst>
      <p:ext uri="{BB962C8B-B14F-4D97-AF65-F5344CB8AC3E}">
        <p14:creationId xmlns:p14="http://schemas.microsoft.com/office/powerpoint/2010/main" val="3519201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Stuff for You</a:t>
            </a:r>
            <a:endParaRPr lang="en-US" dirty="0"/>
          </a:p>
        </p:txBody>
      </p:sp>
      <p:sp>
        <p:nvSpPr>
          <p:cNvPr id="3" name="Content Placeholder 2"/>
          <p:cNvSpPr>
            <a:spLocks noGrp="1"/>
          </p:cNvSpPr>
          <p:nvPr>
            <p:ph idx="1"/>
          </p:nvPr>
        </p:nvSpPr>
        <p:spPr/>
        <p:txBody>
          <a:bodyPr/>
          <a:lstStyle/>
          <a:p>
            <a:r>
              <a:rPr lang="en-US" dirty="0" smtClean="0"/>
              <a:t>No dedicated TA – we share</a:t>
            </a:r>
          </a:p>
          <a:p>
            <a:r>
              <a:rPr lang="en-US" dirty="0" smtClean="0"/>
              <a:t>Undergraduate grader</a:t>
            </a:r>
          </a:p>
        </p:txBody>
      </p:sp>
    </p:spTree>
    <p:extLst>
      <p:ext uri="{BB962C8B-B14F-4D97-AF65-F5344CB8AC3E}">
        <p14:creationId xmlns:p14="http://schemas.microsoft.com/office/powerpoint/2010/main" val="858169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Stuff for You</a:t>
            </a:r>
            <a:endParaRPr lang="en-US" dirty="0"/>
          </a:p>
        </p:txBody>
      </p:sp>
      <p:sp>
        <p:nvSpPr>
          <p:cNvPr id="3" name="Content Placeholder 2"/>
          <p:cNvSpPr>
            <a:spLocks noGrp="1"/>
          </p:cNvSpPr>
          <p:nvPr>
            <p:ph idx="1"/>
          </p:nvPr>
        </p:nvSpPr>
        <p:spPr/>
        <p:txBody>
          <a:bodyPr/>
          <a:lstStyle/>
          <a:p>
            <a:r>
              <a:rPr lang="en-US" dirty="0" smtClean="0"/>
              <a:t>No dedicated TA – we share</a:t>
            </a:r>
          </a:p>
          <a:p>
            <a:r>
              <a:rPr lang="en-US" dirty="0" smtClean="0"/>
              <a:t>Undergraduate grader</a:t>
            </a:r>
          </a:p>
          <a:p>
            <a:r>
              <a:rPr lang="en-US" dirty="0" smtClean="0"/>
              <a:t>Electronic submission of homework</a:t>
            </a:r>
          </a:p>
        </p:txBody>
      </p:sp>
    </p:spTree>
    <p:extLst>
      <p:ext uri="{BB962C8B-B14F-4D97-AF65-F5344CB8AC3E}">
        <p14:creationId xmlns:p14="http://schemas.microsoft.com/office/powerpoint/2010/main" val="1101341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Stuff for You</a:t>
            </a:r>
            <a:endParaRPr lang="en-US" dirty="0"/>
          </a:p>
        </p:txBody>
      </p:sp>
      <p:sp>
        <p:nvSpPr>
          <p:cNvPr id="3" name="Content Placeholder 2"/>
          <p:cNvSpPr>
            <a:spLocks noGrp="1"/>
          </p:cNvSpPr>
          <p:nvPr>
            <p:ph idx="1"/>
          </p:nvPr>
        </p:nvSpPr>
        <p:spPr/>
        <p:txBody>
          <a:bodyPr/>
          <a:lstStyle/>
          <a:p>
            <a:r>
              <a:rPr lang="en-US" dirty="0" smtClean="0"/>
              <a:t>No dedicated TA – we share</a:t>
            </a:r>
          </a:p>
          <a:p>
            <a:r>
              <a:rPr lang="en-US" dirty="0" smtClean="0"/>
              <a:t>Undergraduate grader</a:t>
            </a:r>
          </a:p>
          <a:p>
            <a:r>
              <a:rPr lang="en-US" dirty="0" smtClean="0"/>
              <a:t>Electronic submission of homework</a:t>
            </a:r>
          </a:p>
          <a:p>
            <a:r>
              <a:rPr lang="en-US" dirty="0" smtClean="0"/>
              <a:t>Tutoring sessions</a:t>
            </a:r>
          </a:p>
        </p:txBody>
      </p:sp>
    </p:spTree>
    <p:extLst>
      <p:ext uri="{BB962C8B-B14F-4D97-AF65-F5344CB8AC3E}">
        <p14:creationId xmlns:p14="http://schemas.microsoft.com/office/powerpoint/2010/main" val="1379903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96"/>
            <a:ext cx="8229600" cy="612741"/>
          </a:xfrm>
        </p:spPr>
        <p:txBody>
          <a:bodyPr>
            <a:normAutofit/>
          </a:bodyPr>
          <a:lstStyle/>
          <a:p>
            <a:pPr algn="l"/>
            <a:r>
              <a:rPr lang="en-US" sz="3200" b="1" dirty="0" smtClean="0"/>
              <a:t>                        Topics</a:t>
            </a:r>
            <a:r>
              <a:rPr lang="en-US" sz="3200" dirty="0" smtClean="0"/>
              <a:t>:</a:t>
            </a:r>
            <a:endParaRPr lang="en-US" sz="3200" dirty="0"/>
          </a:p>
        </p:txBody>
      </p:sp>
      <p:sp>
        <p:nvSpPr>
          <p:cNvPr id="3" name="Content Placeholder 2"/>
          <p:cNvSpPr>
            <a:spLocks noGrp="1"/>
          </p:cNvSpPr>
          <p:nvPr>
            <p:ph idx="1"/>
          </p:nvPr>
        </p:nvSpPr>
        <p:spPr>
          <a:xfrm>
            <a:off x="109884" y="659876"/>
            <a:ext cx="4169885" cy="5599522"/>
          </a:xfrm>
        </p:spPr>
        <p:txBody>
          <a:bodyPr>
            <a:normAutofit fontScale="25000" lnSpcReduction="20000"/>
          </a:bodyPr>
          <a:lstStyle/>
          <a:p>
            <a:pPr marL="0" indent="0">
              <a:buNone/>
            </a:pPr>
            <a:r>
              <a:rPr lang="en-US" sz="6400" dirty="0" smtClean="0"/>
              <a:t>1</a:t>
            </a:r>
            <a:r>
              <a:rPr lang="en-US" sz="6400" dirty="0"/>
              <a:t>. </a:t>
            </a:r>
            <a:r>
              <a:rPr lang="en-US" sz="6400" b="1" dirty="0"/>
              <a:t>Introduction to Vectors </a:t>
            </a:r>
          </a:p>
          <a:p>
            <a:pPr marL="0" indent="0">
              <a:buNone/>
            </a:pPr>
            <a:r>
              <a:rPr lang="en-US" sz="6400" dirty="0"/>
              <a:t>1.1. Vectors and Linear Combinations </a:t>
            </a:r>
          </a:p>
          <a:p>
            <a:pPr marL="0" indent="0">
              <a:buNone/>
            </a:pPr>
            <a:r>
              <a:rPr lang="en-US" sz="6400" dirty="0"/>
              <a:t>1.2. Lengths and Dot Products </a:t>
            </a:r>
          </a:p>
          <a:p>
            <a:pPr marL="0" indent="0">
              <a:buNone/>
            </a:pPr>
            <a:r>
              <a:rPr lang="en-US" sz="6400" dirty="0"/>
              <a:t>1.3. Matrices </a:t>
            </a:r>
          </a:p>
          <a:p>
            <a:pPr marL="0" indent="0">
              <a:buNone/>
            </a:pPr>
            <a:endParaRPr lang="en-US" sz="6400" dirty="0"/>
          </a:p>
          <a:p>
            <a:pPr marL="0" indent="0">
              <a:buNone/>
            </a:pPr>
            <a:r>
              <a:rPr lang="en-US" sz="6400" dirty="0"/>
              <a:t>2. </a:t>
            </a:r>
            <a:r>
              <a:rPr lang="en-US" sz="6400" b="1" dirty="0"/>
              <a:t>Solving Linear Equations </a:t>
            </a:r>
          </a:p>
          <a:p>
            <a:pPr marL="0" indent="0">
              <a:buNone/>
            </a:pPr>
            <a:r>
              <a:rPr lang="en-US" sz="6400" dirty="0"/>
              <a:t>2.1. Vectors and Linear Equations </a:t>
            </a:r>
          </a:p>
          <a:p>
            <a:pPr marL="0" indent="0">
              <a:buNone/>
            </a:pPr>
            <a:r>
              <a:rPr lang="en-US" sz="6400" dirty="0"/>
              <a:t>2.2. The Idea of Elimination </a:t>
            </a:r>
          </a:p>
          <a:p>
            <a:pPr marL="0" indent="0">
              <a:buNone/>
            </a:pPr>
            <a:r>
              <a:rPr lang="en-US" sz="6400" dirty="0"/>
              <a:t>2.3. Elimination Using Matrices </a:t>
            </a:r>
          </a:p>
          <a:p>
            <a:pPr marL="0" indent="0">
              <a:buNone/>
            </a:pPr>
            <a:r>
              <a:rPr lang="en-US" sz="6400" dirty="0"/>
              <a:t>2.4. Rules for Matrix Operations </a:t>
            </a:r>
          </a:p>
          <a:p>
            <a:pPr marL="0" indent="0">
              <a:buNone/>
            </a:pPr>
            <a:r>
              <a:rPr lang="en-US" sz="6400" dirty="0"/>
              <a:t>2.5. Inverse Matrices </a:t>
            </a:r>
          </a:p>
          <a:p>
            <a:pPr marL="0" indent="0">
              <a:buNone/>
            </a:pPr>
            <a:r>
              <a:rPr lang="en-US" sz="6400" dirty="0"/>
              <a:t>2.6. Elimination = Factorization: A = LU </a:t>
            </a:r>
          </a:p>
          <a:p>
            <a:pPr marL="0" indent="0">
              <a:buNone/>
            </a:pPr>
            <a:r>
              <a:rPr lang="en-US" sz="6400" dirty="0"/>
              <a:t>2.7. Transposes and Permutations </a:t>
            </a:r>
          </a:p>
          <a:p>
            <a:pPr marL="0" indent="0">
              <a:buNone/>
            </a:pPr>
            <a:endParaRPr lang="en-US" sz="6400" dirty="0"/>
          </a:p>
          <a:p>
            <a:pPr marL="0" indent="0">
              <a:buNone/>
            </a:pPr>
            <a:r>
              <a:rPr lang="en-US" sz="6400" dirty="0"/>
              <a:t>3. </a:t>
            </a:r>
            <a:r>
              <a:rPr lang="en-US" sz="6400" b="1" dirty="0"/>
              <a:t>Vector Spaces and Subspaces </a:t>
            </a:r>
          </a:p>
          <a:p>
            <a:pPr marL="0" indent="0">
              <a:buNone/>
            </a:pPr>
            <a:r>
              <a:rPr lang="en-US" sz="6400" dirty="0"/>
              <a:t>3.1. Spaces of Vectors </a:t>
            </a:r>
          </a:p>
          <a:p>
            <a:pPr marL="0" indent="0">
              <a:buNone/>
            </a:pPr>
            <a:r>
              <a:rPr lang="en-US" sz="6400" dirty="0"/>
              <a:t>3.2. The </a:t>
            </a:r>
            <a:r>
              <a:rPr lang="en-US" sz="6400" dirty="0" err="1"/>
              <a:t>Nullspace</a:t>
            </a:r>
            <a:r>
              <a:rPr lang="en-US" sz="6400" dirty="0"/>
              <a:t> of A: Solving Ax = 0 </a:t>
            </a:r>
          </a:p>
          <a:p>
            <a:pPr marL="0" indent="0">
              <a:buNone/>
            </a:pPr>
            <a:r>
              <a:rPr lang="en-US" sz="6400" dirty="0"/>
              <a:t>3.3. The Rank and the Row Reduced Form </a:t>
            </a:r>
          </a:p>
          <a:p>
            <a:pPr marL="0" indent="0">
              <a:buNone/>
            </a:pPr>
            <a:r>
              <a:rPr lang="en-US" sz="6400" dirty="0"/>
              <a:t>3.4. The Complete Solution to Ax = b </a:t>
            </a:r>
          </a:p>
          <a:p>
            <a:pPr marL="0" indent="0">
              <a:buNone/>
            </a:pPr>
            <a:r>
              <a:rPr lang="en-US" sz="6400" dirty="0"/>
              <a:t>3.5. Independence, Basis and Dimension </a:t>
            </a:r>
          </a:p>
          <a:p>
            <a:pPr marL="0" indent="0">
              <a:buNone/>
            </a:pPr>
            <a:endParaRPr lang="en-US" sz="5600" dirty="0"/>
          </a:p>
          <a:p>
            <a:endParaRPr lang="en-US" dirty="0"/>
          </a:p>
        </p:txBody>
      </p:sp>
      <p:sp>
        <p:nvSpPr>
          <p:cNvPr id="5" name="TextBox 4"/>
          <p:cNvSpPr txBox="1"/>
          <p:nvPr/>
        </p:nvSpPr>
        <p:spPr>
          <a:xfrm>
            <a:off x="3912122" y="579358"/>
            <a:ext cx="6703609" cy="5293757"/>
          </a:xfrm>
          <a:prstGeom prst="rect">
            <a:avLst/>
          </a:prstGeom>
          <a:noFill/>
        </p:spPr>
        <p:txBody>
          <a:bodyPr wrap="square" rtlCol="0">
            <a:spAutoFit/>
          </a:bodyPr>
          <a:lstStyle/>
          <a:p>
            <a:r>
              <a:rPr lang="en-US" sz="1600" dirty="0" smtClean="0"/>
              <a:t>4. </a:t>
            </a:r>
            <a:r>
              <a:rPr lang="en-US" sz="1600" b="1" dirty="0" err="1" smtClean="0"/>
              <a:t>Orthogonality</a:t>
            </a:r>
            <a:r>
              <a:rPr lang="en-US" sz="1600" b="1" dirty="0" smtClean="0"/>
              <a:t> </a:t>
            </a:r>
          </a:p>
          <a:p>
            <a:r>
              <a:rPr lang="en-US" sz="1600" dirty="0" smtClean="0"/>
              <a:t>4.1. </a:t>
            </a:r>
            <a:r>
              <a:rPr lang="en-US" sz="1600" dirty="0" err="1" smtClean="0"/>
              <a:t>Orthogonality</a:t>
            </a:r>
            <a:r>
              <a:rPr lang="en-US" sz="1600" dirty="0" smtClean="0"/>
              <a:t> of the Four Subspaces </a:t>
            </a:r>
          </a:p>
          <a:p>
            <a:r>
              <a:rPr lang="en-US" sz="1600" dirty="0" smtClean="0"/>
              <a:t>4.2. Projections </a:t>
            </a:r>
          </a:p>
          <a:p>
            <a:r>
              <a:rPr lang="en-US" sz="1600" dirty="0" smtClean="0"/>
              <a:t>4.3. Least Squares Approximations </a:t>
            </a:r>
          </a:p>
          <a:p>
            <a:r>
              <a:rPr lang="en-US" sz="1600" dirty="0" smtClean="0"/>
              <a:t>4.4. Orthogonal Bases and Gram-Schmidt </a:t>
            </a:r>
          </a:p>
          <a:p>
            <a:endParaRPr lang="en-US" sz="1600" dirty="0" smtClean="0"/>
          </a:p>
          <a:p>
            <a:r>
              <a:rPr lang="en-US" sz="1600" dirty="0" smtClean="0"/>
              <a:t>5. </a:t>
            </a:r>
            <a:r>
              <a:rPr lang="en-US" sz="1600" b="1" dirty="0" smtClean="0"/>
              <a:t>Determinants </a:t>
            </a:r>
            <a:endParaRPr lang="en-US" sz="1600" dirty="0" smtClean="0"/>
          </a:p>
          <a:p>
            <a:r>
              <a:rPr lang="en-US" sz="1600" dirty="0" smtClean="0"/>
              <a:t>5.1. The Area Property</a:t>
            </a:r>
          </a:p>
          <a:p>
            <a:endParaRPr lang="en-US" sz="1600" dirty="0" smtClean="0"/>
          </a:p>
          <a:p>
            <a:r>
              <a:rPr lang="en-US" sz="1600" dirty="0" smtClean="0"/>
              <a:t>6. </a:t>
            </a:r>
            <a:r>
              <a:rPr lang="en-US" sz="1600" b="1" dirty="0" smtClean="0"/>
              <a:t>Eigenvalues and Eigenvectors </a:t>
            </a:r>
          </a:p>
          <a:p>
            <a:r>
              <a:rPr lang="en-US" sz="1600" dirty="0" smtClean="0"/>
              <a:t>6.1. Introduction to Eigenvalues </a:t>
            </a:r>
          </a:p>
          <a:p>
            <a:r>
              <a:rPr lang="en-US" sz="1600" dirty="0" smtClean="0"/>
              <a:t>6.2. </a:t>
            </a:r>
            <a:r>
              <a:rPr lang="en-US" sz="1600" dirty="0" err="1" smtClean="0"/>
              <a:t>Diagonalizing</a:t>
            </a:r>
            <a:r>
              <a:rPr lang="en-US" sz="1600" dirty="0" smtClean="0"/>
              <a:t> a Matrix </a:t>
            </a:r>
          </a:p>
          <a:p>
            <a:r>
              <a:rPr lang="en-US" sz="1600" dirty="0" smtClean="0"/>
              <a:t>6.3. Similar Matrices </a:t>
            </a:r>
          </a:p>
          <a:p>
            <a:r>
              <a:rPr lang="en-US" sz="1600" dirty="0" smtClean="0"/>
              <a:t>6.4. Applications</a:t>
            </a:r>
          </a:p>
          <a:p>
            <a:endParaRPr lang="en-US" sz="1600" dirty="0" smtClean="0"/>
          </a:p>
          <a:p>
            <a:r>
              <a:rPr lang="en-US" sz="1600" dirty="0" smtClean="0"/>
              <a:t>7. </a:t>
            </a:r>
            <a:r>
              <a:rPr lang="en-US" sz="1600" b="1" dirty="0" smtClean="0"/>
              <a:t>Linear Transformations </a:t>
            </a:r>
          </a:p>
          <a:p>
            <a:r>
              <a:rPr lang="en-US" sz="1600" dirty="0" smtClean="0"/>
              <a:t>7.1. The Idea of a Linear Transformation </a:t>
            </a:r>
          </a:p>
          <a:p>
            <a:r>
              <a:rPr lang="en-US" sz="1600" dirty="0" smtClean="0"/>
              <a:t>7.2. The Matrix of a Linear Transformation </a:t>
            </a:r>
          </a:p>
          <a:p>
            <a:r>
              <a:rPr lang="en-US" sz="1600" dirty="0" smtClean="0"/>
              <a:t>7.3. Examples on </a:t>
            </a:r>
            <a:r>
              <a:rPr lang="en-US" sz="1600" dirty="0" err="1" smtClean="0"/>
              <a:t>R</a:t>
            </a:r>
            <a:r>
              <a:rPr lang="en-US" sz="1600" baseline="30000" dirty="0" err="1" smtClean="0"/>
              <a:t>n</a:t>
            </a:r>
            <a:r>
              <a:rPr lang="en-US" sz="1600" dirty="0" smtClean="0"/>
              <a:t> :rotations, projections, shears, </a:t>
            </a:r>
          </a:p>
          <a:p>
            <a:r>
              <a:rPr lang="en-US" sz="1600" dirty="0" smtClean="0"/>
              <a:t>	and reflections</a:t>
            </a:r>
          </a:p>
          <a:p>
            <a:endParaRPr lang="en-US" dirty="0"/>
          </a:p>
        </p:txBody>
      </p:sp>
    </p:spTree>
    <p:extLst>
      <p:ext uri="{BB962C8B-B14F-4D97-AF65-F5344CB8AC3E}">
        <p14:creationId xmlns:p14="http://schemas.microsoft.com/office/powerpoint/2010/main" val="2056724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_piNjpdpJZXA/TUQzb2zamUI/AAAAAAAAATU/zNnhk7jyIiE/s1600/02-eclipse-js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741" y="1051646"/>
            <a:ext cx="7996518" cy="566318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836988" y="386781"/>
            <a:ext cx="5470024" cy="461665"/>
          </a:xfrm>
          <a:prstGeom prst="rect">
            <a:avLst/>
          </a:prstGeom>
          <a:noFill/>
        </p:spPr>
        <p:txBody>
          <a:bodyPr wrap="none" rtlCol="0">
            <a:spAutoFit/>
          </a:bodyPr>
          <a:lstStyle/>
          <a:p>
            <a:r>
              <a:rPr lang="en-US" sz="2400" dirty="0" smtClean="0"/>
              <a:t>How long does it take for this code to run?</a:t>
            </a:r>
            <a:endParaRPr lang="en-US" sz="2400" dirty="0"/>
          </a:p>
        </p:txBody>
      </p:sp>
    </p:spTree>
    <p:extLst>
      <p:ext uri="{BB962C8B-B14F-4D97-AF65-F5344CB8AC3E}">
        <p14:creationId xmlns:p14="http://schemas.microsoft.com/office/powerpoint/2010/main" val="3732874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a:bodyPr>
          <a:lstStyle/>
          <a:p>
            <a:r>
              <a:rPr lang="en-US" sz="2800" dirty="0" smtClean="0"/>
              <a:t>After examining the code you believe that the running time depends entirely upon some input parameter </a:t>
            </a:r>
            <a:r>
              <a:rPr lang="en-US" sz="2800" i="1" dirty="0" smtClean="0">
                <a:solidFill>
                  <a:srgbClr val="FFFF00"/>
                </a:solidFill>
              </a:rPr>
              <a:t>n</a:t>
            </a:r>
            <a:r>
              <a:rPr lang="en-US" sz="2800" i="1" dirty="0" smtClean="0"/>
              <a:t> </a:t>
            </a:r>
            <a:r>
              <a:rPr lang="en-US" sz="2800" dirty="0" smtClean="0"/>
              <a:t>and …  </a:t>
            </a:r>
            <a:endParaRPr lang="en-US" sz="2800" dirty="0"/>
          </a:p>
        </p:txBody>
      </p:sp>
    </p:spTree>
    <p:extLst>
      <p:ext uri="{BB962C8B-B14F-4D97-AF65-F5344CB8AC3E}">
        <p14:creationId xmlns:p14="http://schemas.microsoft.com/office/powerpoint/2010/main" val="3005540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a:bodyPr>
          <a:lstStyle/>
          <a:p>
            <a:r>
              <a:rPr lang="en-US" sz="2800" dirty="0" smtClean="0"/>
              <a:t>After examining the code you believe that the running time depends entirely upon some input parameter </a:t>
            </a:r>
            <a:r>
              <a:rPr lang="en-US" sz="2800" i="1" dirty="0" smtClean="0">
                <a:solidFill>
                  <a:srgbClr val="FFFF00"/>
                </a:solidFill>
              </a:rPr>
              <a:t>n</a:t>
            </a:r>
            <a:r>
              <a:rPr lang="en-US" sz="2800" i="1" dirty="0" smtClean="0"/>
              <a:t> </a:t>
            </a:r>
            <a:r>
              <a:rPr lang="en-US" sz="2800" dirty="0" smtClean="0"/>
              <a:t>and …</a:t>
            </a:r>
            <a:endParaRPr lang="en-US" sz="2800" dirty="0"/>
          </a:p>
        </p:txBody>
      </p:sp>
      <p:sp>
        <p:nvSpPr>
          <p:cNvPr id="3" name="TextBox 2"/>
          <p:cNvSpPr txBox="1"/>
          <p:nvPr/>
        </p:nvSpPr>
        <p:spPr>
          <a:xfrm>
            <a:off x="1502891" y="3001818"/>
            <a:ext cx="6138219" cy="2677656"/>
          </a:xfrm>
          <a:prstGeom prst="rect">
            <a:avLst/>
          </a:prstGeom>
          <a:noFill/>
        </p:spPr>
        <p:txBody>
          <a:bodyPr wrap="none" rtlCol="0">
            <a:spAutoFit/>
          </a:bodyPr>
          <a:lstStyle/>
          <a:p>
            <a:r>
              <a:rPr lang="en-US" sz="2800" dirty="0" smtClean="0"/>
              <a:t>a good model for the running time is</a:t>
            </a:r>
          </a:p>
          <a:p>
            <a:endParaRPr lang="en-US" sz="2800" dirty="0"/>
          </a:p>
          <a:p>
            <a:r>
              <a:rPr lang="en-US" sz="2800" i="1" dirty="0" smtClean="0"/>
              <a:t>Time(n) = </a:t>
            </a:r>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(n) + </a:t>
            </a:r>
            <a:r>
              <a:rPr lang="en-US" sz="2800" i="1" dirty="0" err="1" smtClean="0">
                <a:solidFill>
                  <a:srgbClr val="FF0000"/>
                </a:solidFill>
              </a:rPr>
              <a:t>c</a:t>
            </a:r>
            <a:r>
              <a:rPr lang="en-US" sz="2800" i="1" dirty="0" err="1" smtClean="0"/>
              <a:t>·n</a:t>
            </a:r>
            <a:r>
              <a:rPr lang="en-US" sz="2800" i="1" dirty="0" smtClean="0"/>
              <a:t> + </a:t>
            </a:r>
            <a:r>
              <a:rPr lang="en-US" sz="2800" i="1" dirty="0" smtClean="0">
                <a:solidFill>
                  <a:srgbClr val="FF0000"/>
                </a:solidFill>
              </a:rPr>
              <a:t>d</a:t>
            </a:r>
            <a:r>
              <a:rPr lang="en-US" sz="2800" i="1" dirty="0" smtClean="0"/>
              <a:t>·n·log</a:t>
            </a:r>
            <a:r>
              <a:rPr lang="en-US" sz="2800" i="1" baseline="-25000" dirty="0" smtClean="0"/>
              <a:t>2</a:t>
            </a:r>
            <a:r>
              <a:rPr lang="en-US" sz="2800" i="1" dirty="0" smtClean="0"/>
              <a:t>(n) </a:t>
            </a:r>
          </a:p>
          <a:p>
            <a:endParaRPr lang="en-US" sz="2800" i="1" dirty="0"/>
          </a:p>
          <a:p>
            <a:r>
              <a:rPr lang="en-US" sz="2800" i="1" dirty="0" smtClean="0"/>
              <a:t>where </a:t>
            </a:r>
            <a:r>
              <a:rPr lang="en-US" sz="2800" i="1" dirty="0" smtClean="0">
                <a:solidFill>
                  <a:srgbClr val="FF0000"/>
                </a:solidFill>
              </a:rPr>
              <a:t>a</a:t>
            </a:r>
            <a:r>
              <a:rPr lang="en-US" sz="2800" i="1" dirty="0" smtClean="0"/>
              <a:t>, </a:t>
            </a:r>
            <a:r>
              <a:rPr lang="en-US" sz="2800" i="1" dirty="0" smtClean="0">
                <a:solidFill>
                  <a:srgbClr val="FF0000"/>
                </a:solidFill>
              </a:rPr>
              <a:t>b</a:t>
            </a:r>
            <a:r>
              <a:rPr lang="en-US" sz="2800" i="1" dirty="0" smtClean="0"/>
              <a:t>, </a:t>
            </a:r>
            <a:r>
              <a:rPr lang="en-US" sz="2800" i="1" dirty="0" smtClean="0">
                <a:solidFill>
                  <a:srgbClr val="FF0000"/>
                </a:solidFill>
              </a:rPr>
              <a:t>c</a:t>
            </a:r>
            <a:r>
              <a:rPr lang="en-US" sz="2800" i="1" dirty="0" smtClean="0"/>
              <a:t>, and </a:t>
            </a:r>
            <a:r>
              <a:rPr lang="en-US" sz="2800" i="1" dirty="0" smtClean="0">
                <a:solidFill>
                  <a:srgbClr val="FF0000"/>
                </a:solidFill>
              </a:rPr>
              <a:t>d</a:t>
            </a:r>
            <a:r>
              <a:rPr lang="en-US" sz="2800" i="1" dirty="0" smtClean="0"/>
              <a:t> are constants </a:t>
            </a:r>
          </a:p>
          <a:p>
            <a:r>
              <a:rPr lang="en-US" sz="2800" i="1" dirty="0" smtClean="0"/>
              <a:t>but currently unknown.</a:t>
            </a:r>
            <a:endParaRPr lang="en-US" sz="2800" i="1" dirty="0"/>
          </a:p>
        </p:txBody>
      </p:sp>
    </p:spTree>
    <p:extLst>
      <p:ext uri="{BB962C8B-B14F-4D97-AF65-F5344CB8AC3E}">
        <p14:creationId xmlns:p14="http://schemas.microsoft.com/office/powerpoint/2010/main" val="3732874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36"/>
            <a:ext cx="7772400" cy="1630218"/>
          </a:xfrm>
        </p:spPr>
        <p:txBody>
          <a:bodyPr>
            <a:normAutofit fontScale="90000"/>
          </a:bodyPr>
          <a:lstStyle/>
          <a:p>
            <a:r>
              <a:rPr lang="en-US" sz="3100" dirty="0" smtClean="0"/>
              <a:t>So you time the code for 4 values of </a:t>
            </a:r>
            <a:r>
              <a:rPr lang="en-US" sz="3100" i="1" dirty="0" smtClean="0">
                <a:solidFill>
                  <a:srgbClr val="FFFF00"/>
                </a:solidFill>
              </a:rPr>
              <a:t>n</a:t>
            </a:r>
            <a:r>
              <a:rPr lang="en-US" sz="3100" dirty="0" smtClean="0"/>
              <a:t>, </a:t>
            </a:r>
            <a:br>
              <a:rPr lang="en-US" sz="3100" dirty="0" smtClean="0"/>
            </a:br>
            <a:r>
              <a:rPr lang="en-US" sz="3100" dirty="0" smtClean="0"/>
              <a:t>namely </a:t>
            </a:r>
            <a:r>
              <a:rPr lang="en-US" sz="3100" i="1" dirty="0" smtClean="0">
                <a:solidFill>
                  <a:srgbClr val="FFFF00"/>
                </a:solidFill>
              </a:rPr>
              <a:t>n</a:t>
            </a:r>
            <a:r>
              <a:rPr lang="en-US" sz="3100" dirty="0" smtClean="0"/>
              <a:t> = 10, 100, 500, and 1000</a:t>
            </a:r>
            <a:br>
              <a:rPr lang="en-US" sz="3100" dirty="0" smtClean="0"/>
            </a:br>
            <a:r>
              <a:rPr lang="en-US" sz="3100" dirty="0" smtClean="0"/>
              <a:t>and you  get the times </a:t>
            </a:r>
            <a:r>
              <a:rPr lang="en-US" sz="2800" dirty="0" smtClean="0"/>
              <a:t/>
            </a:r>
            <a:br>
              <a:rPr lang="en-US" sz="2800" dirty="0" smtClean="0"/>
            </a:br>
            <a:endParaRPr lang="en-US" sz="2800" dirty="0"/>
          </a:p>
        </p:txBody>
      </p:sp>
      <p:sp>
        <p:nvSpPr>
          <p:cNvPr id="5" name="TextBox 4"/>
          <p:cNvSpPr txBox="1"/>
          <p:nvPr/>
        </p:nvSpPr>
        <p:spPr>
          <a:xfrm>
            <a:off x="2620818" y="1542471"/>
            <a:ext cx="3902364" cy="1815882"/>
          </a:xfrm>
          <a:prstGeom prst="rect">
            <a:avLst/>
          </a:prstGeom>
          <a:noFill/>
        </p:spPr>
        <p:txBody>
          <a:bodyPr wrap="square" rtlCol="0">
            <a:spAutoFit/>
          </a:bodyPr>
          <a:lstStyle/>
          <a:p>
            <a:r>
              <a:rPr lang="en-US" sz="2800" dirty="0" smtClean="0"/>
              <a:t>Time(10) = 0.685 </a:t>
            </a:r>
            <a:r>
              <a:rPr lang="en-US" sz="2800" dirty="0" err="1" smtClean="0"/>
              <a:t>ms.</a:t>
            </a:r>
            <a:r>
              <a:rPr lang="en-US" sz="2800" dirty="0" smtClean="0"/>
              <a:t/>
            </a:r>
            <a:br>
              <a:rPr lang="en-US" sz="2800" dirty="0" smtClean="0"/>
            </a:br>
            <a:r>
              <a:rPr lang="en-US" sz="2800" dirty="0" smtClean="0"/>
              <a:t>Time(100) = 7.247ms.</a:t>
            </a:r>
            <a:br>
              <a:rPr lang="en-US" sz="2800" dirty="0" smtClean="0"/>
            </a:br>
            <a:r>
              <a:rPr lang="en-US" sz="2800" dirty="0" smtClean="0"/>
              <a:t>Time(500) = 38.511ms.</a:t>
            </a:r>
            <a:br>
              <a:rPr lang="en-US" sz="2800" dirty="0" smtClean="0"/>
            </a:br>
            <a:r>
              <a:rPr lang="en-US" sz="2800" dirty="0" smtClean="0"/>
              <a:t>Time(1000) = 79.134 </a:t>
            </a:r>
            <a:r>
              <a:rPr lang="en-US" sz="2800" dirty="0" err="1" smtClean="0"/>
              <a:t>ms.</a:t>
            </a:r>
            <a:endParaRPr lang="en-US" sz="2800" dirty="0"/>
          </a:p>
        </p:txBody>
      </p:sp>
    </p:spTree>
    <p:extLst>
      <p:ext uri="{BB962C8B-B14F-4D97-AF65-F5344CB8AC3E}">
        <p14:creationId xmlns:p14="http://schemas.microsoft.com/office/powerpoint/2010/main" val="3477198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What Shall We Do Today?</a:t>
            </a:r>
            <a:endParaRPr lang="en-US" dirty="0"/>
          </a:p>
        </p:txBody>
      </p:sp>
    </p:spTree>
    <p:extLst>
      <p:ext uri="{BB962C8B-B14F-4D97-AF65-F5344CB8AC3E}">
        <p14:creationId xmlns:p14="http://schemas.microsoft.com/office/powerpoint/2010/main" val="639398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36"/>
            <a:ext cx="7772400" cy="1630218"/>
          </a:xfrm>
        </p:spPr>
        <p:txBody>
          <a:bodyPr>
            <a:normAutofit fontScale="90000"/>
          </a:bodyPr>
          <a:lstStyle/>
          <a:p>
            <a:r>
              <a:rPr lang="en-US" sz="3100" dirty="0" smtClean="0"/>
              <a:t>So you time the code for 4 values of </a:t>
            </a:r>
            <a:r>
              <a:rPr lang="en-US" sz="3100" i="1" dirty="0" smtClean="0">
                <a:solidFill>
                  <a:srgbClr val="FFFF00"/>
                </a:solidFill>
              </a:rPr>
              <a:t>n</a:t>
            </a:r>
            <a:r>
              <a:rPr lang="en-US" sz="3100" dirty="0" smtClean="0"/>
              <a:t>, </a:t>
            </a:r>
            <a:br>
              <a:rPr lang="en-US" sz="3100" dirty="0" smtClean="0"/>
            </a:br>
            <a:r>
              <a:rPr lang="en-US" sz="3100" dirty="0" smtClean="0"/>
              <a:t>namely </a:t>
            </a:r>
            <a:r>
              <a:rPr lang="en-US" sz="3100" i="1" dirty="0" smtClean="0">
                <a:solidFill>
                  <a:srgbClr val="FFFF00"/>
                </a:solidFill>
              </a:rPr>
              <a:t>n</a:t>
            </a:r>
            <a:r>
              <a:rPr lang="en-US" sz="3100" dirty="0" smtClean="0"/>
              <a:t> = 10, 100, 500, and 1000</a:t>
            </a:r>
            <a:br>
              <a:rPr lang="en-US" sz="3100" dirty="0" smtClean="0"/>
            </a:br>
            <a:r>
              <a:rPr lang="en-US" sz="3100" dirty="0" smtClean="0"/>
              <a:t>and you  get the times </a:t>
            </a:r>
            <a:r>
              <a:rPr lang="en-US" sz="2800" dirty="0" smtClean="0"/>
              <a:t/>
            </a:r>
            <a:br>
              <a:rPr lang="en-US" sz="2800" dirty="0" smtClean="0"/>
            </a:br>
            <a:endParaRPr lang="en-US" sz="2800" dirty="0"/>
          </a:p>
        </p:txBody>
      </p:sp>
      <p:sp>
        <p:nvSpPr>
          <p:cNvPr id="3" name="TextBox 2"/>
          <p:cNvSpPr txBox="1"/>
          <p:nvPr/>
        </p:nvSpPr>
        <p:spPr>
          <a:xfrm>
            <a:off x="545898" y="3469189"/>
            <a:ext cx="8052204" cy="3108543"/>
          </a:xfrm>
          <a:prstGeom prst="rect">
            <a:avLst/>
          </a:prstGeom>
          <a:noFill/>
        </p:spPr>
        <p:txBody>
          <a:bodyPr wrap="none" rtlCol="0">
            <a:spAutoFit/>
          </a:bodyPr>
          <a:lstStyle/>
          <a:p>
            <a:r>
              <a:rPr lang="en-US" sz="2800" dirty="0" smtClean="0"/>
              <a:t>According to the model you then have </a:t>
            </a:r>
          </a:p>
          <a:p>
            <a:r>
              <a:rPr lang="en-US" sz="2800" dirty="0" smtClean="0"/>
              <a:t>4 equations in the 4 unknowns </a:t>
            </a:r>
            <a:r>
              <a:rPr lang="en-US" sz="2800" i="1" dirty="0" smtClean="0">
                <a:solidFill>
                  <a:srgbClr val="FF0000"/>
                </a:solidFill>
              </a:rPr>
              <a:t>a</a:t>
            </a:r>
            <a:r>
              <a:rPr lang="en-US" sz="2800" i="1" dirty="0" smtClean="0"/>
              <a:t>, </a:t>
            </a:r>
            <a:r>
              <a:rPr lang="en-US" sz="2800" i="1" dirty="0" smtClean="0">
                <a:solidFill>
                  <a:srgbClr val="FF0000"/>
                </a:solidFill>
              </a:rPr>
              <a:t>b</a:t>
            </a:r>
            <a:r>
              <a:rPr lang="en-US" sz="2800" i="1" dirty="0" smtClean="0"/>
              <a:t>, </a:t>
            </a:r>
            <a:r>
              <a:rPr lang="en-US" sz="2800" i="1" dirty="0" smtClean="0">
                <a:solidFill>
                  <a:srgbClr val="FF0000"/>
                </a:solidFill>
              </a:rPr>
              <a:t>c</a:t>
            </a:r>
            <a:r>
              <a:rPr lang="en-US" sz="2800" i="1" dirty="0" smtClean="0"/>
              <a:t>, and </a:t>
            </a:r>
            <a:r>
              <a:rPr lang="en-US" sz="2800" i="1" dirty="0" smtClean="0">
                <a:solidFill>
                  <a:srgbClr val="FF0000"/>
                </a:solidFill>
              </a:rPr>
              <a:t>d</a:t>
            </a:r>
            <a:r>
              <a:rPr lang="en-US" sz="2800" i="1" dirty="0" smtClean="0"/>
              <a:t>: </a:t>
            </a:r>
            <a:endParaRPr lang="en-US" sz="1100" i="1" dirty="0" smtClean="0"/>
          </a:p>
          <a:p>
            <a:r>
              <a:rPr lang="en-US" sz="2800" dirty="0" smtClean="0"/>
              <a:t/>
            </a:r>
            <a:br>
              <a:rPr lang="en-US" sz="2800" dirty="0" smtClean="0"/>
            </a:br>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 + </a:t>
            </a:r>
            <a:r>
              <a:rPr lang="en-US" sz="2800" i="1" dirty="0" smtClean="0">
                <a:solidFill>
                  <a:srgbClr val="FF0000"/>
                </a:solidFill>
              </a:rPr>
              <a:t>c</a:t>
            </a:r>
            <a:r>
              <a:rPr lang="en-US" sz="2800" i="1" dirty="0" smtClean="0"/>
              <a:t>·10 + </a:t>
            </a:r>
            <a:r>
              <a:rPr lang="en-US" sz="2800" i="1" dirty="0" smtClean="0">
                <a:solidFill>
                  <a:srgbClr val="FF0000"/>
                </a:solidFill>
              </a:rPr>
              <a:t>d</a:t>
            </a:r>
            <a:r>
              <a:rPr lang="en-US" sz="2800" i="1" dirty="0" smtClean="0"/>
              <a:t>·10·log</a:t>
            </a:r>
            <a:r>
              <a:rPr lang="en-US" sz="2800" i="1" baseline="-25000" dirty="0" smtClean="0"/>
              <a:t>2</a:t>
            </a:r>
            <a:r>
              <a:rPr lang="en-US" sz="2800" i="1" dirty="0" smtClean="0"/>
              <a:t>(10) = </a:t>
            </a:r>
            <a:r>
              <a:rPr lang="en-US" sz="2800" dirty="0" smtClean="0"/>
              <a:t>0.685</a:t>
            </a:r>
            <a:endParaRPr lang="en-US" sz="2800" i="1" dirty="0" smtClean="0"/>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 + </a:t>
            </a:r>
            <a:r>
              <a:rPr lang="en-US" sz="2800" i="1" dirty="0" smtClean="0">
                <a:solidFill>
                  <a:srgbClr val="FF0000"/>
                </a:solidFill>
              </a:rPr>
              <a:t>c</a:t>
            </a:r>
            <a:r>
              <a:rPr lang="en-US" sz="2800" i="1" dirty="0" smtClean="0"/>
              <a:t>·100 + </a:t>
            </a:r>
            <a:r>
              <a:rPr lang="en-US" sz="2800" i="1" dirty="0" smtClean="0">
                <a:solidFill>
                  <a:srgbClr val="FF0000"/>
                </a:solidFill>
              </a:rPr>
              <a:t>d</a:t>
            </a:r>
            <a:r>
              <a:rPr lang="en-US" sz="2800" i="1" dirty="0" smtClean="0"/>
              <a:t>·100·log</a:t>
            </a:r>
            <a:r>
              <a:rPr lang="en-US" sz="2800" i="1" baseline="-25000" dirty="0" smtClean="0"/>
              <a:t>2</a:t>
            </a:r>
            <a:r>
              <a:rPr lang="en-US" sz="2800" i="1" dirty="0" smtClean="0"/>
              <a:t>(100) = </a:t>
            </a:r>
            <a:r>
              <a:rPr lang="en-US" sz="2800" dirty="0" smtClean="0"/>
              <a:t>7.247</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(500) + </a:t>
            </a:r>
            <a:r>
              <a:rPr lang="en-US" sz="2800" i="1" dirty="0" smtClean="0">
                <a:solidFill>
                  <a:srgbClr val="FF0000"/>
                </a:solidFill>
              </a:rPr>
              <a:t>c</a:t>
            </a:r>
            <a:r>
              <a:rPr lang="en-US" sz="2800" i="1" dirty="0" smtClean="0"/>
              <a:t>·5000 + </a:t>
            </a:r>
            <a:r>
              <a:rPr lang="en-US" sz="2800" i="1" dirty="0" smtClean="0">
                <a:solidFill>
                  <a:srgbClr val="FF0000"/>
                </a:solidFill>
              </a:rPr>
              <a:t>d</a:t>
            </a:r>
            <a:r>
              <a:rPr lang="en-US" sz="2800" i="1" dirty="0" smtClean="0"/>
              <a:t>·500·log</a:t>
            </a:r>
            <a:r>
              <a:rPr lang="en-US" sz="2800" i="1" baseline="-25000" dirty="0" smtClean="0"/>
              <a:t>2</a:t>
            </a:r>
            <a:r>
              <a:rPr lang="en-US" sz="2800" i="1" dirty="0" smtClean="0"/>
              <a:t>(500) = </a:t>
            </a:r>
            <a:r>
              <a:rPr lang="en-US" sz="2800" dirty="0" smtClean="0"/>
              <a:t>38.511</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(1000) + </a:t>
            </a:r>
            <a:r>
              <a:rPr lang="en-US" sz="2800" i="1" dirty="0" smtClean="0">
                <a:solidFill>
                  <a:srgbClr val="FF0000"/>
                </a:solidFill>
              </a:rPr>
              <a:t>c</a:t>
            </a:r>
            <a:r>
              <a:rPr lang="en-US" sz="2800" i="1" dirty="0" smtClean="0"/>
              <a:t>·1000+ </a:t>
            </a:r>
            <a:r>
              <a:rPr lang="en-US" sz="2800" i="1" dirty="0" smtClean="0">
                <a:solidFill>
                  <a:srgbClr val="FF0000"/>
                </a:solidFill>
              </a:rPr>
              <a:t>d</a:t>
            </a:r>
            <a:r>
              <a:rPr lang="en-US" sz="2800" i="1" dirty="0" smtClean="0"/>
              <a:t>·1000·log</a:t>
            </a:r>
            <a:r>
              <a:rPr lang="en-US" sz="2800" i="1" baseline="-25000" dirty="0" smtClean="0"/>
              <a:t>2</a:t>
            </a:r>
            <a:r>
              <a:rPr lang="en-US" sz="2800" i="1" dirty="0" smtClean="0"/>
              <a:t>(1000) = </a:t>
            </a:r>
            <a:r>
              <a:rPr lang="en-US" sz="2800" dirty="0" smtClean="0"/>
              <a:t>79.134</a:t>
            </a:r>
            <a:endParaRPr lang="en-US" sz="2800" i="1" dirty="0"/>
          </a:p>
        </p:txBody>
      </p:sp>
      <p:sp>
        <p:nvSpPr>
          <p:cNvPr id="5" name="TextBox 4"/>
          <p:cNvSpPr txBox="1"/>
          <p:nvPr/>
        </p:nvSpPr>
        <p:spPr>
          <a:xfrm>
            <a:off x="2620818" y="1542471"/>
            <a:ext cx="3902364" cy="1815882"/>
          </a:xfrm>
          <a:prstGeom prst="rect">
            <a:avLst/>
          </a:prstGeom>
          <a:noFill/>
        </p:spPr>
        <p:txBody>
          <a:bodyPr wrap="square" rtlCol="0">
            <a:spAutoFit/>
          </a:bodyPr>
          <a:lstStyle/>
          <a:p>
            <a:r>
              <a:rPr lang="en-US" sz="2800" dirty="0" smtClean="0"/>
              <a:t>Time(10) = 0.685 </a:t>
            </a:r>
            <a:r>
              <a:rPr lang="en-US" sz="2800" dirty="0" err="1" smtClean="0"/>
              <a:t>ms.</a:t>
            </a:r>
            <a:r>
              <a:rPr lang="en-US" sz="2800" dirty="0" smtClean="0"/>
              <a:t/>
            </a:r>
            <a:br>
              <a:rPr lang="en-US" sz="2800" dirty="0" smtClean="0"/>
            </a:br>
            <a:r>
              <a:rPr lang="en-US" sz="2800" dirty="0" smtClean="0"/>
              <a:t>Time(100) = 7.247ms.</a:t>
            </a:r>
            <a:br>
              <a:rPr lang="en-US" sz="2800" dirty="0" smtClean="0"/>
            </a:br>
            <a:r>
              <a:rPr lang="en-US" sz="2800" dirty="0" smtClean="0"/>
              <a:t>Time(500) = 38.511ms.</a:t>
            </a:r>
            <a:br>
              <a:rPr lang="en-US" sz="2800" dirty="0" smtClean="0"/>
            </a:br>
            <a:r>
              <a:rPr lang="en-US" sz="2800" dirty="0" smtClean="0"/>
              <a:t>Time(1000) = 79.134 </a:t>
            </a:r>
            <a:r>
              <a:rPr lang="en-US" sz="2800" dirty="0" err="1" smtClean="0"/>
              <a:t>ms.</a:t>
            </a:r>
            <a:endParaRPr lang="en-US" sz="2800" dirty="0"/>
          </a:p>
        </p:txBody>
      </p:sp>
    </p:spTree>
    <p:extLst>
      <p:ext uri="{BB962C8B-B14F-4D97-AF65-F5344CB8AC3E}">
        <p14:creationId xmlns:p14="http://schemas.microsoft.com/office/powerpoint/2010/main" val="907619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642"/>
            <a:ext cx="7772400" cy="1630218"/>
          </a:xfrm>
        </p:spPr>
        <p:txBody>
          <a:bodyPr>
            <a:normAutofit/>
          </a:bodyPr>
          <a:lstStyle/>
          <a:p>
            <a:r>
              <a:rPr lang="en-US" sz="2800" dirty="0" smtClean="0"/>
              <a:t>These equations are </a:t>
            </a:r>
            <a:r>
              <a:rPr lang="en-US" dirty="0" smtClean="0">
                <a:solidFill>
                  <a:srgbClr val="FFFF00"/>
                </a:solidFill>
              </a:rPr>
              <a:t>linear</a:t>
            </a:r>
            <a:r>
              <a:rPr lang="en-US" sz="2800" dirty="0" smtClean="0"/>
              <a:t> in the unknowns</a:t>
            </a:r>
            <a:r>
              <a:rPr lang="en-US" sz="2800" i="1" dirty="0" smtClean="0">
                <a:solidFill>
                  <a:srgbClr val="FF0000"/>
                </a:solidFill>
              </a:rPr>
              <a:t> </a:t>
            </a:r>
            <a:br>
              <a:rPr lang="en-US" sz="2800" i="1" dirty="0" smtClean="0">
                <a:solidFill>
                  <a:srgbClr val="FF0000"/>
                </a:solidFill>
              </a:rPr>
            </a:br>
            <a:r>
              <a:rPr lang="en-US" sz="2800" i="1" dirty="0" smtClean="0">
                <a:solidFill>
                  <a:srgbClr val="FF0000"/>
                </a:solidFill>
              </a:rPr>
              <a:t>a</a:t>
            </a:r>
            <a:r>
              <a:rPr lang="en-US" sz="2800" i="1" dirty="0" smtClean="0"/>
              <a:t>, </a:t>
            </a:r>
            <a:r>
              <a:rPr lang="en-US" sz="2800" i="1" dirty="0" smtClean="0">
                <a:solidFill>
                  <a:srgbClr val="FF0000"/>
                </a:solidFill>
              </a:rPr>
              <a:t>b</a:t>
            </a:r>
            <a:r>
              <a:rPr lang="en-US" sz="2800" i="1" dirty="0" smtClean="0"/>
              <a:t>, </a:t>
            </a:r>
            <a:r>
              <a:rPr lang="en-US" sz="2800" i="1" dirty="0" smtClean="0">
                <a:solidFill>
                  <a:srgbClr val="FF0000"/>
                </a:solidFill>
              </a:rPr>
              <a:t>c</a:t>
            </a:r>
            <a:r>
              <a:rPr lang="en-US" sz="2800" i="1" dirty="0" smtClean="0"/>
              <a:t>, and </a:t>
            </a:r>
            <a:r>
              <a:rPr lang="en-US" sz="2800" i="1" dirty="0" smtClean="0">
                <a:solidFill>
                  <a:srgbClr val="FF0000"/>
                </a:solidFill>
              </a:rPr>
              <a:t>d</a:t>
            </a:r>
            <a:r>
              <a:rPr lang="en-US" sz="2800" i="1" dirty="0" smtClean="0"/>
              <a:t>.</a:t>
            </a:r>
            <a:endParaRPr lang="en-US" sz="2800" dirty="0"/>
          </a:p>
        </p:txBody>
      </p:sp>
      <p:sp>
        <p:nvSpPr>
          <p:cNvPr id="3" name="TextBox 2"/>
          <p:cNvSpPr txBox="1"/>
          <p:nvPr/>
        </p:nvSpPr>
        <p:spPr>
          <a:xfrm>
            <a:off x="545898" y="1658860"/>
            <a:ext cx="8052204" cy="1815882"/>
          </a:xfrm>
          <a:prstGeom prst="rect">
            <a:avLst/>
          </a:prstGeom>
          <a:noFill/>
        </p:spPr>
        <p:txBody>
          <a:bodyPr wrap="none" rtlCol="0">
            <a:spAutoFit/>
          </a:bodyPr>
          <a:lstStyle/>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 + </a:t>
            </a:r>
            <a:r>
              <a:rPr lang="en-US" sz="2800" i="1" dirty="0" smtClean="0">
                <a:solidFill>
                  <a:srgbClr val="FF0000"/>
                </a:solidFill>
              </a:rPr>
              <a:t>c</a:t>
            </a:r>
            <a:r>
              <a:rPr lang="en-US" sz="2800" i="1" dirty="0" smtClean="0"/>
              <a:t>·10 + </a:t>
            </a:r>
            <a:r>
              <a:rPr lang="en-US" sz="2800" i="1" dirty="0" smtClean="0">
                <a:solidFill>
                  <a:srgbClr val="FF0000"/>
                </a:solidFill>
              </a:rPr>
              <a:t>d</a:t>
            </a:r>
            <a:r>
              <a:rPr lang="en-US" sz="2800" i="1" dirty="0" smtClean="0"/>
              <a:t>·10·log</a:t>
            </a:r>
            <a:r>
              <a:rPr lang="en-US" sz="2800" i="1" baseline="-25000" dirty="0" smtClean="0"/>
              <a:t>2</a:t>
            </a:r>
            <a:r>
              <a:rPr lang="en-US" sz="2800" i="1" dirty="0" smtClean="0"/>
              <a:t>(10) = </a:t>
            </a:r>
            <a:r>
              <a:rPr lang="en-US" sz="2800" dirty="0" smtClean="0"/>
              <a:t>0.685</a:t>
            </a:r>
            <a:endParaRPr lang="en-US" sz="2800" i="1" dirty="0" smtClean="0"/>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 + </a:t>
            </a:r>
            <a:r>
              <a:rPr lang="en-US" sz="2800" i="1" dirty="0" smtClean="0">
                <a:solidFill>
                  <a:srgbClr val="FF0000"/>
                </a:solidFill>
              </a:rPr>
              <a:t>c</a:t>
            </a:r>
            <a:r>
              <a:rPr lang="en-US" sz="2800" i="1" dirty="0" smtClean="0"/>
              <a:t>·100 + </a:t>
            </a:r>
            <a:r>
              <a:rPr lang="en-US" sz="2800" i="1" dirty="0" smtClean="0">
                <a:solidFill>
                  <a:srgbClr val="FF0000"/>
                </a:solidFill>
              </a:rPr>
              <a:t>d</a:t>
            </a:r>
            <a:r>
              <a:rPr lang="en-US" sz="2800" i="1" dirty="0" smtClean="0"/>
              <a:t>·100·log</a:t>
            </a:r>
            <a:r>
              <a:rPr lang="en-US" sz="2800" i="1" baseline="-25000" dirty="0" smtClean="0"/>
              <a:t>2</a:t>
            </a:r>
            <a:r>
              <a:rPr lang="en-US" sz="2800" i="1" dirty="0" smtClean="0"/>
              <a:t>(100) = </a:t>
            </a:r>
            <a:r>
              <a:rPr lang="en-US" sz="2800" dirty="0" smtClean="0"/>
              <a:t>7.247</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(500) + </a:t>
            </a:r>
            <a:r>
              <a:rPr lang="en-US" sz="2800" i="1" dirty="0" smtClean="0">
                <a:solidFill>
                  <a:srgbClr val="FF0000"/>
                </a:solidFill>
              </a:rPr>
              <a:t>c</a:t>
            </a:r>
            <a:r>
              <a:rPr lang="en-US" sz="2800" i="1" dirty="0" smtClean="0"/>
              <a:t>·5000 + </a:t>
            </a:r>
            <a:r>
              <a:rPr lang="en-US" sz="2800" i="1" dirty="0" smtClean="0">
                <a:solidFill>
                  <a:srgbClr val="FF0000"/>
                </a:solidFill>
              </a:rPr>
              <a:t>d</a:t>
            </a:r>
            <a:r>
              <a:rPr lang="en-US" sz="2800" i="1" dirty="0" smtClean="0"/>
              <a:t>·500·log</a:t>
            </a:r>
            <a:r>
              <a:rPr lang="en-US" sz="2800" i="1" baseline="-25000" dirty="0" smtClean="0"/>
              <a:t>2</a:t>
            </a:r>
            <a:r>
              <a:rPr lang="en-US" sz="2800" i="1" dirty="0" smtClean="0"/>
              <a:t>(500) = </a:t>
            </a:r>
            <a:r>
              <a:rPr lang="en-US" sz="2800" dirty="0" smtClean="0"/>
              <a:t>38.511</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(1000) + </a:t>
            </a:r>
            <a:r>
              <a:rPr lang="en-US" sz="2800" i="1" dirty="0" smtClean="0">
                <a:solidFill>
                  <a:srgbClr val="FF0000"/>
                </a:solidFill>
              </a:rPr>
              <a:t>c</a:t>
            </a:r>
            <a:r>
              <a:rPr lang="en-US" sz="2800" i="1" dirty="0" smtClean="0"/>
              <a:t>·1000+ </a:t>
            </a:r>
            <a:r>
              <a:rPr lang="en-US" sz="2800" i="1" dirty="0" smtClean="0">
                <a:solidFill>
                  <a:srgbClr val="FF0000"/>
                </a:solidFill>
              </a:rPr>
              <a:t>d</a:t>
            </a:r>
            <a:r>
              <a:rPr lang="en-US" sz="2800" i="1" dirty="0" smtClean="0"/>
              <a:t>·1000·log</a:t>
            </a:r>
            <a:r>
              <a:rPr lang="en-US" sz="2800" i="1" baseline="-25000" dirty="0" smtClean="0"/>
              <a:t>2</a:t>
            </a:r>
            <a:r>
              <a:rPr lang="en-US" sz="2800" i="1" dirty="0" smtClean="0"/>
              <a:t>(1000) = </a:t>
            </a:r>
            <a:r>
              <a:rPr lang="en-US" sz="2800" dirty="0" smtClean="0"/>
              <a:t>79.134</a:t>
            </a:r>
            <a:endParaRPr lang="en-US" sz="2800" i="1" dirty="0"/>
          </a:p>
        </p:txBody>
      </p:sp>
    </p:spTree>
    <p:extLst>
      <p:ext uri="{BB962C8B-B14F-4D97-AF65-F5344CB8AC3E}">
        <p14:creationId xmlns:p14="http://schemas.microsoft.com/office/powerpoint/2010/main" val="865207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642"/>
            <a:ext cx="7772400" cy="1630218"/>
          </a:xfrm>
        </p:spPr>
        <p:txBody>
          <a:bodyPr>
            <a:normAutofit/>
          </a:bodyPr>
          <a:lstStyle/>
          <a:p>
            <a:r>
              <a:rPr lang="en-US" sz="2800" dirty="0" smtClean="0"/>
              <a:t>These equations are </a:t>
            </a:r>
            <a:r>
              <a:rPr lang="en-US" dirty="0" smtClean="0">
                <a:solidFill>
                  <a:srgbClr val="FFFF00"/>
                </a:solidFill>
              </a:rPr>
              <a:t>linear</a:t>
            </a:r>
            <a:r>
              <a:rPr lang="en-US" sz="2800" dirty="0" smtClean="0"/>
              <a:t> in the unknowns</a:t>
            </a:r>
            <a:r>
              <a:rPr lang="en-US" sz="2800" i="1" dirty="0" smtClean="0">
                <a:solidFill>
                  <a:srgbClr val="FF0000"/>
                </a:solidFill>
              </a:rPr>
              <a:t> </a:t>
            </a:r>
            <a:br>
              <a:rPr lang="en-US" sz="2800" i="1" dirty="0" smtClean="0">
                <a:solidFill>
                  <a:srgbClr val="FF0000"/>
                </a:solidFill>
              </a:rPr>
            </a:br>
            <a:r>
              <a:rPr lang="en-US" sz="2800" i="1" dirty="0" smtClean="0">
                <a:solidFill>
                  <a:srgbClr val="FF0000"/>
                </a:solidFill>
              </a:rPr>
              <a:t>a</a:t>
            </a:r>
            <a:r>
              <a:rPr lang="en-US" sz="2800" i="1" dirty="0" smtClean="0"/>
              <a:t>, </a:t>
            </a:r>
            <a:r>
              <a:rPr lang="en-US" sz="2800" i="1" dirty="0" smtClean="0">
                <a:solidFill>
                  <a:srgbClr val="FF0000"/>
                </a:solidFill>
              </a:rPr>
              <a:t>b</a:t>
            </a:r>
            <a:r>
              <a:rPr lang="en-US" sz="2800" i="1" dirty="0" smtClean="0"/>
              <a:t>, </a:t>
            </a:r>
            <a:r>
              <a:rPr lang="en-US" sz="2800" i="1" dirty="0" smtClean="0">
                <a:solidFill>
                  <a:srgbClr val="FF0000"/>
                </a:solidFill>
              </a:rPr>
              <a:t>c</a:t>
            </a:r>
            <a:r>
              <a:rPr lang="en-US" sz="2800" i="1" dirty="0" smtClean="0"/>
              <a:t>, and </a:t>
            </a:r>
            <a:r>
              <a:rPr lang="en-US" sz="2800" i="1" dirty="0" smtClean="0">
                <a:solidFill>
                  <a:srgbClr val="FF0000"/>
                </a:solidFill>
              </a:rPr>
              <a:t>d</a:t>
            </a:r>
            <a:r>
              <a:rPr lang="en-US" sz="2800" i="1" dirty="0" smtClean="0"/>
              <a:t>.</a:t>
            </a:r>
            <a:endParaRPr lang="en-US" sz="2800" dirty="0"/>
          </a:p>
        </p:txBody>
      </p:sp>
      <p:sp>
        <p:nvSpPr>
          <p:cNvPr id="3" name="TextBox 2"/>
          <p:cNvSpPr txBox="1"/>
          <p:nvPr/>
        </p:nvSpPr>
        <p:spPr>
          <a:xfrm>
            <a:off x="545898" y="1658860"/>
            <a:ext cx="8052204" cy="1815882"/>
          </a:xfrm>
          <a:prstGeom prst="rect">
            <a:avLst/>
          </a:prstGeom>
          <a:noFill/>
        </p:spPr>
        <p:txBody>
          <a:bodyPr wrap="none" rtlCol="0">
            <a:spAutoFit/>
          </a:bodyPr>
          <a:lstStyle/>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 + </a:t>
            </a:r>
            <a:r>
              <a:rPr lang="en-US" sz="2800" i="1" dirty="0" smtClean="0">
                <a:solidFill>
                  <a:srgbClr val="FF0000"/>
                </a:solidFill>
              </a:rPr>
              <a:t>c</a:t>
            </a:r>
            <a:r>
              <a:rPr lang="en-US" sz="2800" i="1" dirty="0" smtClean="0"/>
              <a:t>·10 + </a:t>
            </a:r>
            <a:r>
              <a:rPr lang="en-US" sz="2800" i="1" dirty="0" smtClean="0">
                <a:solidFill>
                  <a:srgbClr val="FF0000"/>
                </a:solidFill>
              </a:rPr>
              <a:t>d</a:t>
            </a:r>
            <a:r>
              <a:rPr lang="en-US" sz="2800" i="1" dirty="0" smtClean="0"/>
              <a:t>·10·log</a:t>
            </a:r>
            <a:r>
              <a:rPr lang="en-US" sz="2800" i="1" baseline="-25000" dirty="0" smtClean="0"/>
              <a:t>2</a:t>
            </a:r>
            <a:r>
              <a:rPr lang="en-US" sz="2800" i="1" dirty="0" smtClean="0"/>
              <a:t>(10) = </a:t>
            </a:r>
            <a:r>
              <a:rPr lang="en-US" sz="2800" dirty="0" smtClean="0"/>
              <a:t>0.685</a:t>
            </a:r>
            <a:endParaRPr lang="en-US" sz="2800" i="1" dirty="0" smtClean="0"/>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 + </a:t>
            </a:r>
            <a:r>
              <a:rPr lang="en-US" sz="2800" i="1" dirty="0" smtClean="0">
                <a:solidFill>
                  <a:srgbClr val="FF0000"/>
                </a:solidFill>
              </a:rPr>
              <a:t>c</a:t>
            </a:r>
            <a:r>
              <a:rPr lang="en-US" sz="2800" i="1" dirty="0" smtClean="0"/>
              <a:t>·100 + </a:t>
            </a:r>
            <a:r>
              <a:rPr lang="en-US" sz="2800" i="1" dirty="0" smtClean="0">
                <a:solidFill>
                  <a:srgbClr val="FF0000"/>
                </a:solidFill>
              </a:rPr>
              <a:t>d</a:t>
            </a:r>
            <a:r>
              <a:rPr lang="en-US" sz="2800" i="1" dirty="0" smtClean="0"/>
              <a:t>·100·log</a:t>
            </a:r>
            <a:r>
              <a:rPr lang="en-US" sz="2800" i="1" baseline="-25000" dirty="0" smtClean="0"/>
              <a:t>2</a:t>
            </a:r>
            <a:r>
              <a:rPr lang="en-US" sz="2800" i="1" dirty="0" smtClean="0"/>
              <a:t>(100) = </a:t>
            </a:r>
            <a:r>
              <a:rPr lang="en-US" sz="2800" dirty="0" smtClean="0"/>
              <a:t>7.247</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(500) + </a:t>
            </a:r>
            <a:r>
              <a:rPr lang="en-US" sz="2800" i="1" dirty="0" smtClean="0">
                <a:solidFill>
                  <a:srgbClr val="FF0000"/>
                </a:solidFill>
              </a:rPr>
              <a:t>c</a:t>
            </a:r>
            <a:r>
              <a:rPr lang="en-US" sz="2800" i="1" dirty="0" smtClean="0"/>
              <a:t>·5000 + </a:t>
            </a:r>
            <a:r>
              <a:rPr lang="en-US" sz="2800" i="1" dirty="0" smtClean="0">
                <a:solidFill>
                  <a:srgbClr val="FF0000"/>
                </a:solidFill>
              </a:rPr>
              <a:t>d</a:t>
            </a:r>
            <a:r>
              <a:rPr lang="en-US" sz="2800" i="1" dirty="0" smtClean="0"/>
              <a:t>·500·log</a:t>
            </a:r>
            <a:r>
              <a:rPr lang="en-US" sz="2800" i="1" baseline="-25000" dirty="0" smtClean="0"/>
              <a:t>2</a:t>
            </a:r>
            <a:r>
              <a:rPr lang="en-US" sz="2800" i="1" dirty="0" smtClean="0"/>
              <a:t>(500) = </a:t>
            </a:r>
            <a:r>
              <a:rPr lang="en-US" sz="2800" dirty="0" smtClean="0"/>
              <a:t>38.511</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(1000) + </a:t>
            </a:r>
            <a:r>
              <a:rPr lang="en-US" sz="2800" i="1" dirty="0" smtClean="0">
                <a:solidFill>
                  <a:srgbClr val="FF0000"/>
                </a:solidFill>
              </a:rPr>
              <a:t>c</a:t>
            </a:r>
            <a:r>
              <a:rPr lang="en-US" sz="2800" i="1" dirty="0" smtClean="0"/>
              <a:t>·1000+ </a:t>
            </a:r>
            <a:r>
              <a:rPr lang="en-US" sz="2800" i="1" dirty="0" smtClean="0">
                <a:solidFill>
                  <a:srgbClr val="FF0000"/>
                </a:solidFill>
              </a:rPr>
              <a:t>d</a:t>
            </a:r>
            <a:r>
              <a:rPr lang="en-US" sz="2800" i="1" dirty="0" smtClean="0"/>
              <a:t>·1000·log</a:t>
            </a:r>
            <a:r>
              <a:rPr lang="en-US" sz="2800" i="1" baseline="-25000" dirty="0" smtClean="0"/>
              <a:t>2</a:t>
            </a:r>
            <a:r>
              <a:rPr lang="en-US" sz="2800" i="1" dirty="0" smtClean="0"/>
              <a:t>(1000) = </a:t>
            </a:r>
            <a:r>
              <a:rPr lang="en-US" sz="2800" dirty="0" smtClean="0"/>
              <a:t>79.134</a:t>
            </a:r>
            <a:endParaRPr lang="en-US" sz="2800" i="1" dirty="0"/>
          </a:p>
        </p:txBody>
      </p:sp>
      <p:sp>
        <p:nvSpPr>
          <p:cNvPr id="6" name="Title 1"/>
          <p:cNvSpPr txBox="1">
            <a:spLocks/>
          </p:cNvSpPr>
          <p:nvPr/>
        </p:nvSpPr>
        <p:spPr>
          <a:xfrm>
            <a:off x="545898" y="3681623"/>
            <a:ext cx="7772400" cy="1630218"/>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We solve them and obtain:</a:t>
            </a:r>
          </a:p>
          <a:p>
            <a:r>
              <a:rPr lang="en-US" sz="2800" dirty="0" smtClean="0"/>
              <a:t> </a:t>
            </a:r>
            <a:r>
              <a:rPr lang="en-US" sz="2800" dirty="0" smtClean="0">
                <a:solidFill>
                  <a:srgbClr val="FF0000"/>
                </a:solidFill>
              </a:rPr>
              <a:t>a</a:t>
            </a:r>
            <a:r>
              <a:rPr lang="en-US" sz="2800" dirty="0" smtClean="0"/>
              <a:t> = 6.5</a:t>
            </a:r>
          </a:p>
          <a:p>
            <a:r>
              <a:rPr lang="en-US" sz="2800" dirty="0" smtClean="0"/>
              <a:t>   </a:t>
            </a:r>
            <a:r>
              <a:rPr lang="en-US" sz="2800" dirty="0" smtClean="0">
                <a:solidFill>
                  <a:srgbClr val="FF0000"/>
                </a:solidFill>
              </a:rPr>
              <a:t>b</a:t>
            </a:r>
            <a:r>
              <a:rPr lang="en-US" sz="2800" dirty="0" smtClean="0"/>
              <a:t> = 10.3</a:t>
            </a:r>
          </a:p>
          <a:p>
            <a:r>
              <a:rPr lang="en-US" sz="2800" dirty="0" smtClean="0"/>
              <a:t>   </a:t>
            </a:r>
            <a:r>
              <a:rPr lang="en-US" sz="2800" dirty="0" smtClean="0">
                <a:solidFill>
                  <a:srgbClr val="FF0000"/>
                </a:solidFill>
              </a:rPr>
              <a:t>c</a:t>
            </a:r>
            <a:r>
              <a:rPr lang="en-US" sz="2800" dirty="0" smtClean="0"/>
              <a:t> = 57.1</a:t>
            </a:r>
          </a:p>
          <a:p>
            <a:r>
              <a:rPr lang="en-US" sz="2800" dirty="0" smtClean="0">
                <a:solidFill>
                  <a:srgbClr val="FF0000"/>
                </a:solidFill>
              </a:rPr>
              <a:t>d</a:t>
            </a:r>
            <a:r>
              <a:rPr lang="en-US" sz="2800" dirty="0" smtClean="0"/>
              <a:t> = 2.2</a:t>
            </a:r>
            <a:endParaRPr lang="en-US" sz="2800" dirty="0"/>
          </a:p>
        </p:txBody>
      </p:sp>
      <p:sp>
        <p:nvSpPr>
          <p:cNvPr id="7" name="TextBox 6"/>
          <p:cNvSpPr txBox="1"/>
          <p:nvPr/>
        </p:nvSpPr>
        <p:spPr>
          <a:xfrm>
            <a:off x="798371" y="5439773"/>
            <a:ext cx="7547259" cy="1384995"/>
          </a:xfrm>
          <a:prstGeom prst="rect">
            <a:avLst/>
          </a:prstGeom>
          <a:noFill/>
        </p:spPr>
        <p:txBody>
          <a:bodyPr wrap="none" rtlCol="0">
            <a:spAutoFit/>
          </a:bodyPr>
          <a:lstStyle/>
          <a:p>
            <a:r>
              <a:rPr lang="en-US" sz="2800" dirty="0" smtClean="0"/>
              <a:t>So the final model for the running time is</a:t>
            </a:r>
          </a:p>
          <a:p>
            <a:endParaRPr lang="en-US" sz="2800" dirty="0"/>
          </a:p>
          <a:p>
            <a:r>
              <a:rPr lang="en-US" sz="2800" i="1" dirty="0" smtClean="0"/>
              <a:t>Time(n) = </a:t>
            </a:r>
            <a:r>
              <a:rPr lang="en-US" sz="2800" i="1" dirty="0" smtClean="0">
                <a:solidFill>
                  <a:srgbClr val="FF0000"/>
                </a:solidFill>
              </a:rPr>
              <a:t>6.5</a:t>
            </a:r>
            <a:r>
              <a:rPr lang="en-US" sz="2800" i="1" dirty="0" smtClean="0"/>
              <a:t> + </a:t>
            </a:r>
            <a:r>
              <a:rPr lang="en-US" sz="2800" i="1" dirty="0" smtClean="0">
                <a:solidFill>
                  <a:srgbClr val="FF0000"/>
                </a:solidFill>
              </a:rPr>
              <a:t>10.3</a:t>
            </a:r>
            <a:r>
              <a:rPr lang="en-US" sz="2800" i="1" dirty="0" smtClean="0"/>
              <a:t>·log</a:t>
            </a:r>
            <a:r>
              <a:rPr lang="en-US" sz="2800" i="1" baseline="-25000" dirty="0" smtClean="0"/>
              <a:t>2</a:t>
            </a:r>
            <a:r>
              <a:rPr lang="en-US" sz="2800" i="1" dirty="0" smtClean="0"/>
              <a:t>(n) + </a:t>
            </a:r>
            <a:r>
              <a:rPr lang="en-US" sz="2800" i="1" dirty="0" smtClean="0">
                <a:solidFill>
                  <a:srgbClr val="FF0000"/>
                </a:solidFill>
              </a:rPr>
              <a:t>57.1</a:t>
            </a:r>
            <a:r>
              <a:rPr lang="en-US" sz="2800" i="1" dirty="0" smtClean="0"/>
              <a:t>·n + </a:t>
            </a:r>
            <a:r>
              <a:rPr lang="en-US" sz="2800" i="1" dirty="0" smtClean="0">
                <a:solidFill>
                  <a:srgbClr val="FF0000"/>
                </a:solidFill>
              </a:rPr>
              <a:t>2.2</a:t>
            </a:r>
            <a:r>
              <a:rPr lang="en-US" sz="2800" i="1" dirty="0" smtClean="0"/>
              <a:t>·n·log</a:t>
            </a:r>
            <a:r>
              <a:rPr lang="en-US" sz="2800" i="1" baseline="-25000" dirty="0" smtClean="0"/>
              <a:t>2</a:t>
            </a:r>
            <a:r>
              <a:rPr lang="en-US" sz="2800" i="1" dirty="0" smtClean="0"/>
              <a:t>(n)</a:t>
            </a:r>
            <a:endParaRPr lang="en-US" sz="2800" i="1" dirty="0"/>
          </a:p>
        </p:txBody>
      </p:sp>
    </p:spTree>
    <p:extLst>
      <p:ext uri="{BB962C8B-B14F-4D97-AF65-F5344CB8AC3E}">
        <p14:creationId xmlns:p14="http://schemas.microsoft.com/office/powerpoint/2010/main" val="865207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642"/>
            <a:ext cx="7772400" cy="1630218"/>
          </a:xfrm>
        </p:spPr>
        <p:txBody>
          <a:bodyPr>
            <a:normAutofit/>
          </a:bodyPr>
          <a:lstStyle/>
          <a:p>
            <a:r>
              <a:rPr lang="en-US" sz="2800" dirty="0" smtClean="0"/>
              <a:t>These equations are </a:t>
            </a:r>
            <a:r>
              <a:rPr lang="en-US" dirty="0" smtClean="0">
                <a:solidFill>
                  <a:srgbClr val="FFFF00"/>
                </a:solidFill>
              </a:rPr>
              <a:t>linear</a:t>
            </a:r>
            <a:r>
              <a:rPr lang="en-US" sz="2800" dirty="0" smtClean="0"/>
              <a:t> in the unknowns</a:t>
            </a:r>
            <a:r>
              <a:rPr lang="en-US" sz="2800" i="1" dirty="0" smtClean="0">
                <a:solidFill>
                  <a:srgbClr val="FF0000"/>
                </a:solidFill>
              </a:rPr>
              <a:t> </a:t>
            </a:r>
            <a:br>
              <a:rPr lang="en-US" sz="2800" i="1" dirty="0" smtClean="0">
                <a:solidFill>
                  <a:srgbClr val="FF0000"/>
                </a:solidFill>
              </a:rPr>
            </a:br>
            <a:r>
              <a:rPr lang="en-US" sz="2800" i="1" dirty="0" smtClean="0">
                <a:solidFill>
                  <a:srgbClr val="FF0000"/>
                </a:solidFill>
              </a:rPr>
              <a:t>a</a:t>
            </a:r>
            <a:r>
              <a:rPr lang="en-US" sz="2800" i="1" dirty="0" smtClean="0"/>
              <a:t>, </a:t>
            </a:r>
            <a:r>
              <a:rPr lang="en-US" sz="2800" i="1" dirty="0" smtClean="0">
                <a:solidFill>
                  <a:srgbClr val="FF0000"/>
                </a:solidFill>
              </a:rPr>
              <a:t>b</a:t>
            </a:r>
            <a:r>
              <a:rPr lang="en-US" sz="2800" i="1" dirty="0" smtClean="0"/>
              <a:t>, </a:t>
            </a:r>
            <a:r>
              <a:rPr lang="en-US" sz="2800" i="1" dirty="0" smtClean="0">
                <a:solidFill>
                  <a:srgbClr val="FF0000"/>
                </a:solidFill>
              </a:rPr>
              <a:t>c</a:t>
            </a:r>
            <a:r>
              <a:rPr lang="en-US" sz="2800" i="1" dirty="0" smtClean="0"/>
              <a:t>, and </a:t>
            </a:r>
            <a:r>
              <a:rPr lang="en-US" sz="2800" i="1" dirty="0" smtClean="0">
                <a:solidFill>
                  <a:srgbClr val="FF0000"/>
                </a:solidFill>
              </a:rPr>
              <a:t>d</a:t>
            </a:r>
            <a:r>
              <a:rPr lang="en-US" sz="2800" i="1" dirty="0" smtClean="0"/>
              <a:t>.</a:t>
            </a:r>
            <a:endParaRPr lang="en-US" sz="2800" dirty="0"/>
          </a:p>
        </p:txBody>
      </p:sp>
      <p:sp>
        <p:nvSpPr>
          <p:cNvPr id="3" name="TextBox 2"/>
          <p:cNvSpPr txBox="1"/>
          <p:nvPr/>
        </p:nvSpPr>
        <p:spPr>
          <a:xfrm>
            <a:off x="545898" y="1658860"/>
            <a:ext cx="8052204" cy="1815882"/>
          </a:xfrm>
          <a:prstGeom prst="rect">
            <a:avLst/>
          </a:prstGeom>
          <a:noFill/>
        </p:spPr>
        <p:txBody>
          <a:bodyPr wrap="none" rtlCol="0">
            <a:spAutoFit/>
          </a:bodyPr>
          <a:lstStyle/>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 + </a:t>
            </a:r>
            <a:r>
              <a:rPr lang="en-US" sz="2800" i="1" dirty="0" smtClean="0">
                <a:solidFill>
                  <a:srgbClr val="FF0000"/>
                </a:solidFill>
              </a:rPr>
              <a:t>c</a:t>
            </a:r>
            <a:r>
              <a:rPr lang="en-US" sz="2800" i="1" dirty="0" smtClean="0"/>
              <a:t>·10 + </a:t>
            </a:r>
            <a:r>
              <a:rPr lang="en-US" sz="2800" i="1" dirty="0" smtClean="0">
                <a:solidFill>
                  <a:srgbClr val="FF0000"/>
                </a:solidFill>
              </a:rPr>
              <a:t>d</a:t>
            </a:r>
            <a:r>
              <a:rPr lang="en-US" sz="2800" i="1" dirty="0" smtClean="0"/>
              <a:t>·10·log</a:t>
            </a:r>
            <a:r>
              <a:rPr lang="en-US" sz="2800" i="1" baseline="-25000" dirty="0" smtClean="0"/>
              <a:t>2</a:t>
            </a:r>
            <a:r>
              <a:rPr lang="en-US" sz="2800" i="1" dirty="0" smtClean="0"/>
              <a:t>(10) = </a:t>
            </a:r>
            <a:r>
              <a:rPr lang="en-US" sz="2800" dirty="0" smtClean="0"/>
              <a:t>0.685</a:t>
            </a:r>
            <a:endParaRPr lang="en-US" sz="2800" i="1" dirty="0" smtClean="0"/>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 + </a:t>
            </a:r>
            <a:r>
              <a:rPr lang="en-US" sz="2800" i="1" dirty="0" smtClean="0">
                <a:solidFill>
                  <a:srgbClr val="FF0000"/>
                </a:solidFill>
              </a:rPr>
              <a:t>c</a:t>
            </a:r>
            <a:r>
              <a:rPr lang="en-US" sz="2800" i="1" dirty="0" smtClean="0"/>
              <a:t>·100 + </a:t>
            </a:r>
            <a:r>
              <a:rPr lang="en-US" sz="2800" i="1" dirty="0" smtClean="0">
                <a:solidFill>
                  <a:srgbClr val="FF0000"/>
                </a:solidFill>
              </a:rPr>
              <a:t>d</a:t>
            </a:r>
            <a:r>
              <a:rPr lang="en-US" sz="2800" i="1" dirty="0" smtClean="0"/>
              <a:t>·100·log</a:t>
            </a:r>
            <a:r>
              <a:rPr lang="en-US" sz="2800" i="1" baseline="-25000" dirty="0" smtClean="0"/>
              <a:t>2</a:t>
            </a:r>
            <a:r>
              <a:rPr lang="en-US" sz="2800" i="1" dirty="0" smtClean="0"/>
              <a:t>(100) = </a:t>
            </a:r>
            <a:r>
              <a:rPr lang="en-US" sz="2800" dirty="0" smtClean="0"/>
              <a:t>7.247</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(500) + </a:t>
            </a:r>
            <a:r>
              <a:rPr lang="en-US" sz="2800" i="1" dirty="0" smtClean="0">
                <a:solidFill>
                  <a:srgbClr val="FF0000"/>
                </a:solidFill>
              </a:rPr>
              <a:t>c</a:t>
            </a:r>
            <a:r>
              <a:rPr lang="en-US" sz="2800" i="1" dirty="0" smtClean="0"/>
              <a:t>·5000 + </a:t>
            </a:r>
            <a:r>
              <a:rPr lang="en-US" sz="2800" i="1" dirty="0" smtClean="0">
                <a:solidFill>
                  <a:srgbClr val="FF0000"/>
                </a:solidFill>
              </a:rPr>
              <a:t>d</a:t>
            </a:r>
            <a:r>
              <a:rPr lang="en-US" sz="2800" i="1" dirty="0" smtClean="0"/>
              <a:t>·500·log</a:t>
            </a:r>
            <a:r>
              <a:rPr lang="en-US" sz="2800" i="1" baseline="-25000" dirty="0" smtClean="0"/>
              <a:t>2</a:t>
            </a:r>
            <a:r>
              <a:rPr lang="en-US" sz="2800" i="1" dirty="0" smtClean="0"/>
              <a:t>(500) = </a:t>
            </a:r>
            <a:r>
              <a:rPr lang="en-US" sz="2800" dirty="0" smtClean="0"/>
              <a:t>38.511</a:t>
            </a:r>
          </a:p>
          <a:p>
            <a:r>
              <a:rPr lang="en-US" sz="2800" i="1" dirty="0" smtClean="0">
                <a:solidFill>
                  <a:srgbClr val="FF0000"/>
                </a:solidFill>
              </a:rPr>
              <a:t>a</a:t>
            </a:r>
            <a:r>
              <a:rPr lang="en-US" sz="2800" i="1" dirty="0" smtClean="0"/>
              <a:t> + </a:t>
            </a:r>
            <a:r>
              <a:rPr lang="en-US" sz="2800" i="1" dirty="0" smtClean="0">
                <a:solidFill>
                  <a:srgbClr val="FF0000"/>
                </a:solidFill>
              </a:rPr>
              <a:t>b</a:t>
            </a:r>
            <a:r>
              <a:rPr lang="en-US" sz="2800" i="1" dirty="0" smtClean="0"/>
              <a:t>·log</a:t>
            </a:r>
            <a:r>
              <a:rPr lang="en-US" sz="2800" i="1" baseline="-25000" dirty="0" smtClean="0"/>
              <a:t>2</a:t>
            </a:r>
            <a:r>
              <a:rPr lang="en-US" sz="2800" i="1" dirty="0" smtClean="0"/>
              <a:t>(1000) + </a:t>
            </a:r>
            <a:r>
              <a:rPr lang="en-US" sz="2800" i="1" dirty="0" smtClean="0">
                <a:solidFill>
                  <a:srgbClr val="FF0000"/>
                </a:solidFill>
              </a:rPr>
              <a:t>c</a:t>
            </a:r>
            <a:r>
              <a:rPr lang="en-US" sz="2800" i="1" dirty="0" smtClean="0"/>
              <a:t>·1000+ </a:t>
            </a:r>
            <a:r>
              <a:rPr lang="en-US" sz="2800" i="1" dirty="0" smtClean="0">
                <a:solidFill>
                  <a:srgbClr val="FF0000"/>
                </a:solidFill>
              </a:rPr>
              <a:t>d</a:t>
            </a:r>
            <a:r>
              <a:rPr lang="en-US" sz="2800" i="1" dirty="0" smtClean="0"/>
              <a:t>·1000·log</a:t>
            </a:r>
            <a:r>
              <a:rPr lang="en-US" sz="2800" i="1" baseline="-25000" dirty="0" smtClean="0"/>
              <a:t>2</a:t>
            </a:r>
            <a:r>
              <a:rPr lang="en-US" sz="2800" i="1" dirty="0" smtClean="0"/>
              <a:t>(1000) = </a:t>
            </a:r>
            <a:r>
              <a:rPr lang="en-US" sz="2800" dirty="0" smtClean="0"/>
              <a:t>79.134</a:t>
            </a:r>
            <a:endParaRPr lang="en-US" sz="2800" i="1" dirty="0"/>
          </a:p>
        </p:txBody>
      </p:sp>
      <p:sp>
        <p:nvSpPr>
          <p:cNvPr id="6" name="Title 1"/>
          <p:cNvSpPr txBox="1">
            <a:spLocks/>
          </p:cNvSpPr>
          <p:nvPr/>
        </p:nvSpPr>
        <p:spPr>
          <a:xfrm>
            <a:off x="545898" y="3681623"/>
            <a:ext cx="7772400" cy="1630218"/>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We solve them and obtain:</a:t>
            </a:r>
          </a:p>
          <a:p>
            <a:r>
              <a:rPr lang="en-US" sz="2800" dirty="0" smtClean="0"/>
              <a:t> </a:t>
            </a:r>
            <a:r>
              <a:rPr lang="en-US" sz="2800" dirty="0" smtClean="0">
                <a:solidFill>
                  <a:srgbClr val="FF0000"/>
                </a:solidFill>
              </a:rPr>
              <a:t>a</a:t>
            </a:r>
            <a:r>
              <a:rPr lang="en-US" sz="2800" dirty="0" smtClean="0"/>
              <a:t> = 6.5</a:t>
            </a:r>
          </a:p>
          <a:p>
            <a:r>
              <a:rPr lang="en-US" sz="2800" dirty="0" smtClean="0"/>
              <a:t>   </a:t>
            </a:r>
            <a:r>
              <a:rPr lang="en-US" sz="2800" dirty="0" smtClean="0">
                <a:solidFill>
                  <a:srgbClr val="FF0000"/>
                </a:solidFill>
              </a:rPr>
              <a:t>b</a:t>
            </a:r>
            <a:r>
              <a:rPr lang="en-US" sz="2800" dirty="0" smtClean="0"/>
              <a:t> = 10.3</a:t>
            </a:r>
          </a:p>
          <a:p>
            <a:r>
              <a:rPr lang="en-US" sz="2800" dirty="0" smtClean="0"/>
              <a:t>   </a:t>
            </a:r>
            <a:r>
              <a:rPr lang="en-US" sz="2800" dirty="0" smtClean="0">
                <a:solidFill>
                  <a:srgbClr val="FF0000"/>
                </a:solidFill>
              </a:rPr>
              <a:t>c</a:t>
            </a:r>
            <a:r>
              <a:rPr lang="en-US" sz="2800" dirty="0" smtClean="0"/>
              <a:t> = 57.1</a:t>
            </a:r>
          </a:p>
          <a:p>
            <a:r>
              <a:rPr lang="en-US" sz="2800" dirty="0" smtClean="0">
                <a:solidFill>
                  <a:srgbClr val="FF0000"/>
                </a:solidFill>
              </a:rPr>
              <a:t>d</a:t>
            </a:r>
            <a:r>
              <a:rPr lang="en-US" sz="2800" dirty="0" smtClean="0"/>
              <a:t> = 2.2</a:t>
            </a:r>
            <a:endParaRPr lang="en-US" sz="2800" dirty="0"/>
          </a:p>
        </p:txBody>
      </p:sp>
      <p:sp>
        <p:nvSpPr>
          <p:cNvPr id="7" name="TextBox 6"/>
          <p:cNvSpPr txBox="1"/>
          <p:nvPr/>
        </p:nvSpPr>
        <p:spPr>
          <a:xfrm>
            <a:off x="798371" y="5439773"/>
            <a:ext cx="7547259" cy="1384995"/>
          </a:xfrm>
          <a:prstGeom prst="rect">
            <a:avLst/>
          </a:prstGeom>
          <a:noFill/>
        </p:spPr>
        <p:txBody>
          <a:bodyPr wrap="none" rtlCol="0">
            <a:spAutoFit/>
          </a:bodyPr>
          <a:lstStyle/>
          <a:p>
            <a:r>
              <a:rPr lang="en-US" sz="2800" dirty="0" smtClean="0"/>
              <a:t>So the final model for the running time is</a:t>
            </a:r>
          </a:p>
          <a:p>
            <a:endParaRPr lang="en-US" sz="2800" dirty="0"/>
          </a:p>
          <a:p>
            <a:r>
              <a:rPr lang="en-US" sz="2800" i="1" dirty="0" smtClean="0"/>
              <a:t>Time(n) = </a:t>
            </a:r>
            <a:r>
              <a:rPr lang="en-US" sz="2800" i="1" dirty="0" smtClean="0">
                <a:solidFill>
                  <a:srgbClr val="FF0000"/>
                </a:solidFill>
              </a:rPr>
              <a:t>6.5</a:t>
            </a:r>
            <a:r>
              <a:rPr lang="en-US" sz="2800" i="1" dirty="0" smtClean="0"/>
              <a:t> + </a:t>
            </a:r>
            <a:r>
              <a:rPr lang="en-US" sz="2800" i="1" dirty="0" smtClean="0">
                <a:solidFill>
                  <a:srgbClr val="FF0000"/>
                </a:solidFill>
              </a:rPr>
              <a:t>10.3</a:t>
            </a:r>
            <a:r>
              <a:rPr lang="en-US" sz="2800" i="1" dirty="0" smtClean="0"/>
              <a:t>·log</a:t>
            </a:r>
            <a:r>
              <a:rPr lang="en-US" sz="2800" i="1" baseline="-25000" dirty="0" smtClean="0"/>
              <a:t>2</a:t>
            </a:r>
            <a:r>
              <a:rPr lang="en-US" sz="2800" i="1" dirty="0" smtClean="0"/>
              <a:t>(n) + </a:t>
            </a:r>
            <a:r>
              <a:rPr lang="en-US" sz="2800" i="1" dirty="0" smtClean="0">
                <a:solidFill>
                  <a:srgbClr val="FF0000"/>
                </a:solidFill>
              </a:rPr>
              <a:t>57.1</a:t>
            </a:r>
            <a:r>
              <a:rPr lang="en-US" sz="2800" i="1" dirty="0" smtClean="0"/>
              <a:t>·n + </a:t>
            </a:r>
            <a:r>
              <a:rPr lang="en-US" sz="2800" i="1" dirty="0" smtClean="0">
                <a:solidFill>
                  <a:srgbClr val="FF0000"/>
                </a:solidFill>
              </a:rPr>
              <a:t>2.2</a:t>
            </a:r>
            <a:r>
              <a:rPr lang="en-US" sz="2800" i="1" dirty="0" smtClean="0"/>
              <a:t>·n·log</a:t>
            </a:r>
            <a:r>
              <a:rPr lang="en-US" sz="2800" i="1" baseline="-25000" dirty="0" smtClean="0"/>
              <a:t>2</a:t>
            </a:r>
            <a:r>
              <a:rPr lang="en-US" sz="2800" i="1" dirty="0" smtClean="0"/>
              <a:t>(n)</a:t>
            </a:r>
            <a:endParaRPr lang="en-US" sz="2800" i="1" dirty="0"/>
          </a:p>
        </p:txBody>
      </p:sp>
    </p:spTree>
    <p:extLst>
      <p:ext uri="{BB962C8B-B14F-4D97-AF65-F5344CB8AC3E}">
        <p14:creationId xmlns:p14="http://schemas.microsoft.com/office/powerpoint/2010/main" val="2428242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577" y="1338827"/>
            <a:ext cx="8396850" cy="4401205"/>
          </a:xfrm>
          <a:prstGeom prst="rect">
            <a:avLst/>
          </a:prstGeom>
          <a:noFill/>
        </p:spPr>
        <p:txBody>
          <a:bodyPr wrap="none" rtlCol="0">
            <a:spAutoFit/>
          </a:bodyPr>
          <a:lstStyle/>
          <a:p>
            <a:pPr algn="ctr"/>
            <a:r>
              <a:rPr lang="en-US" sz="2800" dirty="0" smtClean="0"/>
              <a:t>and now we may apply the model </a:t>
            </a:r>
          </a:p>
          <a:p>
            <a:r>
              <a:rPr lang="en-US" sz="2800" i="1" dirty="0" smtClean="0"/>
              <a:t>Time(n) = </a:t>
            </a:r>
            <a:r>
              <a:rPr lang="en-US" sz="2800" i="1" dirty="0" smtClean="0">
                <a:solidFill>
                  <a:srgbClr val="FF0000"/>
                </a:solidFill>
              </a:rPr>
              <a:t>6.5</a:t>
            </a:r>
            <a:r>
              <a:rPr lang="en-US" sz="2800" i="1" dirty="0" smtClean="0"/>
              <a:t> + </a:t>
            </a:r>
            <a:r>
              <a:rPr lang="en-US" sz="2800" i="1" dirty="0" smtClean="0">
                <a:solidFill>
                  <a:srgbClr val="FF0000"/>
                </a:solidFill>
              </a:rPr>
              <a:t>10.3</a:t>
            </a:r>
            <a:r>
              <a:rPr lang="en-US" sz="2800" i="1" dirty="0" smtClean="0"/>
              <a:t>·log</a:t>
            </a:r>
            <a:r>
              <a:rPr lang="en-US" sz="2800" i="1" baseline="-25000" dirty="0" smtClean="0"/>
              <a:t>2</a:t>
            </a:r>
            <a:r>
              <a:rPr lang="en-US" sz="2800" i="1" dirty="0" smtClean="0"/>
              <a:t>(n) + </a:t>
            </a:r>
            <a:r>
              <a:rPr lang="en-US" sz="2800" i="1" dirty="0" smtClean="0">
                <a:solidFill>
                  <a:srgbClr val="FF0000"/>
                </a:solidFill>
              </a:rPr>
              <a:t>57.1</a:t>
            </a:r>
            <a:r>
              <a:rPr lang="en-US" sz="2800" i="1" dirty="0" smtClean="0"/>
              <a:t>·n + </a:t>
            </a:r>
            <a:r>
              <a:rPr lang="en-US" sz="2800" i="1" dirty="0" smtClean="0">
                <a:solidFill>
                  <a:srgbClr val="FF0000"/>
                </a:solidFill>
              </a:rPr>
              <a:t>2.2</a:t>
            </a:r>
            <a:r>
              <a:rPr lang="en-US" sz="2800" i="1" dirty="0" smtClean="0"/>
              <a:t>·n·log</a:t>
            </a:r>
            <a:r>
              <a:rPr lang="en-US" sz="2800" i="1" baseline="-25000" dirty="0" smtClean="0"/>
              <a:t>2</a:t>
            </a:r>
            <a:r>
              <a:rPr lang="en-US" sz="2800" i="1" dirty="0" smtClean="0"/>
              <a:t>(n)</a:t>
            </a:r>
          </a:p>
          <a:p>
            <a:endParaRPr lang="en-US" sz="2800" i="1" dirty="0"/>
          </a:p>
          <a:p>
            <a:r>
              <a:rPr lang="en-US" sz="2800" i="1" dirty="0" smtClean="0"/>
              <a:t>for a particular value of n (for example, n = 10,000)</a:t>
            </a:r>
          </a:p>
          <a:p>
            <a:r>
              <a:rPr lang="en-US" sz="2800" i="1" dirty="0" smtClean="0"/>
              <a:t>to estimate a running time of</a:t>
            </a:r>
          </a:p>
          <a:p>
            <a:endParaRPr lang="en-US" sz="2800" i="1" dirty="0"/>
          </a:p>
          <a:p>
            <a:r>
              <a:rPr lang="en-US" sz="2800" i="1" dirty="0" smtClean="0"/>
              <a:t>Time(10,000) = </a:t>
            </a:r>
            <a:r>
              <a:rPr lang="en-US" sz="2800" i="1" dirty="0" smtClean="0">
                <a:solidFill>
                  <a:srgbClr val="FF0000"/>
                </a:solidFill>
              </a:rPr>
              <a:t>6.5</a:t>
            </a:r>
            <a:r>
              <a:rPr lang="en-US" sz="2800" i="1" dirty="0" smtClean="0"/>
              <a:t> + </a:t>
            </a:r>
            <a:r>
              <a:rPr lang="en-US" sz="2800" i="1" dirty="0" smtClean="0">
                <a:solidFill>
                  <a:srgbClr val="FF0000"/>
                </a:solidFill>
              </a:rPr>
              <a:t>10.3</a:t>
            </a:r>
            <a:r>
              <a:rPr lang="en-US" sz="2800" i="1" dirty="0" smtClean="0"/>
              <a:t>·log</a:t>
            </a:r>
            <a:r>
              <a:rPr lang="en-US" sz="2800" i="1" baseline="-25000" dirty="0" smtClean="0"/>
              <a:t>2</a:t>
            </a:r>
            <a:r>
              <a:rPr lang="en-US" sz="2800" i="1" dirty="0" smtClean="0"/>
              <a:t>(10,000) + </a:t>
            </a:r>
          </a:p>
          <a:p>
            <a:r>
              <a:rPr lang="en-US" sz="2800" i="1" dirty="0">
                <a:solidFill>
                  <a:srgbClr val="FF0000"/>
                </a:solidFill>
              </a:rPr>
              <a:t> </a:t>
            </a:r>
            <a:r>
              <a:rPr lang="en-US" sz="2800" i="1" dirty="0" smtClean="0">
                <a:solidFill>
                  <a:srgbClr val="FF0000"/>
                </a:solidFill>
              </a:rPr>
              <a:t>                             57.1</a:t>
            </a:r>
            <a:r>
              <a:rPr lang="en-US" sz="2800" i="1" dirty="0" smtClean="0"/>
              <a:t>· 10,000 + </a:t>
            </a:r>
            <a:r>
              <a:rPr lang="en-US" sz="2800" i="1" dirty="0" smtClean="0">
                <a:solidFill>
                  <a:srgbClr val="FF0000"/>
                </a:solidFill>
              </a:rPr>
              <a:t>2.2</a:t>
            </a:r>
            <a:r>
              <a:rPr lang="en-US" sz="2800" i="1" dirty="0" smtClean="0"/>
              <a:t>· 10,000 ·log</a:t>
            </a:r>
            <a:r>
              <a:rPr lang="en-US" sz="2800" i="1" baseline="-25000" dirty="0" smtClean="0"/>
              <a:t>2</a:t>
            </a:r>
            <a:r>
              <a:rPr lang="en-US" sz="2800" i="1" dirty="0" smtClean="0"/>
              <a:t>(10,000)</a:t>
            </a:r>
          </a:p>
          <a:p>
            <a:r>
              <a:rPr lang="en-US" sz="2800" i="1" dirty="0"/>
              <a:t> </a:t>
            </a:r>
            <a:r>
              <a:rPr lang="en-US" sz="2800" i="1" dirty="0" smtClean="0"/>
              <a:t>                        =  </a:t>
            </a:r>
            <a:r>
              <a:rPr lang="en-US" sz="2800" i="1" dirty="0" smtClean="0">
                <a:solidFill>
                  <a:srgbClr val="FFFF00"/>
                </a:solidFill>
              </a:rPr>
              <a:t>863.47 </a:t>
            </a:r>
            <a:r>
              <a:rPr lang="en-US" sz="2800" i="1" dirty="0" err="1" smtClean="0">
                <a:solidFill>
                  <a:srgbClr val="FFFF00"/>
                </a:solidFill>
              </a:rPr>
              <a:t>ms.</a:t>
            </a:r>
            <a:endParaRPr lang="en-US" sz="2800" i="1" dirty="0" smtClean="0">
              <a:solidFill>
                <a:srgbClr val="FFFF00"/>
              </a:solidFill>
            </a:endParaRPr>
          </a:p>
          <a:p>
            <a:endParaRPr lang="en-US" sz="2800" i="1" dirty="0"/>
          </a:p>
        </p:txBody>
      </p:sp>
    </p:spTree>
    <p:extLst>
      <p:ext uri="{BB962C8B-B14F-4D97-AF65-F5344CB8AC3E}">
        <p14:creationId xmlns:p14="http://schemas.microsoft.com/office/powerpoint/2010/main" val="4179182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8001000" cy="2133600"/>
          </a:xfrm>
        </p:spPr>
        <p:txBody>
          <a:bodyPr>
            <a:normAutofit/>
          </a:bodyPr>
          <a:lstStyle/>
          <a:p>
            <a:r>
              <a:rPr lang="en-US" dirty="0" smtClean="0"/>
              <a:t>What’s a “good” solution</a:t>
            </a:r>
            <a:br>
              <a:rPr lang="en-US" dirty="0" smtClean="0"/>
            </a:br>
            <a:r>
              <a:rPr lang="en-US" dirty="0" smtClean="0"/>
              <a:t>when we don’t have the exact solution?</a:t>
            </a:r>
            <a:endParaRPr lang="en-US" dirty="0"/>
          </a:p>
        </p:txBody>
      </p:sp>
    </p:spTree>
    <p:extLst>
      <p:ext uri="{BB962C8B-B14F-4D97-AF65-F5344CB8AC3E}">
        <p14:creationId xmlns:p14="http://schemas.microsoft.com/office/powerpoint/2010/main" val="4137648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8001000" cy="2133600"/>
          </a:xfrm>
        </p:spPr>
        <p:txBody>
          <a:bodyPr>
            <a:normAutofit/>
          </a:bodyPr>
          <a:lstStyle/>
          <a:p>
            <a:r>
              <a:rPr lang="en-US" dirty="0" smtClean="0"/>
              <a:t>What’s a “good” solution</a:t>
            </a:r>
            <a:br>
              <a:rPr lang="en-US" dirty="0" smtClean="0"/>
            </a:br>
            <a:r>
              <a:rPr lang="en-US" dirty="0" smtClean="0"/>
              <a:t>when we don’t have the exact solution?</a:t>
            </a:r>
            <a:endParaRPr lang="en-US" dirty="0"/>
          </a:p>
        </p:txBody>
      </p:sp>
      <p:sp>
        <p:nvSpPr>
          <p:cNvPr id="6" name="TextBox 5"/>
          <p:cNvSpPr txBox="1"/>
          <p:nvPr/>
        </p:nvSpPr>
        <p:spPr>
          <a:xfrm>
            <a:off x="1888669" y="3926264"/>
            <a:ext cx="5510932" cy="954107"/>
          </a:xfrm>
          <a:prstGeom prst="rect">
            <a:avLst/>
          </a:prstGeom>
          <a:noFill/>
        </p:spPr>
        <p:txBody>
          <a:bodyPr wrap="none" rtlCol="0">
            <a:spAutoFit/>
          </a:bodyPr>
          <a:lstStyle/>
          <a:p>
            <a:r>
              <a:rPr lang="en-US" sz="2800" dirty="0" smtClean="0"/>
              <a:t>“Hey. That’s not a question that was </a:t>
            </a:r>
          </a:p>
          <a:p>
            <a:r>
              <a:rPr lang="en-US" sz="2800" dirty="0" smtClean="0"/>
              <a:t>discussed in other math classes.”</a:t>
            </a:r>
            <a:endParaRPr lang="en-US" sz="2800" dirty="0"/>
          </a:p>
        </p:txBody>
      </p:sp>
    </p:spTree>
    <p:extLst>
      <p:ext uri="{BB962C8B-B14F-4D97-AF65-F5344CB8AC3E}">
        <p14:creationId xmlns:p14="http://schemas.microsoft.com/office/powerpoint/2010/main" val="398298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8001000" cy="2133600"/>
          </a:xfrm>
        </p:spPr>
        <p:txBody>
          <a:bodyPr>
            <a:normAutofit/>
          </a:bodyPr>
          <a:lstStyle/>
          <a:p>
            <a:r>
              <a:rPr lang="en-US" dirty="0" smtClean="0"/>
              <a:t>What’s a “good” solution</a:t>
            </a:r>
            <a:br>
              <a:rPr lang="en-US" dirty="0" smtClean="0"/>
            </a:br>
            <a:r>
              <a:rPr lang="en-US" dirty="0" smtClean="0"/>
              <a:t>when we don’t have the exact solution?</a:t>
            </a:r>
            <a:endParaRPr lang="en-US"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181100" y="3886200"/>
                <a:ext cx="6781800" cy="2057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4000" i="1">
                              <a:latin typeface="Cambria Math"/>
                            </a:rPr>
                          </m:ctrlPr>
                        </m:mPr>
                        <m:mr>
                          <m:e>
                            <m:r>
                              <a:rPr lang="en-US" sz="4000" i="1">
                                <a:latin typeface="Cambria Math"/>
                              </a:rPr>
                              <m:t>.780 </m:t>
                            </m:r>
                            <m:r>
                              <a:rPr lang="en-US" sz="4000" i="1">
                                <a:latin typeface="Cambria Math"/>
                              </a:rPr>
                              <m:t>𝑥</m:t>
                            </m:r>
                            <m:r>
                              <a:rPr lang="en-US" sz="4000" i="1">
                                <a:latin typeface="Cambria Math"/>
                              </a:rPr>
                              <m:t>+ .563 </m:t>
                            </m:r>
                            <m:r>
                              <a:rPr lang="en-US" sz="4000" i="1">
                                <a:latin typeface="Cambria Math"/>
                              </a:rPr>
                              <m:t>𝑦</m:t>
                            </m:r>
                            <m:r>
                              <a:rPr lang="en-US" sz="4000" i="1">
                                <a:latin typeface="Cambria Math"/>
                              </a:rPr>
                              <m:t>= .217</m:t>
                            </m:r>
                          </m:e>
                        </m:mr>
                        <m:mr>
                          <m:e>
                            <m:r>
                              <a:rPr lang="en-US" sz="4000" i="1">
                                <a:latin typeface="Cambria Math"/>
                              </a:rPr>
                              <m:t>.913 </m:t>
                            </m:r>
                            <m:r>
                              <a:rPr lang="en-US" sz="4000" i="1">
                                <a:latin typeface="Cambria Math"/>
                              </a:rPr>
                              <m:t>𝑥</m:t>
                            </m:r>
                            <m:r>
                              <a:rPr lang="en-US" sz="4000" i="1">
                                <a:latin typeface="Cambria Math"/>
                              </a:rPr>
                              <m:t>+ .659 </m:t>
                            </m:r>
                            <m:r>
                              <a:rPr lang="en-US" sz="4000" i="1">
                                <a:latin typeface="Cambria Math"/>
                              </a:rPr>
                              <m:t>𝑦</m:t>
                            </m:r>
                            <m:r>
                              <a:rPr lang="en-US" sz="4000" i="1">
                                <a:latin typeface="Cambria Math"/>
                              </a:rPr>
                              <m:t>=.254</m:t>
                            </m:r>
                          </m:e>
                        </m:mr>
                      </m:m>
                    </m:oMath>
                  </m:oMathPara>
                </a14:m>
                <a:endParaRPr lang="en-US" sz="40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181100" y="3886200"/>
                <a:ext cx="6781800" cy="2057400"/>
              </a:xfrm>
              <a:blipFill rotWithShape="1">
                <a:blip r:embed="rId2"/>
                <a:stretch>
                  <a:fillRect/>
                </a:stretch>
              </a:blipFill>
            </p:spPr>
            <p:txBody>
              <a:bodyPr/>
              <a:lstStyle/>
              <a:p>
                <a:r>
                  <a:rPr lang="en-US">
                    <a:noFill/>
                  </a:rPr>
                  <a:t> </a:t>
                </a:r>
              </a:p>
            </p:txBody>
          </p:sp>
        </mc:Fallback>
      </mc:AlternateContent>
      <p:sp>
        <p:nvSpPr>
          <p:cNvPr id="4" name="TextBox 3"/>
          <p:cNvSpPr txBox="1"/>
          <p:nvPr/>
        </p:nvSpPr>
        <p:spPr>
          <a:xfrm>
            <a:off x="1600200" y="3001941"/>
            <a:ext cx="3131050" cy="400110"/>
          </a:xfrm>
          <a:prstGeom prst="rect">
            <a:avLst/>
          </a:prstGeom>
          <a:noFill/>
        </p:spPr>
        <p:txBody>
          <a:bodyPr wrap="none" rtlCol="0">
            <a:spAutoFit/>
          </a:bodyPr>
          <a:lstStyle/>
          <a:p>
            <a:r>
              <a:rPr lang="en-US" sz="2000" dirty="0" smtClean="0"/>
              <a:t>Consider the two equations:</a:t>
            </a:r>
            <a:endParaRPr lang="en-US" sz="2000" dirty="0"/>
          </a:p>
        </p:txBody>
      </p:sp>
    </p:spTree>
    <p:extLst>
      <p:ext uri="{BB962C8B-B14F-4D97-AF65-F5344CB8AC3E}">
        <p14:creationId xmlns:p14="http://schemas.microsoft.com/office/powerpoint/2010/main" val="563071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Consider two approximate solution pairs:</a:t>
            </a:r>
            <a:endParaRPr lang="en-US" sz="20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181100" y="3886200"/>
                <a:ext cx="6781800" cy="2057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4000" i="1">
                              <a:latin typeface="Cambria Math"/>
                            </a:rPr>
                          </m:ctrlPr>
                        </m:mPr>
                        <m:mr>
                          <m:e>
                            <m:r>
                              <a:rPr lang="en-US" sz="4000" i="1">
                                <a:latin typeface="Cambria Math"/>
                              </a:rPr>
                              <m:t>.780 </m:t>
                            </m:r>
                            <m:r>
                              <a:rPr lang="en-US" sz="4000" i="1">
                                <a:latin typeface="Cambria Math"/>
                              </a:rPr>
                              <m:t>𝑥</m:t>
                            </m:r>
                            <m:r>
                              <a:rPr lang="en-US" sz="4000" i="1">
                                <a:latin typeface="Cambria Math"/>
                              </a:rPr>
                              <m:t>+ .563 </m:t>
                            </m:r>
                            <m:r>
                              <a:rPr lang="en-US" sz="4000" i="1">
                                <a:latin typeface="Cambria Math"/>
                              </a:rPr>
                              <m:t>𝑦</m:t>
                            </m:r>
                            <m:r>
                              <a:rPr lang="en-US" sz="4000" i="1">
                                <a:latin typeface="Cambria Math"/>
                              </a:rPr>
                              <m:t>= .217</m:t>
                            </m:r>
                          </m:e>
                        </m:mr>
                        <m:mr>
                          <m:e>
                            <m:r>
                              <a:rPr lang="en-US" sz="4000" i="1">
                                <a:latin typeface="Cambria Math"/>
                              </a:rPr>
                              <m:t>.913 </m:t>
                            </m:r>
                            <m:r>
                              <a:rPr lang="en-US" sz="4000" i="1">
                                <a:latin typeface="Cambria Math"/>
                              </a:rPr>
                              <m:t>𝑥</m:t>
                            </m:r>
                            <m:r>
                              <a:rPr lang="en-US" sz="4000" i="1">
                                <a:latin typeface="Cambria Math"/>
                              </a:rPr>
                              <m:t>+ .659 </m:t>
                            </m:r>
                            <m:r>
                              <a:rPr lang="en-US" sz="4000" i="1">
                                <a:latin typeface="Cambria Math"/>
                              </a:rPr>
                              <m:t>𝑦</m:t>
                            </m:r>
                            <m:r>
                              <a:rPr lang="en-US" sz="4000" i="1">
                                <a:latin typeface="Cambria Math"/>
                              </a:rPr>
                              <m:t>=.254</m:t>
                            </m:r>
                          </m:e>
                        </m:mr>
                      </m:m>
                    </m:oMath>
                  </m:oMathPara>
                </a14:m>
                <a:endParaRPr lang="en-US" sz="40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181100" y="3886200"/>
                <a:ext cx="6781800" cy="2057400"/>
              </a:xfrm>
              <a:blipFill rotWithShape="1">
                <a:blip r:embed="rId2"/>
                <a:stretch>
                  <a:fillRect/>
                </a:stretch>
              </a:blipFill>
            </p:spPr>
            <p:txBody>
              <a:bodyPr/>
              <a:lstStyle/>
              <a:p>
                <a:r>
                  <a:rPr lang="en-US">
                    <a:noFill/>
                  </a:rPr>
                  <a:t> </a:t>
                </a:r>
              </a:p>
            </p:txBody>
          </p:sp>
        </mc:Fallback>
      </mc:AlternateContent>
      <p:sp>
        <p:nvSpPr>
          <p:cNvPr id="4" name="TextBox 3"/>
          <p:cNvSpPr txBox="1"/>
          <p:nvPr/>
        </p:nvSpPr>
        <p:spPr>
          <a:xfrm>
            <a:off x="1600200" y="3001941"/>
            <a:ext cx="2892202" cy="400110"/>
          </a:xfrm>
          <a:prstGeom prst="rect">
            <a:avLst/>
          </a:prstGeom>
          <a:noFill/>
        </p:spPr>
        <p:txBody>
          <a:bodyPr wrap="none" rtlCol="0">
            <a:spAutoFit/>
          </a:bodyPr>
          <a:lstStyle/>
          <a:p>
            <a:r>
              <a:rPr lang="en-US" sz="2000" dirty="0" smtClean="0"/>
              <a:t>and  these two equations:</a:t>
            </a:r>
            <a:endParaRPr lang="en-US" sz="2000" dirty="0"/>
          </a:p>
        </p:txBody>
      </p:sp>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4"/>
                  <a:stretch>
                    <a:fillRect/>
                  </a:stretch>
                </a:blipFill>
              </p:spPr>
              <p:txBody>
                <a:bodyPr/>
                <a:lstStyle/>
                <a:p>
                  <a:r>
                    <a:rPr lang="en-US">
                      <a:noFill/>
                    </a:rPr>
                    <a:t> </a:t>
                  </a:r>
                </a:p>
              </p:txBody>
            </p:sp>
          </mc:Fallback>
        </mc:AlternateContent>
      </p:grpSp>
    </p:spTree>
    <p:extLst>
      <p:ext uri="{BB962C8B-B14F-4D97-AF65-F5344CB8AC3E}">
        <p14:creationId xmlns:p14="http://schemas.microsoft.com/office/powerpoint/2010/main" val="3376005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Consider two approximate solution pairs:</a:t>
            </a:r>
            <a:endParaRPr lang="en-US" sz="20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181100" y="3886200"/>
                <a:ext cx="6781800" cy="2057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4000" i="1">
                              <a:latin typeface="Cambria Math"/>
                            </a:rPr>
                          </m:ctrlPr>
                        </m:mPr>
                        <m:mr>
                          <m:e>
                            <m:r>
                              <a:rPr lang="en-US" sz="4000" i="1">
                                <a:latin typeface="Cambria Math"/>
                              </a:rPr>
                              <m:t>.780 </m:t>
                            </m:r>
                            <m:r>
                              <a:rPr lang="en-US" sz="4000" i="1">
                                <a:latin typeface="Cambria Math"/>
                              </a:rPr>
                              <m:t>𝑥</m:t>
                            </m:r>
                            <m:r>
                              <a:rPr lang="en-US" sz="4000" i="1">
                                <a:latin typeface="Cambria Math"/>
                              </a:rPr>
                              <m:t>+ .563 </m:t>
                            </m:r>
                            <m:r>
                              <a:rPr lang="en-US" sz="4000" i="1">
                                <a:latin typeface="Cambria Math"/>
                              </a:rPr>
                              <m:t>𝑦</m:t>
                            </m:r>
                            <m:r>
                              <a:rPr lang="en-US" sz="4000" i="1">
                                <a:latin typeface="Cambria Math"/>
                              </a:rPr>
                              <m:t>= .217</m:t>
                            </m:r>
                          </m:e>
                        </m:mr>
                        <m:mr>
                          <m:e>
                            <m:r>
                              <a:rPr lang="en-US" sz="4000" i="1">
                                <a:latin typeface="Cambria Math"/>
                              </a:rPr>
                              <m:t>.913 </m:t>
                            </m:r>
                            <m:r>
                              <a:rPr lang="en-US" sz="4000" i="1">
                                <a:latin typeface="Cambria Math"/>
                              </a:rPr>
                              <m:t>𝑥</m:t>
                            </m:r>
                            <m:r>
                              <a:rPr lang="en-US" sz="4000" i="1">
                                <a:latin typeface="Cambria Math"/>
                              </a:rPr>
                              <m:t>+ .659 </m:t>
                            </m:r>
                            <m:r>
                              <a:rPr lang="en-US" sz="4000" i="1">
                                <a:latin typeface="Cambria Math"/>
                              </a:rPr>
                              <m:t>𝑦</m:t>
                            </m:r>
                            <m:r>
                              <a:rPr lang="en-US" sz="4000" i="1">
                                <a:latin typeface="Cambria Math"/>
                              </a:rPr>
                              <m:t>=.254</m:t>
                            </m:r>
                          </m:e>
                        </m:mr>
                      </m:m>
                    </m:oMath>
                  </m:oMathPara>
                </a14:m>
                <a:endParaRPr lang="en-US" sz="40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181100" y="3886200"/>
                <a:ext cx="6781800" cy="2057400"/>
              </a:xfrm>
              <a:blipFill rotWithShape="1">
                <a:blip r:embed="rId2"/>
                <a:stretch>
                  <a:fillRect/>
                </a:stretch>
              </a:blipFill>
            </p:spPr>
            <p:txBody>
              <a:bodyPr/>
              <a:lstStyle/>
              <a:p>
                <a:r>
                  <a:rPr lang="en-US">
                    <a:noFill/>
                  </a:rPr>
                  <a:t> </a:t>
                </a:r>
              </a:p>
            </p:txBody>
          </p:sp>
        </mc:Fallback>
      </mc:AlternateContent>
      <p:sp>
        <p:nvSpPr>
          <p:cNvPr id="4" name="TextBox 3"/>
          <p:cNvSpPr txBox="1"/>
          <p:nvPr/>
        </p:nvSpPr>
        <p:spPr>
          <a:xfrm>
            <a:off x="1600200" y="3001941"/>
            <a:ext cx="2892202" cy="400110"/>
          </a:xfrm>
          <a:prstGeom prst="rect">
            <a:avLst/>
          </a:prstGeom>
          <a:noFill/>
        </p:spPr>
        <p:txBody>
          <a:bodyPr wrap="none" rtlCol="0">
            <a:spAutoFit/>
          </a:bodyPr>
          <a:lstStyle/>
          <a:p>
            <a:r>
              <a:rPr lang="en-US" sz="2000" dirty="0" smtClean="0"/>
              <a:t>and  these two equations:</a:t>
            </a:r>
            <a:endParaRPr lang="en-US" sz="2000" dirty="0"/>
          </a:p>
        </p:txBody>
      </p:sp>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4"/>
                  <a:stretch>
                    <a:fillRect/>
                  </a:stretch>
                </a:blipFill>
              </p:spPr>
              <p:txBody>
                <a:bodyPr/>
                <a:lstStyle/>
                <a:p>
                  <a:r>
                    <a:rPr lang="en-US">
                      <a:noFill/>
                    </a:rPr>
                    <a:t> </a:t>
                  </a:r>
                </a:p>
              </p:txBody>
            </p:sp>
          </mc:Fallback>
        </mc:AlternateContent>
      </p:grpSp>
      <p:sp>
        <p:nvSpPr>
          <p:cNvPr id="8" name="TextBox 7"/>
          <p:cNvSpPr txBox="1"/>
          <p:nvPr/>
        </p:nvSpPr>
        <p:spPr>
          <a:xfrm>
            <a:off x="2000250" y="5943600"/>
            <a:ext cx="5143500" cy="461665"/>
          </a:xfrm>
          <a:prstGeom prst="rect">
            <a:avLst/>
          </a:prstGeom>
          <a:noFill/>
        </p:spPr>
        <p:txBody>
          <a:bodyPr wrap="square" rtlCol="0">
            <a:spAutoFit/>
          </a:bodyPr>
          <a:lstStyle/>
          <a:p>
            <a:r>
              <a:rPr lang="en-US" sz="2400" dirty="0" smtClean="0"/>
              <a:t>Which pair of these two is better?</a:t>
            </a:r>
            <a:endParaRPr lang="en-US" sz="2400" dirty="0"/>
          </a:p>
        </p:txBody>
      </p:sp>
    </p:spTree>
    <p:extLst>
      <p:ext uri="{BB962C8B-B14F-4D97-AF65-F5344CB8AC3E}">
        <p14:creationId xmlns:p14="http://schemas.microsoft.com/office/powerpoint/2010/main" val="2895443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What Shall We Do Today?</a:t>
            </a:r>
            <a:endParaRPr lang="en-US" dirty="0"/>
          </a:p>
        </p:txBody>
      </p:sp>
      <p:sp>
        <p:nvSpPr>
          <p:cNvPr id="3" name="Subtitle 2"/>
          <p:cNvSpPr>
            <a:spLocks noGrp="1"/>
          </p:cNvSpPr>
          <p:nvPr>
            <p:ph type="subTitle" idx="1"/>
          </p:nvPr>
        </p:nvSpPr>
        <p:spPr/>
        <p:txBody>
          <a:bodyPr/>
          <a:lstStyle/>
          <a:p>
            <a:r>
              <a:rPr lang="en-US" dirty="0" smtClean="0"/>
              <a:t>Option  1:</a:t>
            </a:r>
          </a:p>
          <a:p>
            <a:r>
              <a:rPr lang="en-US" dirty="0" smtClean="0"/>
              <a:t>Get an Introduction to the course.</a:t>
            </a:r>
            <a:endParaRPr lang="en-US" dirty="0"/>
          </a:p>
        </p:txBody>
      </p:sp>
    </p:spTree>
    <p:extLst>
      <p:ext uri="{BB962C8B-B14F-4D97-AF65-F5344CB8AC3E}">
        <p14:creationId xmlns:p14="http://schemas.microsoft.com/office/powerpoint/2010/main" val="10867583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Important fact to consider:</a:t>
            </a:r>
            <a:endParaRPr lang="en-US" sz="20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181100" y="3886200"/>
                <a:ext cx="6781800" cy="2057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4000" i="1" smtClean="0">
                              <a:latin typeface="Cambria Math"/>
                            </a:rPr>
                          </m:ctrlPr>
                        </m:mPr>
                        <m:mr>
                          <m:e>
                            <m:r>
                              <m:rPr>
                                <m:brk m:alnAt="7"/>
                              </m:rPr>
                              <a:rPr lang="en-US" sz="4000" b="0" i="1" smtClean="0">
                                <a:latin typeface="Cambria Math"/>
                              </a:rPr>
                              <m:t>𝑥</m:t>
                            </m:r>
                            <m:r>
                              <a:rPr lang="en-US" sz="4000" i="1">
                                <a:latin typeface="Cambria Math"/>
                              </a:rPr>
                              <m:t>=</m:t>
                            </m:r>
                            <m:r>
                              <a:rPr lang="en-US" sz="4000" b="0" i="1" smtClean="0">
                                <a:latin typeface="Cambria Math"/>
                              </a:rPr>
                              <m:t>1</m:t>
                            </m:r>
                          </m:e>
                        </m:mr>
                        <m:mr>
                          <m:e>
                            <m:r>
                              <a:rPr lang="en-US" sz="4000" b="0" i="1" smtClean="0">
                                <a:latin typeface="Cambria Math"/>
                              </a:rPr>
                              <m:t>𝑦</m:t>
                            </m:r>
                            <m:r>
                              <a:rPr lang="en-US" sz="4000" b="0" i="1" smtClean="0">
                                <a:latin typeface="Cambria Math"/>
                              </a:rPr>
                              <m:t>=−1</m:t>
                            </m:r>
                          </m:e>
                        </m:mr>
                      </m:m>
                    </m:oMath>
                  </m:oMathPara>
                </a14:m>
                <a:endParaRPr lang="en-US" sz="40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181100" y="3886200"/>
                <a:ext cx="6781800" cy="2057400"/>
              </a:xfrm>
              <a:blipFill rotWithShape="1">
                <a:blip r:embed="rId2"/>
                <a:stretch>
                  <a:fillRect/>
                </a:stretch>
              </a:blipFill>
            </p:spPr>
            <p:txBody>
              <a:bodyPr/>
              <a:lstStyle/>
              <a:p>
                <a:r>
                  <a:rPr lang="en-US">
                    <a:noFill/>
                  </a:rPr>
                  <a:t> </a:t>
                </a:r>
              </a:p>
            </p:txBody>
          </p:sp>
        </mc:Fallback>
      </mc:AlternateContent>
      <p:sp>
        <p:nvSpPr>
          <p:cNvPr id="4" name="TextBox 3"/>
          <p:cNvSpPr txBox="1"/>
          <p:nvPr/>
        </p:nvSpPr>
        <p:spPr>
          <a:xfrm>
            <a:off x="1600200" y="3001941"/>
            <a:ext cx="2369046" cy="400110"/>
          </a:xfrm>
          <a:prstGeom prst="rect">
            <a:avLst/>
          </a:prstGeom>
          <a:noFill/>
        </p:spPr>
        <p:txBody>
          <a:bodyPr wrap="none" rtlCol="0">
            <a:spAutoFit/>
          </a:bodyPr>
          <a:lstStyle/>
          <a:p>
            <a:r>
              <a:rPr lang="en-US" sz="2000" dirty="0" smtClean="0"/>
              <a:t>The exact solution is:</a:t>
            </a:r>
            <a:endParaRPr lang="en-US" sz="2000" dirty="0"/>
          </a:p>
        </p:txBody>
      </p:sp>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4"/>
                  <a:stretch>
                    <a:fillRect/>
                  </a:stretch>
                </a:blipFill>
              </p:spPr>
              <p:txBody>
                <a:bodyPr/>
                <a:lstStyle/>
                <a:p>
                  <a:r>
                    <a:rPr lang="en-US">
                      <a:noFill/>
                    </a:rPr>
                    <a:t> </a:t>
                  </a:r>
                </a:p>
              </p:txBody>
            </p:sp>
          </mc:Fallback>
        </mc:AlternateContent>
      </p:grpSp>
      <p:sp>
        <p:nvSpPr>
          <p:cNvPr id="8" name="TextBox 7"/>
          <p:cNvSpPr txBox="1"/>
          <p:nvPr/>
        </p:nvSpPr>
        <p:spPr>
          <a:xfrm>
            <a:off x="2000250" y="5943600"/>
            <a:ext cx="5143500" cy="461665"/>
          </a:xfrm>
          <a:prstGeom prst="rect">
            <a:avLst/>
          </a:prstGeom>
          <a:noFill/>
        </p:spPr>
        <p:txBody>
          <a:bodyPr wrap="square" rtlCol="0">
            <a:spAutoFit/>
          </a:bodyPr>
          <a:lstStyle/>
          <a:p>
            <a:r>
              <a:rPr lang="en-US" sz="2400" dirty="0" smtClean="0"/>
              <a:t>Which pair of these two is better?</a:t>
            </a:r>
            <a:endParaRPr lang="en-US" sz="2400" dirty="0"/>
          </a:p>
        </p:txBody>
      </p:sp>
    </p:spTree>
    <p:extLst>
      <p:ext uri="{BB962C8B-B14F-4D97-AF65-F5344CB8AC3E}">
        <p14:creationId xmlns:p14="http://schemas.microsoft.com/office/powerpoint/2010/main" val="2270696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Consider two approximate solution pairs:</a:t>
            </a:r>
            <a:endParaRPr lang="en-US" sz="20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181100" y="3886200"/>
                <a:ext cx="6781800" cy="2057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4000" i="1">
                              <a:latin typeface="Cambria Math"/>
                            </a:rPr>
                          </m:ctrlPr>
                        </m:mPr>
                        <m:mr>
                          <m:e>
                            <m:r>
                              <a:rPr lang="en-US" sz="4000" i="1">
                                <a:latin typeface="Cambria Math"/>
                              </a:rPr>
                              <m:t>.780 </m:t>
                            </m:r>
                            <m:r>
                              <a:rPr lang="en-US" sz="4000" i="1">
                                <a:latin typeface="Cambria Math"/>
                              </a:rPr>
                              <m:t>𝑥</m:t>
                            </m:r>
                            <m:r>
                              <a:rPr lang="en-US" sz="4000" i="1">
                                <a:latin typeface="Cambria Math"/>
                              </a:rPr>
                              <m:t>+ .563 </m:t>
                            </m:r>
                            <m:r>
                              <a:rPr lang="en-US" sz="4000" i="1">
                                <a:latin typeface="Cambria Math"/>
                              </a:rPr>
                              <m:t>𝑦</m:t>
                            </m:r>
                            <m:r>
                              <a:rPr lang="en-US" sz="4000" i="1">
                                <a:latin typeface="Cambria Math"/>
                              </a:rPr>
                              <m:t>= .217</m:t>
                            </m:r>
                          </m:e>
                        </m:mr>
                        <m:mr>
                          <m:e>
                            <m:r>
                              <a:rPr lang="en-US" sz="4000" i="1">
                                <a:latin typeface="Cambria Math"/>
                              </a:rPr>
                              <m:t>.913 </m:t>
                            </m:r>
                            <m:r>
                              <a:rPr lang="en-US" sz="4000" i="1">
                                <a:latin typeface="Cambria Math"/>
                              </a:rPr>
                              <m:t>𝑥</m:t>
                            </m:r>
                            <m:r>
                              <a:rPr lang="en-US" sz="4000" i="1">
                                <a:latin typeface="Cambria Math"/>
                              </a:rPr>
                              <m:t>+ .659 </m:t>
                            </m:r>
                            <m:r>
                              <a:rPr lang="en-US" sz="4000" i="1">
                                <a:latin typeface="Cambria Math"/>
                              </a:rPr>
                              <m:t>𝑦</m:t>
                            </m:r>
                            <m:r>
                              <a:rPr lang="en-US" sz="4000" i="1">
                                <a:latin typeface="Cambria Math"/>
                              </a:rPr>
                              <m:t>=.254</m:t>
                            </m:r>
                          </m:e>
                        </m:mr>
                      </m:m>
                    </m:oMath>
                  </m:oMathPara>
                </a14:m>
                <a:endParaRPr lang="en-US" sz="40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181100" y="3886200"/>
                <a:ext cx="6781800" cy="2057400"/>
              </a:xfrm>
              <a:blipFill rotWithShape="1">
                <a:blip r:embed="rId2"/>
                <a:stretch>
                  <a:fillRect/>
                </a:stretch>
              </a:blipFill>
            </p:spPr>
            <p:txBody>
              <a:bodyPr/>
              <a:lstStyle/>
              <a:p>
                <a:r>
                  <a:rPr lang="en-US">
                    <a:noFill/>
                  </a:rPr>
                  <a:t> </a:t>
                </a:r>
              </a:p>
            </p:txBody>
          </p:sp>
        </mc:Fallback>
      </mc:AlternateContent>
      <p:sp>
        <p:nvSpPr>
          <p:cNvPr id="4" name="TextBox 3"/>
          <p:cNvSpPr txBox="1"/>
          <p:nvPr/>
        </p:nvSpPr>
        <p:spPr>
          <a:xfrm>
            <a:off x="1600200" y="3001941"/>
            <a:ext cx="2892202" cy="400110"/>
          </a:xfrm>
          <a:prstGeom prst="rect">
            <a:avLst/>
          </a:prstGeom>
          <a:noFill/>
        </p:spPr>
        <p:txBody>
          <a:bodyPr wrap="none" rtlCol="0">
            <a:spAutoFit/>
          </a:bodyPr>
          <a:lstStyle/>
          <a:p>
            <a:r>
              <a:rPr lang="en-US" sz="2000" dirty="0" smtClean="0"/>
              <a:t>and  these two equations:</a:t>
            </a:r>
            <a:endParaRPr lang="en-US" sz="2000" dirty="0"/>
          </a:p>
        </p:txBody>
      </p:sp>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4"/>
                  <a:stretch>
                    <a:fillRect/>
                  </a:stretch>
                </a:blipFill>
              </p:spPr>
              <p:txBody>
                <a:bodyPr/>
                <a:lstStyle/>
                <a:p>
                  <a:r>
                    <a:rPr lang="en-US">
                      <a:noFill/>
                    </a:rPr>
                    <a:t> </a:t>
                  </a:r>
                </a:p>
              </p:txBody>
            </p:sp>
          </mc:Fallback>
        </mc:AlternateContent>
      </p:grpSp>
      <p:sp>
        <p:nvSpPr>
          <p:cNvPr id="8" name="TextBox 7"/>
          <p:cNvSpPr txBox="1"/>
          <p:nvPr/>
        </p:nvSpPr>
        <p:spPr>
          <a:xfrm>
            <a:off x="2000250" y="5943600"/>
            <a:ext cx="5143500" cy="461665"/>
          </a:xfrm>
          <a:prstGeom prst="rect">
            <a:avLst/>
          </a:prstGeom>
          <a:noFill/>
        </p:spPr>
        <p:txBody>
          <a:bodyPr wrap="square" rtlCol="0">
            <a:spAutoFit/>
          </a:bodyPr>
          <a:lstStyle/>
          <a:p>
            <a:r>
              <a:rPr lang="en-US" sz="2400" dirty="0" smtClean="0"/>
              <a:t>Which pair of these two is better?</a:t>
            </a:r>
            <a:endParaRPr lang="en-US" sz="2400" dirty="0"/>
          </a:p>
        </p:txBody>
      </p:sp>
    </p:spTree>
    <p:extLst>
      <p:ext uri="{BB962C8B-B14F-4D97-AF65-F5344CB8AC3E}">
        <p14:creationId xmlns:p14="http://schemas.microsoft.com/office/powerpoint/2010/main" val="1663419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Important fact to consider:</a:t>
            </a:r>
            <a:endParaRPr lang="en-US" sz="20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2895600" y="2750235"/>
                <a:ext cx="5753100" cy="1295400"/>
              </a:xfrm>
            </p:spPr>
            <p:txBody>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a:latin typeface="Cambria Math"/>
                            </a:rPr>
                          </m:ctrlPr>
                        </m:mPr>
                        <m:mr>
                          <m:e>
                            <m:r>
                              <a:rPr lang="en-US" sz="2800" i="1">
                                <a:latin typeface="Cambria Math"/>
                              </a:rPr>
                              <m:t>.780 </m:t>
                            </m:r>
                            <m:r>
                              <a:rPr lang="en-US" sz="2800" i="1">
                                <a:latin typeface="Cambria Math"/>
                              </a:rPr>
                              <m:t>𝑥</m:t>
                            </m:r>
                            <m:r>
                              <a:rPr lang="en-US" sz="2800" i="1">
                                <a:latin typeface="Cambria Math"/>
                              </a:rPr>
                              <m:t>+ .563 </m:t>
                            </m:r>
                            <m:r>
                              <a:rPr lang="en-US" sz="2800" i="1">
                                <a:latin typeface="Cambria Math"/>
                              </a:rPr>
                              <m:t>𝑦</m:t>
                            </m:r>
                            <m:r>
                              <a:rPr lang="en-US" sz="2800" i="1">
                                <a:latin typeface="Cambria Math"/>
                              </a:rPr>
                              <m:t>= .217</m:t>
                            </m:r>
                          </m:e>
                        </m:mr>
                        <m:mr>
                          <m:e>
                            <m:r>
                              <a:rPr lang="en-US" sz="2800" i="1">
                                <a:latin typeface="Cambria Math"/>
                              </a:rPr>
                              <m:t>.913 </m:t>
                            </m:r>
                            <m:r>
                              <a:rPr lang="en-US" sz="2800" i="1">
                                <a:latin typeface="Cambria Math"/>
                              </a:rPr>
                              <m:t>𝑥</m:t>
                            </m:r>
                            <m:r>
                              <a:rPr lang="en-US" sz="2800" i="1">
                                <a:latin typeface="Cambria Math"/>
                              </a:rPr>
                              <m:t>+ .659 </m:t>
                            </m:r>
                            <m:r>
                              <a:rPr lang="en-US" sz="2800" i="1">
                                <a:latin typeface="Cambria Math"/>
                              </a:rPr>
                              <m:t>𝑦</m:t>
                            </m:r>
                            <m:r>
                              <a:rPr lang="en-US" sz="2800" i="1">
                                <a:latin typeface="Cambria Math"/>
                              </a:rPr>
                              <m:t>=.254</m:t>
                            </m:r>
                          </m:e>
                        </m:mr>
                      </m:m>
                    </m:oMath>
                  </m:oMathPara>
                </a14:m>
                <a:endParaRPr lang="en-US" sz="28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2895600" y="2750235"/>
                <a:ext cx="5753100" cy="1295400"/>
              </a:xfrm>
              <a:blipFill rotWithShape="1">
                <a:blip r:embed="rId2"/>
                <a:stretch>
                  <a:fillRect/>
                </a:stretch>
              </a:blipFill>
            </p:spPr>
            <p:txBody>
              <a:bodyPr/>
              <a:lstStyle/>
              <a:p>
                <a:r>
                  <a:rPr lang="en-US">
                    <a:noFill/>
                  </a:rPr>
                  <a:t> </a:t>
                </a:r>
              </a:p>
            </p:txBody>
          </p:sp>
        </mc:Fallback>
      </mc:AlternateContent>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4"/>
                  <a:stretch>
                    <a:fillRect/>
                  </a:stretch>
                </a:blipFill>
              </p:spPr>
              <p:txBody>
                <a:bodyPr/>
                <a:lstStyle/>
                <a:p>
                  <a:r>
                    <a:rPr lang="en-US">
                      <a:noFill/>
                    </a:rPr>
                    <a:t> </a:t>
                  </a:r>
                </a:p>
              </p:txBody>
            </p:sp>
          </mc:Fallback>
        </mc:AlternateContent>
      </p:grpSp>
      <p:sp>
        <p:nvSpPr>
          <p:cNvPr id="8" name="TextBox 7"/>
          <p:cNvSpPr txBox="1"/>
          <p:nvPr/>
        </p:nvSpPr>
        <p:spPr>
          <a:xfrm>
            <a:off x="2000250" y="5943600"/>
            <a:ext cx="5143500" cy="461665"/>
          </a:xfrm>
          <a:prstGeom prst="rect">
            <a:avLst/>
          </a:prstGeom>
          <a:noFill/>
        </p:spPr>
        <p:txBody>
          <a:bodyPr wrap="square" rtlCol="0">
            <a:spAutoFit/>
          </a:bodyPr>
          <a:lstStyle/>
          <a:p>
            <a:r>
              <a:rPr lang="en-US" sz="2400" dirty="0" smtClean="0"/>
              <a:t>Which pair of these two is better?</a:t>
            </a:r>
            <a:endParaRPr lang="en-US" sz="2400" dirty="0"/>
          </a:p>
        </p:txBody>
      </p:sp>
      <mc:AlternateContent xmlns:mc="http://schemas.openxmlformats.org/markup-compatibility/2006" xmlns:a14="http://schemas.microsoft.com/office/drawing/2010/main">
        <mc:Choice Requires="a14">
          <p:sp>
            <p:nvSpPr>
              <p:cNvPr id="9" name="Subtitle 2"/>
              <p:cNvSpPr txBox="1">
                <a:spLocks/>
              </p:cNvSpPr>
              <p:nvPr/>
            </p:nvSpPr>
            <p:spPr>
              <a:xfrm>
                <a:off x="2895600" y="3994666"/>
                <a:ext cx="5753100" cy="1295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latin typeface="Cambria Math"/>
                            </a:rPr>
                          </m:ctrlPr>
                        </m:mPr>
                        <m:mr>
                          <m:e>
                            <m:r>
                              <a:rPr lang="en-US" sz="2800" i="1">
                                <a:latin typeface="Cambria Math"/>
                              </a:rPr>
                              <m:t>.780 </m:t>
                            </m:r>
                            <m:r>
                              <a:rPr lang="en-US" sz="2800" i="1">
                                <a:latin typeface="Cambria Math"/>
                              </a:rPr>
                              <m:t>𝑥</m:t>
                            </m:r>
                            <m:r>
                              <a:rPr lang="en-US" sz="2800" b="0" i="1" baseline="-25000" smtClean="0">
                                <a:latin typeface="Cambria Math"/>
                              </a:rPr>
                              <m:t>1</m:t>
                            </m:r>
                            <m:r>
                              <a:rPr lang="en-US" sz="2800" i="1">
                                <a:latin typeface="Cambria Math"/>
                              </a:rPr>
                              <m:t>+ .563 </m:t>
                            </m:r>
                            <m:r>
                              <a:rPr lang="en-US" sz="2800" i="1">
                                <a:latin typeface="Cambria Math"/>
                              </a:rPr>
                              <m:t>𝑦</m:t>
                            </m:r>
                            <m:r>
                              <a:rPr lang="en-US" sz="2800" b="0" i="1" baseline="-25000" smtClean="0">
                                <a:latin typeface="Cambria Math"/>
                              </a:rPr>
                              <m:t>1</m:t>
                            </m:r>
                            <m:r>
                              <a:rPr lang="en-US" sz="2800" i="1">
                                <a:latin typeface="Cambria Math"/>
                              </a:rPr>
                              <m:t>= </m:t>
                            </m:r>
                            <m:r>
                              <a:rPr lang="en-US" sz="2800" i="1" smtClean="0">
                                <a:solidFill>
                                  <a:srgbClr val="FFFF00"/>
                                </a:solidFill>
                                <a:latin typeface="Cambria Math"/>
                              </a:rPr>
                              <m:t>.21</m:t>
                            </m:r>
                            <m:r>
                              <a:rPr lang="en-US" sz="2800" b="0" i="1" smtClean="0">
                                <a:solidFill>
                                  <a:srgbClr val="FF0000"/>
                                </a:solidFill>
                                <a:latin typeface="Cambria Math"/>
                              </a:rPr>
                              <m:t>5757</m:t>
                            </m:r>
                          </m:e>
                        </m:mr>
                        <m:mr>
                          <m:e>
                            <m:r>
                              <a:rPr lang="en-US" sz="2800" i="1">
                                <a:latin typeface="Cambria Math"/>
                              </a:rPr>
                              <m:t>.913 </m:t>
                            </m:r>
                            <m:r>
                              <a:rPr lang="en-US" sz="2800" i="1">
                                <a:latin typeface="Cambria Math"/>
                              </a:rPr>
                              <m:t>𝑥</m:t>
                            </m:r>
                            <m:r>
                              <a:rPr lang="en-US" sz="2800" b="0" i="1" baseline="-25000" smtClean="0">
                                <a:latin typeface="Cambria Math"/>
                              </a:rPr>
                              <m:t>1</m:t>
                            </m:r>
                            <m:r>
                              <a:rPr lang="en-US" sz="2800" i="1">
                                <a:latin typeface="Cambria Math"/>
                              </a:rPr>
                              <m:t>+ .659 </m:t>
                            </m:r>
                            <m:r>
                              <a:rPr lang="en-US" sz="2800" i="1">
                                <a:latin typeface="Cambria Math"/>
                              </a:rPr>
                              <m:t>𝑦</m:t>
                            </m:r>
                            <m:r>
                              <a:rPr lang="en-US" sz="2800" b="0" i="1" baseline="30000" smtClean="0">
                                <a:latin typeface="Cambria Math"/>
                              </a:rPr>
                              <m:t>1</m:t>
                            </m:r>
                            <m:r>
                              <a:rPr lang="en-US" sz="2800" i="1">
                                <a:latin typeface="Cambria Math"/>
                              </a:rPr>
                              <m:t>=</m:t>
                            </m:r>
                            <m:r>
                              <a:rPr lang="en-US" sz="2800" i="1" smtClean="0">
                                <a:solidFill>
                                  <a:srgbClr val="FFFF00"/>
                                </a:solidFill>
                                <a:latin typeface="Cambria Math"/>
                              </a:rPr>
                              <m:t>.25</m:t>
                            </m:r>
                            <m:r>
                              <a:rPr lang="en-US" sz="2800" b="0" i="1" smtClean="0">
                                <a:solidFill>
                                  <a:srgbClr val="FF0000"/>
                                </a:solidFill>
                                <a:latin typeface="Cambria Math"/>
                              </a:rPr>
                              <m:t>2428</m:t>
                            </m:r>
                          </m:e>
                        </m:mr>
                      </m:m>
                    </m:oMath>
                  </m:oMathPara>
                </a14:m>
                <a:endParaRPr lang="en-US" sz="2800" dirty="0"/>
              </a:p>
            </p:txBody>
          </p:sp>
        </mc:Choice>
        <mc:Fallback xmlns="">
          <p:sp>
            <p:nvSpPr>
              <p:cNvPr id="9" name="Subtitle 2"/>
              <p:cNvSpPr txBox="1">
                <a:spLocks noRot="1" noChangeAspect="1" noMove="1" noResize="1" noEditPoints="1" noAdjustHandles="1" noChangeArrowheads="1" noChangeShapeType="1" noTextEdit="1"/>
              </p:cNvSpPr>
              <p:nvPr/>
            </p:nvSpPr>
            <p:spPr>
              <a:xfrm>
                <a:off x="2895600" y="3994666"/>
                <a:ext cx="5753100" cy="1295400"/>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Subtitle 2"/>
              <p:cNvSpPr txBox="1">
                <a:spLocks/>
              </p:cNvSpPr>
              <p:nvPr/>
            </p:nvSpPr>
            <p:spPr>
              <a:xfrm>
                <a:off x="2881507" y="5029200"/>
                <a:ext cx="5753100" cy="1295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latin typeface="Cambria Math"/>
                            </a:rPr>
                          </m:ctrlPr>
                        </m:mPr>
                        <m:mr>
                          <m:e>
                            <m:r>
                              <a:rPr lang="en-US" sz="2800" i="1">
                                <a:latin typeface="Cambria Math"/>
                              </a:rPr>
                              <m:t>.780 </m:t>
                            </m:r>
                            <m:r>
                              <a:rPr lang="en-US" sz="2800" i="1">
                                <a:latin typeface="Cambria Math"/>
                              </a:rPr>
                              <m:t>𝑥</m:t>
                            </m:r>
                            <m:r>
                              <a:rPr lang="en-US" sz="2800" b="0" i="1" baseline="-25000" smtClean="0">
                                <a:latin typeface="Cambria Math"/>
                              </a:rPr>
                              <m:t>2</m:t>
                            </m:r>
                            <m:r>
                              <a:rPr lang="en-US" sz="2800" i="1">
                                <a:latin typeface="Cambria Math"/>
                              </a:rPr>
                              <m:t>+ .563 </m:t>
                            </m:r>
                            <m:r>
                              <a:rPr lang="en-US" sz="2800" i="1">
                                <a:latin typeface="Cambria Math"/>
                              </a:rPr>
                              <m:t>𝑦</m:t>
                            </m:r>
                            <m:r>
                              <a:rPr lang="en-US" sz="2800" b="0" i="1" baseline="-25000" smtClean="0">
                                <a:latin typeface="Cambria Math"/>
                              </a:rPr>
                              <m:t>2</m:t>
                            </m:r>
                            <m:r>
                              <a:rPr lang="en-US" sz="2800" i="1">
                                <a:latin typeface="Cambria Math"/>
                              </a:rPr>
                              <m:t>= </m:t>
                            </m:r>
                            <m:r>
                              <a:rPr lang="en-US" sz="2800" i="1" smtClean="0">
                                <a:solidFill>
                                  <a:srgbClr val="FFFF00"/>
                                </a:solidFill>
                                <a:latin typeface="Cambria Math"/>
                              </a:rPr>
                              <m:t>.21</m:t>
                            </m:r>
                            <m:r>
                              <a:rPr lang="en-US" sz="2800" b="0" i="1" smtClean="0">
                                <a:solidFill>
                                  <a:srgbClr val="FFFF00"/>
                                </a:solidFill>
                                <a:latin typeface="Cambria Math"/>
                              </a:rPr>
                              <m:t>699</m:t>
                            </m:r>
                            <m:r>
                              <a:rPr lang="en-US" sz="2800" b="0" i="1" smtClean="0">
                                <a:solidFill>
                                  <a:srgbClr val="FF0000"/>
                                </a:solidFill>
                                <a:latin typeface="Cambria Math"/>
                              </a:rPr>
                              <m:t>9</m:t>
                            </m:r>
                          </m:e>
                        </m:mr>
                        <m:mr>
                          <m:e>
                            <m:r>
                              <a:rPr lang="en-US" sz="2800" i="1">
                                <a:latin typeface="Cambria Math"/>
                              </a:rPr>
                              <m:t>.913 </m:t>
                            </m:r>
                            <m:r>
                              <a:rPr lang="en-US" sz="2800" i="1">
                                <a:latin typeface="Cambria Math"/>
                              </a:rPr>
                              <m:t>𝑥</m:t>
                            </m:r>
                            <m:r>
                              <a:rPr lang="en-US" sz="2800" b="0" i="1" baseline="-25000" smtClean="0">
                                <a:latin typeface="Cambria Math"/>
                              </a:rPr>
                              <m:t>2</m:t>
                            </m:r>
                            <m:r>
                              <a:rPr lang="en-US" sz="2800" i="1">
                                <a:latin typeface="Cambria Math"/>
                              </a:rPr>
                              <m:t>+ .659 </m:t>
                            </m:r>
                            <m:r>
                              <a:rPr lang="en-US" sz="2800" i="1">
                                <a:latin typeface="Cambria Math"/>
                              </a:rPr>
                              <m:t>𝑦</m:t>
                            </m:r>
                            <m:r>
                              <a:rPr lang="en-US" sz="2800" b="0" i="1" baseline="-25000" smtClean="0">
                                <a:latin typeface="Cambria Math"/>
                              </a:rPr>
                              <m:t>2</m:t>
                            </m:r>
                            <m:r>
                              <a:rPr lang="en-US" sz="2800" i="1">
                                <a:latin typeface="Cambria Math"/>
                              </a:rPr>
                              <m:t>=</m:t>
                            </m:r>
                            <m:r>
                              <a:rPr lang="en-US" sz="2800" i="1" smtClean="0">
                                <a:solidFill>
                                  <a:srgbClr val="FFFF00"/>
                                </a:solidFill>
                                <a:latin typeface="Cambria Math"/>
                              </a:rPr>
                              <m:t>.254</m:t>
                            </m:r>
                            <m:r>
                              <a:rPr lang="en-US" sz="2800" b="0" i="1" smtClean="0">
                                <a:solidFill>
                                  <a:srgbClr val="FFFF00"/>
                                </a:solidFill>
                                <a:latin typeface="Cambria Math"/>
                              </a:rPr>
                              <m:t> </m:t>
                            </m:r>
                          </m:e>
                        </m:mr>
                      </m:m>
                    </m:oMath>
                  </m:oMathPara>
                </a14:m>
                <a:endParaRPr lang="en-US" sz="2800" dirty="0"/>
              </a:p>
            </p:txBody>
          </p:sp>
        </mc:Choice>
        <mc:Fallback xmlns="">
          <p:sp>
            <p:nvSpPr>
              <p:cNvPr id="10" name="Subtitle 2"/>
              <p:cNvSpPr txBox="1">
                <a:spLocks noRot="1" noChangeAspect="1" noMove="1" noResize="1" noEditPoints="1" noAdjustHandles="1" noChangeArrowheads="1" noChangeShapeType="1" noTextEdit="1"/>
              </p:cNvSpPr>
              <p:nvPr/>
            </p:nvSpPr>
            <p:spPr>
              <a:xfrm>
                <a:off x="2881507" y="5029200"/>
                <a:ext cx="5753100" cy="1295400"/>
              </a:xfrm>
              <a:prstGeom prst="rect">
                <a:avLst/>
              </a:prstGeom>
              <a:blipFill rotWithShape="1">
                <a:blip r:embed="rId6"/>
                <a:stretch>
                  <a:fillRect/>
                </a:stretch>
              </a:blipFill>
            </p:spPr>
            <p:txBody>
              <a:bodyPr/>
              <a:lstStyle/>
              <a:p>
                <a:r>
                  <a:rPr lang="en-US">
                    <a:noFill/>
                  </a:rPr>
                  <a:t> </a:t>
                </a:r>
              </a:p>
            </p:txBody>
          </p:sp>
        </mc:Fallback>
      </mc:AlternateContent>
      <p:sp>
        <p:nvSpPr>
          <p:cNvPr id="11" name="TextBox 10"/>
          <p:cNvSpPr txBox="1"/>
          <p:nvPr/>
        </p:nvSpPr>
        <p:spPr>
          <a:xfrm>
            <a:off x="514204" y="2577059"/>
            <a:ext cx="2866554" cy="369332"/>
          </a:xfrm>
          <a:prstGeom prst="rect">
            <a:avLst/>
          </a:prstGeom>
          <a:noFill/>
        </p:spPr>
        <p:txBody>
          <a:bodyPr wrap="none" rtlCol="0">
            <a:spAutoFit/>
          </a:bodyPr>
          <a:lstStyle/>
          <a:p>
            <a:r>
              <a:rPr lang="en-US" dirty="0" smtClean="0"/>
              <a:t>Recall we are trying to solve:</a:t>
            </a:r>
            <a:endParaRPr lang="en-US" dirty="0"/>
          </a:p>
        </p:txBody>
      </p:sp>
      <p:sp>
        <p:nvSpPr>
          <p:cNvPr id="12" name="TextBox 11"/>
          <p:cNvSpPr txBox="1"/>
          <p:nvPr/>
        </p:nvSpPr>
        <p:spPr>
          <a:xfrm>
            <a:off x="455919" y="3625334"/>
            <a:ext cx="2622064" cy="369332"/>
          </a:xfrm>
          <a:prstGeom prst="rect">
            <a:avLst/>
          </a:prstGeom>
          <a:noFill/>
        </p:spPr>
        <p:txBody>
          <a:bodyPr wrap="none" rtlCol="0">
            <a:spAutoFit/>
          </a:bodyPr>
          <a:lstStyle/>
          <a:p>
            <a:r>
              <a:rPr lang="en-US" dirty="0" smtClean="0"/>
              <a:t>For the first pair, we have:</a:t>
            </a:r>
            <a:endParaRPr lang="en-US" dirty="0"/>
          </a:p>
        </p:txBody>
      </p:sp>
      <p:sp>
        <p:nvSpPr>
          <p:cNvPr id="13" name="TextBox 12"/>
          <p:cNvSpPr txBox="1"/>
          <p:nvPr/>
        </p:nvSpPr>
        <p:spPr>
          <a:xfrm>
            <a:off x="455918" y="4800600"/>
            <a:ext cx="2924840" cy="369332"/>
          </a:xfrm>
          <a:prstGeom prst="rect">
            <a:avLst/>
          </a:prstGeom>
          <a:noFill/>
        </p:spPr>
        <p:txBody>
          <a:bodyPr wrap="none" rtlCol="0">
            <a:spAutoFit/>
          </a:bodyPr>
          <a:lstStyle/>
          <a:p>
            <a:r>
              <a:rPr lang="en-US" dirty="0" smtClean="0"/>
              <a:t>For the second pair, we have:</a:t>
            </a:r>
            <a:endParaRPr lang="en-US" dirty="0"/>
          </a:p>
        </p:txBody>
      </p:sp>
      <p:sp>
        <p:nvSpPr>
          <p:cNvPr id="14" name="5-Point Star 13"/>
          <p:cNvSpPr/>
          <p:nvPr/>
        </p:nvSpPr>
        <p:spPr>
          <a:xfrm>
            <a:off x="7696200" y="5525616"/>
            <a:ext cx="457200" cy="302568"/>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25139794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4953000" cy="838200"/>
          </a:xfrm>
        </p:spPr>
        <p:txBody>
          <a:bodyPr>
            <a:normAutofit/>
          </a:bodyPr>
          <a:lstStyle/>
          <a:p>
            <a:r>
              <a:rPr lang="en-US" sz="2000" dirty="0" smtClean="0"/>
              <a:t>Important fact to consider:</a:t>
            </a:r>
            <a:endParaRPr lang="en-US" sz="2000" dirty="0"/>
          </a:p>
        </p:txBody>
      </p:sp>
      <p:grpSp>
        <p:nvGrpSpPr>
          <p:cNvPr id="7" name="Group 6"/>
          <p:cNvGrpSpPr/>
          <p:nvPr/>
        </p:nvGrpSpPr>
        <p:grpSpPr>
          <a:xfrm>
            <a:off x="2373367" y="1597047"/>
            <a:ext cx="5210176" cy="1018425"/>
            <a:chOff x="2209800" y="1752600"/>
            <a:chExt cx="4461418" cy="544224"/>
          </a:xfrm>
        </p:grpSpPr>
        <mc:AlternateContent xmlns:mc="http://schemas.openxmlformats.org/markup-compatibility/2006" xmlns:a14="http://schemas.microsoft.com/office/drawing/2010/main">
          <mc:Choice Requires="a14">
            <p:sp>
              <p:nvSpPr>
                <p:cNvPr id="5" name="Rectangle 4"/>
                <p:cNvSpPr/>
                <p:nvPr/>
              </p:nvSpPr>
              <p:spPr>
                <a:xfrm>
                  <a:off x="2209800" y="1752600"/>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1</m:t>
                                  </m:r>
                                </m:sub>
                              </m:sSub>
                            </m:e>
                          </m:mr>
                          <m:mr>
                            <m:e>
                              <m:sSub>
                                <m:sSubPr>
                                  <m:ctrlPr>
                                    <a:rPr lang="en-US" sz="3200" i="1">
                                      <a:latin typeface="Cambria Math"/>
                                    </a:rPr>
                                  </m:ctrlPr>
                                </m:sSubPr>
                                <m:e>
                                  <m:r>
                                    <a:rPr lang="en-US" sz="3200" i="1">
                                      <a:latin typeface="Cambria Math"/>
                                    </a:rPr>
                                    <m:t>𝑦</m:t>
                                  </m:r>
                                </m:e>
                                <m:sub>
                                  <m:r>
                                    <a:rPr lang="en-US" sz="3200" i="1">
                                      <a:latin typeface="Cambria Math"/>
                                    </a:rPr>
                                    <m:t>1</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.999</m:t>
                              </m:r>
                            </m:e>
                          </m:mr>
                          <m:mr>
                            <m:e>
                              <m:r>
                                <a:rPr lang="en-US" sz="3200" b="0" i="1" smtClean="0">
                                  <a:latin typeface="Cambria Math"/>
                                </a:rPr>
                                <m:t> </m:t>
                              </m:r>
                              <m:r>
                                <a:rPr lang="en-US" sz="3200" i="1">
                                  <a:latin typeface="Cambria Math"/>
                                </a:rPr>
                                <m:t>−1.001</m:t>
                              </m:r>
                            </m:e>
                          </m:mr>
                        </m:m>
                      </m:oMath>
                    </m:oMathPara>
                  </a14:m>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2209800" y="1752600"/>
                  <a:ext cx="2124618" cy="523697"/>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46600" y="1773127"/>
                  <a:ext cx="2124618" cy="5236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3200" i="1" smtClean="0">
                                <a:latin typeface="Cambria Math"/>
                              </a:rPr>
                            </m:ctrlPr>
                          </m:mPr>
                          <m:mr>
                            <m:e>
                              <m:sSub>
                                <m:sSubPr>
                                  <m:ctrlPr>
                                    <a:rPr lang="en-US" sz="3200" i="1">
                                      <a:latin typeface="Cambria Math"/>
                                    </a:rPr>
                                  </m:ctrlPr>
                                </m:sSubPr>
                                <m:e>
                                  <m:r>
                                    <a:rPr lang="en-US" sz="3200" i="1">
                                      <a:latin typeface="Cambria Math"/>
                                    </a:rPr>
                                    <m:t>𝑥</m:t>
                                  </m:r>
                                </m:e>
                                <m:sub>
                                  <m:r>
                                    <a:rPr lang="en-US" sz="3200" i="1">
                                      <a:latin typeface="Cambria Math"/>
                                    </a:rPr>
                                    <m:t>2</m:t>
                                  </m:r>
                                </m:sub>
                              </m:sSub>
                            </m:e>
                          </m:mr>
                          <m:mr>
                            <m:e>
                              <m:sSub>
                                <m:sSubPr>
                                  <m:ctrlPr>
                                    <a:rPr lang="en-US" sz="3200" i="1">
                                      <a:latin typeface="Cambria Math"/>
                                    </a:rPr>
                                  </m:ctrlPr>
                                </m:sSubPr>
                                <m:e>
                                  <m:r>
                                    <a:rPr lang="en-US" sz="3200" i="1">
                                      <a:latin typeface="Cambria Math"/>
                                    </a:rPr>
                                    <m:t>𝑦</m:t>
                                  </m:r>
                                </m:e>
                                <m:sub>
                                  <m:r>
                                    <a:rPr lang="en-US" sz="3200" i="1">
                                      <a:latin typeface="Cambria Math"/>
                                    </a:rPr>
                                    <m:t>2</m:t>
                                  </m:r>
                                </m:sub>
                              </m:sSub>
                              <m:r>
                                <a:rPr lang="en-US" sz="3200" i="1">
                                  <a:latin typeface="Cambria Math"/>
                                </a:rPr>
                                <m:t> </m:t>
                              </m:r>
                            </m:e>
                          </m:mr>
                        </m:m>
                        <m:m>
                          <m:mPr>
                            <m:mcs>
                              <m:mc>
                                <m:mcPr>
                                  <m:count m:val="1"/>
                                  <m:mcJc m:val="center"/>
                                </m:mcPr>
                              </m:mc>
                            </m:mcs>
                            <m:ctrlPr>
                              <a:rPr lang="en-US" sz="3200" i="1">
                                <a:latin typeface="Cambria Math"/>
                              </a:rPr>
                            </m:ctrlPr>
                          </m:mPr>
                          <m:mr>
                            <m:e>
                              <m:r>
                                <a:rPr lang="en-US" sz="3200" i="1">
                                  <a:latin typeface="Cambria Math"/>
                                </a:rPr>
                                <m:t>=</m:t>
                              </m:r>
                            </m:e>
                          </m:mr>
                          <m:mr>
                            <m:e>
                              <m:r>
                                <a:rPr lang="en-US" sz="3200" i="1">
                                  <a:latin typeface="Cambria Math"/>
                                </a:rPr>
                                <m:t>=</m:t>
                              </m:r>
                            </m:e>
                          </m:mr>
                        </m:m>
                        <m:m>
                          <m:mPr>
                            <m:mcs>
                              <m:mc>
                                <m:mcPr>
                                  <m:count m:val="1"/>
                                  <m:mcJc m:val="center"/>
                                </m:mcPr>
                              </m:mc>
                            </m:mcs>
                            <m:ctrlPr>
                              <a:rPr lang="en-US" sz="3200" i="1">
                                <a:latin typeface="Cambria Math"/>
                              </a:rPr>
                            </m:ctrlPr>
                          </m:mPr>
                          <m:mr>
                            <m:e>
                              <m:r>
                                <a:rPr lang="en-US" sz="3200" i="1">
                                  <a:latin typeface="Cambria Math"/>
                                </a:rPr>
                                <m:t> </m:t>
                              </m:r>
                              <m:r>
                                <a:rPr lang="en-US" sz="3200" b="0" i="1" smtClean="0">
                                  <a:latin typeface="Cambria Math"/>
                                </a:rPr>
                                <m:t>      </m:t>
                              </m:r>
                              <m:r>
                                <a:rPr lang="en-US" sz="3200" i="1">
                                  <a:latin typeface="Cambria Math"/>
                                </a:rPr>
                                <m:t>.341</m:t>
                              </m:r>
                            </m:e>
                          </m:mr>
                          <m:mr>
                            <m:e>
                              <m:r>
                                <a:rPr lang="en-US" sz="3200" b="0" i="1" smtClean="0">
                                  <a:latin typeface="Cambria Math"/>
                                </a:rPr>
                                <m:t> </m:t>
                              </m:r>
                              <m:r>
                                <a:rPr lang="en-US" sz="3200" i="1">
                                  <a:latin typeface="Cambria Math"/>
                                </a:rPr>
                                <m:t>−0.087</m:t>
                              </m:r>
                            </m:e>
                          </m:mr>
                        </m:m>
                      </m:oMath>
                    </m:oMathPara>
                  </a14:m>
                  <a:endParaRPr lang="en-US" sz="3200" dirty="0"/>
                </a:p>
              </p:txBody>
            </p:sp>
          </mc:Choice>
          <mc:Fallback xmlns="">
            <p:sp>
              <p:nvSpPr>
                <p:cNvPr id="6" name="Rectangle 5"/>
                <p:cNvSpPr>
                  <a:spLocks noRot="1" noChangeAspect="1" noMove="1" noResize="1" noEditPoints="1" noAdjustHandles="1" noChangeArrowheads="1" noChangeShapeType="1" noTextEdit="1"/>
                </p:cNvSpPr>
                <p:nvPr/>
              </p:nvSpPr>
              <p:spPr>
                <a:xfrm>
                  <a:off x="4546600" y="1773127"/>
                  <a:ext cx="2124618" cy="523697"/>
                </a:xfrm>
                <a:prstGeom prst="rect">
                  <a:avLst/>
                </a:prstGeom>
                <a:blipFill rotWithShape="1">
                  <a:blip r:embed="rId3"/>
                  <a:stretch>
                    <a:fillRect/>
                  </a:stretch>
                </a:blipFill>
              </p:spPr>
              <p:txBody>
                <a:bodyPr/>
                <a:lstStyle/>
                <a:p>
                  <a:r>
                    <a:rPr lang="en-US">
                      <a:noFill/>
                    </a:rPr>
                    <a:t> </a:t>
                  </a:r>
                </a:p>
              </p:txBody>
            </p:sp>
          </mc:Fallback>
        </mc:AlternateContent>
      </p:grpSp>
      <p:sp>
        <p:nvSpPr>
          <p:cNvPr id="8" name="TextBox 7"/>
          <p:cNvSpPr txBox="1"/>
          <p:nvPr/>
        </p:nvSpPr>
        <p:spPr>
          <a:xfrm>
            <a:off x="2074141" y="3394364"/>
            <a:ext cx="5143500" cy="1569660"/>
          </a:xfrm>
          <a:prstGeom prst="rect">
            <a:avLst/>
          </a:prstGeom>
          <a:noFill/>
        </p:spPr>
        <p:txBody>
          <a:bodyPr wrap="square" rtlCol="0">
            <a:spAutoFit/>
          </a:bodyPr>
          <a:lstStyle/>
          <a:p>
            <a:pPr algn="ctr"/>
            <a:r>
              <a:rPr lang="en-US" sz="4800" dirty="0" smtClean="0"/>
              <a:t>Which pair of these two is better?</a:t>
            </a:r>
            <a:endParaRPr lang="en-US" sz="4800" dirty="0"/>
          </a:p>
        </p:txBody>
      </p:sp>
    </p:spTree>
    <p:extLst>
      <p:ext uri="{BB962C8B-B14F-4D97-AF65-F5344CB8AC3E}">
        <p14:creationId xmlns:p14="http://schemas.microsoft.com/office/powerpoint/2010/main" val="3485444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36" y="274638"/>
            <a:ext cx="6035964" cy="2149042"/>
          </a:xfrm>
        </p:spPr>
        <p:txBody>
          <a:bodyPr>
            <a:normAutofit/>
          </a:bodyPr>
          <a:lstStyle/>
          <a:p>
            <a:r>
              <a:rPr lang="en-US" dirty="0" smtClean="0"/>
              <a:t>Student: “Is there something funny about that problem?”</a:t>
            </a:r>
            <a:endParaRPr lang="en-US" dirty="0"/>
          </a:p>
        </p:txBody>
      </p:sp>
      <p:pic>
        <p:nvPicPr>
          <p:cNvPr id="25602" name="Picture 2" descr="https://encrypted-tbn2.google.com/images?q=tbn:ANd9GcROaMdHMgcbFWTBGaGA0i3ksj7WGuGFGJOQiiZD3Q3Q-uPctaY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39" y="232930"/>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798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36" y="274638"/>
            <a:ext cx="6035964" cy="2149042"/>
          </a:xfrm>
        </p:spPr>
        <p:txBody>
          <a:bodyPr>
            <a:normAutofit/>
          </a:bodyPr>
          <a:lstStyle/>
          <a:p>
            <a:r>
              <a:rPr lang="en-US" dirty="0" smtClean="0"/>
              <a:t>Student: “Is there something funny about that problem?”</a:t>
            </a:r>
            <a:endParaRPr lang="en-US" dirty="0"/>
          </a:p>
        </p:txBody>
      </p:sp>
      <p:sp>
        <p:nvSpPr>
          <p:cNvPr id="3" name="Content Placeholder 2"/>
          <p:cNvSpPr>
            <a:spLocks noGrp="1"/>
          </p:cNvSpPr>
          <p:nvPr>
            <p:ph idx="1"/>
          </p:nvPr>
        </p:nvSpPr>
        <p:spPr>
          <a:xfrm>
            <a:off x="2641599" y="2776681"/>
            <a:ext cx="6410037" cy="3044681"/>
          </a:xfrm>
        </p:spPr>
        <p:txBody>
          <a:bodyPr>
            <a:noAutofit/>
          </a:bodyPr>
          <a:lstStyle/>
          <a:p>
            <a:pPr marL="0" indent="0" algn="ctr">
              <a:buNone/>
            </a:pPr>
            <a:r>
              <a:rPr lang="en-US" sz="4400" dirty="0" smtClean="0"/>
              <a:t>Professor: “You bet your life. It looks innocent but it is very strange. The problem is knowing when you have a strange case on your hands.”</a:t>
            </a:r>
            <a:endParaRPr lang="en-US" sz="4400" dirty="0"/>
          </a:p>
        </p:txBody>
      </p:sp>
      <p:pic>
        <p:nvPicPr>
          <p:cNvPr id="25602" name="Picture 2" descr="https://encrypted-tbn2.google.com/images?q=tbn:ANd9GcROaMdHMgcbFWTBGaGA0i3ksj7WGuGFGJOQiiZD3Q3Q-uPctaY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39" y="232930"/>
            <a:ext cx="2085975" cy="2190750"/>
          </a:xfrm>
          <a:prstGeom prst="rect">
            <a:avLst/>
          </a:prstGeom>
          <a:noFill/>
          <a:extLst>
            <a:ext uri="{909E8E84-426E-40DD-AFC4-6F175D3DCCD1}">
              <a14:hiddenFill xmlns:a14="http://schemas.microsoft.com/office/drawing/2010/main">
                <a:solidFill>
                  <a:srgbClr val="FFFFFF"/>
                </a:solidFill>
              </a14:hiddenFill>
            </a:ext>
          </a:extLst>
        </p:spPr>
      </p:pic>
      <p:pic>
        <p:nvPicPr>
          <p:cNvPr id="25604" name="Picture 4" descr="https://encrypted-tbn0.google.com/images?q=tbn:ANd9GcTZPwtv_T7MGpONx6imwA8vheT8Jf7A4bITgCFKC1zoZe68rc8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389" y="358948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690563" y="5052291"/>
            <a:ext cx="888856" cy="554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CLINE</a:t>
            </a:r>
            <a:endParaRPr lang="en-US" sz="1200" dirty="0"/>
          </a:p>
        </p:txBody>
      </p:sp>
    </p:spTree>
    <p:extLst>
      <p:ext uri="{BB962C8B-B14F-4D97-AF65-F5344CB8AC3E}">
        <p14:creationId xmlns:p14="http://schemas.microsoft.com/office/powerpoint/2010/main" val="3436421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599" y="2776681"/>
            <a:ext cx="6410037" cy="3044681"/>
          </a:xfrm>
        </p:spPr>
        <p:txBody>
          <a:bodyPr>
            <a:noAutofit/>
          </a:bodyPr>
          <a:lstStyle/>
          <a:p>
            <a:pPr marL="0" indent="0" algn="ctr">
              <a:buNone/>
            </a:pPr>
            <a:r>
              <a:rPr lang="en-US" sz="4400" dirty="0" smtClean="0"/>
              <a:t>Professor: “Geometrically, solving equations is like finding the intersections of lines.”</a:t>
            </a:r>
            <a:endParaRPr lang="en-US" sz="4400" dirty="0"/>
          </a:p>
        </p:txBody>
      </p:sp>
      <p:pic>
        <p:nvPicPr>
          <p:cNvPr id="25604" name="Picture 4" descr="https://encrypted-tbn0.google.com/images?q=tbn:ANd9GcTZPwtv_T7MGpONx6imwA8vheT8Jf7A4bITgCFKC1zoZe68rc8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389" y="358948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690563" y="5052291"/>
            <a:ext cx="888856" cy="554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CLINE</a:t>
            </a:r>
            <a:endParaRPr lang="en-US" sz="1200" dirty="0"/>
          </a:p>
        </p:txBody>
      </p:sp>
    </p:spTree>
    <p:extLst>
      <p:ext uri="{BB962C8B-B14F-4D97-AF65-F5344CB8AC3E}">
        <p14:creationId xmlns:p14="http://schemas.microsoft.com/office/powerpoint/2010/main" val="3171460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228600" y="1962727"/>
            <a:ext cx="8473440" cy="5334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91327"/>
            <a:ext cx="8473440" cy="3048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AutoShape 4" descr="data:image/jpeg;base64,/9j/4AAQSkZJRgABAQAAAQABAAD/2wCEAAkGBhQSERQUExQVFRQWGR8aFBYVGBoeGBwdHxocGBwaGB0YGygeGBojGhgXHy8gIycpLC4sHB4xNTAqNScrLCkBCQoKDgwOGg8PGiwkHSQsLCktMCwsLCksNCwsLCwsLC0sLSwsKSwsLCwsLCwsLCwpLCwsLCksLCwsLCwsLCwsKf/AABEIALAAsAMBIgACEQEDEQH/xAAbAAABBQEBAAAAAAAAAAAAAAAFAAIDBAYHAf/EAEUQAAIBAgMFBQQHBgMHBQAAAAECAwARBBIhBQYxQVETImFxgTJCUpEHIzNicqGxFENzgqLhFsHRFWOEkpPw8SRUdIPC/8QAGQEAAgMBAAAAAAAAAAAAAAAAAQIAAwQF/8QAKhEAAgICAAUCBgMBAAAAAAAAAAECEQMhBBIxQfAyUWGBkaGx0RNx4fH/2gAMAwEAAhEDEQA/AO40qVKoQVKlSqEFSpVndu76w4clFHbTDiiEAL/Ec6J5anwoNpbYUnJ0jRUE2lvlhYCVaQO44pEC7eRC3y+tq51jt48VjiQpMicxGTHhh4NJ7c3kLjwFD8bs4QBVmaV83sw4RciePDvt8x5VRLOuiNUeGfWXnnzNjtP6VAnsxJGOTYiVVP8AyJmJ+YoK/wBJuIk+ze/8DCyN/U5INT7D2ZhcgkhhjW/vFQX9WNzf1q7tDN2bFSbrrpxIGpHqAazvPJ+f9NK4eC7efYDHfDHN/wC+PlDCv6ivRvhjl4/to84YW/QVUfeJZpeyjY/WOoidSSGAN3I+HKNCPKrO1MO0uLVBI6ADvZJEUjQEDK2p58Bz8KH8kvcP8UPZE8f0mzx+3IB/8jCyJ/UhAFHNmfSeHHeiSQc2w0qv/S+Uj5morcqCbw7OiCdo2FWUg6lQFdR8QZe904VI55eeIEuHh7efc6Fs7fDCzEKsgVzwSQFH9A1s3pejVcR2fge3jLQSOUBsYsWhdDpfusQHt43NX8FvNicEQrExrwCSsZMO3gkntR+ANvI1ojn7SM0uGfWL88/o6/SrPbC31hxBEbAwzHhG5Fm/hsNH8tD4Voa0Jpq0ZWnF0xUqVKiAVKlSqEFSpUqhBVHiMQsas7sFVRdmY2AA4kk8BSxGIWNWd2CqoJZibAAakmuVbzbySY6URxqcl7xRNcAgH7afoo91PLn7KTmoKyzHjc3SLm8m/skx7PD51RtFyaTS9St/so/vGx/DzAYDZ0TSiGch34/s8YPZLz+sPvt4toTyo/sfZKRAkHO7faS6Xa3IfCo5KP70N2jsucGQQxZhKwbOJMpVhya/FfK/lWCWRzezpxxqC0LbGGTtgJZjCgj+ps2VA19fAkW9noflZjjlxGGiljy9spume4DC5F7gXAYAHh0ovBg7xqsuWQgDMSuhYcwDe1XmKohdyERRdmY2AHjekQzdArZOzmhiYyupZmLyEAhRe3dUcbcPE1LJtWPgiyyNyARgvmWYAW/OvUxq4lMyawk9241f7xB4DoPWrMaEWIFr8fGg+oUtAhFlQL2WHgZde6p7MqSdSNGDDrax86rf7Ww7S3OGLyp+9jRJFA/i6WI6GxHSjO1XlVD2YTOfZzfpQbZbTxW7VhI3Ds4UAVSebNyFugFSycvsX9nbYinJVDZxxRiA3mBfX0p+1ME0kZRSFuRmJBPdvqBqNbcDVXPFPnjnEJAOYLmGcAHRrg3WvMPMsMmTO3eHdR3JBHUFySD5aUNDUyXa83ZRgKpYsQiKo5kaC/BRpxOlCt1IiySZvsz3cjsG7w0e/IC+lvPwrURyKwDKdD/4t6GqmN2eVikECqrNdhyBYnW9uZ4Xo9qB3M9idhKQ37NbKps0D37Mnj9W3GNh4aX5DjRrdnft4j2c5d410bOPr4fxj95H94XP4hwG4TASy9mJYjCkVmsWBLuOehNhfvE8+HC9VdtY6J51j7ySg5EmA9ljwRx7yG3C/iLcashOUXornCM1s7HDMrqGUhlYXVgbgg8CCOIp9cp3Y3pfByGORSEBvLENct/30PxIeJUePO4PUoJ1dVZCGVgCrA3BB1BB5it8JqatHMyY3B0ySlSpU5WKlSrPb6bcOHhCxm00t1Q/CALvJ/Kv5laDdK2FJydIyu/e8hmk7CMZkV8oUfvZRrY/7uPiT1B+HWhBs9oYiYmEkpN5W5sRcWHQLyXwtzvS3Z2eCBORxGWAH3Y/i195z3ielqITbJbPnifs2JGcZQysOdxfRraZh63rnZJuTOtjgoRpAjd+SeR7q0BjzkS27QODbUZGFlN7Hj1rWLHSijtUxFJ1HuhRpQqcDEFHa2VT3FJvpf2mHDMfy61c2i1oZLaErb56foTVHDYiOwVSufhlvwtwvblQbDFdy5MjggrbTkarqXdCx7RQdMgsGFtNLcL8aqmB3ZSZ+zkUnKF9mQfeRhr6VSfa20GYCHDIFJIBkY3t8TckHhqTeolZG6DMWDiOU5DfghkJLeNsxvV7E4NXGVhcc9bX+VZ/Z+GmzmSUgz+ypPsBeJCC/Hx50/H7xqg5DprcnyHShYaZY2juph3j7ML2YGt4rKSeRNh3vW9YXH7prDPCqSO7M5uJ3NmNiQAtspY8uFayHb5fy5daWPwYxEZRx4g81I1BB6g0VOmRwtBnZWFZIlV7XHTW3h41cIobu/j+2w8btq1iHP3lJVj6kX9aJNUqhLsr4zCiRGQlhmBFwdRfS48aBbH3daBmZ5BISMoIXLoPi1NzoB4Voyar4mIMrC5Fxa40IvzHjU+AUZDa+LEmIMTFElU/+mkB1uQNHHwMe6R1F+ho/uHvMYnEDgrG7Fcp/czc0/A51HiR8Wnsex4lVRkVrHNdgC2b4rn3vGhW8mACnt/dIC4i3NPdcdGQ8+l+gp4T5XoTJj54tPzz8HXqVZ/czbhxEJWQ3mhOWQ/FpdZP5l/MN0rQV0k01aOS04umKuSbexf7diyoJyOSgtygjPfP/wBkmniCOldB3x2iYcJIVNne0cZ55nOUEeQJb0rn26+GH1koGhPZReEcXd083zn5VnzypUauGhbvzz9mhRbaDyH/AH0qZEqOJb1Oq61iR0GOC2p2SnAUr0xXZT2rCDBJraykg9CveB+YoJDJEhLHIhI1a3Hw8b8q0GPNopOfcbr8JrCbUwuJKqYgrKLEFD316MtyBw5Gla2WRemEppMNiyB3XVPfBOdGPQ8YzpxrMbd3+ftEw2CmJtcNK4BJI5Am1xpx51exO22w6FcRhXAl0edLWJtbMeY049Kp43dzPIyxGOJXyAPbna1rjgoA0Atcka08aT2LK2tAXF70Yia8MLtMAAWc+1mGpZLaKAdBVgYaRBlYMrt3iLF2W/RzoL9BWqXZWE2cAA1s1s2bUE9fCjWytswt7DoyA+o+fOi5rstEjB93sxOycBiQ1xa3Mm9/Xyo5tTfVMJZDG8vxZLG3nWkxmDSdDY20tmQgGs7NuhFAYER5CDKC92Jucrd426aUmm7YztKkWvo/nus+UERvJ2kasNVzDvDyzC9a9lNuFAsC4gNifqzYE8Mp4KT4cj6HrR0nSpd7FarRFwpjipTTDQCQuKikjDAggFSLEHmDoQamIqNlpRjObtbQOCxaqx7qEQyE84XN4nP4GsCfB+tdfrkW8WEGeJyO614ZPwvqp9HFv5jXRN0NombCRM5u6jJJ+JDlJ9bX9a38PK1Rz+KhTUvkZv6T9pFBEo/drJMR4gCOMerSH5VV2Vg+yhijHuIFPiban1a9Vt/X7TGlOWbDxemdpm/IiioAvVGd3I0cPGoInhqYa86jjFPBqpFrH+VegXpte3oikmTTqOdYbFbvZZWGbKFIyqp4pe9j+lblTpQDemAhopVJU3KNoCpUgkA34d4Cx8aDGg9gvGwJlJEIkLd3VuHU2Y6H9aG7ERbPhpGUsVyqDcB16xsRqw4EcQRfnV9ASwZlC29h1YWJ4WYHS9eYnYEWJH16sR7veN1PVCD3aRS7Mta9hke60bZgXMgBsQ2voTzNUn3UHBc8QHID5MNdaOYAxQIIlFgvUk353JPEk86sT4tSNLMeRqc5OUysW1J8HJ2b/WRkXVxx8QaLwbZVx2rcF1A5k8LUsZgxIDceVQpgliKhFzkagf8A6Yk2A6VLTClRLtDeXDC6tLqbhlyE35FbWo3uxO7YZC4bQkJnBDFAbIWB1vltxqhsVmfEuzKBkjy8jqWuLWPQGtAWplSRXK2xzSUzNXuale3DhRFGvURtUpGlMtSsZAzbWF7SCVRxykp4MveX+oCin0cY/N2y8nEc6D8a5W/NAfWojahu4D9niYk5ZJof+SQMv9Kmr8DqRRxCuD886ke8Wu0f+JX+nDaUZD0G3iW20v8AiV/qw+lTYfbAad4QLFRe9+Ps6Wt98fKly+pj4fQg0h0p1Z9d61ygiNmuzCwI93Lc66W7wp53pGlo27wzd4hbd9k1J4C6/mKQYN5q97SgON3k7NmUxE5AC5DCwuAfW2b5AnlXsu8GV1XsmvIoaLUa3ygg3PdILC96Gw6NAGqLFRrIjIwurCxoK28FpjEUOe4AAI1VgSG4cO61+lj4Xu7Q2iIonc+6L+vIeZNhQJRl4dntHiZYw7PGArHoGa9wR1sAfWr02KK242p277mOACcXZ7sx55ibn/SpcREGF0IkHNTo48jzquW2WxAW18SSmYcQND+ooDgN5+8cxC2HBjb5Xo9iNnBicjean2qy20tlNexyZuWYd63TXSrsai9MSbkto22F2h2iqRzsTRFUQX8dOPrXKb4jD2MMl7i5A1IHXLwqfCb7yAnP9YfC4/IaCi8D6xFWdLUtHRtn7Qjwz9ky/aOMsg4ktwEgvp0BGnlWivXLd24psdiIpGQpFE2cudbsvBVv48ePCung0slWn1DF3tdCYPekWH9qjVq9oEolLeFNvSv1pM3nRAVzQzdYWx6eGImHzjY0VZ6Fbri+PjPXETH5RsKfD60Ll9D/AKH79p2eMLeMEvydom/K1VH3flGJeaOVFz2uChLAd3MB3guuQcRR/wCkrZ2YwtwzrJCT4sodD6Mh+dUtm4rtIo3+JQT58x6NcU+fUmV8O+aCA3+ECEC9ojWkdrOhKkNaykBhwyjXn0p/+EmHZFXQlFIIkjLAnMWBUZtLXNgb/OtIhp4qrmZdSM5tDdTtnd3k1ZFC2X2XAAz8bEEC2XoWHOppdjM0mGdpLmFSH7vt+yQRr3dVHWjbtURNBthpAuXZp/alnzCwjyFba3uxBvf7x0t0qpK4xEws31UDd6/B3HTwT8yfCrm3sWY4Tk+0buRD77aA+mp9Kds7YfZwol7WAB8+Z9TSu6GVEWMmDjS3iKB4sshzqTp0ozjdhk6hrHqONA59pdg4ixYKq2iy+4fP4TSKLHbSHR7XjnORzkk91xz86rYxSLpKpPQjj4EHmPOqW2NkkEhdOasKu7Ex2dRFKb62DHWx/W1O1q0KnumZ/aOznZlEIAz93tSbAA8c3j4VudgbOjgiVFVbgAMwGrEcz11oRtDFYfDyKXhQZffkY2bX2kRuN+F+VN2VvbDLc3KMWCogTu28CBa/nTS5pR10EXKpb6myjkAqZZKEQTVaSa3l1JtVSZY0ElpwNUlxotxFut9K9fHoFLF1Cji19PnTWKXwaUhqk+0I1yhnQFvZueNTdoCLixBGhB0I86IKGzy1T3BTPiYm+5NKf55Aq/kTUW2cQUicj2rWXxJ7q/mRRr6OMCAZ3HBQkCfyLmb+p/yq7h1cyniXWN+edA7vhs4zYSQILyLaSP8AEhzADzsV9awW7mJBDoOF+0T8Emv5Nm/Kur1yXbuE/YcYbC0YJdfGFz31H8N9fLL1rRxEbVmbhJ03EOq1qkD1Dx1HzpXrCdAkJphf06mvb0H3gmJ7PDr7Uxs3hGNXJ89F9aICeKIysJjqg1iB8ff9eXh51dGMJp/7VEqhTc2004VVeOB+boeRVv8AWlY3yGz9uASkYkt7pNr+VBW3ohkvh8TEYy2hjmXQ/haieKixMa9ph5FnUamMizkc7dTXkWJw20oskqjONNR3genUGmSXcVv2AMezTG3YA5ksTh2OpA5xseo5eFAcXg5Y5e8CufQMNBfl5GtC2OOCmTC4lS6E/UzA94fCCTo1uHXhV/a0HbRtla3Ozpw8iDx9KNtPZNNaAmytipO6tO7OYwcqt3vPU6keFaLFbtgwWgbJ8PZd1Wsb2YDkefOguy8YCyso7w0a3UVo7mMZ4NS/tqToT5cjStu9jV7AvDy30tZh7S8x/bxqPayxmK8q51U3CdSAdLXF/Ki8+ze0TtFXs5gPQ+BHMf8Amhz4VJhkljVipuVcAgHkwvxHGxoVTsjdqjPvhcsMYdkKtOGmRWBRQbAITwsANetNxMq9ljjGQIFCgEexmAa+XlaxUfKtVhdnRIhRY0VTxVVFj5i1jVlMKipkCKE+EAZflwpucTkMliZo1mzYjLkbDfVl7WvlT2b+9oRpqPWtDurmGEjz3BN2APGxYlbjlob28aJNGpAuoNuov+tJ5QONgOJ8KWUrVDKNOwbtrEAMoPsreWT8KcPm1vka6Hujs0wYSNWFnYF5B95znI9L29K59u9gDjMWoPsEiWT+Gh+qU/jbW3TNXWa3cNClZz+LnbURVnd9tgnEQZoxeaIlox8QtZo/5l/ML0rRUq1NJqmY4txdo5Ju1tIFey6DNFfmnTXmh7pHLSjmWqO/u7jYeT9pi7sbPmJA+ylOmY/7qTgw6n72jtlbUE6G4yuukiX9k+HVTxB6etczJBxdHYx5FONotk1j8JtUvNiJQdb5IvwRkjTzbMdK1OJlyKx+FSfkCawOzVKYWF7XOXMfXU/rVfYtXUPJtTOMwILD2hTlnDarr4A61nIsKC3aKxyNxsdVNPXZksbZ4ZRKOYvZvUUOVe4bfsavZ0l29sDoRoR5iqe9exJIr4qA/WL9sF99fjFtCRzoecUs1hIrRSDgwvxozs3abkdlmXtx7Kn2Jl6eD2ox0xZbAsm11x+EKvq6+yTxVxwIPyo5srHJiMMji97ZZLAGzDQ3/tWdxuz0gmZl7sU4Pd5oynVT0OtV92MQ0M8iE3STjY6XPP1/ypmlToCu0StD2OJy5rxycCBwPKi+BxJDlS2lLbexBJGRG1pF1W3/AHwvQuCQsQRofe8+f50r2rHWtGmk2jKpAJ091uv9/Cp8XIrpcnLIOBXj425EeBoRE7R+2plhPEcSviKi21tdMOFYnOhPdPPxB8bXpVfYjruFsLig1gSLkXUj2WHMrfn1HKroYVlsPjVkQmI6XvYcQeTKeRozgMazpZxZx7Q5How8D/qKD0QutLfhQnbeLAGTkRd+uW+i25ljpbzq7isUIlzHUnRF6n/IDmatbh7vHESDEy6xI10J/eSDTP8AgTgOpH3dXxY3ORXlyLHG2arcrYJw0F5BaaU55fu6WVPJV088x51oaVKuukkqRxW3J2xUqVKiAjngV1ZHAZWBDKRcEHQgjmK5RvJuzJgJRJEfquEchuQoJ+xn6oT7L8tOftdbqOeBXUq6hlYWZWFwQeIIPEUk4KaplmPI8btHNcDtJMQpUjK4FpI24rfr8SHWzDSsJtTZ8+zWLIO3wZOqH2ox0vxA6Hh1rd7y7gSQMJcLnaNfZC6zRdQl/tY/uG58+QvB7wKwtNlXl2g+ybkQ19Ym6q2njyrnyg8bprR1IzjkVxfnxMzgDDiCWwsliR3oGNm9Pi9KlIUG0oMbDg66HyNTbf8Ao4jcmXDrle1wgYhCeIKkez6aeVAMVjMXh/q54jiI0QNIxzHLfo+UW5Cxza86HKpel/sPO4+pfToGcR+0Ffq5BOnNeYofHj1JAnRhlPEGzKeoNDoponIOFn7Nj+7lOU38G4GrOMmxCWGKjzA8HHPyYaGjyVr/ABk578tGi2/P+04ZXWUOY9WI4sOGYj4utZQbUyMvTLbTwN/8zU0OzY2YESdmW0YAgXB5edDsfs5kky6tlbLcc79POmgl0Fm5dUarAbxNormxAvm6qeBFUJN5csrZRcX0IoPLs2UIr6d3QrfW3PTpROXZ8MmVoSSLaqeIPQ2peWCHUpvRLFvq4uoXNfgen9qiw+2GkuGRTG3tqx/Ma6GouygiJu65z7qgs58lFzfwojht3HnYHs+wS2rSAGVvELfLGPFr1KiuwLl3YW2RgYcOO0V2YSDuYbTtCfDov3joKKLiGjPazsWdhlhhU91Rxst+Otszn+xGQtDhltAAzHRpWJIJ4anjK3RV08a1G7f0fyTt2uLzrGfcY2lk6Z7fZR/dGvlzWOOU3ok8kcat+efQqbtbuSbQk7SUkQDRmFwHAP2UXRL+0/Phx4dWhhVFCqAqqAFAFgANAAOQpQwqihVAVVFlUCwAHAADgKfXRx41BUjl5cryO2KlSpVYVCpUqVQgqVKlUIKs7t/ciHEkut4ZjxkQDvfxFOkg89fEVoqVBpNUwpuLtHI8XsHF4G/dtGPeiUyQHxaP24f5dPE1B/tiOVMs0QZDxKfWxH0AzDysfOux0F2nufhZyWaIK5/eRko/qVtm9b1mnwyfQ2Q4pr1I43ifo+wOJucO+RvhjYG3mjd4flVEbgY6EEQ4lSnwvmA9QwK11DaH0X5vYnDdFxESv8mTKw/Ohcu4mNT2ApH+6xDr/TItvzqtwyrXX7liyYXvp9V+DnGG3UxcbXmw0U6n3RJl9VI4GjDxYpksMJGGFrF5lsLcCbak2Faj/DO0R7k3/UgP603/AAvtE+5L/wBSAfpVcozl1j+f2Wxnjj0l+P0Y3D7q4syF2MEd/hDSceg4VMNyIYyWnxDkniuYR3/lS7GtlHuDjpPbKgc+0xDn+mNbH50U2f8ARUB9pPYc1gjVPmzZmP5Uyx5X8PPmxHlxLq7+v+IxMDYfDr9RCqj427g9Wbvt8vWiez928Xjrd3LF8UilIvMR+3L5tp410jZe5uFw5DJEC4/eSXd/QtfL6Wo1V0eHXWTKZ8U6qCozu7248GFIc3lmH7xwNP4ajSMeWvia0VKlWlJLSMbbk7YqVKlRAKlSpVCH/9k="/>
          <p:cNvSpPr>
            <a:spLocks noChangeAspect="1" noChangeArrowheads="1"/>
          </p:cNvSpPr>
          <p:nvPr/>
        </p:nvSpPr>
        <p:spPr bwMode="auto">
          <a:xfrm>
            <a:off x="155575" y="-800100"/>
            <a:ext cx="1676400" cy="167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Box 2"/>
          <p:cNvSpPr txBox="1"/>
          <p:nvPr/>
        </p:nvSpPr>
        <p:spPr>
          <a:xfrm>
            <a:off x="1487055" y="5098473"/>
            <a:ext cx="4140108" cy="584775"/>
          </a:xfrm>
          <a:prstGeom prst="rect">
            <a:avLst/>
          </a:prstGeom>
          <a:noFill/>
        </p:spPr>
        <p:txBody>
          <a:bodyPr wrap="none" rtlCol="0">
            <a:spAutoFit/>
          </a:bodyPr>
          <a:lstStyle/>
          <a:p>
            <a:r>
              <a:rPr lang="en-US" sz="3200" dirty="0" smtClean="0"/>
              <a:t>here’s the intersection?</a:t>
            </a:r>
            <a:endParaRPr lang="en-US" sz="3200" dirty="0"/>
          </a:p>
        </p:txBody>
      </p:sp>
      <p:cxnSp>
        <p:nvCxnSpPr>
          <p:cNvPr id="5" name="Straight Arrow Connector 4"/>
          <p:cNvCxnSpPr>
            <a:stCxn id="3" idx="0"/>
          </p:cNvCxnSpPr>
          <p:nvPr/>
        </p:nvCxnSpPr>
        <p:spPr>
          <a:xfrm flipH="1" flipV="1">
            <a:off x="3300784" y="2343727"/>
            <a:ext cx="256325" cy="275474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190228" y="449345"/>
            <a:ext cx="5478166" cy="584775"/>
          </a:xfrm>
          <a:prstGeom prst="rect">
            <a:avLst/>
          </a:prstGeom>
          <a:noFill/>
        </p:spPr>
        <p:txBody>
          <a:bodyPr wrap="none" rtlCol="0">
            <a:spAutoFit/>
          </a:bodyPr>
          <a:lstStyle/>
          <a:p>
            <a:r>
              <a:rPr lang="en-US" sz="3200" dirty="0" smtClean="0"/>
              <a:t>When lines have no thickness …</a:t>
            </a:r>
            <a:endParaRPr lang="en-US" sz="3200" dirty="0"/>
          </a:p>
        </p:txBody>
      </p:sp>
    </p:spTree>
    <p:extLst>
      <p:ext uri="{BB962C8B-B14F-4D97-AF65-F5344CB8AC3E}">
        <p14:creationId xmlns:p14="http://schemas.microsoft.com/office/powerpoint/2010/main" val="4057258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228600" y="1962727"/>
            <a:ext cx="8473440" cy="5334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91327"/>
            <a:ext cx="8473440" cy="3048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AutoShape 4" descr="data:image/jpeg;base64,/9j/4AAQSkZJRgABAQAAAQABAAD/2wCEAAkGBhQSERQUExQVFRQWGR8aFBYVGBoeGBwdHxocGBwaGB0YGygeGBojGhgXHy8gIycpLC4sHB4xNTAqNScrLCkBCQoKDgwOGg8PGiwkHSQsLCktMCwsLCksNCwsLCwsLC0sLSwsKSwsLCwsLCwsLCwpLCwsLCksLCwsLCwsLCwsKf/AABEIALAAsAMBIgACEQEDEQH/xAAbAAABBQEBAAAAAAAAAAAAAAAFAAIDBAYHAf/EAEUQAAIBAgMFBQQHBgMHBQAAAAECAwARBBIhBQYxQVETImFxgTJCUpEHIzNicqGxFENzgqLhFsHRFWOEkpPw8SRUdIPC/8QAGQEAAgMBAAAAAAAAAAAAAAAAAQIAAwQF/8QAKhEAAgICAAUCBgMBAAAAAAAAAAECEQMhBBIxQfAyUWGBkaGx0RNx4fH/2gAMAwEAAhEDEQA/AO40qVKoQVKlSqEFSpVndu76w4clFHbTDiiEAL/Ec6J5anwoNpbYUnJ0jRUE2lvlhYCVaQO44pEC7eRC3y+tq51jt48VjiQpMicxGTHhh4NJ7c3kLjwFD8bs4QBVmaV83sw4RciePDvt8x5VRLOuiNUeGfWXnnzNjtP6VAnsxJGOTYiVVP8AyJmJ+YoK/wBJuIk+ze/8DCyN/U5INT7D2ZhcgkhhjW/vFQX9WNzf1q7tDN2bFSbrrpxIGpHqAazvPJ+f9NK4eC7efYDHfDHN/wC+PlDCv6ivRvhjl4/to84YW/QVUfeJZpeyjY/WOoidSSGAN3I+HKNCPKrO1MO0uLVBI6ADvZJEUjQEDK2p58Bz8KH8kvcP8UPZE8f0mzx+3IB/8jCyJ/UhAFHNmfSeHHeiSQc2w0qv/S+Uj5morcqCbw7OiCdo2FWUg6lQFdR8QZe904VI55eeIEuHh7efc6Fs7fDCzEKsgVzwSQFH9A1s3pejVcR2fge3jLQSOUBsYsWhdDpfusQHt43NX8FvNicEQrExrwCSsZMO3gkntR+ANvI1ojn7SM0uGfWL88/o6/SrPbC31hxBEbAwzHhG5Fm/hsNH8tD4Voa0Jpq0ZWnF0xUqVKiAVKlSqEFSpUqhBVHiMQsas7sFVRdmY2AA4kk8BSxGIWNWd2CqoJZibAAakmuVbzbySY6URxqcl7xRNcAgH7afoo91PLn7KTmoKyzHjc3SLm8m/skx7PD51RtFyaTS9St/so/vGx/DzAYDZ0TSiGch34/s8YPZLz+sPvt4toTyo/sfZKRAkHO7faS6Xa3IfCo5KP70N2jsucGQQxZhKwbOJMpVhya/FfK/lWCWRzezpxxqC0LbGGTtgJZjCgj+ps2VA19fAkW9noflZjjlxGGiljy9spume4DC5F7gXAYAHh0ovBg7xqsuWQgDMSuhYcwDe1XmKohdyERRdmY2AHjekQzdArZOzmhiYyupZmLyEAhRe3dUcbcPE1LJtWPgiyyNyARgvmWYAW/OvUxq4lMyawk9241f7xB4DoPWrMaEWIFr8fGg+oUtAhFlQL2WHgZde6p7MqSdSNGDDrax86rf7Ww7S3OGLyp+9jRJFA/i6WI6GxHSjO1XlVD2YTOfZzfpQbZbTxW7VhI3Ds4UAVSebNyFugFSycvsX9nbYinJVDZxxRiA3mBfX0p+1ME0kZRSFuRmJBPdvqBqNbcDVXPFPnjnEJAOYLmGcAHRrg3WvMPMsMmTO3eHdR3JBHUFySD5aUNDUyXa83ZRgKpYsQiKo5kaC/BRpxOlCt1IiySZvsz3cjsG7w0e/IC+lvPwrURyKwDKdD/4t6GqmN2eVikECqrNdhyBYnW9uZ4Xo9qB3M9idhKQ37NbKps0D37Mnj9W3GNh4aX5DjRrdnft4j2c5d410bOPr4fxj95H94XP4hwG4TASy9mJYjCkVmsWBLuOehNhfvE8+HC9VdtY6J51j7ySg5EmA9ljwRx7yG3C/iLcashOUXornCM1s7HDMrqGUhlYXVgbgg8CCOIp9cp3Y3pfByGORSEBvLENct/30PxIeJUePO4PUoJ1dVZCGVgCrA3BB1BB5it8JqatHMyY3B0ySlSpU5WKlSrPb6bcOHhCxm00t1Q/CALvJ/Kv5laDdK2FJydIyu/e8hmk7CMZkV8oUfvZRrY/7uPiT1B+HWhBs9oYiYmEkpN5W5sRcWHQLyXwtzvS3Z2eCBORxGWAH3Y/i195z3ielqITbJbPnifs2JGcZQysOdxfRraZh63rnZJuTOtjgoRpAjd+SeR7q0BjzkS27QODbUZGFlN7Hj1rWLHSijtUxFJ1HuhRpQqcDEFHa2VT3FJvpf2mHDMfy61c2i1oZLaErb56foTVHDYiOwVSufhlvwtwvblQbDFdy5MjggrbTkarqXdCx7RQdMgsGFtNLcL8aqmB3ZSZ+zkUnKF9mQfeRhr6VSfa20GYCHDIFJIBkY3t8TckHhqTeolZG6DMWDiOU5DfghkJLeNsxvV7E4NXGVhcc9bX+VZ/Z+GmzmSUgz+ypPsBeJCC/Hx50/H7xqg5DprcnyHShYaZY2juph3j7ML2YGt4rKSeRNh3vW9YXH7prDPCqSO7M5uJ3NmNiQAtspY8uFayHb5fy5daWPwYxEZRx4g81I1BB6g0VOmRwtBnZWFZIlV7XHTW3h41cIobu/j+2w8btq1iHP3lJVj6kX9aJNUqhLsr4zCiRGQlhmBFwdRfS48aBbH3daBmZ5BISMoIXLoPi1NzoB4Voyar4mIMrC5Fxa40IvzHjU+AUZDa+LEmIMTFElU/+mkB1uQNHHwMe6R1F+ho/uHvMYnEDgrG7Fcp/czc0/A51HiR8Wnsex4lVRkVrHNdgC2b4rn3vGhW8mACnt/dIC4i3NPdcdGQ8+l+gp4T5XoTJj54tPzz8HXqVZ/czbhxEJWQ3mhOWQ/FpdZP5l/MN0rQV0k01aOS04umKuSbexf7diyoJyOSgtygjPfP/wBkmniCOldB3x2iYcJIVNne0cZ55nOUEeQJb0rn26+GH1koGhPZReEcXd083zn5VnzypUauGhbvzz9mhRbaDyH/AH0qZEqOJb1Oq61iR0GOC2p2SnAUr0xXZT2rCDBJraykg9CveB+YoJDJEhLHIhI1a3Hw8b8q0GPNopOfcbr8JrCbUwuJKqYgrKLEFD316MtyBw5Gla2WRemEppMNiyB3XVPfBOdGPQ8YzpxrMbd3+ftEw2CmJtcNK4BJI5Am1xpx51exO22w6FcRhXAl0edLWJtbMeY049Kp43dzPIyxGOJXyAPbna1rjgoA0Atcka08aT2LK2tAXF70Yia8MLtMAAWc+1mGpZLaKAdBVgYaRBlYMrt3iLF2W/RzoL9BWqXZWE2cAA1s1s2bUE9fCjWytswt7DoyA+o+fOi5rstEjB93sxOycBiQ1xa3Mm9/Xyo5tTfVMJZDG8vxZLG3nWkxmDSdDY20tmQgGs7NuhFAYER5CDKC92Jucrd426aUmm7YztKkWvo/nus+UERvJ2kasNVzDvDyzC9a9lNuFAsC4gNifqzYE8Mp4KT4cj6HrR0nSpd7FarRFwpjipTTDQCQuKikjDAggFSLEHmDoQamIqNlpRjObtbQOCxaqx7qEQyE84XN4nP4GsCfB+tdfrkW8WEGeJyO614ZPwvqp9HFv5jXRN0NombCRM5u6jJJ+JDlJ9bX9a38PK1Rz+KhTUvkZv6T9pFBEo/drJMR4gCOMerSH5VV2Vg+yhijHuIFPiban1a9Vt/X7TGlOWbDxemdpm/IiioAvVGd3I0cPGoInhqYa86jjFPBqpFrH+VegXpte3oikmTTqOdYbFbvZZWGbKFIyqp4pe9j+lblTpQDemAhopVJU3KNoCpUgkA34d4Cx8aDGg9gvGwJlJEIkLd3VuHU2Y6H9aG7ERbPhpGUsVyqDcB16xsRqw4EcQRfnV9ASwZlC29h1YWJ4WYHS9eYnYEWJH16sR7veN1PVCD3aRS7Mta9hke60bZgXMgBsQ2voTzNUn3UHBc8QHID5MNdaOYAxQIIlFgvUk353JPEk86sT4tSNLMeRqc5OUysW1J8HJ2b/WRkXVxx8QaLwbZVx2rcF1A5k8LUsZgxIDceVQpgliKhFzkagf8A6Yk2A6VLTClRLtDeXDC6tLqbhlyE35FbWo3uxO7YZC4bQkJnBDFAbIWB1vltxqhsVmfEuzKBkjy8jqWuLWPQGtAWplSRXK2xzSUzNXuale3DhRFGvURtUpGlMtSsZAzbWF7SCVRxykp4MveX+oCin0cY/N2y8nEc6D8a5W/NAfWojahu4D9niYk5ZJof+SQMv9Kmr8DqRRxCuD886ke8Wu0f+JX+nDaUZD0G3iW20v8AiV/qw+lTYfbAad4QLFRe9+Ps6Wt98fKly+pj4fQg0h0p1Z9d61ygiNmuzCwI93Lc66W7wp53pGlo27wzd4hbd9k1J4C6/mKQYN5q97SgON3k7NmUxE5AC5DCwuAfW2b5AnlXsu8GV1XsmvIoaLUa3ygg3PdILC96Gw6NAGqLFRrIjIwurCxoK28FpjEUOe4AAI1VgSG4cO61+lj4Xu7Q2iIonc+6L+vIeZNhQJRl4dntHiZYw7PGArHoGa9wR1sAfWr02KK242p277mOACcXZ7sx55ibn/SpcREGF0IkHNTo48jzquW2WxAW18SSmYcQND+ooDgN5+8cxC2HBjb5Xo9iNnBicjean2qy20tlNexyZuWYd63TXSrsai9MSbkto22F2h2iqRzsTRFUQX8dOPrXKb4jD2MMl7i5A1IHXLwqfCb7yAnP9YfC4/IaCi8D6xFWdLUtHRtn7Qjwz9ky/aOMsg4ktwEgvp0BGnlWivXLd24psdiIpGQpFE2cudbsvBVv48ePCung0slWn1DF3tdCYPekWH9qjVq9oEolLeFNvSv1pM3nRAVzQzdYWx6eGImHzjY0VZ6Fbri+PjPXETH5RsKfD60Ll9D/AKH79p2eMLeMEvydom/K1VH3flGJeaOVFz2uChLAd3MB3guuQcRR/wCkrZ2YwtwzrJCT4sodD6Mh+dUtm4rtIo3+JQT58x6NcU+fUmV8O+aCA3+ECEC9ojWkdrOhKkNaykBhwyjXn0p/+EmHZFXQlFIIkjLAnMWBUZtLXNgb/OtIhp4qrmZdSM5tDdTtnd3k1ZFC2X2XAAz8bEEC2XoWHOppdjM0mGdpLmFSH7vt+yQRr3dVHWjbtURNBthpAuXZp/alnzCwjyFba3uxBvf7x0t0qpK4xEws31UDd6/B3HTwT8yfCrm3sWY4Tk+0buRD77aA+mp9Kds7YfZwol7WAB8+Z9TSu6GVEWMmDjS3iKB4sshzqTp0ozjdhk6hrHqONA59pdg4ixYKq2iy+4fP4TSKLHbSHR7XjnORzkk91xz86rYxSLpKpPQjj4EHmPOqW2NkkEhdOasKu7Ex2dRFKb62DHWx/W1O1q0KnumZ/aOznZlEIAz93tSbAA8c3j4VudgbOjgiVFVbgAMwGrEcz11oRtDFYfDyKXhQZffkY2bX2kRuN+F+VN2VvbDLc3KMWCogTu28CBa/nTS5pR10EXKpb6myjkAqZZKEQTVaSa3l1JtVSZY0ElpwNUlxotxFut9K9fHoFLF1Cji19PnTWKXwaUhqk+0I1yhnQFvZueNTdoCLixBGhB0I86IKGzy1T3BTPiYm+5NKf55Aq/kTUW2cQUicj2rWXxJ7q/mRRr6OMCAZ3HBQkCfyLmb+p/yq7h1cyniXWN+edA7vhs4zYSQILyLaSP8AEhzADzsV9awW7mJBDoOF+0T8Emv5Nm/Kur1yXbuE/YcYbC0YJdfGFz31H8N9fLL1rRxEbVmbhJ03EOq1qkD1Dx1HzpXrCdAkJphf06mvb0H3gmJ7PDr7Uxs3hGNXJ89F9aICeKIysJjqg1iB8ff9eXh51dGMJp/7VEqhTc2004VVeOB+boeRVv8AWlY3yGz9uASkYkt7pNr+VBW3ohkvh8TEYy2hjmXQ/haieKixMa9ph5FnUamMizkc7dTXkWJw20oskqjONNR3genUGmSXcVv2AMezTG3YA5ksTh2OpA5xseo5eFAcXg5Y5e8CufQMNBfl5GtC2OOCmTC4lS6E/UzA94fCCTo1uHXhV/a0HbRtla3Ozpw8iDx9KNtPZNNaAmytipO6tO7OYwcqt3vPU6keFaLFbtgwWgbJ8PZd1Wsb2YDkefOguy8YCyso7w0a3UVo7mMZ4NS/tqToT5cjStu9jV7AvDy30tZh7S8x/bxqPayxmK8q51U3CdSAdLXF/Ki8+ze0TtFXs5gPQ+BHMf8Amhz4VJhkljVipuVcAgHkwvxHGxoVTsjdqjPvhcsMYdkKtOGmRWBRQbAITwsANetNxMq9ljjGQIFCgEexmAa+XlaxUfKtVhdnRIhRY0VTxVVFj5i1jVlMKipkCKE+EAZflwpucTkMliZo1mzYjLkbDfVl7WvlT2b+9oRpqPWtDurmGEjz3BN2APGxYlbjlob28aJNGpAuoNuov+tJ5QONgOJ8KWUrVDKNOwbtrEAMoPsreWT8KcPm1vka6Hujs0wYSNWFnYF5B95znI9L29K59u9gDjMWoPsEiWT+Gh+qU/jbW3TNXWa3cNClZz+LnbURVnd9tgnEQZoxeaIlox8QtZo/5l/ML0rRUq1NJqmY4txdo5Ju1tIFey6DNFfmnTXmh7pHLSjmWqO/u7jYeT9pi7sbPmJA+ylOmY/7qTgw6n72jtlbUE6G4yuukiX9k+HVTxB6etczJBxdHYx5FONotk1j8JtUvNiJQdb5IvwRkjTzbMdK1OJlyKx+FSfkCawOzVKYWF7XOXMfXU/rVfYtXUPJtTOMwILD2hTlnDarr4A61nIsKC3aKxyNxsdVNPXZksbZ4ZRKOYvZvUUOVe4bfsavZ0l29sDoRoR5iqe9exJIr4qA/WL9sF99fjFtCRzoecUs1hIrRSDgwvxozs3abkdlmXtx7Kn2Jl6eD2ox0xZbAsm11x+EKvq6+yTxVxwIPyo5srHJiMMji97ZZLAGzDQ3/tWdxuz0gmZl7sU4Pd5oynVT0OtV92MQ0M8iE3STjY6XPP1/ypmlToCu0StD2OJy5rxycCBwPKi+BxJDlS2lLbexBJGRG1pF1W3/AHwvQuCQsQRofe8+f50r2rHWtGmk2jKpAJ091uv9/Cp8XIrpcnLIOBXj425EeBoRE7R+2plhPEcSviKi21tdMOFYnOhPdPPxB8bXpVfYjruFsLig1gSLkXUj2WHMrfn1HKroYVlsPjVkQmI6XvYcQeTKeRozgMazpZxZx7Q5How8D/qKD0QutLfhQnbeLAGTkRd+uW+i25ljpbzq7isUIlzHUnRF6n/IDmatbh7vHESDEy6xI10J/eSDTP8AgTgOpH3dXxY3ORXlyLHG2arcrYJw0F5BaaU55fu6WVPJV088x51oaVKuukkqRxW3J2xUqVKiAjngV1ZHAZWBDKRcEHQgjmK5RvJuzJgJRJEfquEchuQoJ+xn6oT7L8tOftdbqOeBXUq6hlYWZWFwQeIIPEUk4KaplmPI8btHNcDtJMQpUjK4FpI24rfr8SHWzDSsJtTZ8+zWLIO3wZOqH2ox0vxA6Hh1rd7y7gSQMJcLnaNfZC6zRdQl/tY/uG58+QvB7wKwtNlXl2g+ybkQ19Ym6q2njyrnyg8bprR1IzjkVxfnxMzgDDiCWwsliR3oGNm9Pi9KlIUG0oMbDg66HyNTbf8Ao4jcmXDrle1wgYhCeIKkez6aeVAMVjMXh/q54jiI0QNIxzHLfo+UW5Cxza86HKpel/sPO4+pfToGcR+0Ffq5BOnNeYofHj1JAnRhlPEGzKeoNDoponIOFn7Nj+7lOU38G4GrOMmxCWGKjzA8HHPyYaGjyVr/ABk578tGi2/P+04ZXWUOY9WI4sOGYj4utZQbUyMvTLbTwN/8zU0OzY2YESdmW0YAgXB5edDsfs5kky6tlbLcc79POmgl0Fm5dUarAbxNormxAvm6qeBFUJN5csrZRcX0IoPLs2UIr6d3QrfW3PTpROXZ8MmVoSSLaqeIPQ2peWCHUpvRLFvq4uoXNfgen9qiw+2GkuGRTG3tqx/Ma6GouygiJu65z7qgs58lFzfwojht3HnYHs+wS2rSAGVvELfLGPFr1KiuwLl3YW2RgYcOO0V2YSDuYbTtCfDov3joKKLiGjPazsWdhlhhU91Rxst+Otszn+xGQtDhltAAzHRpWJIJ4anjK3RV08a1G7f0fyTt2uLzrGfcY2lk6Z7fZR/dGvlzWOOU3ok8kcat+efQqbtbuSbQk7SUkQDRmFwHAP2UXRL+0/Phx4dWhhVFCqAqqAFAFgANAAOQpQwqihVAVVFlUCwAHAADgKfXRx41BUjl5cryO2KlSpVYVCpUqVQgqVKlUIKs7t/ciHEkut4ZjxkQDvfxFOkg89fEVoqVBpNUwpuLtHI8XsHF4G/dtGPeiUyQHxaP24f5dPE1B/tiOVMs0QZDxKfWxH0AzDysfOux0F2nufhZyWaIK5/eRko/qVtm9b1mnwyfQ2Q4pr1I43ifo+wOJucO+RvhjYG3mjd4flVEbgY6EEQ4lSnwvmA9QwK11DaH0X5vYnDdFxESv8mTKw/Ohcu4mNT2ApH+6xDr/TItvzqtwyrXX7liyYXvp9V+DnGG3UxcbXmw0U6n3RJl9VI4GjDxYpksMJGGFrF5lsLcCbak2Faj/DO0R7k3/UgP603/AAvtE+5L/wBSAfpVcozl1j+f2Wxnjj0l+P0Y3D7q4syF2MEd/hDSceg4VMNyIYyWnxDkniuYR3/lS7GtlHuDjpPbKgc+0xDn+mNbH50U2f8ARUB9pPYc1gjVPmzZmP5Uyx5X8PPmxHlxLq7+v+IxMDYfDr9RCqj427g9Wbvt8vWiez928Xjrd3LF8UilIvMR+3L5tp410jZe5uFw5DJEC4/eSXd/QtfL6Wo1V0eHXWTKZ8U6qCozu7248GFIc3lmH7xwNP4ajSMeWvia0VKlWlJLSMbbk7YqVKlRAKlSpVCH/9k="/>
          <p:cNvSpPr>
            <a:spLocks noChangeAspect="1" noChangeArrowheads="1"/>
          </p:cNvSpPr>
          <p:nvPr/>
        </p:nvSpPr>
        <p:spPr bwMode="auto">
          <a:xfrm>
            <a:off x="155575" y="-800100"/>
            <a:ext cx="1676400" cy="167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Oval 1"/>
          <p:cNvSpPr/>
          <p:nvPr/>
        </p:nvSpPr>
        <p:spPr>
          <a:xfrm>
            <a:off x="2451036" y="1379682"/>
            <a:ext cx="1699490" cy="169949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487055" y="5098473"/>
            <a:ext cx="4465518" cy="584775"/>
          </a:xfrm>
          <a:prstGeom prst="rect">
            <a:avLst/>
          </a:prstGeom>
          <a:noFill/>
        </p:spPr>
        <p:txBody>
          <a:bodyPr wrap="none" rtlCol="0">
            <a:spAutoFit/>
          </a:bodyPr>
          <a:lstStyle/>
          <a:p>
            <a:r>
              <a:rPr lang="en-US" sz="3200" dirty="0" smtClean="0"/>
              <a:t>where’s the intersection?</a:t>
            </a:r>
            <a:endParaRPr lang="en-US" sz="3200" dirty="0"/>
          </a:p>
        </p:txBody>
      </p:sp>
      <p:cxnSp>
        <p:nvCxnSpPr>
          <p:cNvPr id="5" name="Straight Arrow Connector 4"/>
          <p:cNvCxnSpPr>
            <a:stCxn id="3" idx="0"/>
          </p:cNvCxnSpPr>
          <p:nvPr/>
        </p:nvCxnSpPr>
        <p:spPr>
          <a:xfrm flipH="1" flipV="1">
            <a:off x="3300781" y="2496127"/>
            <a:ext cx="419033" cy="260234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190228" y="449345"/>
            <a:ext cx="5920595" cy="584775"/>
          </a:xfrm>
          <a:prstGeom prst="rect">
            <a:avLst/>
          </a:prstGeom>
          <a:noFill/>
        </p:spPr>
        <p:txBody>
          <a:bodyPr wrap="none" rtlCol="0">
            <a:spAutoFit/>
          </a:bodyPr>
          <a:lstStyle/>
          <a:p>
            <a:r>
              <a:rPr lang="en-US" sz="3200" dirty="0" smtClean="0"/>
              <a:t>… but when lines have thickness …</a:t>
            </a:r>
            <a:endParaRPr lang="en-US" sz="3200" dirty="0"/>
          </a:p>
        </p:txBody>
      </p:sp>
    </p:spTree>
    <p:extLst>
      <p:ext uri="{BB962C8B-B14F-4D97-AF65-F5344CB8AC3E}">
        <p14:creationId xmlns:p14="http://schemas.microsoft.com/office/powerpoint/2010/main" val="2367105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508568" cy="150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Connector 11"/>
          <p:cNvCxnSpPr/>
          <p:nvPr/>
        </p:nvCxnSpPr>
        <p:spPr>
          <a:xfrm flipV="1">
            <a:off x="228600" y="3505200"/>
            <a:ext cx="847344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3962400"/>
            <a:ext cx="847344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AutoShape 4" descr="data:image/jpeg;base64,/9j/4AAQSkZJRgABAQAAAQABAAD/2wCEAAkGBhQSERQUExQVFRQWGR8aFBYVGBoeGBwdHxocGBwaGB0YGygeGBojGhgXHy8gIycpLC4sHB4xNTAqNScrLCkBCQoKDgwOGg8PGiwkHSQsLCktMCwsLCksNCwsLCwsLC0sLSwsKSwsLCwsLCwsLCwpLCwsLCksLCwsLCwsLCwsKf/AABEIALAAsAMBIgACEQEDEQH/xAAbAAABBQEBAAAAAAAAAAAAAAAFAAIDBAYHAf/EAEUQAAIBAgMFBQQHBgMHBQAAAAECAwARBBIhBQYxQVETImFxgTJCUpEHIzNicqGxFENzgqLhFsHRFWOEkpPw8SRUdIPC/8QAGQEAAgMBAAAAAAAAAAAAAAAAAQIAAwQF/8QAKhEAAgICAAUCBgMBAAAAAAAAAAECEQMhBBIxQfAyUWGBkaGx0RNx4fH/2gAMAwEAAhEDEQA/AO40qVKoQVKlSqEFSpVndu76w4clFHbTDiiEAL/Ec6J5anwoNpbYUnJ0jRUE2lvlhYCVaQO44pEC7eRC3y+tq51jt48VjiQpMicxGTHhh4NJ7c3kLjwFD8bs4QBVmaV83sw4RciePDvt8x5VRLOuiNUeGfWXnnzNjtP6VAnsxJGOTYiVVP8AyJmJ+YoK/wBJuIk+ze/8DCyN/U5INT7D2ZhcgkhhjW/vFQX9WNzf1q7tDN2bFSbrrpxIGpHqAazvPJ+f9NK4eC7efYDHfDHN/wC+PlDCv6ivRvhjl4/to84YW/QVUfeJZpeyjY/WOoidSSGAN3I+HKNCPKrO1MO0uLVBI6ADvZJEUjQEDK2p58Bz8KH8kvcP8UPZE8f0mzx+3IB/8jCyJ/UhAFHNmfSeHHeiSQc2w0qv/S+Uj5morcqCbw7OiCdo2FWUg6lQFdR8QZe904VI55eeIEuHh7efc6Fs7fDCzEKsgVzwSQFH9A1s3pejVcR2fge3jLQSOUBsYsWhdDpfusQHt43NX8FvNicEQrExrwCSsZMO3gkntR+ANvI1ojn7SM0uGfWL88/o6/SrPbC31hxBEbAwzHhG5Fm/hsNH8tD4Voa0Jpq0ZWnF0xUqVKiAVKlSqEFSpUqhBVHiMQsas7sFVRdmY2AA4kk8BSxGIWNWd2CqoJZibAAakmuVbzbySY6URxqcl7xRNcAgH7afoo91PLn7KTmoKyzHjc3SLm8m/skx7PD51RtFyaTS9St/so/vGx/DzAYDZ0TSiGch34/s8YPZLz+sPvt4toTyo/sfZKRAkHO7faS6Xa3IfCo5KP70N2jsucGQQxZhKwbOJMpVhya/FfK/lWCWRzezpxxqC0LbGGTtgJZjCgj+ps2VA19fAkW9noflZjjlxGGiljy9spume4DC5F7gXAYAHh0ovBg7xqsuWQgDMSuhYcwDe1XmKohdyERRdmY2AHjekQzdArZOzmhiYyupZmLyEAhRe3dUcbcPE1LJtWPgiyyNyARgvmWYAW/OvUxq4lMyawk9241f7xB4DoPWrMaEWIFr8fGg+oUtAhFlQL2WHgZde6p7MqSdSNGDDrax86rf7Ww7S3OGLyp+9jRJFA/i6WI6GxHSjO1XlVD2YTOfZzfpQbZbTxW7VhI3Ds4UAVSebNyFugFSycvsX9nbYinJVDZxxRiA3mBfX0p+1ME0kZRSFuRmJBPdvqBqNbcDVXPFPnjnEJAOYLmGcAHRrg3WvMPMsMmTO3eHdR3JBHUFySD5aUNDUyXa83ZRgKpYsQiKo5kaC/BRpxOlCt1IiySZvsz3cjsG7w0e/IC+lvPwrURyKwDKdD/4t6GqmN2eVikECqrNdhyBYnW9uZ4Xo9qB3M9idhKQ37NbKps0D37Mnj9W3GNh4aX5DjRrdnft4j2c5d410bOPr4fxj95H94XP4hwG4TASy9mJYjCkVmsWBLuOehNhfvE8+HC9VdtY6J51j7ySg5EmA9ljwRx7yG3C/iLcashOUXornCM1s7HDMrqGUhlYXVgbgg8CCOIp9cp3Y3pfByGORSEBvLENct/30PxIeJUePO4PUoJ1dVZCGVgCrA3BB1BB5it8JqatHMyY3B0ySlSpU5WKlSrPb6bcOHhCxm00t1Q/CALvJ/Kv5laDdK2FJydIyu/e8hmk7CMZkV8oUfvZRrY/7uPiT1B+HWhBs9oYiYmEkpN5W5sRcWHQLyXwtzvS3Z2eCBORxGWAH3Y/i195z3ielqITbJbPnifs2JGcZQysOdxfRraZh63rnZJuTOtjgoRpAjd+SeR7q0BjzkS27QODbUZGFlN7Hj1rWLHSijtUxFJ1HuhRpQqcDEFHa2VT3FJvpf2mHDMfy61c2i1oZLaErb56foTVHDYiOwVSufhlvwtwvblQbDFdy5MjggrbTkarqXdCx7RQdMgsGFtNLcL8aqmB3ZSZ+zkUnKF9mQfeRhr6VSfa20GYCHDIFJIBkY3t8TckHhqTeolZG6DMWDiOU5DfghkJLeNsxvV7E4NXGVhcc9bX+VZ/Z+GmzmSUgz+ypPsBeJCC/Hx50/H7xqg5DprcnyHShYaZY2juph3j7ML2YGt4rKSeRNh3vW9YXH7prDPCqSO7M5uJ3NmNiQAtspY8uFayHb5fy5daWPwYxEZRx4g81I1BB6g0VOmRwtBnZWFZIlV7XHTW3h41cIobu/j+2w8btq1iHP3lJVj6kX9aJNUqhLsr4zCiRGQlhmBFwdRfS48aBbH3daBmZ5BISMoIXLoPi1NzoB4Voyar4mIMrC5Fxa40IvzHjU+AUZDa+LEmIMTFElU/+mkB1uQNHHwMe6R1F+ho/uHvMYnEDgrG7Fcp/czc0/A51HiR8Wnsex4lVRkVrHNdgC2b4rn3vGhW8mACnt/dIC4i3NPdcdGQ8+l+gp4T5XoTJj54tPzz8HXqVZ/czbhxEJWQ3mhOWQ/FpdZP5l/MN0rQV0k01aOS04umKuSbexf7diyoJyOSgtygjPfP/wBkmniCOldB3x2iYcJIVNne0cZ55nOUEeQJb0rn26+GH1koGhPZReEcXd083zn5VnzypUauGhbvzz9mhRbaDyH/AH0qZEqOJb1Oq61iR0GOC2p2SnAUr0xXZT2rCDBJraykg9CveB+YoJDJEhLHIhI1a3Hw8b8q0GPNopOfcbr8JrCbUwuJKqYgrKLEFD316MtyBw5Gla2WRemEppMNiyB3XVPfBOdGPQ8YzpxrMbd3+ftEw2CmJtcNK4BJI5Am1xpx51exO22w6FcRhXAl0edLWJtbMeY049Kp43dzPIyxGOJXyAPbna1rjgoA0Atcka08aT2LK2tAXF70Yia8MLtMAAWc+1mGpZLaKAdBVgYaRBlYMrt3iLF2W/RzoL9BWqXZWE2cAA1s1s2bUE9fCjWytswt7DoyA+o+fOi5rstEjB93sxOycBiQ1xa3Mm9/Xyo5tTfVMJZDG8vxZLG3nWkxmDSdDY20tmQgGs7NuhFAYER5CDKC92Jucrd426aUmm7YztKkWvo/nus+UERvJ2kasNVzDvDyzC9a9lNuFAsC4gNifqzYE8Mp4KT4cj6HrR0nSpd7FarRFwpjipTTDQCQuKikjDAggFSLEHmDoQamIqNlpRjObtbQOCxaqx7qEQyE84XN4nP4GsCfB+tdfrkW8WEGeJyO614ZPwvqp9HFv5jXRN0NombCRM5u6jJJ+JDlJ9bX9a38PK1Rz+KhTUvkZv6T9pFBEo/drJMR4gCOMerSH5VV2Vg+yhijHuIFPiban1a9Vt/X7TGlOWbDxemdpm/IiioAvVGd3I0cPGoInhqYa86jjFPBqpFrH+VegXpte3oikmTTqOdYbFbvZZWGbKFIyqp4pe9j+lblTpQDemAhopVJU3KNoCpUgkA34d4Cx8aDGg9gvGwJlJEIkLd3VuHU2Y6H9aG7ERbPhpGUsVyqDcB16xsRqw4EcQRfnV9ASwZlC29h1YWJ4WYHS9eYnYEWJH16sR7veN1PVCD3aRS7Mta9hke60bZgXMgBsQ2voTzNUn3UHBc8QHID5MNdaOYAxQIIlFgvUk353JPEk86sT4tSNLMeRqc5OUysW1J8HJ2b/WRkXVxx8QaLwbZVx2rcF1A5k8LUsZgxIDceVQpgliKhFzkagf8A6Yk2A6VLTClRLtDeXDC6tLqbhlyE35FbWo3uxO7YZC4bQkJnBDFAbIWB1vltxqhsVmfEuzKBkjy8jqWuLWPQGtAWplSRXK2xzSUzNXuale3DhRFGvURtUpGlMtSsZAzbWF7SCVRxykp4MveX+oCin0cY/N2y8nEc6D8a5W/NAfWojahu4D9niYk5ZJof+SQMv9Kmr8DqRRxCuD886ke8Wu0f+JX+nDaUZD0G3iW20v8AiV/qw+lTYfbAad4QLFRe9+Ps6Wt98fKly+pj4fQg0h0p1Z9d61ygiNmuzCwI93Lc66W7wp53pGlo27wzd4hbd9k1J4C6/mKQYN5q97SgON3k7NmUxE5AC5DCwuAfW2b5AnlXsu8GV1XsmvIoaLUa3ygg3PdILC96Gw6NAGqLFRrIjIwurCxoK28FpjEUOe4AAI1VgSG4cO61+lj4Xu7Q2iIonc+6L+vIeZNhQJRl4dntHiZYw7PGArHoGa9wR1sAfWr02KK242p277mOACcXZ7sx55ibn/SpcREGF0IkHNTo48jzquW2WxAW18SSmYcQND+ooDgN5+8cxC2HBjb5Xo9iNnBicjean2qy20tlNexyZuWYd63TXSrsai9MSbkto22F2h2iqRzsTRFUQX8dOPrXKb4jD2MMl7i5A1IHXLwqfCb7yAnP9YfC4/IaCi8D6xFWdLUtHRtn7Qjwz9ky/aOMsg4ktwEgvp0BGnlWivXLd24psdiIpGQpFE2cudbsvBVv48ePCung0slWn1DF3tdCYPekWH9qjVq9oEolLeFNvSv1pM3nRAVzQzdYWx6eGImHzjY0VZ6Fbri+PjPXETH5RsKfD60Ll9D/AKH79p2eMLeMEvydom/K1VH3flGJeaOVFz2uChLAd3MB3guuQcRR/wCkrZ2YwtwzrJCT4sodD6Mh+dUtm4rtIo3+JQT58x6NcU+fUmV8O+aCA3+ECEC9ojWkdrOhKkNaykBhwyjXn0p/+EmHZFXQlFIIkjLAnMWBUZtLXNgb/OtIhp4qrmZdSM5tDdTtnd3k1ZFC2X2XAAz8bEEC2XoWHOppdjM0mGdpLmFSH7vt+yQRr3dVHWjbtURNBthpAuXZp/alnzCwjyFba3uxBvf7x0t0qpK4xEws31UDd6/B3HTwT8yfCrm3sWY4Tk+0buRD77aA+mp9Kds7YfZwol7WAB8+Z9TSu6GVEWMmDjS3iKB4sshzqTp0ozjdhk6hrHqONA59pdg4ixYKq2iy+4fP4TSKLHbSHR7XjnORzkk91xz86rYxSLpKpPQjj4EHmPOqW2NkkEhdOasKu7Ex2dRFKb62DHWx/W1O1q0KnumZ/aOznZlEIAz93tSbAA8c3j4VudgbOjgiVFVbgAMwGrEcz11oRtDFYfDyKXhQZffkY2bX2kRuN+F+VN2VvbDLc3KMWCogTu28CBa/nTS5pR10EXKpb6myjkAqZZKEQTVaSa3l1JtVSZY0ElpwNUlxotxFut9K9fHoFLF1Cji19PnTWKXwaUhqk+0I1yhnQFvZueNTdoCLixBGhB0I86IKGzy1T3BTPiYm+5NKf55Aq/kTUW2cQUicj2rWXxJ7q/mRRr6OMCAZ3HBQkCfyLmb+p/yq7h1cyniXWN+edA7vhs4zYSQILyLaSP8AEhzADzsV9awW7mJBDoOF+0T8Emv5Nm/Kur1yXbuE/YcYbC0YJdfGFz31H8N9fLL1rRxEbVmbhJ03EOq1qkD1Dx1HzpXrCdAkJphf06mvb0H3gmJ7PDr7Uxs3hGNXJ89F9aICeKIysJjqg1iB8ff9eXh51dGMJp/7VEqhTc2004VVeOB+boeRVv8AWlY3yGz9uASkYkt7pNr+VBW3ohkvh8TEYy2hjmXQ/haieKixMa9ph5FnUamMizkc7dTXkWJw20oskqjONNR3genUGmSXcVv2AMezTG3YA5ksTh2OpA5xseo5eFAcXg5Y5e8CufQMNBfl5GtC2OOCmTC4lS6E/UzA94fCCTo1uHXhV/a0HbRtla3Ozpw8iDx9KNtPZNNaAmytipO6tO7OYwcqt3vPU6keFaLFbtgwWgbJ8PZd1Wsb2YDkefOguy8YCyso7w0a3UVo7mMZ4NS/tqToT5cjStu9jV7AvDy30tZh7S8x/bxqPayxmK8q51U3CdSAdLXF/Ki8+ze0TtFXs5gPQ+BHMf8Amhz4VJhkljVipuVcAgHkwvxHGxoVTsjdqjPvhcsMYdkKtOGmRWBRQbAITwsANetNxMq9ljjGQIFCgEexmAa+XlaxUfKtVhdnRIhRY0VTxVVFj5i1jVlMKipkCKE+EAZflwpucTkMliZo1mzYjLkbDfVl7WvlT2b+9oRpqPWtDurmGEjz3BN2APGxYlbjlob28aJNGpAuoNuov+tJ5QONgOJ8KWUrVDKNOwbtrEAMoPsreWT8KcPm1vka6Hujs0wYSNWFnYF5B95znI9L29K59u9gDjMWoPsEiWT+Gh+qU/jbW3TNXWa3cNClZz+LnbURVnd9tgnEQZoxeaIlox8QtZo/5l/ML0rRUq1NJqmY4txdo5Ju1tIFey6DNFfmnTXmh7pHLSjmWqO/u7jYeT9pi7sbPmJA+ylOmY/7qTgw6n72jtlbUE6G4yuukiX9k+HVTxB6etczJBxdHYx5FONotk1j8JtUvNiJQdb5IvwRkjTzbMdK1OJlyKx+FSfkCawOzVKYWF7XOXMfXU/rVfYtXUPJtTOMwILD2hTlnDarr4A61nIsKC3aKxyNxsdVNPXZksbZ4ZRKOYvZvUUOVe4bfsavZ0l29sDoRoR5iqe9exJIr4qA/WL9sF99fjFtCRzoecUs1hIrRSDgwvxozs3abkdlmXtx7Kn2Jl6eD2ox0xZbAsm11x+EKvq6+yTxVxwIPyo5srHJiMMji97ZZLAGzDQ3/tWdxuz0gmZl7sU4Pd5oynVT0OtV92MQ0M8iE3STjY6XPP1/ypmlToCu0StD2OJy5rxycCBwPKi+BxJDlS2lLbexBJGRG1pF1W3/AHwvQuCQsQRofe8+f50r2rHWtGmk2jKpAJ091uv9/Cp8XIrpcnLIOBXj425EeBoRE7R+2plhPEcSviKi21tdMOFYnOhPdPPxB8bXpVfYjruFsLig1gSLkXUj2WHMrfn1HKroYVlsPjVkQmI6XvYcQeTKeRozgMazpZxZx7Q5How8D/qKD0QutLfhQnbeLAGTkRd+uW+i25ljpbzq7isUIlzHUnRF6n/IDmatbh7vHESDEy6xI10J/eSDTP8AgTgOpH3dXxY3ORXlyLHG2arcrYJw0F5BaaU55fu6WVPJV088x51oaVKuukkqRxW3J2xUqVKiAjngV1ZHAZWBDKRcEHQgjmK5RvJuzJgJRJEfquEchuQoJ+xn6oT7L8tOftdbqOeBXUq6hlYWZWFwQeIIPEUk4KaplmPI8btHNcDtJMQpUjK4FpI24rfr8SHWzDSsJtTZ8+zWLIO3wZOqH2ox0vxA6Hh1rd7y7gSQMJcLnaNfZC6zRdQl/tY/uG58+QvB7wKwtNlXl2g+ybkQ19Ym6q2njyrnyg8bprR1IzjkVxfnxMzgDDiCWwsliR3oGNm9Pi9KlIUG0oMbDg66HyNTbf8Ao4jcmXDrle1wgYhCeIKkez6aeVAMVjMXh/q54jiI0QNIxzHLfo+UW5Cxza86HKpel/sPO4+pfToGcR+0Ffq5BOnNeYofHj1JAnRhlPEGzKeoNDoponIOFn7Nj+7lOU38G4GrOMmxCWGKjzA8HHPyYaGjyVr/ABk578tGi2/P+04ZXWUOY9WI4sOGYj4utZQbUyMvTLbTwN/8zU0OzY2YESdmW0YAgXB5edDsfs5kky6tlbLcc79POmgl0Fm5dUarAbxNormxAvm6qeBFUJN5csrZRcX0IoPLs2UIr6d3QrfW3PTpROXZ8MmVoSSLaqeIPQ2peWCHUpvRLFvq4uoXNfgen9qiw+2GkuGRTG3tqx/Ma6GouygiJu65z7qgs58lFzfwojht3HnYHs+wS2rSAGVvELfLGPFr1KiuwLl3YW2RgYcOO0V2YSDuYbTtCfDov3joKKLiGjPazsWdhlhhU91Rxst+Otszn+xGQtDhltAAzHRpWJIJ4anjK3RV08a1G7f0fyTt2uLzrGfcY2lk6Z7fZR/dGvlzWOOU3ok8kcat+efQqbtbuSbQk7SUkQDRmFwHAP2UXRL+0/Phx4dWhhVFCqAqqAFAFgANAAOQpQwqihVAVVFlUCwAHAADgKfXRx41BUjl5cryO2KlSpVYVCpUqVQgqVKlUIKs7t/ciHEkut4ZjxkQDvfxFOkg89fEVoqVBpNUwpuLtHI8XsHF4G/dtGPeiUyQHxaP24f5dPE1B/tiOVMs0QZDxKfWxH0AzDysfOux0F2nufhZyWaIK5/eRko/qVtm9b1mnwyfQ2Q4pr1I43ifo+wOJucO+RvhjYG3mjd4flVEbgY6EEQ4lSnwvmA9QwK11DaH0X5vYnDdFxESv8mTKw/Ohcu4mNT2ApH+6xDr/TItvzqtwyrXX7liyYXvp9V+DnGG3UxcbXmw0U6n3RJl9VI4GjDxYpksMJGGFrF5lsLcCbak2Faj/DO0R7k3/UgP603/AAvtE+5L/wBSAfpVcozl1j+f2Wxnjj0l+P0Y3D7q4syF2MEd/hDSceg4VMNyIYyWnxDkniuYR3/lS7GtlHuDjpPbKgc+0xDn+mNbH50U2f8ARUB9pPYc1gjVPmzZmP5Uyx5X8PPmxHlxLq7+v+IxMDYfDr9RCqj427g9Wbvt8vWiez928Xjrd3LF8UilIvMR+3L5tp410jZe5uFw5DJEC4/eSXd/QtfL6Wo1V0eHXWTKZ8U6qCozu7248GFIc3lmH7xwNP4ajSMeWvia0VKlWlJLSMbbk7YqVKlRAKlSpVCH/9k="/>
          <p:cNvSpPr>
            <a:spLocks noChangeAspect="1" noChangeArrowheads="1"/>
          </p:cNvSpPr>
          <p:nvPr/>
        </p:nvSpPr>
        <p:spPr bwMode="auto">
          <a:xfrm>
            <a:off x="155575" y="-800100"/>
            <a:ext cx="1676400" cy="167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1082" y="3594100"/>
            <a:ext cx="630382" cy="630382"/>
          </a:xfrm>
          <a:prstGeom prst="ellipse">
            <a:avLst/>
          </a:prstGeom>
        </p:spPr>
      </p:pic>
      <p:cxnSp>
        <p:nvCxnSpPr>
          <p:cNvPr id="24" name="Straight Arrow Connector 23"/>
          <p:cNvCxnSpPr/>
          <p:nvPr/>
        </p:nvCxnSpPr>
        <p:spPr>
          <a:xfrm>
            <a:off x="1154545" y="3038764"/>
            <a:ext cx="6661728"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835981" y="3135868"/>
            <a:ext cx="1258678" cy="369332"/>
          </a:xfrm>
          <a:prstGeom prst="rect">
            <a:avLst/>
          </a:prstGeom>
          <a:noFill/>
        </p:spPr>
        <p:txBody>
          <a:bodyPr wrap="none" rtlCol="0">
            <a:spAutoFit/>
          </a:bodyPr>
          <a:lstStyle/>
          <a:p>
            <a:r>
              <a:rPr lang="en-US" dirty="0" smtClean="0"/>
              <a:t>25.96 miles</a:t>
            </a:r>
            <a:endParaRPr lang="en-US" dirty="0"/>
          </a:p>
        </p:txBody>
      </p:sp>
      <p:sp>
        <p:nvSpPr>
          <p:cNvPr id="26" name="TextBox 25"/>
          <p:cNvSpPr txBox="1"/>
          <p:nvPr/>
        </p:nvSpPr>
        <p:spPr>
          <a:xfrm>
            <a:off x="3200984" y="637309"/>
            <a:ext cx="2576475" cy="523220"/>
          </a:xfrm>
          <a:prstGeom prst="rect">
            <a:avLst/>
          </a:prstGeom>
          <a:noFill/>
        </p:spPr>
        <p:txBody>
          <a:bodyPr wrap="none" rtlCol="0">
            <a:spAutoFit/>
          </a:bodyPr>
          <a:lstStyle/>
          <a:p>
            <a:r>
              <a:rPr lang="en-US" sz="2800" dirty="0" smtClean="0"/>
              <a:t>Galveston Island</a:t>
            </a:r>
            <a:endParaRPr lang="en-US" sz="2800" dirty="0"/>
          </a:p>
        </p:txBody>
      </p:sp>
    </p:spTree>
    <p:extLst>
      <p:ext uri="{BB962C8B-B14F-4D97-AF65-F5344CB8AC3E}">
        <p14:creationId xmlns:p14="http://schemas.microsoft.com/office/powerpoint/2010/main" val="258922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What Shall We Do Today?</a:t>
            </a:r>
            <a:endParaRPr lang="en-US" dirty="0"/>
          </a:p>
        </p:txBody>
      </p:sp>
      <p:sp>
        <p:nvSpPr>
          <p:cNvPr id="3" name="Subtitle 2"/>
          <p:cNvSpPr>
            <a:spLocks noGrp="1"/>
          </p:cNvSpPr>
          <p:nvPr>
            <p:ph type="subTitle" idx="1"/>
          </p:nvPr>
        </p:nvSpPr>
        <p:spPr/>
        <p:txBody>
          <a:bodyPr/>
          <a:lstStyle/>
          <a:p>
            <a:r>
              <a:rPr lang="en-US" dirty="0" smtClean="0"/>
              <a:t>Option  2:</a:t>
            </a:r>
          </a:p>
          <a:p>
            <a:r>
              <a:rPr lang="en-US" dirty="0" smtClean="0"/>
              <a:t>Sing some of your favorite campfire songs.</a:t>
            </a:r>
            <a:endParaRPr lang="en-US" dirty="0"/>
          </a:p>
        </p:txBody>
      </p:sp>
    </p:spTree>
    <p:extLst>
      <p:ext uri="{BB962C8B-B14F-4D97-AF65-F5344CB8AC3E}">
        <p14:creationId xmlns:p14="http://schemas.microsoft.com/office/powerpoint/2010/main" val="4521990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508568" cy="150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Connector 11"/>
          <p:cNvCxnSpPr/>
          <p:nvPr/>
        </p:nvCxnSpPr>
        <p:spPr>
          <a:xfrm flipV="1">
            <a:off x="228600" y="3505200"/>
            <a:ext cx="847344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3962400"/>
            <a:ext cx="847344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AutoShape 4" descr="data:image/jpeg;base64,/9j/4AAQSkZJRgABAQAAAQABAAD/2wCEAAkGBhQSERQUExQVFRQWGR8aFBYVGBoeGBwdHxocGBwaGB0YGygeGBojGhgXHy8gIycpLC4sHB4xNTAqNScrLCkBCQoKDgwOGg8PGiwkHSQsLCktMCwsLCksNCwsLCwsLC0sLSwsKSwsLCwsLCwsLCwpLCwsLCksLCwsLCwsLCwsKf/AABEIALAAsAMBIgACEQEDEQH/xAAbAAABBQEBAAAAAAAAAAAAAAAFAAIDBAYHAf/EAEUQAAIBAgMFBQQHBgMHBQAAAAECAwARBBIhBQYxQVETImFxgTJCUpEHIzNicqGxFENzgqLhFsHRFWOEkpPw8SRUdIPC/8QAGQEAAgMBAAAAAAAAAAAAAAAAAQIAAwQF/8QAKhEAAgICAAUCBgMBAAAAAAAAAAECEQMhBBIxQfAyUWGBkaGx0RNx4fH/2gAMAwEAAhEDEQA/AO40qVKoQVKlSqEFSpVndu76w4clFHbTDiiEAL/Ec6J5anwoNpbYUnJ0jRUE2lvlhYCVaQO44pEC7eRC3y+tq51jt48VjiQpMicxGTHhh4NJ7c3kLjwFD8bs4QBVmaV83sw4RciePDvt8x5VRLOuiNUeGfWXnnzNjtP6VAnsxJGOTYiVVP8AyJmJ+YoK/wBJuIk+ze/8DCyN/U5INT7D2ZhcgkhhjW/vFQX9WNzf1q7tDN2bFSbrrpxIGpHqAazvPJ+f9NK4eC7efYDHfDHN/wC+PlDCv6ivRvhjl4/to84YW/QVUfeJZpeyjY/WOoidSSGAN3I+HKNCPKrO1MO0uLVBI6ADvZJEUjQEDK2p58Bz8KH8kvcP8UPZE8f0mzx+3IB/8jCyJ/UhAFHNmfSeHHeiSQc2w0qv/S+Uj5morcqCbw7OiCdo2FWUg6lQFdR8QZe904VI55eeIEuHh7efc6Fs7fDCzEKsgVzwSQFH9A1s3pejVcR2fge3jLQSOUBsYsWhdDpfusQHt43NX8FvNicEQrExrwCSsZMO3gkntR+ANvI1ojn7SM0uGfWL88/o6/SrPbC31hxBEbAwzHhG5Fm/hsNH8tD4Voa0Jpq0ZWnF0xUqVKiAVKlSqEFSpUqhBVHiMQsas7sFVRdmY2AA4kk8BSxGIWNWd2CqoJZibAAakmuVbzbySY6URxqcl7xRNcAgH7afoo91PLn7KTmoKyzHjc3SLm8m/skx7PD51RtFyaTS9St/so/vGx/DzAYDZ0TSiGch34/s8YPZLz+sPvt4toTyo/sfZKRAkHO7faS6Xa3IfCo5KP70N2jsucGQQxZhKwbOJMpVhya/FfK/lWCWRzezpxxqC0LbGGTtgJZjCgj+ps2VA19fAkW9noflZjjlxGGiljy9spume4DC5F7gXAYAHh0ovBg7xqsuWQgDMSuhYcwDe1XmKohdyERRdmY2AHjekQzdArZOzmhiYyupZmLyEAhRe3dUcbcPE1LJtWPgiyyNyARgvmWYAW/OvUxq4lMyawk9241f7xB4DoPWrMaEWIFr8fGg+oUtAhFlQL2WHgZde6p7MqSdSNGDDrax86rf7Ww7S3OGLyp+9jRJFA/i6WI6GxHSjO1XlVD2YTOfZzfpQbZbTxW7VhI3Ds4UAVSebNyFugFSycvsX9nbYinJVDZxxRiA3mBfX0p+1ME0kZRSFuRmJBPdvqBqNbcDVXPFPnjnEJAOYLmGcAHRrg3WvMPMsMmTO3eHdR3JBHUFySD5aUNDUyXa83ZRgKpYsQiKo5kaC/BRpxOlCt1IiySZvsz3cjsG7w0e/IC+lvPwrURyKwDKdD/4t6GqmN2eVikECqrNdhyBYnW9uZ4Xo9qB3M9idhKQ37NbKps0D37Mnj9W3GNh4aX5DjRrdnft4j2c5d410bOPr4fxj95H94XP4hwG4TASy9mJYjCkVmsWBLuOehNhfvE8+HC9VdtY6J51j7ySg5EmA9ljwRx7yG3C/iLcashOUXornCM1s7HDMrqGUhlYXVgbgg8CCOIp9cp3Y3pfByGORSEBvLENct/30PxIeJUePO4PUoJ1dVZCGVgCrA3BB1BB5it8JqatHMyY3B0ySlSpU5WKlSrPb6bcOHhCxm00t1Q/CALvJ/Kv5laDdK2FJydIyu/e8hmk7CMZkV8oUfvZRrY/7uPiT1B+HWhBs9oYiYmEkpN5W5sRcWHQLyXwtzvS3Z2eCBORxGWAH3Y/i195z3ielqITbJbPnifs2JGcZQysOdxfRraZh63rnZJuTOtjgoRpAjd+SeR7q0BjzkS27QODbUZGFlN7Hj1rWLHSijtUxFJ1HuhRpQqcDEFHa2VT3FJvpf2mHDMfy61c2i1oZLaErb56foTVHDYiOwVSufhlvwtwvblQbDFdy5MjggrbTkarqXdCx7RQdMgsGFtNLcL8aqmB3ZSZ+zkUnKF9mQfeRhr6VSfa20GYCHDIFJIBkY3t8TckHhqTeolZG6DMWDiOU5DfghkJLeNsxvV7E4NXGVhcc9bX+VZ/Z+GmzmSUgz+ypPsBeJCC/Hx50/H7xqg5DprcnyHShYaZY2juph3j7ML2YGt4rKSeRNh3vW9YXH7prDPCqSO7M5uJ3NmNiQAtspY8uFayHb5fy5daWPwYxEZRx4g81I1BB6g0VOmRwtBnZWFZIlV7XHTW3h41cIobu/j+2w8btq1iHP3lJVj6kX9aJNUqhLsr4zCiRGQlhmBFwdRfS48aBbH3daBmZ5BISMoIXLoPi1NzoB4Voyar4mIMrC5Fxa40IvzHjU+AUZDa+LEmIMTFElU/+mkB1uQNHHwMe6R1F+ho/uHvMYnEDgrG7Fcp/czc0/A51HiR8Wnsex4lVRkVrHNdgC2b4rn3vGhW8mACnt/dIC4i3NPdcdGQ8+l+gp4T5XoTJj54tPzz8HXqVZ/czbhxEJWQ3mhOWQ/FpdZP5l/MN0rQV0k01aOS04umKuSbexf7diyoJyOSgtygjPfP/wBkmniCOldB3x2iYcJIVNne0cZ55nOUEeQJb0rn26+GH1koGhPZReEcXd083zn5VnzypUauGhbvzz9mhRbaDyH/AH0qZEqOJb1Oq61iR0GOC2p2SnAUr0xXZT2rCDBJraykg9CveB+YoJDJEhLHIhI1a3Hw8b8q0GPNopOfcbr8JrCbUwuJKqYgrKLEFD316MtyBw5Gla2WRemEppMNiyB3XVPfBOdGPQ8YzpxrMbd3+ftEw2CmJtcNK4BJI5Am1xpx51exO22w6FcRhXAl0edLWJtbMeY049Kp43dzPIyxGOJXyAPbna1rjgoA0Atcka08aT2LK2tAXF70Yia8MLtMAAWc+1mGpZLaKAdBVgYaRBlYMrt3iLF2W/RzoL9BWqXZWE2cAA1s1s2bUE9fCjWytswt7DoyA+o+fOi5rstEjB93sxOycBiQ1xa3Mm9/Xyo5tTfVMJZDG8vxZLG3nWkxmDSdDY20tmQgGs7NuhFAYER5CDKC92Jucrd426aUmm7YztKkWvo/nus+UERvJ2kasNVzDvDyzC9a9lNuFAsC4gNifqzYE8Mp4KT4cj6HrR0nSpd7FarRFwpjipTTDQCQuKikjDAggFSLEHmDoQamIqNlpRjObtbQOCxaqx7qEQyE84XN4nP4GsCfB+tdfrkW8WEGeJyO614ZPwvqp9HFv5jXRN0NombCRM5u6jJJ+JDlJ9bX9a38PK1Rz+KhTUvkZv6T9pFBEo/drJMR4gCOMerSH5VV2Vg+yhijHuIFPiban1a9Vt/X7TGlOWbDxemdpm/IiioAvVGd3I0cPGoInhqYa86jjFPBqpFrH+VegXpte3oikmTTqOdYbFbvZZWGbKFIyqp4pe9j+lblTpQDemAhopVJU3KNoCpUgkA34d4Cx8aDGg9gvGwJlJEIkLd3VuHU2Y6H9aG7ERbPhpGUsVyqDcB16xsRqw4EcQRfnV9ASwZlC29h1YWJ4WYHS9eYnYEWJH16sR7veN1PVCD3aRS7Mta9hke60bZgXMgBsQ2voTzNUn3UHBc8QHID5MNdaOYAxQIIlFgvUk353JPEk86sT4tSNLMeRqc5OUysW1J8HJ2b/WRkXVxx8QaLwbZVx2rcF1A5k8LUsZgxIDceVQpgliKhFzkagf8A6Yk2A6VLTClRLtDeXDC6tLqbhlyE35FbWo3uxO7YZC4bQkJnBDFAbIWB1vltxqhsVmfEuzKBkjy8jqWuLWPQGtAWplSRXK2xzSUzNXuale3DhRFGvURtUpGlMtSsZAzbWF7SCVRxykp4MveX+oCin0cY/N2y8nEc6D8a5W/NAfWojahu4D9niYk5ZJof+SQMv9Kmr8DqRRxCuD886ke8Wu0f+JX+nDaUZD0G3iW20v8AiV/qw+lTYfbAad4QLFRe9+Ps6Wt98fKly+pj4fQg0h0p1Z9d61ygiNmuzCwI93Lc66W7wp53pGlo27wzd4hbd9k1J4C6/mKQYN5q97SgON3k7NmUxE5AC5DCwuAfW2b5AnlXsu8GV1XsmvIoaLUa3ygg3PdILC96Gw6NAGqLFRrIjIwurCxoK28FpjEUOe4AAI1VgSG4cO61+lj4Xu7Q2iIonc+6L+vIeZNhQJRl4dntHiZYw7PGArHoGa9wR1sAfWr02KK242p277mOACcXZ7sx55ibn/SpcREGF0IkHNTo48jzquW2WxAW18SSmYcQND+ooDgN5+8cxC2HBjb5Xo9iNnBicjean2qy20tlNexyZuWYd63TXSrsai9MSbkto22F2h2iqRzsTRFUQX8dOPrXKb4jD2MMl7i5A1IHXLwqfCb7yAnP9YfC4/IaCi8D6xFWdLUtHRtn7Qjwz9ky/aOMsg4ktwEgvp0BGnlWivXLd24psdiIpGQpFE2cudbsvBVv48ePCung0slWn1DF3tdCYPekWH9qjVq9oEolLeFNvSv1pM3nRAVzQzdYWx6eGImHzjY0VZ6Fbri+PjPXETH5RsKfD60Ll9D/AKH79p2eMLeMEvydom/K1VH3flGJeaOVFz2uChLAd3MB3guuQcRR/wCkrZ2YwtwzrJCT4sodD6Mh+dUtm4rtIo3+JQT58x6NcU+fUmV8O+aCA3+ECEC9ojWkdrOhKkNaykBhwyjXn0p/+EmHZFXQlFIIkjLAnMWBUZtLXNgb/OtIhp4qrmZdSM5tDdTtnd3k1ZFC2X2XAAz8bEEC2XoWHOppdjM0mGdpLmFSH7vt+yQRr3dVHWjbtURNBthpAuXZp/alnzCwjyFba3uxBvf7x0t0qpK4xEws31UDd6/B3HTwT8yfCrm3sWY4Tk+0buRD77aA+mp9Kds7YfZwol7WAB8+Z9TSu6GVEWMmDjS3iKB4sshzqTp0ozjdhk6hrHqONA59pdg4ixYKq2iy+4fP4TSKLHbSHR7XjnORzkk91xz86rYxSLpKpPQjj4EHmPOqW2NkkEhdOasKu7Ex2dRFKb62DHWx/W1O1q0KnumZ/aOznZlEIAz93tSbAA8c3j4VudgbOjgiVFVbgAMwGrEcz11oRtDFYfDyKXhQZffkY2bX2kRuN+F+VN2VvbDLc3KMWCogTu28CBa/nTS5pR10EXKpb6myjkAqZZKEQTVaSa3l1JtVSZY0ElpwNUlxotxFut9K9fHoFLF1Cji19PnTWKXwaUhqk+0I1yhnQFvZueNTdoCLixBGhB0I86IKGzy1T3BTPiYm+5NKf55Aq/kTUW2cQUicj2rWXxJ7q/mRRr6OMCAZ3HBQkCfyLmb+p/yq7h1cyniXWN+edA7vhs4zYSQILyLaSP8AEhzADzsV9awW7mJBDoOF+0T8Emv5Nm/Kur1yXbuE/YcYbC0YJdfGFz31H8N9fLL1rRxEbVmbhJ03EOq1qkD1Dx1HzpXrCdAkJphf06mvb0H3gmJ7PDr7Uxs3hGNXJ89F9aICeKIysJjqg1iB8ff9eXh51dGMJp/7VEqhTc2004VVeOB+boeRVv8AWlY3yGz9uASkYkt7pNr+VBW3ohkvh8TEYy2hjmXQ/haieKixMa9ph5FnUamMizkc7dTXkWJw20oskqjONNR3genUGmSXcVv2AMezTG3YA5ksTh2OpA5xseo5eFAcXg5Y5e8CufQMNBfl5GtC2OOCmTC4lS6E/UzA94fCCTo1uHXhV/a0HbRtla3Ozpw8iDx9KNtPZNNaAmytipO6tO7OYwcqt3vPU6keFaLFbtgwWgbJ8PZd1Wsb2YDkefOguy8YCyso7w0a3UVo7mMZ4NS/tqToT5cjStu9jV7AvDy30tZh7S8x/bxqPayxmK8q51U3CdSAdLXF/Ki8+ze0TtFXs5gPQ+BHMf8Amhz4VJhkljVipuVcAgHkwvxHGxoVTsjdqjPvhcsMYdkKtOGmRWBRQbAITwsANetNxMq9ljjGQIFCgEexmAa+XlaxUfKtVhdnRIhRY0VTxVVFj5i1jVlMKipkCKE+EAZflwpucTkMliZo1mzYjLkbDfVl7WvlT2b+9oRpqPWtDurmGEjz3BN2APGxYlbjlob28aJNGpAuoNuov+tJ5QONgOJ8KWUrVDKNOwbtrEAMoPsreWT8KcPm1vka6Hujs0wYSNWFnYF5B95znI9L29K59u9gDjMWoPsEiWT+Gh+qU/jbW3TNXWa3cNClZz+LnbURVnd9tgnEQZoxeaIlox8QtZo/5l/ML0rRUq1NJqmY4txdo5Ju1tIFey6DNFfmnTXmh7pHLSjmWqO/u7jYeT9pi7sbPmJA+ylOmY/7qTgw6n72jtlbUE6G4yuukiX9k+HVTxB6etczJBxdHYx5FONotk1j8JtUvNiJQdb5IvwRkjTzbMdK1OJlyKx+FSfkCawOzVKYWF7XOXMfXU/rVfYtXUPJtTOMwILD2hTlnDarr4A61nIsKC3aKxyNxsdVNPXZksbZ4ZRKOYvZvUUOVe4bfsavZ0l29sDoRoR5iqe9exJIr4qA/WL9sF99fjFtCRzoecUs1hIrRSDgwvxozs3abkdlmXtx7Kn2Jl6eD2ox0xZbAsm11x+EKvq6+yTxVxwIPyo5srHJiMMji97ZZLAGzDQ3/tWdxuz0gmZl7sU4Pd5oynVT0OtV92MQ0M8iE3STjY6XPP1/ypmlToCu0StD2OJy5rxycCBwPKi+BxJDlS2lLbexBJGRG1pF1W3/AHwvQuCQsQRofe8+f50r2rHWtGmk2jKpAJ091uv9/Cp8XIrpcnLIOBXj425EeBoRE7R+2plhPEcSviKi21tdMOFYnOhPdPPxB8bXpVfYjruFsLig1gSLkXUj2WHMrfn1HKroYVlsPjVkQmI6XvYcQeTKeRozgMazpZxZx7Q5How8D/qKD0QutLfhQnbeLAGTkRd+uW+i25ljpbzq7isUIlzHUnRF6n/IDmatbh7vHESDEy6xI10J/eSDTP8AgTgOpH3dXxY3ORXlyLHG2arcrYJw0F5BaaU55fu6WVPJV088x51oaVKuukkqRxW3J2xUqVKiAjngV1ZHAZWBDKRcEHQgjmK5RvJuzJgJRJEfquEchuQoJ+xn6oT7L8tOftdbqOeBXUq6hlYWZWFwQeIIPEUk4KaplmPI8btHNcDtJMQpUjK4FpI24rfr8SHWzDSsJtTZ8+zWLIO3wZOqH2ox0vxA6Hh1rd7y7gSQMJcLnaNfZC6zRdQl/tY/uG58+QvB7wKwtNlXl2g+ybkQ19Ym6q2njyrnyg8bprR1IzjkVxfnxMzgDDiCWwsliR3oGNm9Pi9KlIUG0oMbDg66HyNTbf8Ao4jcmXDrle1wgYhCeIKkez6aeVAMVjMXh/q54jiI0QNIxzHLfo+UW5Cxza86HKpel/sPO4+pfToGcR+0Ffq5BOnNeYofHj1JAnRhlPEGzKeoNDoponIOFn7Nj+7lOU38G4GrOMmxCWGKjzA8HHPyYaGjyVr/ABk578tGi2/P+04ZXWUOY9WI4sOGYj4utZQbUyMvTLbTwN/8zU0OzY2YESdmW0YAgXB5edDsfs5kky6tlbLcc79POmgl0Fm5dUarAbxNormxAvm6qeBFUJN5csrZRcX0IoPLs2UIr6d3QrfW3PTpROXZ8MmVoSSLaqeIPQ2peWCHUpvRLFvq4uoXNfgen9qiw+2GkuGRTG3tqx/Ma6GouygiJu65z7qgs58lFzfwojht3HnYHs+wS2rSAGVvELfLGPFr1KiuwLl3YW2RgYcOO0V2YSDuYbTtCfDov3joKKLiGjPazsWdhlhhU91Rxst+Otszn+xGQtDhltAAzHRpWJIJ4anjK3RV08a1G7f0fyTt2uLzrGfcY2lk6Z7fZR/dGvlzWOOU3ok8kcat+efQqbtbuSbQk7SUkQDRmFwHAP2UXRL+0/Phx4dWhhVFCqAqqAFAFgANAAOQpQwqihVAVVFlUCwAHAADgKfXRx41BUjl5cryO2KlSpVYVCpUqVQgqVKlUIKs7t/ciHEkut4ZjxkQDvfxFOkg89fEVoqVBpNUwpuLtHI8XsHF4G/dtGPeiUyQHxaP24f5dPE1B/tiOVMs0QZDxKfWxH0AzDysfOux0F2nufhZyWaIK5/eRko/qVtm9b1mnwyfQ2Q4pr1I43ifo+wOJucO+RvhjYG3mjd4flVEbgY6EEQ4lSnwvmA9QwK11DaH0X5vYnDdFxESv8mTKw/Ohcu4mNT2ApH+6xDr/TItvzqtwyrXX7liyYXvp9V+DnGG3UxcbXmw0U6n3RJl9VI4GjDxYpksMJGGFrF5lsLcCbak2Faj/DO0R7k3/UgP603/AAvtE+5L/wBSAfpVcozl1j+f2Wxnjj0l+P0Y3D7q4syF2MEd/hDSceg4VMNyIYyWnxDkniuYR3/lS7GtlHuDjpPbKgc+0xDn+mNbH50U2f8ARUB9pPYc1gjVPmzZmP5Uyx5X8PPmxHlxLq7+v+IxMDYfDr9RCqj427g9Wbvt8vWiez928Xjrd3LF8UilIvMR+3L5tp410jZe5uFw5DJEC4/eSXd/QtfL6Wo1V0eHXWTKZ8U6qCozu7248GFIc3lmH7xwNP4ajSMeWvia0VKlWlJLSMbbk7YqVKlRAKlSpVCH/9k="/>
          <p:cNvSpPr>
            <a:spLocks noChangeAspect="1" noChangeArrowheads="1"/>
          </p:cNvSpPr>
          <p:nvPr/>
        </p:nvSpPr>
        <p:spPr bwMode="auto">
          <a:xfrm>
            <a:off x="155575" y="-800100"/>
            <a:ext cx="1676400" cy="167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1082" y="3594100"/>
            <a:ext cx="630382" cy="630382"/>
          </a:xfrm>
          <a:prstGeom prst="ellipse">
            <a:avLst/>
          </a:prstGeom>
        </p:spPr>
      </p:pic>
      <p:cxnSp>
        <p:nvCxnSpPr>
          <p:cNvPr id="24" name="Straight Arrow Connector 23"/>
          <p:cNvCxnSpPr/>
          <p:nvPr/>
        </p:nvCxnSpPr>
        <p:spPr>
          <a:xfrm>
            <a:off x="1154545" y="3038764"/>
            <a:ext cx="6661728"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416795" y="3038764"/>
            <a:ext cx="2097049" cy="584775"/>
          </a:xfrm>
          <a:prstGeom prst="rect">
            <a:avLst/>
          </a:prstGeom>
          <a:noFill/>
        </p:spPr>
        <p:txBody>
          <a:bodyPr wrap="none" rtlCol="0">
            <a:spAutoFit/>
          </a:bodyPr>
          <a:lstStyle/>
          <a:p>
            <a:r>
              <a:rPr lang="en-US" sz="3200" dirty="0" smtClean="0"/>
              <a:t>25.96 miles</a:t>
            </a:r>
            <a:endParaRPr lang="en-US" sz="3200" dirty="0"/>
          </a:p>
        </p:txBody>
      </p:sp>
      <p:sp>
        <p:nvSpPr>
          <p:cNvPr id="26" name="TextBox 25"/>
          <p:cNvSpPr txBox="1"/>
          <p:nvPr/>
        </p:nvSpPr>
        <p:spPr>
          <a:xfrm>
            <a:off x="3200984" y="637309"/>
            <a:ext cx="2576475" cy="523220"/>
          </a:xfrm>
          <a:prstGeom prst="rect">
            <a:avLst/>
          </a:prstGeom>
          <a:noFill/>
        </p:spPr>
        <p:txBody>
          <a:bodyPr wrap="none" rtlCol="0">
            <a:spAutoFit/>
          </a:bodyPr>
          <a:lstStyle/>
          <a:p>
            <a:r>
              <a:rPr lang="en-US" sz="2800" dirty="0" smtClean="0"/>
              <a:t>Galveston Island</a:t>
            </a:r>
            <a:endParaRPr lang="en-US" sz="2800" dirty="0"/>
          </a:p>
        </p:txBody>
      </p:sp>
      <p:sp>
        <p:nvSpPr>
          <p:cNvPr id="2" name="Oval 1"/>
          <p:cNvSpPr/>
          <p:nvPr/>
        </p:nvSpPr>
        <p:spPr>
          <a:xfrm>
            <a:off x="808181" y="3716482"/>
            <a:ext cx="517236" cy="517236"/>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487055" y="5098473"/>
            <a:ext cx="4465518" cy="584775"/>
          </a:xfrm>
          <a:prstGeom prst="rect">
            <a:avLst/>
          </a:prstGeom>
          <a:noFill/>
        </p:spPr>
        <p:txBody>
          <a:bodyPr wrap="none" rtlCol="0">
            <a:spAutoFit/>
          </a:bodyPr>
          <a:lstStyle/>
          <a:p>
            <a:r>
              <a:rPr lang="en-US" sz="3200" dirty="0" smtClean="0"/>
              <a:t>Where’s the intersection?</a:t>
            </a:r>
            <a:endParaRPr lang="en-US" sz="3200" dirty="0"/>
          </a:p>
        </p:txBody>
      </p:sp>
      <p:cxnSp>
        <p:nvCxnSpPr>
          <p:cNvPr id="5" name="Straight Arrow Connector 4"/>
          <p:cNvCxnSpPr>
            <a:stCxn id="3" idx="0"/>
          </p:cNvCxnSpPr>
          <p:nvPr/>
        </p:nvCxnSpPr>
        <p:spPr>
          <a:xfrm flipH="1" flipV="1">
            <a:off x="1487055" y="4224483"/>
            <a:ext cx="2232759" cy="8739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4830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London Olympics Swimming</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http://www.youtube.com/watch?v=fFiV4ymEDfY&amp;feature=related</a:t>
            </a:r>
            <a:endParaRPr lang="en-US" dirty="0" smtClean="0"/>
          </a:p>
          <a:p>
            <a:endParaRPr lang="en-US" dirty="0"/>
          </a:p>
          <a:p>
            <a:r>
              <a:rPr lang="en-US" dirty="0" smtClean="0"/>
              <a:t>1:19 </a:t>
            </a:r>
            <a:endParaRPr lang="en-US" dirty="0"/>
          </a:p>
        </p:txBody>
      </p:sp>
    </p:spTree>
    <p:extLst>
      <p:ext uri="{BB962C8B-B14F-4D97-AF65-F5344CB8AC3E}">
        <p14:creationId xmlns:p14="http://schemas.microsoft.com/office/powerpoint/2010/main" val="25667369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754" y="205508"/>
            <a:ext cx="4637810" cy="3091873"/>
          </a:xfrm>
          <a:prstGeom prst="rect">
            <a:avLst/>
          </a:prstGeom>
        </p:spPr>
      </p:pic>
      <p:sp>
        <p:nvSpPr>
          <p:cNvPr id="6" name="TextBox 5"/>
          <p:cNvSpPr txBox="1"/>
          <p:nvPr/>
        </p:nvSpPr>
        <p:spPr>
          <a:xfrm>
            <a:off x="5033818" y="314037"/>
            <a:ext cx="3881255" cy="400110"/>
          </a:xfrm>
          <a:prstGeom prst="rect">
            <a:avLst/>
          </a:prstGeom>
          <a:noFill/>
        </p:spPr>
        <p:txBody>
          <a:bodyPr wrap="none" rtlCol="0">
            <a:spAutoFit/>
          </a:bodyPr>
          <a:lstStyle/>
          <a:p>
            <a:r>
              <a:rPr lang="en-US" sz="2000" dirty="0" smtClean="0"/>
              <a:t>How do you transform this image …</a:t>
            </a:r>
            <a:endParaRPr lang="en-US" sz="2000" dirty="0"/>
          </a:p>
        </p:txBody>
      </p:sp>
    </p:spTree>
    <p:extLst>
      <p:ext uri="{BB962C8B-B14F-4D97-AF65-F5344CB8AC3E}">
        <p14:creationId xmlns:p14="http://schemas.microsoft.com/office/powerpoint/2010/main" val="35984507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754" y="205508"/>
            <a:ext cx="4637810" cy="3091873"/>
          </a:xfrm>
          <a:prstGeom prst="rect">
            <a:avLst/>
          </a:prstGeom>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8088" y="3600594"/>
            <a:ext cx="5192812" cy="304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rved Right Arrow 4"/>
          <p:cNvSpPr/>
          <p:nvPr/>
        </p:nvSpPr>
        <p:spPr>
          <a:xfrm>
            <a:off x="1985818" y="2778558"/>
            <a:ext cx="1560946" cy="16440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5033818" y="314037"/>
            <a:ext cx="3881255" cy="400110"/>
          </a:xfrm>
          <a:prstGeom prst="rect">
            <a:avLst/>
          </a:prstGeom>
          <a:noFill/>
        </p:spPr>
        <p:txBody>
          <a:bodyPr wrap="none" rtlCol="0">
            <a:spAutoFit/>
          </a:bodyPr>
          <a:lstStyle/>
          <a:p>
            <a:r>
              <a:rPr lang="en-US" sz="2000" dirty="0" smtClean="0"/>
              <a:t>How do you transform this image …</a:t>
            </a:r>
            <a:endParaRPr lang="en-US" sz="2000" dirty="0"/>
          </a:p>
        </p:txBody>
      </p:sp>
      <p:sp>
        <p:nvSpPr>
          <p:cNvPr id="9" name="TextBox 8"/>
          <p:cNvSpPr txBox="1"/>
          <p:nvPr/>
        </p:nvSpPr>
        <p:spPr>
          <a:xfrm>
            <a:off x="73892" y="5463309"/>
            <a:ext cx="3546764" cy="707886"/>
          </a:xfrm>
          <a:prstGeom prst="rect">
            <a:avLst/>
          </a:prstGeom>
          <a:noFill/>
        </p:spPr>
        <p:txBody>
          <a:bodyPr wrap="square" rtlCol="0">
            <a:spAutoFit/>
          </a:bodyPr>
          <a:lstStyle/>
          <a:p>
            <a:r>
              <a:rPr lang="en-US" sz="2000" dirty="0" smtClean="0"/>
              <a:t>into the coordinate system of another image?</a:t>
            </a:r>
            <a:endParaRPr lang="en-US" sz="2000" dirty="0"/>
          </a:p>
        </p:txBody>
      </p:sp>
    </p:spTree>
    <p:extLst>
      <p:ext uri="{BB962C8B-B14F-4D97-AF65-F5344CB8AC3E}">
        <p14:creationId xmlns:p14="http://schemas.microsoft.com/office/powerpoint/2010/main" val="27749000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6561" y="3457431"/>
            <a:ext cx="1845595" cy="2958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2786" y="546921"/>
            <a:ext cx="1853045" cy="286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171057" y="487569"/>
            <a:ext cx="3274107" cy="1815882"/>
          </a:xfrm>
          <a:prstGeom prst="rect">
            <a:avLst/>
          </a:prstGeom>
          <a:noFill/>
        </p:spPr>
        <p:txBody>
          <a:bodyPr wrap="square" rtlCol="0">
            <a:spAutoFit/>
          </a:bodyPr>
          <a:lstStyle/>
          <a:p>
            <a:pPr algn="ctr"/>
            <a:r>
              <a:rPr lang="en-US" sz="2800" dirty="0" smtClean="0"/>
              <a:t>and in greater generality, transform </a:t>
            </a:r>
          </a:p>
          <a:p>
            <a:pPr algn="ctr"/>
            <a:r>
              <a:rPr lang="en-US" sz="2800" dirty="0" smtClean="0"/>
              <a:t>3-dimensional objects</a:t>
            </a:r>
            <a:endParaRPr lang="en-US" sz="2800" dirty="0"/>
          </a:p>
        </p:txBody>
      </p:sp>
      <p:sp>
        <p:nvSpPr>
          <p:cNvPr id="13" name="Curved Right Arrow 12"/>
          <p:cNvSpPr/>
          <p:nvPr/>
        </p:nvSpPr>
        <p:spPr>
          <a:xfrm>
            <a:off x="1173018" y="3906438"/>
            <a:ext cx="3805382" cy="2317283"/>
          </a:xfrm>
          <a:prstGeom prst="curvedRightArrow">
            <a:avLst>
              <a:gd name="adj1" fmla="val 13660"/>
              <a:gd name="adj2" fmla="val 4638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84317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The $25 Billion Eigenvector</a:t>
            </a:r>
            <a:endParaRPr lang="en-US" dirty="0"/>
          </a:p>
        </p:txBody>
      </p:sp>
      <p:sp>
        <p:nvSpPr>
          <p:cNvPr id="3" name="TextBox 2"/>
          <p:cNvSpPr txBox="1"/>
          <p:nvPr/>
        </p:nvSpPr>
        <p:spPr>
          <a:xfrm>
            <a:off x="2507493" y="3001818"/>
            <a:ext cx="4129015" cy="461665"/>
          </a:xfrm>
          <a:prstGeom prst="rect">
            <a:avLst/>
          </a:prstGeom>
          <a:noFill/>
        </p:spPr>
        <p:txBody>
          <a:bodyPr wrap="none" rtlCol="0">
            <a:spAutoFit/>
          </a:bodyPr>
          <a:lstStyle/>
          <a:p>
            <a:r>
              <a:rPr lang="en-US" sz="2400" dirty="0" smtClean="0"/>
              <a:t>How does Google do </a:t>
            </a:r>
            <a:r>
              <a:rPr lang="en-US" sz="2400" dirty="0" err="1" smtClean="0"/>
              <a:t>Pagerank</a:t>
            </a:r>
            <a:r>
              <a:rPr lang="en-US" sz="2400" dirty="0" smtClean="0"/>
              <a:t>?</a:t>
            </a:r>
            <a:endParaRPr lang="en-US" sz="2400" dirty="0"/>
          </a:p>
        </p:txBody>
      </p:sp>
    </p:spTree>
    <p:extLst>
      <p:ext uri="{BB962C8B-B14F-4D97-AF65-F5344CB8AC3E}">
        <p14:creationId xmlns:p14="http://schemas.microsoft.com/office/powerpoint/2010/main" val="10543279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873" y="136092"/>
            <a:ext cx="5934363" cy="1143000"/>
          </a:xfrm>
        </p:spPr>
        <p:txBody>
          <a:bodyPr>
            <a:normAutofit fontScale="90000"/>
          </a:bodyPr>
          <a:lstStyle/>
          <a:p>
            <a:r>
              <a:rPr lang="en-US" dirty="0" smtClean="0"/>
              <a:t>The Imaginary Web Surfer:</a:t>
            </a:r>
            <a:endParaRPr lang="en-US" dirty="0"/>
          </a:p>
        </p:txBody>
      </p:sp>
      <p:sp>
        <p:nvSpPr>
          <p:cNvPr id="3" name="Content Placeholder 2"/>
          <p:cNvSpPr>
            <a:spLocks noGrp="1"/>
          </p:cNvSpPr>
          <p:nvPr>
            <p:ph idx="1"/>
          </p:nvPr>
        </p:nvSpPr>
        <p:spPr>
          <a:xfrm>
            <a:off x="401782" y="1951182"/>
            <a:ext cx="8229600" cy="4525963"/>
          </a:xfrm>
        </p:spPr>
        <p:txBody>
          <a:bodyPr/>
          <a:lstStyle/>
          <a:p>
            <a:r>
              <a:rPr lang="en-US" dirty="0" smtClean="0"/>
              <a:t>Starts at any page,</a:t>
            </a:r>
          </a:p>
          <a:p>
            <a:r>
              <a:rPr lang="en-US" dirty="0" smtClean="0"/>
              <a:t>Randomly goes to a page linked from the current page,</a:t>
            </a:r>
          </a:p>
          <a:p>
            <a:r>
              <a:rPr lang="en-US" dirty="0" smtClean="0"/>
              <a:t>Randomly goes to </a:t>
            </a:r>
            <a:r>
              <a:rPr lang="en-US" dirty="0" smtClean="0">
                <a:solidFill>
                  <a:srgbClr val="FFFF00"/>
                </a:solidFill>
              </a:rPr>
              <a:t>any</a:t>
            </a:r>
            <a:r>
              <a:rPr lang="en-US" dirty="0" smtClean="0"/>
              <a:t> web page from a dangling page,</a:t>
            </a:r>
          </a:p>
          <a:p>
            <a:r>
              <a:rPr lang="en-US" dirty="0" smtClean="0"/>
              <a:t>… except sometimes (e.g. 15% of the time) go to a purely random page.</a:t>
            </a:r>
            <a:endParaRPr lang="en-US" dirty="0"/>
          </a:p>
        </p:txBody>
      </p:sp>
      <p:pic>
        <p:nvPicPr>
          <p:cNvPr id="19458" name="Picture 2" descr="http://www.metaseo.com/wp-content/uploads/2011/01/web-surf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4083" y="140709"/>
            <a:ext cx="2466975"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9843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[U,G] = surfer (‘http://www/utexas.edu, 500)</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585" y="983660"/>
            <a:ext cx="8259891" cy="7066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84859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[U,G] = surfer (‘http://www/utexas.edu, 100)</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455" y="1312429"/>
            <a:ext cx="5502564" cy="538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68102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pagerank</a:t>
            </a:r>
            <a:r>
              <a:rPr lang="en-US" sz="3200" dirty="0" smtClean="0"/>
              <a:t> (U, G)</a:t>
            </a:r>
            <a:endParaRPr lang="en-US" sz="32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186" y="1430338"/>
            <a:ext cx="7587864" cy="569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670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Stuff</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b="1" dirty="0" smtClean="0"/>
              <a:t>Course</a:t>
            </a:r>
            <a:r>
              <a:rPr lang="en-US" b="1" dirty="0"/>
              <a:t>: </a:t>
            </a:r>
            <a:r>
              <a:rPr lang="en-US" dirty="0"/>
              <a:t>Math 340LMatrices and Matrix Calculations </a:t>
            </a:r>
          </a:p>
          <a:p>
            <a:r>
              <a:rPr lang="en-US" b="1" dirty="0"/>
              <a:t>Time: </a:t>
            </a:r>
            <a:r>
              <a:rPr lang="en-US" dirty="0"/>
              <a:t>T-TH 9:30-11:00 in WAG 201 </a:t>
            </a:r>
            <a:endParaRPr lang="en-US" dirty="0" smtClean="0"/>
          </a:p>
          <a:p>
            <a:r>
              <a:rPr lang="en-US" b="1" dirty="0" smtClean="0"/>
              <a:t>Instructor</a:t>
            </a:r>
            <a:r>
              <a:rPr lang="en-US" b="1" dirty="0"/>
              <a:t>: </a:t>
            </a:r>
            <a:r>
              <a:rPr lang="en-US" dirty="0"/>
              <a:t>A. K. Cline </a:t>
            </a:r>
          </a:p>
          <a:p>
            <a:r>
              <a:rPr lang="en-US" b="1" dirty="0"/>
              <a:t>Office: </a:t>
            </a:r>
            <a:r>
              <a:rPr lang="en-US" dirty="0" smtClean="0"/>
              <a:t>GDH 5.808  </a:t>
            </a:r>
            <a:endParaRPr lang="en-US" dirty="0"/>
          </a:p>
          <a:p>
            <a:r>
              <a:rPr lang="en-US" b="1" dirty="0"/>
              <a:t>Office Hours</a:t>
            </a:r>
            <a:r>
              <a:rPr lang="en-US" dirty="0"/>
              <a:t>: </a:t>
            </a:r>
            <a:r>
              <a:rPr lang="en-US" dirty="0" err="1"/>
              <a:t>Tu</a:t>
            </a:r>
            <a:r>
              <a:rPr lang="en-US" dirty="0"/>
              <a:t> 11-12, </a:t>
            </a:r>
            <a:r>
              <a:rPr lang="en-US" dirty="0" smtClean="0"/>
              <a:t>W </a:t>
            </a:r>
            <a:r>
              <a:rPr lang="en-US" dirty="0"/>
              <a:t>11-12, F 1-2, and by appointment </a:t>
            </a:r>
          </a:p>
          <a:p>
            <a:r>
              <a:rPr lang="en-US" b="1" dirty="0"/>
              <a:t>Web Site: </a:t>
            </a:r>
            <a:r>
              <a:rPr lang="en-US" dirty="0"/>
              <a:t>http://www.cs.utexas.edu/users/cline/M340L/ </a:t>
            </a:r>
          </a:p>
          <a:p>
            <a:r>
              <a:rPr lang="en-US" b="1" dirty="0"/>
              <a:t>Email</a:t>
            </a:r>
            <a:r>
              <a:rPr lang="en-US" dirty="0"/>
              <a:t>: cline@cs.utexas.edu </a:t>
            </a:r>
            <a:endParaRPr lang="en-US" dirty="0" smtClean="0"/>
          </a:p>
          <a:p>
            <a:endParaRPr lang="en-US" dirty="0"/>
          </a:p>
          <a:p>
            <a:r>
              <a:rPr lang="en-US" b="1" dirty="0" smtClean="0"/>
              <a:t>Assistant</a:t>
            </a:r>
            <a:r>
              <a:rPr lang="en-US" dirty="0" smtClean="0"/>
              <a:t>: </a:t>
            </a:r>
            <a:r>
              <a:rPr lang="en-US" dirty="0"/>
              <a:t>Jillian Fisher</a:t>
            </a:r>
          </a:p>
          <a:p>
            <a:r>
              <a:rPr lang="en-US" b="1" dirty="0"/>
              <a:t>Office: </a:t>
            </a:r>
            <a:r>
              <a:rPr lang="en-US" dirty="0"/>
              <a:t>TBD</a:t>
            </a:r>
          </a:p>
          <a:p>
            <a:r>
              <a:rPr lang="en-US" b="1" dirty="0"/>
              <a:t>Office Hours</a:t>
            </a:r>
            <a:r>
              <a:rPr lang="en-US" dirty="0"/>
              <a:t>: TBD</a:t>
            </a:r>
          </a:p>
          <a:p>
            <a:r>
              <a:rPr lang="en-US" b="1" dirty="0"/>
              <a:t>Email: </a:t>
            </a:r>
            <a:r>
              <a:rPr lang="en-US" u="sng" dirty="0">
                <a:hlinkClick r:id="rId2" action="ppaction://hlinkfile"/>
              </a:rPr>
              <a:t>fisherjillian@ymail.com</a:t>
            </a:r>
            <a:endParaRPr lang="en-US" dirty="0"/>
          </a:p>
        </p:txBody>
      </p:sp>
    </p:spTree>
    <p:extLst>
      <p:ext uri="{BB962C8B-B14F-4D97-AF65-F5344CB8AC3E}">
        <p14:creationId xmlns:p14="http://schemas.microsoft.com/office/powerpoint/2010/main" val="26230281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743" y="231094"/>
            <a:ext cx="8229600" cy="2120219"/>
          </a:xfrm>
        </p:spPr>
        <p:txBody>
          <a:bodyPr>
            <a:normAutofit/>
          </a:bodyPr>
          <a:lstStyle/>
          <a:p>
            <a:r>
              <a:rPr lang="en-US" sz="3200" dirty="0" smtClean="0"/>
              <a:t>x = </a:t>
            </a:r>
            <a:r>
              <a:rPr lang="en-US" sz="3200" dirty="0" err="1" smtClean="0"/>
              <a:t>pagerank</a:t>
            </a:r>
            <a:r>
              <a:rPr lang="en-US" sz="3200" dirty="0" smtClean="0"/>
              <a:t> (U, G)</a:t>
            </a:r>
            <a:br>
              <a:rPr lang="en-US" sz="3200" dirty="0" smtClean="0"/>
            </a:br>
            <a:r>
              <a:rPr lang="en-US" sz="3200" dirty="0" smtClean="0"/>
              <a:t>[Y,I] = sort (x, 1, ‘descend’)</a:t>
            </a:r>
            <a:br>
              <a:rPr lang="en-US" sz="3200" dirty="0" smtClean="0"/>
            </a:br>
            <a:r>
              <a:rPr lang="en-US" sz="3200" dirty="0" smtClean="0"/>
              <a:t>U(I)</a:t>
            </a:r>
            <a:endParaRPr lang="en-US" sz="3200" dirty="0"/>
          </a:p>
        </p:txBody>
      </p:sp>
      <p:sp>
        <p:nvSpPr>
          <p:cNvPr id="3" name="Content Placeholder 2"/>
          <p:cNvSpPr>
            <a:spLocks noGrp="1"/>
          </p:cNvSpPr>
          <p:nvPr>
            <p:ph idx="1"/>
          </p:nvPr>
        </p:nvSpPr>
        <p:spPr>
          <a:xfrm>
            <a:off x="457200" y="2322286"/>
            <a:ext cx="8229600" cy="3803877"/>
          </a:xfrm>
        </p:spPr>
        <p:txBody>
          <a:bodyPr>
            <a:noAutofit/>
          </a:bodyPr>
          <a:lstStyle/>
          <a:p>
            <a:pPr marL="0" indent="0">
              <a:buNone/>
            </a:pPr>
            <a:r>
              <a:rPr lang="en-US" sz="1600" dirty="0"/>
              <a:t> 'http://www.utexas.edu'</a:t>
            </a:r>
          </a:p>
          <a:p>
            <a:pPr marL="0" indent="0">
              <a:buNone/>
            </a:pPr>
            <a:r>
              <a:rPr lang="en-US" sz="1600" dirty="0"/>
              <a:t>    'http://www.utexas.edu/emergency'</a:t>
            </a:r>
          </a:p>
          <a:p>
            <a:pPr marL="0" indent="0">
              <a:buNone/>
            </a:pPr>
            <a:r>
              <a:rPr lang="en-US" sz="1600" dirty="0"/>
              <a:t>    'http://www.utexas.edu/maps'</a:t>
            </a:r>
          </a:p>
          <a:p>
            <a:pPr marL="0" indent="0">
              <a:buNone/>
            </a:pPr>
            <a:r>
              <a:rPr lang="en-US" sz="1600" dirty="0"/>
              <a:t>    'http://www.lib.utexas.edu'</a:t>
            </a:r>
          </a:p>
          <a:p>
            <a:pPr marL="0" indent="0">
              <a:buNone/>
            </a:pPr>
            <a:r>
              <a:rPr lang="en-US" sz="1600" dirty="0"/>
              <a:t>    'http://m.utexas.edu'</a:t>
            </a:r>
          </a:p>
          <a:p>
            <a:pPr marL="0" indent="0">
              <a:buNone/>
            </a:pPr>
            <a:r>
              <a:rPr lang="en-US" sz="1600" dirty="0"/>
              <a:t>    'http://healthyhorns.utexas.edu'</a:t>
            </a:r>
          </a:p>
          <a:p>
            <a:pPr marL="0" indent="0">
              <a:buNone/>
            </a:pPr>
            <a:r>
              <a:rPr lang="en-US" sz="1600" dirty="0"/>
              <a:t>    'http://www.utexas.edu/parking/transportation/shuttle'</a:t>
            </a:r>
          </a:p>
          <a:p>
            <a:pPr marL="0" indent="0">
              <a:buNone/>
            </a:pPr>
            <a:r>
              <a:rPr lang="en-US" sz="1600" dirty="0"/>
              <a:t>    'http://www.utexas.edu/know/feed'</a:t>
            </a:r>
          </a:p>
          <a:p>
            <a:pPr marL="0" indent="0">
              <a:buNone/>
            </a:pPr>
            <a:r>
              <a:rPr lang="en-US" sz="1600" dirty="0"/>
              <a:t>    'http://www.utexas.edu/know'</a:t>
            </a:r>
          </a:p>
          <a:p>
            <a:pPr marL="0" indent="0">
              <a:buNone/>
            </a:pPr>
            <a:r>
              <a:rPr lang="en-US" sz="1600" dirty="0"/>
              <a:t>    'http://www.texasexes.org/uthistory'</a:t>
            </a:r>
          </a:p>
          <a:p>
            <a:pPr marL="0" indent="0">
              <a:buNone/>
            </a:pPr>
            <a:r>
              <a:rPr lang="en-US" sz="1600" dirty="0"/>
              <a:t>    'http://www.utexas.edu/news'</a:t>
            </a:r>
          </a:p>
          <a:p>
            <a:pPr marL="0" indent="0">
              <a:buNone/>
            </a:pPr>
            <a:r>
              <a:rPr lang="en-US" sz="1600" dirty="0"/>
              <a:t>    'http://www.lib.utexas.edu/maps'</a:t>
            </a:r>
          </a:p>
          <a:p>
            <a:pPr marL="0" indent="0">
              <a:buNone/>
            </a:pPr>
            <a:r>
              <a:rPr lang="en-US" sz="1600" dirty="0"/>
              <a:t>    'http://youtu.be/itO9IXiH4Nk'</a:t>
            </a:r>
          </a:p>
          <a:p>
            <a:pPr marL="0" indent="0">
              <a:buNone/>
            </a:pPr>
            <a:r>
              <a:rPr lang="en-US" sz="1600" dirty="0"/>
              <a:t>    'http://www.engr.utexas.edu'</a:t>
            </a:r>
          </a:p>
        </p:txBody>
      </p:sp>
    </p:spTree>
    <p:extLst>
      <p:ext uri="{BB962C8B-B14F-4D97-AF65-F5344CB8AC3E}">
        <p14:creationId xmlns:p14="http://schemas.microsoft.com/office/powerpoint/2010/main" val="4027652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storage to hold this array?</a:t>
            </a:r>
            <a:endParaRPr lang="en-US" dirty="0"/>
          </a:p>
        </p:txBody>
      </p:sp>
    </p:spTree>
    <p:extLst>
      <p:ext uri="{BB962C8B-B14F-4D97-AF65-F5344CB8AC3E}">
        <p14:creationId xmlns:p14="http://schemas.microsoft.com/office/powerpoint/2010/main" val="18049724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storage to hold this array?</a:t>
            </a:r>
            <a:endParaRPr lang="en-US" dirty="0"/>
          </a:p>
        </p:txBody>
      </p:sp>
      <p:sp>
        <p:nvSpPr>
          <p:cNvPr id="3" name="Content Placeholder 2"/>
          <p:cNvSpPr>
            <a:spLocks noGrp="1"/>
          </p:cNvSpPr>
          <p:nvPr>
            <p:ph idx="1"/>
          </p:nvPr>
        </p:nvSpPr>
        <p:spPr>
          <a:xfrm>
            <a:off x="83127" y="1600200"/>
            <a:ext cx="8922328" cy="4525963"/>
          </a:xfrm>
        </p:spPr>
        <p:txBody>
          <a:bodyPr>
            <a:normAutofit/>
          </a:bodyPr>
          <a:lstStyle/>
          <a:p>
            <a:r>
              <a:rPr lang="en-US" dirty="0" smtClean="0"/>
              <a:t>Current estimate of indexed WWW:</a:t>
            </a:r>
          </a:p>
          <a:p>
            <a:pPr marL="1257300" lvl="3" indent="0">
              <a:buNone/>
            </a:pPr>
            <a:r>
              <a:rPr lang="en-US" sz="3200" dirty="0" smtClean="0"/>
              <a:t>4.7 · 10</a:t>
            </a:r>
            <a:r>
              <a:rPr lang="en-US" sz="3200" baseline="30000" dirty="0" smtClean="0"/>
              <a:t>10 </a:t>
            </a:r>
            <a:r>
              <a:rPr lang="en-US" sz="3200" dirty="0" smtClean="0"/>
              <a:t>web pages</a:t>
            </a:r>
          </a:p>
        </p:txBody>
      </p:sp>
    </p:spTree>
    <p:extLst>
      <p:ext uri="{BB962C8B-B14F-4D97-AF65-F5344CB8AC3E}">
        <p14:creationId xmlns:p14="http://schemas.microsoft.com/office/powerpoint/2010/main" val="18049724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storage to hold this array?</a:t>
            </a:r>
            <a:endParaRPr lang="en-US" dirty="0"/>
          </a:p>
        </p:txBody>
      </p:sp>
      <p:sp>
        <p:nvSpPr>
          <p:cNvPr id="3" name="Content Placeholder 2"/>
          <p:cNvSpPr>
            <a:spLocks noGrp="1"/>
          </p:cNvSpPr>
          <p:nvPr>
            <p:ph idx="1"/>
          </p:nvPr>
        </p:nvSpPr>
        <p:spPr>
          <a:xfrm>
            <a:off x="83127" y="1600200"/>
            <a:ext cx="8922328" cy="4525963"/>
          </a:xfrm>
        </p:spPr>
        <p:txBody>
          <a:bodyPr>
            <a:normAutofit/>
          </a:bodyPr>
          <a:lstStyle/>
          <a:p>
            <a:r>
              <a:rPr lang="en-US" dirty="0" smtClean="0"/>
              <a:t>Current estimate of indexed WWW:</a:t>
            </a:r>
          </a:p>
          <a:p>
            <a:pPr marL="1257300" lvl="3" indent="0">
              <a:buNone/>
            </a:pPr>
            <a:r>
              <a:rPr lang="en-US" sz="3200" dirty="0" smtClean="0"/>
              <a:t>4.7 · 10</a:t>
            </a:r>
            <a:r>
              <a:rPr lang="en-US" sz="3200" baseline="30000" dirty="0" smtClean="0"/>
              <a:t>10 </a:t>
            </a:r>
            <a:r>
              <a:rPr lang="en-US" sz="3200" dirty="0" smtClean="0"/>
              <a:t>web pages</a:t>
            </a:r>
          </a:p>
          <a:p>
            <a:r>
              <a:rPr lang="en-US" dirty="0" smtClean="0"/>
              <a:t>If placed into an array this would have</a:t>
            </a:r>
          </a:p>
          <a:p>
            <a:pPr marL="1257300" lvl="3" indent="0">
              <a:buNone/>
            </a:pPr>
            <a:r>
              <a:rPr lang="en-US" sz="3200" dirty="0" smtClean="0"/>
              <a:t>2.21 · 10</a:t>
            </a:r>
            <a:r>
              <a:rPr lang="en-US" sz="3200" baseline="30000" dirty="0" smtClean="0"/>
              <a:t>2</a:t>
            </a:r>
            <a:r>
              <a:rPr lang="en-US" sz="3200" baseline="30000" dirty="0"/>
              <a:t>1</a:t>
            </a:r>
            <a:r>
              <a:rPr lang="en-US" sz="3200" baseline="30000" dirty="0" smtClean="0"/>
              <a:t> </a:t>
            </a:r>
            <a:r>
              <a:rPr lang="en-US" sz="3200" dirty="0" smtClean="0"/>
              <a:t> elements</a:t>
            </a:r>
          </a:p>
        </p:txBody>
      </p:sp>
    </p:spTree>
    <p:extLst>
      <p:ext uri="{BB962C8B-B14F-4D97-AF65-F5344CB8AC3E}">
        <p14:creationId xmlns:p14="http://schemas.microsoft.com/office/powerpoint/2010/main" val="35413863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storage to hold this array?</a:t>
            </a:r>
            <a:endParaRPr lang="en-US" dirty="0"/>
          </a:p>
        </p:txBody>
      </p:sp>
      <p:sp>
        <p:nvSpPr>
          <p:cNvPr id="3" name="Content Placeholder 2"/>
          <p:cNvSpPr>
            <a:spLocks noGrp="1"/>
          </p:cNvSpPr>
          <p:nvPr>
            <p:ph idx="1"/>
          </p:nvPr>
        </p:nvSpPr>
        <p:spPr>
          <a:xfrm>
            <a:off x="83127" y="1600200"/>
            <a:ext cx="8922328" cy="4525963"/>
          </a:xfrm>
        </p:spPr>
        <p:txBody>
          <a:bodyPr>
            <a:normAutofit/>
          </a:bodyPr>
          <a:lstStyle/>
          <a:p>
            <a:r>
              <a:rPr lang="en-US" dirty="0" smtClean="0"/>
              <a:t>Current estimate of indexed WWW:</a:t>
            </a:r>
          </a:p>
          <a:p>
            <a:pPr marL="1257300" lvl="3" indent="0">
              <a:buNone/>
            </a:pPr>
            <a:r>
              <a:rPr lang="en-US" sz="3200" dirty="0" smtClean="0"/>
              <a:t>4.7 · 10</a:t>
            </a:r>
            <a:r>
              <a:rPr lang="en-US" sz="3200" baseline="30000" dirty="0" smtClean="0"/>
              <a:t>10 </a:t>
            </a:r>
            <a:r>
              <a:rPr lang="en-US" sz="3200" dirty="0" smtClean="0"/>
              <a:t>web pages</a:t>
            </a:r>
          </a:p>
          <a:p>
            <a:r>
              <a:rPr lang="en-US" dirty="0" smtClean="0"/>
              <a:t>If placed into an array this would have</a:t>
            </a:r>
          </a:p>
          <a:p>
            <a:pPr marL="1257300" lvl="3" indent="0">
              <a:buNone/>
            </a:pPr>
            <a:r>
              <a:rPr lang="en-US" sz="3200" dirty="0" smtClean="0"/>
              <a:t>2.21 · 10</a:t>
            </a:r>
            <a:r>
              <a:rPr lang="en-US" sz="3200" baseline="30000" dirty="0" smtClean="0"/>
              <a:t>2</a:t>
            </a:r>
            <a:r>
              <a:rPr lang="en-US" sz="3200" baseline="30000" dirty="0"/>
              <a:t>1</a:t>
            </a:r>
            <a:r>
              <a:rPr lang="en-US" sz="3200" baseline="30000" dirty="0" smtClean="0"/>
              <a:t> </a:t>
            </a:r>
            <a:r>
              <a:rPr lang="en-US" sz="3200" dirty="0" smtClean="0"/>
              <a:t> elements</a:t>
            </a:r>
          </a:p>
          <a:p>
            <a:r>
              <a:rPr lang="en-US" dirty="0" smtClean="0"/>
              <a:t>If each element is stored in 4 bytes, this would be</a:t>
            </a:r>
          </a:p>
          <a:p>
            <a:pPr marL="800100" lvl="2" indent="0">
              <a:buNone/>
            </a:pPr>
            <a:r>
              <a:rPr lang="en-US" sz="3200" dirty="0" smtClean="0"/>
              <a:t>	   8.8 · 10</a:t>
            </a:r>
            <a:r>
              <a:rPr lang="en-US" sz="3200" baseline="30000" dirty="0" smtClean="0"/>
              <a:t>22 </a:t>
            </a:r>
            <a:r>
              <a:rPr lang="en-US" sz="3200" dirty="0" smtClean="0"/>
              <a:t> bytes</a:t>
            </a:r>
          </a:p>
        </p:txBody>
      </p:sp>
    </p:spTree>
    <p:extLst>
      <p:ext uri="{BB962C8B-B14F-4D97-AF65-F5344CB8AC3E}">
        <p14:creationId xmlns:p14="http://schemas.microsoft.com/office/powerpoint/2010/main" val="18049724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storage to hold this array?</a:t>
            </a:r>
            <a:endParaRPr lang="en-US" dirty="0"/>
          </a:p>
        </p:txBody>
      </p:sp>
      <p:sp>
        <p:nvSpPr>
          <p:cNvPr id="3" name="Content Placeholder 2"/>
          <p:cNvSpPr>
            <a:spLocks noGrp="1"/>
          </p:cNvSpPr>
          <p:nvPr>
            <p:ph idx="1"/>
          </p:nvPr>
        </p:nvSpPr>
        <p:spPr>
          <a:xfrm>
            <a:off x="83127" y="1600200"/>
            <a:ext cx="8922328" cy="4525963"/>
          </a:xfrm>
        </p:spPr>
        <p:txBody>
          <a:bodyPr>
            <a:normAutofit lnSpcReduction="10000"/>
          </a:bodyPr>
          <a:lstStyle/>
          <a:p>
            <a:r>
              <a:rPr lang="en-US" dirty="0" smtClean="0"/>
              <a:t>Current estimate of indexed WWW:</a:t>
            </a:r>
          </a:p>
          <a:p>
            <a:pPr marL="1257300" lvl="3" indent="0">
              <a:buNone/>
            </a:pPr>
            <a:r>
              <a:rPr lang="en-US" sz="3200" dirty="0" smtClean="0"/>
              <a:t>4.7 · 10</a:t>
            </a:r>
            <a:r>
              <a:rPr lang="en-US" sz="3200" baseline="30000" dirty="0" smtClean="0"/>
              <a:t>10 </a:t>
            </a:r>
            <a:r>
              <a:rPr lang="en-US" sz="3200" dirty="0" smtClean="0"/>
              <a:t>web pages</a:t>
            </a:r>
          </a:p>
          <a:p>
            <a:r>
              <a:rPr lang="en-US" dirty="0" smtClean="0"/>
              <a:t>If placed into an array this would have</a:t>
            </a:r>
          </a:p>
          <a:p>
            <a:pPr marL="1257300" lvl="3" indent="0">
              <a:buNone/>
            </a:pPr>
            <a:r>
              <a:rPr lang="en-US" sz="3200" dirty="0" smtClean="0"/>
              <a:t>2.21 · 10</a:t>
            </a:r>
            <a:r>
              <a:rPr lang="en-US" sz="3200" baseline="30000" dirty="0" smtClean="0"/>
              <a:t>2</a:t>
            </a:r>
            <a:r>
              <a:rPr lang="en-US" sz="3200" baseline="30000" dirty="0"/>
              <a:t>1</a:t>
            </a:r>
            <a:r>
              <a:rPr lang="en-US" sz="3200" baseline="30000" dirty="0" smtClean="0"/>
              <a:t> </a:t>
            </a:r>
            <a:r>
              <a:rPr lang="en-US" sz="3200" dirty="0" smtClean="0"/>
              <a:t> elements</a:t>
            </a:r>
          </a:p>
          <a:p>
            <a:r>
              <a:rPr lang="en-US" dirty="0" smtClean="0"/>
              <a:t>If each element is stored in 4 bytes, this would be</a:t>
            </a:r>
          </a:p>
          <a:p>
            <a:pPr marL="800100" lvl="2" indent="0">
              <a:buNone/>
            </a:pPr>
            <a:r>
              <a:rPr lang="en-US" sz="3600" dirty="0" smtClean="0"/>
              <a:t>	   </a:t>
            </a:r>
            <a:r>
              <a:rPr lang="en-US" sz="3200" dirty="0" smtClean="0"/>
              <a:t>8.8 · 10</a:t>
            </a:r>
            <a:r>
              <a:rPr lang="en-US" sz="3200" baseline="30000" dirty="0" smtClean="0"/>
              <a:t>22 </a:t>
            </a:r>
            <a:r>
              <a:rPr lang="en-US" sz="3200" dirty="0" smtClean="0"/>
              <a:t> bytes</a:t>
            </a:r>
          </a:p>
          <a:p>
            <a:r>
              <a:rPr lang="en-US" dirty="0" smtClean="0"/>
              <a:t>Feb. 2011 estimate of world’s data storage capacity is 3.0 </a:t>
            </a:r>
            <a:r>
              <a:rPr lang="en-US" dirty="0"/>
              <a:t>· </a:t>
            </a:r>
            <a:r>
              <a:rPr lang="en-US" dirty="0" smtClean="0"/>
              <a:t>10</a:t>
            </a:r>
            <a:r>
              <a:rPr lang="en-US" baseline="30000" dirty="0" smtClean="0"/>
              <a:t>20 </a:t>
            </a:r>
            <a:r>
              <a:rPr lang="en-US" dirty="0" smtClean="0"/>
              <a:t>bytes (.3% of necessary space)</a:t>
            </a:r>
          </a:p>
          <a:p>
            <a:endParaRPr lang="en-US" sz="4400" dirty="0" smtClean="0"/>
          </a:p>
        </p:txBody>
      </p:sp>
      <p:sp>
        <p:nvSpPr>
          <p:cNvPr id="4" name="TextBox 3"/>
          <p:cNvSpPr txBox="1"/>
          <p:nvPr/>
        </p:nvSpPr>
        <p:spPr>
          <a:xfrm>
            <a:off x="230910" y="6351427"/>
            <a:ext cx="8271239" cy="338554"/>
          </a:xfrm>
          <a:prstGeom prst="rect">
            <a:avLst/>
          </a:prstGeom>
          <a:noFill/>
        </p:spPr>
        <p:txBody>
          <a:bodyPr wrap="none" rtlCol="0">
            <a:spAutoFit/>
          </a:bodyPr>
          <a:lstStyle/>
          <a:p>
            <a:r>
              <a:rPr lang="en-US" sz="1600" dirty="0" smtClean="0"/>
              <a:t>http://www.smartplanet.com/blog/thinking-tech/what-is-the-worlds-data-storage-capacity/6256</a:t>
            </a:r>
            <a:endParaRPr lang="en-US" sz="1600" dirty="0"/>
          </a:p>
        </p:txBody>
      </p:sp>
    </p:spTree>
    <p:extLst>
      <p:ext uri="{BB962C8B-B14F-4D97-AF65-F5344CB8AC3E}">
        <p14:creationId xmlns:p14="http://schemas.microsoft.com/office/powerpoint/2010/main" val="1804972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and Video Lectures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r>
              <a:rPr lang="en-US" dirty="0"/>
              <a:t> </a:t>
            </a:r>
            <a:r>
              <a:rPr lang="en-US" dirty="0" smtClean="0"/>
              <a:t>Text: </a:t>
            </a:r>
            <a:r>
              <a:rPr lang="en-US" i="1" dirty="0" smtClean="0"/>
              <a:t>Linear </a:t>
            </a:r>
            <a:r>
              <a:rPr lang="en-US" i="1" dirty="0"/>
              <a:t>Algebra and its Applications</a:t>
            </a:r>
            <a:r>
              <a:rPr lang="en-US" dirty="0"/>
              <a:t>, </a:t>
            </a:r>
            <a:r>
              <a:rPr lang="en-US" dirty="0" smtClean="0"/>
              <a:t>4th or 5</a:t>
            </a:r>
            <a:r>
              <a:rPr lang="en-US" baseline="30000" dirty="0" smtClean="0"/>
              <a:t>th</a:t>
            </a:r>
            <a:r>
              <a:rPr lang="en-US" dirty="0" smtClean="0"/>
              <a:t> ed</a:t>
            </a:r>
            <a:r>
              <a:rPr lang="en-US" dirty="0"/>
              <a:t>., by David C. Lay. </a:t>
            </a:r>
            <a:endParaRPr lang="en-US" dirty="0" smtClean="0"/>
          </a:p>
          <a:p>
            <a:endParaRPr lang="en-US" dirty="0" smtClean="0"/>
          </a:p>
          <a:p>
            <a:endParaRPr lang="en-US" dirty="0" smtClean="0"/>
          </a:p>
          <a:p>
            <a:r>
              <a:rPr lang="en-US" dirty="0" smtClean="0"/>
              <a:t>Gilbert </a:t>
            </a:r>
            <a:r>
              <a:rPr lang="en-US" dirty="0" err="1" smtClean="0"/>
              <a:t>Strang’s</a:t>
            </a:r>
            <a:r>
              <a:rPr lang="en-US" dirty="0" smtClean="0"/>
              <a:t> </a:t>
            </a:r>
            <a:r>
              <a:rPr lang="en-US" dirty="0"/>
              <a:t>lectures based upon </a:t>
            </a:r>
            <a:r>
              <a:rPr lang="en-US" dirty="0" smtClean="0"/>
              <a:t>his </a:t>
            </a:r>
            <a:r>
              <a:rPr lang="en-US" dirty="0"/>
              <a:t>book may be found </a:t>
            </a:r>
            <a:r>
              <a:rPr lang="en-US" dirty="0" smtClean="0"/>
              <a:t>at http</a:t>
            </a:r>
            <a:r>
              <a:rPr lang="en-US" dirty="0"/>
              <a:t>://ocw.mit.edu/courses/mathematics/18-06-linear-algebra-spring-2010</a:t>
            </a:r>
            <a:r>
              <a:rPr lang="en-US" dirty="0" smtClean="0"/>
              <a:t>/</a:t>
            </a:r>
            <a:endParaRPr lang="en-US" dirty="0"/>
          </a:p>
        </p:txBody>
      </p:sp>
    </p:spTree>
    <p:extLst>
      <p:ext uri="{BB962C8B-B14F-4D97-AF65-F5344CB8AC3E}">
        <p14:creationId xmlns:p14="http://schemas.microsoft.com/office/powerpoint/2010/main" val="1735591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Comments</a:t>
            </a:r>
            <a:endParaRPr lang="en-US" dirty="0"/>
          </a:p>
        </p:txBody>
      </p:sp>
      <p:sp>
        <p:nvSpPr>
          <p:cNvPr id="3" name="Content Placeholder 2"/>
          <p:cNvSpPr>
            <a:spLocks noGrp="1"/>
          </p:cNvSpPr>
          <p:nvPr>
            <p:ph idx="1"/>
          </p:nvPr>
        </p:nvSpPr>
        <p:spPr>
          <a:xfrm>
            <a:off x="457199" y="1600200"/>
            <a:ext cx="8317345" cy="4525963"/>
          </a:xfrm>
        </p:spPr>
        <p:txBody>
          <a:bodyPr>
            <a:normAutofit fontScale="85000" lnSpcReduction="10000"/>
          </a:bodyPr>
          <a:lstStyle/>
          <a:p>
            <a:pPr marL="0" indent="0">
              <a:buNone/>
            </a:pPr>
            <a:r>
              <a:rPr lang="en-US" dirty="0" smtClean="0"/>
              <a:t>1</a:t>
            </a:r>
            <a:r>
              <a:rPr lang="en-US" dirty="0"/>
              <a:t>. Good homework cannot make up for poor exams nor good exams for poor homework. To do well in the course grade, students must have good homework and exams. </a:t>
            </a:r>
            <a:endParaRPr lang="en-US" dirty="0" smtClean="0"/>
          </a:p>
          <a:p>
            <a:pPr marL="0" indent="0">
              <a:buNone/>
            </a:pPr>
            <a:endParaRPr lang="en-US" dirty="0"/>
          </a:p>
          <a:p>
            <a:pPr marL="0" indent="0">
              <a:buNone/>
            </a:pPr>
            <a:r>
              <a:rPr lang="en-US" dirty="0"/>
              <a:t>2. There will be approximately </a:t>
            </a:r>
            <a:r>
              <a:rPr lang="en-US" dirty="0" smtClean="0"/>
              <a:t>one set of </a:t>
            </a:r>
            <a:r>
              <a:rPr lang="en-US" dirty="0"/>
              <a:t>homework problems assigned each week. </a:t>
            </a:r>
            <a:r>
              <a:rPr lang="en-US" dirty="0">
                <a:solidFill>
                  <a:srgbClr val="FF0000"/>
                </a:solidFill>
              </a:rPr>
              <a:t>These will be </a:t>
            </a:r>
            <a:r>
              <a:rPr lang="en-US" dirty="0" smtClean="0">
                <a:solidFill>
                  <a:srgbClr val="FF0000"/>
                </a:solidFill>
              </a:rPr>
              <a:t>submitted electronically due </a:t>
            </a:r>
            <a:r>
              <a:rPr lang="en-US" dirty="0">
                <a:solidFill>
                  <a:srgbClr val="FF0000"/>
                </a:solidFill>
              </a:rPr>
              <a:t>at </a:t>
            </a:r>
            <a:r>
              <a:rPr lang="en-US" dirty="0" smtClean="0">
                <a:solidFill>
                  <a:srgbClr val="FF0000"/>
                </a:solidFill>
              </a:rPr>
              <a:t>9:30, the </a:t>
            </a:r>
            <a:r>
              <a:rPr lang="en-US" b="1" dirty="0">
                <a:solidFill>
                  <a:srgbClr val="FF0000"/>
                </a:solidFill>
              </a:rPr>
              <a:t>beginning </a:t>
            </a:r>
            <a:r>
              <a:rPr lang="en-US" dirty="0">
                <a:solidFill>
                  <a:srgbClr val="FF0000"/>
                </a:solidFill>
              </a:rPr>
              <a:t>of the following class. </a:t>
            </a:r>
            <a:r>
              <a:rPr lang="en-US" dirty="0"/>
              <a:t>Solutions for each problem set will be distributed</a:t>
            </a:r>
            <a:r>
              <a:rPr lang="en-US" dirty="0" smtClean="0"/>
              <a:t>.</a:t>
            </a:r>
          </a:p>
          <a:p>
            <a:pPr marL="0" indent="0">
              <a:buNone/>
            </a:pPr>
            <a:r>
              <a:rPr lang="en-US" dirty="0" smtClean="0"/>
              <a:t> </a:t>
            </a:r>
            <a:endParaRPr lang="en-US" dirty="0"/>
          </a:p>
          <a:p>
            <a:pPr marL="0" indent="0">
              <a:buNone/>
            </a:pPr>
            <a:r>
              <a:rPr lang="en-US" dirty="0"/>
              <a:t>3. An excellent summary of expectations is found at </a:t>
            </a:r>
            <a:r>
              <a:rPr lang="en-US" dirty="0" smtClean="0"/>
              <a:t>http</a:t>
            </a:r>
            <a:r>
              <a:rPr lang="en-US" dirty="0"/>
              <a:t>://www.cs.utexas.edu/users/ear/CodeOfConduct.html</a:t>
            </a:r>
          </a:p>
        </p:txBody>
      </p:sp>
    </p:spTree>
    <p:extLst>
      <p:ext uri="{BB962C8B-B14F-4D97-AF65-F5344CB8AC3E}">
        <p14:creationId xmlns:p14="http://schemas.microsoft.com/office/powerpoint/2010/main" val="2971598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Homework Specifications </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1</a:t>
            </a:r>
            <a:r>
              <a:rPr lang="en-US" sz="2000" dirty="0"/>
              <a:t>. Your solutions must be legible. If your writing is not legible, use a word processor. </a:t>
            </a:r>
          </a:p>
          <a:p>
            <a:pPr marL="0" indent="0">
              <a:buNone/>
            </a:pPr>
            <a:endParaRPr lang="en-US" sz="2000" dirty="0"/>
          </a:p>
          <a:p>
            <a:pPr marL="0" indent="0">
              <a:buNone/>
            </a:pPr>
            <a:r>
              <a:rPr lang="en-US" sz="2000" dirty="0" smtClean="0"/>
              <a:t>2. </a:t>
            </a:r>
            <a:r>
              <a:rPr lang="en-US" sz="2000" dirty="0"/>
              <a:t>Every sentence - even those using mathematical notation - must be readable. There must be clear subjects and verbs - not just random phrases. </a:t>
            </a:r>
          </a:p>
          <a:p>
            <a:pPr marL="0" indent="0">
              <a:buNone/>
            </a:pPr>
            <a:endParaRPr lang="en-US" sz="2000" dirty="0"/>
          </a:p>
          <a:p>
            <a:pPr marL="0" indent="0">
              <a:buNone/>
            </a:pPr>
            <a:r>
              <a:rPr lang="en-US" sz="2000" dirty="0" smtClean="0"/>
              <a:t>3. </a:t>
            </a:r>
            <a:r>
              <a:rPr lang="en-US" sz="2000" dirty="0"/>
              <a:t>Criticize your own solutions. You should be learning not only how to create solutions but how to recognize correct ones. If you wonder about having too much or too little detail, err always on the side of too much detail. </a:t>
            </a:r>
          </a:p>
          <a:p>
            <a:pPr marL="0" indent="0">
              <a:buNone/>
            </a:pPr>
            <a:endParaRPr lang="en-US" sz="2000" dirty="0"/>
          </a:p>
          <a:p>
            <a:pPr marL="0" indent="0">
              <a:buNone/>
            </a:pPr>
            <a:r>
              <a:rPr lang="en-US" sz="2000" dirty="0" smtClean="0"/>
              <a:t>4. </a:t>
            </a:r>
            <a:r>
              <a:rPr lang="en-US" sz="2000" dirty="0"/>
              <a:t>If you realize that your solution has gaps or errors, admit that. Put comments about such omissions or possible errors in boxes. </a:t>
            </a:r>
            <a:endParaRPr lang="en-US" sz="2000" dirty="0" smtClean="0"/>
          </a:p>
          <a:p>
            <a:pPr marL="0" indent="0">
              <a:buNone/>
            </a:pPr>
            <a:endParaRPr lang="en-US" sz="2000" dirty="0"/>
          </a:p>
          <a:p>
            <a:pPr marL="0" indent="0">
              <a:buNone/>
            </a:pPr>
            <a:r>
              <a:rPr lang="en-US" sz="2000" dirty="0" smtClean="0"/>
              <a:t>5. Test your computations whenever possible.</a:t>
            </a:r>
            <a:endParaRPr lang="en-US" sz="2000" dirty="0"/>
          </a:p>
        </p:txBody>
      </p:sp>
    </p:spTree>
    <p:extLst>
      <p:ext uri="{BB962C8B-B14F-4D97-AF65-F5344CB8AC3E}">
        <p14:creationId xmlns:p14="http://schemas.microsoft.com/office/powerpoint/2010/main" val="2093405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Tutoring Sessions</a:t>
            </a:r>
            <a:endParaRPr lang="en-US" dirty="0"/>
          </a:p>
        </p:txBody>
      </p:sp>
      <p:sp>
        <p:nvSpPr>
          <p:cNvPr id="3" name="Content Placeholder 2"/>
          <p:cNvSpPr>
            <a:spLocks noGrp="1"/>
          </p:cNvSpPr>
          <p:nvPr>
            <p:ph idx="1"/>
          </p:nvPr>
        </p:nvSpPr>
        <p:spPr/>
        <p:txBody>
          <a:bodyPr>
            <a:noAutofit/>
          </a:bodyPr>
          <a:lstStyle/>
          <a:p>
            <a:r>
              <a:rPr lang="en-US" sz="2400" dirty="0" smtClean="0"/>
              <a:t>Every </a:t>
            </a:r>
            <a:r>
              <a:rPr lang="en-US" sz="2400" dirty="0" smtClean="0">
                <a:solidFill>
                  <a:srgbClr val="FF0000"/>
                </a:solidFill>
              </a:rPr>
              <a:t>Monday</a:t>
            </a:r>
            <a:r>
              <a:rPr lang="en-US" sz="2400" dirty="0" smtClean="0"/>
              <a:t> </a:t>
            </a:r>
            <a:r>
              <a:rPr lang="en-US" sz="2400" dirty="0"/>
              <a:t>evening from </a:t>
            </a:r>
            <a:r>
              <a:rPr lang="en-US" sz="2400" dirty="0">
                <a:solidFill>
                  <a:srgbClr val="FF0000"/>
                </a:solidFill>
              </a:rPr>
              <a:t>6 to 8 </a:t>
            </a:r>
            <a:r>
              <a:rPr lang="en-US" sz="2400" dirty="0"/>
              <a:t>PM, there will be a session in </a:t>
            </a:r>
            <a:r>
              <a:rPr lang="en-US" sz="2400" dirty="0">
                <a:solidFill>
                  <a:srgbClr val="FF0000"/>
                </a:solidFill>
              </a:rPr>
              <a:t>GDC </a:t>
            </a:r>
            <a:r>
              <a:rPr lang="en-US" sz="2400" dirty="0" smtClean="0">
                <a:solidFill>
                  <a:srgbClr val="FF0000"/>
                </a:solidFill>
              </a:rPr>
              <a:t>2.502  </a:t>
            </a:r>
            <a:r>
              <a:rPr lang="en-US" sz="2400" dirty="0"/>
              <a:t>to answer questions. The questions may arise from homework assignments or otherwise. Please realize this will not be a repeat of lectures. The </a:t>
            </a:r>
            <a:r>
              <a:rPr lang="en-US" sz="2400" dirty="0" smtClean="0"/>
              <a:t>TA and a tutor </a:t>
            </a:r>
            <a:r>
              <a:rPr lang="en-US" sz="2400" dirty="0"/>
              <a:t>will be present to respond to questions</a:t>
            </a:r>
            <a:r>
              <a:rPr lang="en-US" sz="2400" dirty="0" smtClean="0"/>
              <a:t>.</a:t>
            </a:r>
          </a:p>
          <a:p>
            <a:endParaRPr lang="en-US" sz="2400" dirty="0"/>
          </a:p>
          <a:p>
            <a:r>
              <a:rPr lang="en-US" sz="2400" dirty="0" smtClean="0"/>
              <a:t>More fundamental assistance should be obtained from the TA or me.</a:t>
            </a:r>
            <a:endParaRPr lang="en-US" sz="2400" dirty="0"/>
          </a:p>
        </p:txBody>
      </p:sp>
    </p:spTree>
    <p:extLst>
      <p:ext uri="{BB962C8B-B14F-4D97-AF65-F5344CB8AC3E}">
        <p14:creationId xmlns:p14="http://schemas.microsoft.com/office/powerpoint/2010/main" val="353205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8227</TotalTime>
  <Words>2140</Words>
  <Application>Microsoft Office PowerPoint</Application>
  <PresentationFormat>On-screen Show (4:3)</PresentationFormat>
  <Paragraphs>297</Paragraphs>
  <Slides>55</Slides>
  <Notes>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Math 340L - CS</vt:lpstr>
      <vt:lpstr>What Shall We Do Today?</vt:lpstr>
      <vt:lpstr>What Shall We Do Today?</vt:lpstr>
      <vt:lpstr>What Shall We Do Today?</vt:lpstr>
      <vt:lpstr>Important Stuff</vt:lpstr>
      <vt:lpstr>Text and Video Lectures</vt:lpstr>
      <vt:lpstr>Comments</vt:lpstr>
      <vt:lpstr>Homework Specifications </vt:lpstr>
      <vt:lpstr>Tutoring Sessions</vt:lpstr>
      <vt:lpstr>Grading</vt:lpstr>
      <vt:lpstr>New Stuff for You</vt:lpstr>
      <vt:lpstr>New Stuff for You</vt:lpstr>
      <vt:lpstr>New Stuff for You</vt:lpstr>
      <vt:lpstr>New Stuff for You</vt:lpstr>
      <vt:lpstr>                        Topics:</vt:lpstr>
      <vt:lpstr>PowerPoint Presentation</vt:lpstr>
      <vt:lpstr>After examining the code you believe that the running time depends entirely upon some input parameter n and …  </vt:lpstr>
      <vt:lpstr>After examining the code you believe that the running time depends entirely upon some input parameter n and …</vt:lpstr>
      <vt:lpstr>So you time the code for 4 values of n,  namely n = 10, 100, 500, and 1000 and you  get the times  </vt:lpstr>
      <vt:lpstr>So you time the code for 4 values of n,  namely n = 10, 100, 500, and 1000 and you  get the times  </vt:lpstr>
      <vt:lpstr>These equations are linear in the unknowns  a, b, c, and d.</vt:lpstr>
      <vt:lpstr>These equations are linear in the unknowns  a, b, c, and d.</vt:lpstr>
      <vt:lpstr>These equations are linear in the unknowns  a, b, c, and d.</vt:lpstr>
      <vt:lpstr>PowerPoint Presentation</vt:lpstr>
      <vt:lpstr>What’s a “good” solution when we don’t have the exact solution?</vt:lpstr>
      <vt:lpstr>What’s a “good” solution when we don’t have the exact solution?</vt:lpstr>
      <vt:lpstr>What’s a “good” solution when we don’t have the exact solution?</vt:lpstr>
      <vt:lpstr>Consider two approximate solution pairs:</vt:lpstr>
      <vt:lpstr>Consider two approximate solution pairs:</vt:lpstr>
      <vt:lpstr>Important fact to consider:</vt:lpstr>
      <vt:lpstr>Consider two approximate solution pairs:</vt:lpstr>
      <vt:lpstr>Important fact to consider:</vt:lpstr>
      <vt:lpstr>Important fact to consider:</vt:lpstr>
      <vt:lpstr>Student: “Is there something funny about that problem?”</vt:lpstr>
      <vt:lpstr>Student: “Is there something funny about that problem?”</vt:lpstr>
      <vt:lpstr>PowerPoint Presentation</vt:lpstr>
      <vt:lpstr>PowerPoint Presentation</vt:lpstr>
      <vt:lpstr>PowerPoint Presentation</vt:lpstr>
      <vt:lpstr>PowerPoint Presentation</vt:lpstr>
      <vt:lpstr>PowerPoint Presentation</vt:lpstr>
      <vt:lpstr>London Olympics Swimming</vt:lpstr>
      <vt:lpstr>PowerPoint Presentation</vt:lpstr>
      <vt:lpstr>PowerPoint Presentation</vt:lpstr>
      <vt:lpstr>PowerPoint Presentation</vt:lpstr>
      <vt:lpstr>The $25 Billion Eigenvector</vt:lpstr>
      <vt:lpstr>The Imaginary Web Surfer:</vt:lpstr>
      <vt:lpstr>[U,G] = surfer (‘http://www/utexas.edu, 500)</vt:lpstr>
      <vt:lpstr>[U,G] = surfer (‘http://www/utexas.edu, 100)</vt:lpstr>
      <vt:lpstr>pagerank (U, G)</vt:lpstr>
      <vt:lpstr>x = pagerank (U, G) [Y,I] = sort (x, 1, ‘descend’) U(I)</vt:lpstr>
      <vt:lpstr>How much storage to hold this array?</vt:lpstr>
      <vt:lpstr>How much storage to hold this array?</vt:lpstr>
      <vt:lpstr>How much storage to hold this array?</vt:lpstr>
      <vt:lpstr>How much storage to hold this array?</vt:lpstr>
      <vt:lpstr>How much storage to hold this array?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340L - CS</dc:title>
  <dc:creator>Alan</dc:creator>
  <cp:lastModifiedBy>Alan</cp:lastModifiedBy>
  <cp:revision>60</cp:revision>
  <dcterms:created xsi:type="dcterms:W3CDTF">2012-08-23T21:45:39Z</dcterms:created>
  <dcterms:modified xsi:type="dcterms:W3CDTF">2015-08-28T18:40:20Z</dcterms:modified>
</cp:coreProperties>
</file>