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5" r:id="rId4"/>
    <p:sldId id="274" r:id="rId5"/>
    <p:sldId id="276" r:id="rId6"/>
    <p:sldId id="278" r:id="rId7"/>
    <p:sldId id="329" r:id="rId8"/>
    <p:sldId id="330" r:id="rId9"/>
    <p:sldId id="281" r:id="rId10"/>
    <p:sldId id="331" r:id="rId11"/>
    <p:sldId id="332" r:id="rId12"/>
    <p:sldId id="338" r:id="rId13"/>
    <p:sldId id="337" r:id="rId14"/>
    <p:sldId id="333" r:id="rId15"/>
    <p:sldId id="334" r:id="rId16"/>
    <p:sldId id="335" r:id="rId17"/>
    <p:sldId id="336" r:id="rId18"/>
    <p:sldId id="340" r:id="rId19"/>
    <p:sldId id="33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AF76-78AC-433F-9B91-E9E459B6ED2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7683-33CB-4DC2-9809-E3497154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4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D7DF-53EE-4829-B7F6-03A9636B3C1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4.emf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media" Target="../media/media14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6.wav"/><Relationship Id="rId11" Type="http://schemas.openxmlformats.org/officeDocument/2006/relationships/image" Target="../media/image7.emf"/><Relationship Id="rId5" Type="http://schemas.microsoft.com/office/2007/relationships/media" Target="../media/media16.wav"/><Relationship Id="rId10" Type="http://schemas.openxmlformats.org/officeDocument/2006/relationships/image" Target="../media/image5.png"/><Relationship Id="rId4" Type="http://schemas.openxmlformats.org/officeDocument/2006/relationships/audio" Target="../media/media14.wav"/><Relationship Id="rId9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07/relationships/media" Target="../media/media17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8.wav"/><Relationship Id="rId11" Type="http://schemas.openxmlformats.org/officeDocument/2006/relationships/image" Target="../media/image7.emf"/><Relationship Id="rId5" Type="http://schemas.microsoft.com/office/2007/relationships/media" Target="../media/media18.wav"/><Relationship Id="rId10" Type="http://schemas.openxmlformats.org/officeDocument/2006/relationships/image" Target="../media/image5.png"/><Relationship Id="rId4" Type="http://schemas.openxmlformats.org/officeDocument/2006/relationships/audio" Target="../media/media17.wav"/><Relationship Id="rId9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470"/>
            <a:ext cx="7772400" cy="120436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Two Least Squares Applications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76731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/>
              <a:t>Data Fitting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3240" y="2612674"/>
            <a:ext cx="4393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Noise Suppression</a:t>
            </a:r>
          </a:p>
        </p:txBody>
      </p:sp>
    </p:spTree>
    <p:extLst>
      <p:ext uri="{BB962C8B-B14F-4D97-AF65-F5344CB8AC3E}">
        <p14:creationId xmlns:p14="http://schemas.microsoft.com/office/powerpoint/2010/main" val="4037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81"/>
            <a:ext cx="9144000" cy="163021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After solving the least squares system to get the best values of 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b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c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, and </a:t>
            </a:r>
            <a:r>
              <a:rPr lang="en-US" sz="3100" i="1" dirty="0" smtClean="0">
                <a:solidFill>
                  <a:srgbClr val="FF0000"/>
                </a:solidFill>
              </a:rPr>
              <a:t>e, </a:t>
            </a:r>
            <a:r>
              <a:rPr lang="en-US" sz="3100" i="1" dirty="0" smtClean="0"/>
              <a:t>we plot</a:t>
            </a:r>
            <a:br>
              <a:rPr lang="en-US" sz="3100" i="1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 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 + </a:t>
            </a:r>
            <a:r>
              <a:rPr lang="en-US" sz="3100" i="1" dirty="0">
                <a:solidFill>
                  <a:srgbClr val="FF0000"/>
                </a:solidFill>
              </a:rPr>
              <a:t>b</a:t>
            </a:r>
            <a:r>
              <a:rPr lang="en-US" sz="3100" i="1" dirty="0"/>
              <a:t>·log</a:t>
            </a:r>
            <a:r>
              <a:rPr lang="en-US" sz="3100" i="1" baseline="-25000" dirty="0"/>
              <a:t>2</a:t>
            </a:r>
            <a:r>
              <a:rPr lang="en-US" sz="3100" i="1" dirty="0"/>
              <a:t>(n) + </a:t>
            </a:r>
            <a:r>
              <a:rPr lang="en-US" sz="3100" i="1" dirty="0" err="1">
                <a:solidFill>
                  <a:srgbClr val="FF0000"/>
                </a:solidFill>
              </a:rPr>
              <a:t>c</a:t>
            </a:r>
            <a:r>
              <a:rPr lang="en-US" sz="3100" i="1" dirty="0" err="1"/>
              <a:t>·n</a:t>
            </a:r>
            <a:r>
              <a:rPr lang="en-US" sz="3100" i="1" dirty="0"/>
              <a:t> +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·n·log</a:t>
            </a:r>
            <a:r>
              <a:rPr lang="en-US" sz="3100" i="1" baseline="-25000" dirty="0"/>
              <a:t>2</a:t>
            </a:r>
            <a:r>
              <a:rPr lang="en-US" sz="3100" i="1" dirty="0"/>
              <a:t>(n) + </a:t>
            </a:r>
            <a:r>
              <a:rPr lang="en-US" sz="3100" i="1" dirty="0">
                <a:solidFill>
                  <a:srgbClr val="FF0000"/>
                </a:solidFill>
              </a:rPr>
              <a:t>e</a:t>
            </a:r>
            <a:r>
              <a:rPr lang="en-US" sz="3100" i="1" dirty="0"/>
              <a:t>·n</a:t>
            </a:r>
            <a:r>
              <a:rPr lang="en-US" sz="3100" i="1" baseline="30000" dirty="0"/>
              <a:t>2</a:t>
            </a:r>
            <a:r>
              <a:rPr lang="en-US" sz="3100" i="1" dirty="0"/>
              <a:t>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7" y="924729"/>
            <a:ext cx="8348507" cy="626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4634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An application for noise suppression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40860" y="4000780"/>
            <a:ext cx="706228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i="1" dirty="0"/>
              <a:t>The intent is to recover a sound wave that </a:t>
            </a:r>
            <a:br>
              <a:rPr lang="en-US" sz="3100" i="1" dirty="0"/>
            </a:br>
            <a:r>
              <a:rPr lang="en-US" sz="3100" i="1" dirty="0"/>
              <a:t>has been covered with noise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7928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2919"/>
            <a:ext cx="9144000" cy="1630218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matrix is 32,768 by 13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grpSp>
        <p:nvGrpSpPr>
          <p:cNvPr id="5123" name="Group 5122"/>
          <p:cNvGrpSpPr/>
          <p:nvPr/>
        </p:nvGrpSpPr>
        <p:grpSpPr>
          <a:xfrm>
            <a:off x="1181601" y="768485"/>
            <a:ext cx="1449939" cy="5938577"/>
            <a:chOff x="3331413" y="768485"/>
            <a:chExt cx="1449939" cy="5938577"/>
          </a:xfrm>
        </p:grpSpPr>
        <p:sp>
          <p:nvSpPr>
            <p:cNvPr id="3" name="Rectangle 2"/>
            <p:cNvSpPr/>
            <p:nvPr/>
          </p:nvSpPr>
          <p:spPr>
            <a:xfrm>
              <a:off x="4520930" y="768485"/>
              <a:ext cx="102140" cy="52432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241260" y="768485"/>
              <a:ext cx="0" cy="524320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331413" y="3200718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32,768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416357" y="6177063"/>
              <a:ext cx="3149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" name="Rectangle 5120"/>
            <p:cNvSpPr/>
            <p:nvPr/>
          </p:nvSpPr>
          <p:spPr>
            <a:xfrm>
              <a:off x="4362648" y="6337730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13</a:t>
              </a:r>
              <a:endParaRPr lang="en-US" dirty="0"/>
            </a:p>
          </p:txBody>
        </p:sp>
      </p:grpSp>
      <p:sp>
        <p:nvSpPr>
          <p:cNvPr id="5122" name="TextBox 5121"/>
          <p:cNvSpPr txBox="1"/>
          <p:nvPr/>
        </p:nvSpPr>
        <p:spPr>
          <a:xfrm>
            <a:off x="3609069" y="1497263"/>
            <a:ext cx="3761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columns are discrete - not continuous (although the plots make them appear continuous because there are so many elements.)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Each column is 1/2 second worth of  sound samples.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sound is sampled at 65,536 samples per second.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4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4"/>
            </p:par>
            <p:par>
              <p:cTn id="25"/>
            </p:par>
            <p:par>
              <p:cTn id="26"/>
            </p:par>
            <p:par>
              <p:cTn id="27"/>
            </p:par>
            <p:par>
              <p:cTn id="28"/>
            </p:par>
            <p:par>
              <p:cTn id="29"/>
            </p:par>
            <p:par>
              <p:cTn id="30"/>
            </p:par>
            <p:par>
              <p:cTn id="31"/>
            </p:par>
            <p:par>
              <p:cTn id="32"/>
            </p:par>
            <p:par>
              <p:cTn id="33"/>
            </p:par>
            <p:par>
              <p:cTn id="34"/>
            </p:par>
            <p:par>
              <p:cTn id="35"/>
            </p:par>
            <p:par>
              <p:cTn id="36"/>
            </p:par>
          </p:childTnLst>
        </p:cTn>
      </p:par>
    </p:tnLst>
    <p:bldLst>
      <p:bldP spid="51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608" y="130629"/>
            <a:ext cx="10200961" cy="672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2919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 section of the columns of the matrix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4297987" y="1842820"/>
            <a:ext cx="609600" cy="9335346"/>
            <a:chOff x="8457362" y="97134"/>
            <a:chExt cx="609600" cy="7899892"/>
          </a:xfrm>
        </p:grpSpPr>
        <p:pic>
          <p:nvPicPr>
            <p:cNvPr id="4" name="A1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97134"/>
              <a:ext cx="609600" cy="609600"/>
            </a:xfrm>
            <a:prstGeom prst="rect">
              <a:avLst/>
            </a:prstGeom>
          </p:spPr>
        </p:pic>
        <p:pic>
          <p:nvPicPr>
            <p:cNvPr id="5" name="A2.wav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706734"/>
              <a:ext cx="609600" cy="609600"/>
            </a:xfrm>
            <a:prstGeom prst="rect">
              <a:avLst/>
            </a:prstGeom>
          </p:spPr>
        </p:pic>
        <p:pic>
          <p:nvPicPr>
            <p:cNvPr id="6" name="A3.wav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1318846"/>
              <a:ext cx="609600" cy="609600"/>
            </a:xfrm>
            <a:prstGeom prst="rect">
              <a:avLst/>
            </a:prstGeom>
          </p:spPr>
        </p:pic>
        <p:pic>
          <p:nvPicPr>
            <p:cNvPr id="7" name="A4.wav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1928446"/>
              <a:ext cx="609600" cy="609600"/>
            </a:xfrm>
            <a:prstGeom prst="rect">
              <a:avLst/>
            </a:prstGeom>
          </p:spPr>
        </p:pic>
        <p:pic>
          <p:nvPicPr>
            <p:cNvPr id="8" name="A5.wav">
              <a:hlinkClick r:id="" action="ppaction://media"/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2538046"/>
              <a:ext cx="609600" cy="609600"/>
            </a:xfrm>
            <a:prstGeom prst="rect">
              <a:avLst/>
            </a:prstGeom>
          </p:spPr>
        </p:pic>
        <p:pic>
          <p:nvPicPr>
            <p:cNvPr id="9" name="A6.wav">
              <a:hlinkClick r:id="" action="ppaction://media"/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3147646"/>
              <a:ext cx="609600" cy="609600"/>
            </a:xfrm>
            <a:prstGeom prst="rect">
              <a:avLst/>
            </a:prstGeom>
          </p:spPr>
        </p:pic>
        <p:pic>
          <p:nvPicPr>
            <p:cNvPr id="10" name="A7.wav">
              <a:hlinkClick r:id="" action="ppaction://media"/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3757246"/>
              <a:ext cx="609600" cy="609600"/>
            </a:xfrm>
            <a:prstGeom prst="rect">
              <a:avLst/>
            </a:prstGeom>
          </p:spPr>
        </p:pic>
        <p:pic>
          <p:nvPicPr>
            <p:cNvPr id="11" name="A8.wav">
              <a:hlinkClick r:id="" action="ppaction://media"/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4366846"/>
              <a:ext cx="609600" cy="609600"/>
            </a:xfrm>
            <a:prstGeom prst="rect">
              <a:avLst/>
            </a:prstGeom>
          </p:spPr>
        </p:pic>
        <p:pic>
          <p:nvPicPr>
            <p:cNvPr id="12" name="A9.wav">
              <a:hlinkClick r:id="" action="ppaction://media"/>
            </p:cNvPr>
            <p:cNvPicPr>
              <a:picLocks noChangeAspect="1"/>
            </p:cNvPicPr>
            <p:nvPr>
              <a:audioFile r:link="rId18"/>
              <p:extLst>
                <p:ext uri="{DAA4B4D4-6D71-4841-9C94-3DE7FCFB9230}">
                  <p14:media xmlns:p14="http://schemas.microsoft.com/office/powerpoint/2010/main" r:embed="rId17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4976446"/>
              <a:ext cx="609600" cy="609600"/>
            </a:xfrm>
            <a:prstGeom prst="rect">
              <a:avLst/>
            </a:prstGeom>
          </p:spPr>
        </p:pic>
        <p:pic>
          <p:nvPicPr>
            <p:cNvPr id="13" name="A10.wav">
              <a:hlinkClick r:id="" action="ppaction://media"/>
            </p:cNvPr>
            <p:cNvPicPr>
              <a:picLocks noChangeAspect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5586046"/>
              <a:ext cx="609600" cy="609600"/>
            </a:xfrm>
            <a:prstGeom prst="rect">
              <a:avLst/>
            </a:prstGeom>
          </p:spPr>
        </p:pic>
        <p:pic>
          <p:nvPicPr>
            <p:cNvPr id="14" name="A11.wav">
              <a:hlinkClick r:id="" action="ppaction://media"/>
            </p:cNvPr>
            <p:cNvPicPr>
              <a:picLocks noChangeAspect="1"/>
            </p:cNvPicPr>
            <p:nvPr>
              <a:audioFile r:link="rId22"/>
              <p:extLst>
                <p:ext uri="{DAA4B4D4-6D71-4841-9C94-3DE7FCFB9230}">
                  <p14:media xmlns:p14="http://schemas.microsoft.com/office/powerpoint/2010/main" r:embed="rId21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6195646"/>
              <a:ext cx="609600" cy="609600"/>
            </a:xfrm>
            <a:prstGeom prst="rect">
              <a:avLst/>
            </a:prstGeom>
          </p:spPr>
        </p:pic>
        <p:pic>
          <p:nvPicPr>
            <p:cNvPr id="15" name="A12.wav">
              <a:hlinkClick r:id="" action="ppaction://media"/>
            </p:cNvPr>
            <p:cNvPicPr>
              <a:picLocks noChangeAspect="1"/>
            </p:cNvPicPr>
            <p:nvPr>
              <a:audioFile r:link="rId24"/>
              <p:extLst>
                <p:ext uri="{DAA4B4D4-6D71-4841-9C94-3DE7FCFB9230}">
                  <p14:media xmlns:p14="http://schemas.microsoft.com/office/powerpoint/2010/main" r:embed="rId23"/>
                </p:ext>
              </p:extLst>
            </p:nvPr>
          </p:nvPicPr>
          <p:blipFill>
            <a:blip r:embed="rId29"/>
            <a:stretch>
              <a:fillRect/>
            </a:stretch>
          </p:blipFill>
          <p:spPr>
            <a:xfrm>
              <a:off x="8457362" y="6805246"/>
              <a:ext cx="609600" cy="609600"/>
            </a:xfrm>
            <a:prstGeom prst="rect">
              <a:avLst/>
            </a:prstGeom>
          </p:spPr>
        </p:pic>
        <p:pic>
          <p:nvPicPr>
            <p:cNvPr id="16" name="A13.wav">
              <a:hlinkClick r:id="" action="ppaction://media"/>
            </p:cNvPr>
            <p:cNvPicPr>
              <a:picLocks noChangeAspect="1"/>
            </p:cNvPicPr>
            <p:nvPr>
              <a:audioFile r:link="rId26"/>
              <p:extLst>
                <p:ext uri="{DAA4B4D4-6D71-4841-9C94-3DE7FCFB9230}">
                  <p14:media xmlns:p14="http://schemas.microsoft.com/office/powerpoint/2010/main" r:embed="rId25"/>
                </p:ext>
              </p:extLst>
            </p:nvPr>
          </p:nvPicPr>
          <p:blipFill>
            <a:blip r:embed="rId30"/>
            <a:stretch>
              <a:fillRect/>
            </a:stretch>
          </p:blipFill>
          <p:spPr>
            <a:xfrm>
              <a:off x="8457362" y="7387426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6479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38" y="557055"/>
            <a:ext cx="10607676" cy="630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81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Waveform of an A Major chord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3" name="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3140" y="245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425" y="560047"/>
            <a:ext cx="10610850" cy="629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81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Waveform of a noisy A Major chord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4" name="b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6357" y="255249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912302"/>
            <a:ext cx="9144000" cy="1630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This is the right hand side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8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Waveform of the recovered A Major chord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38" y="557056"/>
            <a:ext cx="10607676" cy="63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6575" y="252256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965070"/>
            <a:ext cx="9144000" cy="1630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original in </a:t>
            </a:r>
            <a:r>
              <a:rPr lang="en-US" sz="3100" dirty="0" smtClean="0">
                <a:solidFill>
                  <a:schemeClr val="tx2">
                    <a:lumMod val="25000"/>
                  </a:schemeClr>
                </a:solidFill>
              </a:rPr>
              <a:t>blue</a:t>
            </a:r>
            <a:r>
              <a:rPr lang="en-US" sz="3100" dirty="0" smtClean="0"/>
              <a:t> – recovered in </a:t>
            </a:r>
            <a:r>
              <a:rPr lang="en-US" sz="3100" dirty="0" smtClean="0">
                <a:solidFill>
                  <a:srgbClr val="00B050"/>
                </a:solidFill>
              </a:rPr>
              <a:t>green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5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323" y="2890658"/>
            <a:ext cx="10610850" cy="20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38" y="5216605"/>
            <a:ext cx="10607676" cy="16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072" y="4407084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3. Waveform of the recovered A Major chord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97148" y="2367438"/>
            <a:ext cx="83041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/>
              <a:t>2. Waveform </a:t>
            </a:r>
            <a:r>
              <a:rPr lang="en-US" sz="3100" dirty="0"/>
              <a:t>of a noisy A Major </a:t>
            </a:r>
            <a:r>
              <a:rPr lang="en-US" sz="3100" dirty="0" smtClean="0"/>
              <a:t>chord</a:t>
            </a:r>
            <a:r>
              <a:rPr lang="en-US" sz="3100" i="1" dirty="0"/>
              <a:t/>
            </a:r>
            <a:br>
              <a:rPr lang="en-US" sz="3100" i="1" dirty="0"/>
            </a:br>
            <a:endParaRPr lang="en-US" sz="3100" dirty="0"/>
          </a:p>
        </p:txBody>
      </p:sp>
      <p:pic>
        <p:nvPicPr>
          <p:cNvPr id="6" name="b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91728" y="2379215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148" y="399153"/>
            <a:ext cx="555966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dirty="0" smtClean="0"/>
              <a:t>1. Waveform </a:t>
            </a:r>
            <a:r>
              <a:rPr lang="en-US" sz="3100" dirty="0"/>
              <a:t>of an A Major chord</a:t>
            </a:r>
          </a:p>
        </p:txBody>
      </p:sp>
      <p:pic>
        <p:nvPicPr>
          <p:cNvPr id="9" name="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91727" y="399153"/>
            <a:ext cx="609600" cy="609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4" y="890717"/>
            <a:ext cx="10607676" cy="16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r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91727" y="4782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4634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Pushing the limits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40860" y="4000780"/>
            <a:ext cx="706228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i="1" dirty="0" smtClean="0"/>
              <a:t>We will make the noise 32 times larger than the chord and see if the chord can still be reconstructed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5327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38" y="5216605"/>
            <a:ext cx="10604063" cy="16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4" y="2879718"/>
            <a:ext cx="10610849" cy="205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072" y="4407084"/>
            <a:ext cx="91440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3. Waveform of the recovered A Major chord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97148" y="2367438"/>
            <a:ext cx="83041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/>
              <a:t>2. Waveform </a:t>
            </a:r>
            <a:r>
              <a:rPr lang="en-US" sz="3100" dirty="0"/>
              <a:t>of a </a:t>
            </a:r>
            <a:r>
              <a:rPr lang="en-US" sz="3100" b="1" dirty="0" smtClean="0">
                <a:solidFill>
                  <a:srgbClr val="FF8F8F"/>
                </a:solidFill>
              </a:rPr>
              <a:t>very</a:t>
            </a:r>
            <a:r>
              <a:rPr lang="en-US" sz="3100" dirty="0" smtClean="0"/>
              <a:t> noisy </a:t>
            </a:r>
            <a:r>
              <a:rPr lang="en-US" sz="3100" dirty="0"/>
              <a:t>A Major </a:t>
            </a:r>
            <a:r>
              <a:rPr lang="en-US" sz="3100" dirty="0" smtClean="0"/>
              <a:t>chord</a:t>
            </a:r>
            <a:r>
              <a:rPr lang="en-US" sz="3100" i="1" dirty="0"/>
              <a:t/>
            </a:r>
            <a:br>
              <a:rPr lang="en-US" sz="3100" i="1" dirty="0"/>
            </a:b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697148" y="399153"/>
            <a:ext cx="555966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dirty="0" smtClean="0"/>
              <a:t>1. Waveform </a:t>
            </a:r>
            <a:r>
              <a:rPr lang="en-US" sz="3100" dirty="0"/>
              <a:t>of an A Major chord</a:t>
            </a:r>
          </a:p>
        </p:txBody>
      </p:sp>
      <p:pic>
        <p:nvPicPr>
          <p:cNvPr id="9" name="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91727" y="399153"/>
            <a:ext cx="609600" cy="609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4" y="890717"/>
            <a:ext cx="10607676" cy="16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91727" y="2443263"/>
            <a:ext cx="609600" cy="609600"/>
          </a:xfrm>
          <a:prstGeom prst="rect">
            <a:avLst/>
          </a:prstGeom>
        </p:spPr>
      </p:pic>
      <p:pic>
        <p:nvPicPr>
          <p:cNvPr id="13" name="br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91727" y="4748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piNjpdpJZXA/TUQzb2zamUI/AAAAAAAAATU/zNnhk7jyIiE/s1600/02-eclipse-j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1051646"/>
            <a:ext cx="7996518" cy="56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6988" y="386781"/>
            <a:ext cx="547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long does it take for this code to run?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28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examining the code you believe that the running time depends entirely upon some input parameter </a:t>
            </a:r>
            <a:r>
              <a:rPr lang="en-US" sz="2800" i="1" dirty="0" smtClean="0">
                <a:solidFill>
                  <a:srgbClr val="FFFF00"/>
                </a:solidFill>
              </a:rPr>
              <a:t>n</a:t>
            </a:r>
            <a:r>
              <a:rPr lang="en-US" sz="2800" i="1" dirty="0" smtClean="0"/>
              <a:t> </a:t>
            </a:r>
            <a:r>
              <a:rPr lang="en-US" sz="2800" dirty="0" smtClean="0"/>
              <a:t>and …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5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examining the code you believe that the running time depends entirely upon some input parameter </a:t>
            </a:r>
            <a:r>
              <a:rPr lang="en-US" sz="2800" i="1" dirty="0" smtClean="0">
                <a:solidFill>
                  <a:srgbClr val="FFFF00"/>
                </a:solidFill>
              </a:rPr>
              <a:t>n</a:t>
            </a:r>
            <a:r>
              <a:rPr lang="en-US" sz="2800" i="1" dirty="0" smtClean="0"/>
              <a:t> </a:t>
            </a:r>
            <a:r>
              <a:rPr lang="en-US" sz="2800" dirty="0" smtClean="0"/>
              <a:t>and 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66599" y="3001818"/>
            <a:ext cx="7210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good model for the running time is</a:t>
            </a:r>
          </a:p>
          <a:p>
            <a:endParaRPr lang="en-US" sz="2800" dirty="0"/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 smtClean="0"/>
              <a:t>·n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</a:t>
            </a:r>
          </a:p>
          <a:p>
            <a:endParaRPr lang="en-US" sz="2800" i="1" dirty="0"/>
          </a:p>
          <a:p>
            <a:r>
              <a:rPr lang="en-US" sz="2800" i="1" dirty="0" smtClean="0"/>
              <a:t>where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 are constants </a:t>
            </a:r>
          </a:p>
          <a:p>
            <a:r>
              <a:rPr lang="en-US" sz="2800" i="1" dirty="0" smtClean="0"/>
              <a:t>but currently unknown.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328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924729"/>
            <a:ext cx="8519160" cy="63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620"/>
            <a:ext cx="77724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So you time the code for 30 values of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and you  get these times {(</a:t>
            </a:r>
            <a:r>
              <a:rPr lang="en-US" sz="3100" dirty="0" err="1" smtClean="0"/>
              <a:t>n</a:t>
            </a:r>
            <a:r>
              <a:rPr lang="en-US" sz="3100" baseline="-25000" dirty="0" err="1" smtClean="0"/>
              <a:t>i</a:t>
            </a:r>
            <a:r>
              <a:rPr lang="en-US" sz="3100" dirty="0" err="1" smtClean="0"/>
              <a:t>,t</a:t>
            </a:r>
            <a:r>
              <a:rPr lang="en-US" sz="3100" baseline="-25000" dirty="0" err="1" smtClean="0"/>
              <a:t>i</a:t>
            </a:r>
            <a:r>
              <a:rPr lang="en-US" sz="3100" dirty="0" smtClean="0"/>
              <a:t>)}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1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79" y="1731100"/>
            <a:ext cx="7952643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the model was perfect </a:t>
            </a:r>
          </a:p>
          <a:p>
            <a:pPr algn="ctr"/>
            <a:r>
              <a:rPr lang="en-US" sz="2800" dirty="0" smtClean="0"/>
              <a:t>and there were no errors in the timings </a:t>
            </a:r>
          </a:p>
          <a:p>
            <a:endParaRPr lang="en-US" sz="2800" dirty="0" smtClean="0"/>
          </a:p>
          <a:p>
            <a:r>
              <a:rPr lang="en-US" sz="2800" dirty="0" smtClean="0"/>
              <a:t>then for some values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n-US" sz="2800" i="1" dirty="0" smtClean="0"/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 </a:t>
            </a:r>
            <a:r>
              <a:rPr lang="en-US" sz="2800" i="1" dirty="0" smtClean="0"/>
              <a:t>=</a:t>
            </a:r>
            <a:r>
              <a:rPr lang="en-US" sz="2800" i="1" baseline="30000" dirty="0" smtClean="0"/>
              <a:t>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=1,…,30</a:t>
            </a:r>
          </a:p>
        </p:txBody>
      </p:sp>
    </p:spTree>
    <p:extLst>
      <p:ext uri="{BB962C8B-B14F-4D97-AF65-F5344CB8AC3E}">
        <p14:creationId xmlns:p14="http://schemas.microsoft.com/office/powerpoint/2010/main" val="9076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79" y="294809"/>
            <a:ext cx="7952643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the model was </a:t>
            </a:r>
            <a:r>
              <a:rPr lang="en-US" sz="2800" b="1" dirty="0" smtClean="0">
                <a:solidFill>
                  <a:srgbClr val="FFFF00"/>
                </a:solidFill>
              </a:rPr>
              <a:t>not</a:t>
            </a:r>
            <a:r>
              <a:rPr lang="en-US" sz="2800" dirty="0" smtClean="0"/>
              <a:t> perfect </a:t>
            </a:r>
          </a:p>
          <a:p>
            <a:pPr algn="ctr"/>
            <a:r>
              <a:rPr lang="en-US" sz="2800" dirty="0" smtClean="0"/>
              <a:t>and there </a:t>
            </a:r>
            <a:r>
              <a:rPr lang="en-US" sz="2800" b="1" dirty="0" smtClean="0">
                <a:solidFill>
                  <a:srgbClr val="FFFF00"/>
                </a:solidFill>
              </a:rPr>
              <a:t>were</a:t>
            </a:r>
            <a:r>
              <a:rPr lang="en-US" sz="2800" dirty="0" smtClean="0"/>
              <a:t> error in the timings </a:t>
            </a:r>
          </a:p>
          <a:p>
            <a:endParaRPr lang="en-US" sz="2800" dirty="0" smtClean="0"/>
          </a:p>
          <a:p>
            <a:r>
              <a:rPr lang="en-US" sz="2800" dirty="0" smtClean="0"/>
              <a:t>So we do not expect to get any values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 </a:t>
            </a:r>
            <a:r>
              <a:rPr lang="en-US" sz="2800" i="1" dirty="0" smtClean="0"/>
              <a:t>so that: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n-US" sz="2800" i="1" dirty="0" smtClean="0"/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 </a:t>
            </a:r>
            <a:r>
              <a:rPr lang="en-US" sz="2800" b="1" i="1" dirty="0" smtClean="0">
                <a:solidFill>
                  <a:srgbClr val="FFFF00"/>
                </a:solidFill>
              </a:rPr>
              <a:t>=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=1,…,30</a:t>
            </a:r>
          </a:p>
          <a:p>
            <a:endParaRPr lang="en-US" sz="2800" dirty="0" smtClean="0"/>
          </a:p>
          <a:p>
            <a:r>
              <a:rPr lang="en-US" sz="2800" dirty="0" smtClean="0"/>
              <a:t>We will settle for </a:t>
            </a:r>
            <a:r>
              <a:rPr lang="en-US" sz="2800" dirty="0"/>
              <a:t>values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 </a:t>
            </a:r>
            <a:r>
              <a:rPr lang="en-US" sz="2800" i="1" dirty="0"/>
              <a:t>so that: </a:t>
            </a:r>
            <a:endParaRPr lang="en-US" sz="2800" i="1" dirty="0" smtClean="0"/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b="1" i="1" dirty="0" smtClean="0">
                <a:solidFill>
                  <a:srgbClr val="FFFF00"/>
                </a:solidFill>
                <a:sym typeface="Symbol"/>
              </a:rPr>
              <a:t>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</a:t>
            </a:r>
            <a:r>
              <a:rPr lang="en-US" sz="2800" i="1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9166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689" y="776992"/>
            <a:ext cx="8268622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sense of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b="1" i="1" dirty="0" smtClean="0">
                <a:solidFill>
                  <a:srgbClr val="FFFF00"/>
                </a:solidFill>
                <a:sym typeface="Symbol"/>
              </a:rPr>
              <a:t></a:t>
            </a:r>
            <a:r>
              <a:rPr lang="en-US" sz="2800" i="1" baseline="30000" dirty="0" smtClean="0">
                <a:solidFill>
                  <a:srgbClr val="FFFF00"/>
                </a:solidFill>
              </a:rPr>
              <a:t> </a:t>
            </a:r>
            <a:r>
              <a:rPr lang="en-US" sz="2800" i="1" baseline="30000" dirty="0" smtClean="0"/>
              <a:t>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</a:t>
            </a:r>
            <a:r>
              <a:rPr lang="en-US" sz="2800" i="1" dirty="0" smtClean="0"/>
              <a:t>30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 smtClean="0"/>
              <a:t>Will be to get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 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so that sum of squares of all of the differences</a:t>
            </a:r>
          </a:p>
          <a:p>
            <a:pPr algn="ctr"/>
            <a:r>
              <a:rPr lang="en-US" sz="4000" i="1" dirty="0" smtClean="0">
                <a:sym typeface="Symbol"/>
              </a:rPr>
              <a:t> </a:t>
            </a:r>
            <a:r>
              <a:rPr lang="en-US" sz="2800" i="1" dirty="0" smtClean="0"/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i="1" dirty="0" smtClean="0">
                <a:sym typeface="Symbol"/>
              </a:rPr>
              <a:t>-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endParaRPr lang="en-US" sz="2800" baseline="30000" dirty="0"/>
          </a:p>
          <a:p>
            <a:pPr algn="ctr"/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/>
              <a:t>is minimized over all possible choices of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6093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891"/>
            <a:ext cx="7772400" cy="16302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We form a 30 by 5 matrix whose rows are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1        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       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baseline="-25000" dirty="0" smtClean="0"/>
              <a:t>        </a:t>
            </a:r>
            <a:r>
              <a:rPr lang="en-US" sz="2800" i="1" dirty="0" smtClean="0"/>
              <a:t>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        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</a:t>
            </a:r>
            <a:br>
              <a:rPr lang="en-US" sz="2800" i="1" baseline="30000" dirty="0" smtClean="0"/>
            </a:br>
            <a:r>
              <a:rPr lang="en-US" sz="2800" i="1" baseline="30000" dirty="0"/>
              <a:t/>
            </a:r>
            <a:br>
              <a:rPr lang="en-US" sz="2800" i="1" baseline="30000" dirty="0"/>
            </a:br>
            <a:r>
              <a:rPr lang="en-US" sz="2800" i="1" baseline="30000" dirty="0" smtClean="0"/>
              <a:t/>
            </a:r>
            <a:br>
              <a:rPr lang="en-US" sz="2800" i="1" baseline="30000" dirty="0" smtClean="0"/>
            </a:br>
            <a:r>
              <a:rPr lang="en-US" sz="2800" i="1" dirty="0" smtClean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=1,…,30</a:t>
            </a:r>
            <a:br>
              <a:rPr lang="en-US" sz="2800" i="1" dirty="0"/>
            </a:br>
            <a:r>
              <a:rPr lang="en-US" sz="2800" i="1" baseline="30000" dirty="0" smtClean="0"/>
              <a:t/>
            </a:r>
            <a:br>
              <a:rPr lang="en-US" sz="2800" i="1" baseline="30000" dirty="0" smtClean="0"/>
            </a:br>
            <a:r>
              <a:rPr lang="en-US" sz="2800" i="1" baseline="30000" dirty="0" smtClean="0"/>
              <a:t/>
            </a:r>
            <a:br>
              <a:rPr lang="en-US" sz="2800" i="1" baseline="30000" dirty="0" smtClean="0"/>
            </a:br>
            <a:r>
              <a:rPr lang="en-US" sz="2800" i="1" dirty="0" smtClean="0"/>
              <a:t>and a column of length 30 with the timings</a:t>
            </a:r>
            <a:br>
              <a:rPr lang="en-US" sz="2800" i="1" dirty="0" smtClean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i="1" baseline="30000" dirty="0"/>
              <a:t/>
            </a:r>
            <a:br>
              <a:rPr lang="en-US" sz="2800" i="1" baseline="30000" dirty="0"/>
            </a:br>
            <a:r>
              <a:rPr lang="en-US" sz="2800" i="1" baseline="30000" dirty="0"/>
              <a:t/>
            </a:r>
            <a:br>
              <a:rPr lang="en-US" sz="2800" i="1" baseline="30000" dirty="0"/>
            </a:br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=1,…,30</a:t>
            </a:r>
            <a:br>
              <a:rPr lang="en-US" sz="2800" i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2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8127</TotalTime>
  <Words>464</Words>
  <Application>Microsoft Office PowerPoint</Application>
  <PresentationFormat>On-screen Show (4:3)</PresentationFormat>
  <Paragraphs>68</Paragraphs>
  <Slides>19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Two Least Squares Applications   </vt:lpstr>
      <vt:lpstr>PowerPoint Presentation</vt:lpstr>
      <vt:lpstr>After examining the code you believe that the running time depends entirely upon some input parameter n and …  </vt:lpstr>
      <vt:lpstr>After examining the code you believe that the running time depends entirely upon some input parameter n and …</vt:lpstr>
      <vt:lpstr>So you time the code for 30 values of n,  and you  get these times {(ni,ti)}  </vt:lpstr>
      <vt:lpstr>PowerPoint Presentation</vt:lpstr>
      <vt:lpstr>PowerPoint Presentation</vt:lpstr>
      <vt:lpstr>PowerPoint Presentation</vt:lpstr>
      <vt:lpstr>We form a 30 by 5 matrix whose rows are   1        log2(ni)         ni        ni·log2(ni)         ni2   for i =1,…,30   and a column of length 30 with the timings  ti  for i =1,…,30 </vt:lpstr>
      <vt:lpstr>After solving the least squares system to get the best values of a, b, c, d, and e, we plot  a + b·log2(n) + c·n + d·n·log2(n) + e·n2   </vt:lpstr>
      <vt:lpstr>An application for noise suppression  </vt:lpstr>
      <vt:lpstr>The matrix is 32,768 by 13 </vt:lpstr>
      <vt:lpstr>A section of the columns of the matrix </vt:lpstr>
      <vt:lpstr>Waveform of an A Major chord </vt:lpstr>
      <vt:lpstr>Waveform of a noisy A Major chord </vt:lpstr>
      <vt:lpstr>Waveform of the recovered A Major chord </vt:lpstr>
      <vt:lpstr>3. Waveform of the recovered A Major chord </vt:lpstr>
      <vt:lpstr>Pushing the limits</vt:lpstr>
      <vt:lpstr>3. Waveform of the recovered A Major chord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340L - CS</dc:title>
  <dc:creator>Alan</dc:creator>
  <cp:lastModifiedBy>Alan</cp:lastModifiedBy>
  <cp:revision>68</cp:revision>
  <dcterms:created xsi:type="dcterms:W3CDTF">2012-08-23T21:45:39Z</dcterms:created>
  <dcterms:modified xsi:type="dcterms:W3CDTF">2013-11-06T17:28:36Z</dcterms:modified>
</cp:coreProperties>
</file>