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62" r:id="rId4"/>
    <p:sldId id="263" r:id="rId5"/>
    <p:sldId id="285" r:id="rId6"/>
    <p:sldId id="284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58" r:id="rId20"/>
    <p:sldId id="259" r:id="rId21"/>
    <p:sldId id="269" r:id="rId22"/>
    <p:sldId id="267" r:id="rId23"/>
    <p:sldId id="265" r:id="rId24"/>
    <p:sldId id="264" r:id="rId25"/>
    <p:sldId id="260" r:id="rId26"/>
    <p:sldId id="270" r:id="rId27"/>
    <p:sldId id="26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637"/>
    <a:srgbClr val="F6882E"/>
    <a:srgbClr val="E5CE27"/>
    <a:srgbClr val="49DC30"/>
    <a:srgbClr val="41CB8D"/>
    <a:srgbClr val="39AED3"/>
    <a:srgbClr val="3BD1CD"/>
    <a:srgbClr val="5E8BC2"/>
    <a:srgbClr val="3A3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2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9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1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8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8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7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3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7C44-F339-48A0-A7BF-750350064CD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E80A-6512-438B-88B5-CE979C37C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$25 Billion Eigenvector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7493" y="3001818"/>
            <a:ext cx="4129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How does Google do </a:t>
            </a:r>
            <a:r>
              <a:rPr lang="en-US" sz="2400" dirty="0" err="1" smtClean="0">
                <a:solidFill>
                  <a:schemeClr val="bg1"/>
                </a:solidFill>
              </a:rPr>
              <a:t>Pagerank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Three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1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Four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1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Five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2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Six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2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Seven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2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Eight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2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Nine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4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Ten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4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Eigenvector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4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3" y="136092"/>
            <a:ext cx="59343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Imaginary Web Surfer: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95118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Starts at any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Randomly goes to a page linked from the current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Randomly goes to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>
                <a:solidFill>
                  <a:schemeClr val="bg1"/>
                </a:solidFill>
              </a:rPr>
              <a:t> web page from a dangling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 except sometimes (e.g. 15% of the time), goes to a purely random page.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www.metaseo.com/wp-content/uploads/2011/01/web-sur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83" y="140709"/>
            <a:ext cx="24669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3" y="136092"/>
            <a:ext cx="59343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Imaginary Web Surfer: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95118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Starts at any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Randomly goes to a page linked from the current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Randomly goes to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>
                <a:solidFill>
                  <a:schemeClr val="bg1"/>
                </a:solidFill>
              </a:rPr>
              <a:t> web page from a dangling page,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 except sometimes (e.g. 15% of the time), goes to a purely random page.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www.metaseo.com/wp-content/uploads/2011/01/web-sur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83" y="140709"/>
            <a:ext cx="24669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[U,G] = surfer (‘http://google.com’, 100)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" y="1143000"/>
            <a:ext cx="9165167" cy="6873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67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14325"/>
            <a:ext cx="8305800" cy="6229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48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1 step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1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2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1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3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1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14325"/>
            <a:ext cx="8305800" cy="6229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4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1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581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5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57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7" y="296863"/>
            <a:ext cx="8352367" cy="62642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581" name="Title 1"/>
          <p:cNvSpPr txBox="1">
            <a:spLocks/>
          </p:cNvSpPr>
          <p:nvPr/>
        </p:nvSpPr>
        <p:spPr>
          <a:xfrm>
            <a:off x="457200" y="274638"/>
            <a:ext cx="8229600" cy="62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Pagerank</a:t>
            </a:r>
            <a:r>
              <a:rPr lang="en-US" sz="3200" dirty="0" smtClean="0"/>
              <a:t> Power Iteration the limit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61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231094"/>
            <a:ext cx="8229600" cy="970981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And the winners are…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378" y="853082"/>
            <a:ext cx="8229600" cy="3803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'http://www.loc.gov/standards/iso639-2'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'http://www.sil.org/iso639-3'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'http://www.loc.gov/standards/iso639-5'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'http://purl.org/dc/elements/1.1'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'http://purl.org/dc/terms'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'http://purl.org/dc'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'http://creativecommons.org/licenses/by/3.0'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'http://i.creativecommons.org/l/by/3.0/88x31.png'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'http://www.nlb.gov.sg'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'http://purl.org/</a:t>
            </a:r>
            <a:r>
              <a:rPr lang="en-US" sz="2400" dirty="0" err="1" smtClean="0">
                <a:solidFill>
                  <a:schemeClr val="bg1"/>
                </a:solidFill>
              </a:rPr>
              <a:t>dcpapers</a:t>
            </a:r>
            <a:r>
              <a:rPr lang="en-US" sz="2400" dirty="0" smtClean="0">
                <a:solidFill>
                  <a:schemeClr val="bg1"/>
                </a:solidFill>
              </a:rPr>
              <a:t>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'http://www.nl.go.kr'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'http://purl.org/</a:t>
            </a:r>
            <a:r>
              <a:rPr lang="en-US" sz="2400" dirty="0" err="1" smtClean="0">
                <a:solidFill>
                  <a:schemeClr val="bg1"/>
                </a:solidFill>
              </a:rPr>
              <a:t>dcregistry</a:t>
            </a:r>
            <a:r>
              <a:rPr lang="en-US" sz="2400" dirty="0" smtClean="0">
                <a:solidFill>
                  <a:schemeClr val="bg1"/>
                </a:solidFill>
              </a:rPr>
              <a:t>'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'http://www.kc.tsukuba.ac.jp/index_en.html'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tiny web: who should get the highest rank?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59692" y="2033167"/>
            <a:ext cx="685800" cy="685800"/>
          </a:xfrm>
          <a:prstGeom prst="ellipse">
            <a:avLst/>
          </a:prstGeom>
          <a:solidFill>
            <a:srgbClr val="7D66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1999" y="2033167"/>
            <a:ext cx="685800" cy="6858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199" y="2150077"/>
            <a:ext cx="685800" cy="685800"/>
          </a:xfrm>
          <a:prstGeom prst="ellipse">
            <a:avLst/>
          </a:prstGeom>
          <a:solidFill>
            <a:srgbClr val="3A3A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66799" y="2835877"/>
            <a:ext cx="6858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848599" y="2835877"/>
            <a:ext cx="685800" cy="685800"/>
          </a:xfrm>
          <a:prstGeom prst="ellipse">
            <a:avLst/>
          </a:prstGeom>
          <a:solidFill>
            <a:srgbClr val="5E8B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599" y="4166767"/>
            <a:ext cx="685800" cy="685800"/>
          </a:xfrm>
          <a:prstGeom prst="ellipse">
            <a:avLst/>
          </a:prstGeom>
          <a:solidFill>
            <a:srgbClr val="39AE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90599" y="4166767"/>
            <a:ext cx="685800" cy="685800"/>
          </a:xfrm>
          <a:prstGeom prst="ellipse">
            <a:avLst/>
          </a:prstGeom>
          <a:solidFill>
            <a:srgbClr val="F688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8210" y="4838065"/>
            <a:ext cx="685800" cy="685800"/>
          </a:xfrm>
          <a:prstGeom prst="ellipse">
            <a:avLst/>
          </a:prstGeom>
          <a:solidFill>
            <a:srgbClr val="E5CE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571999" y="4852567"/>
            <a:ext cx="685800" cy="685800"/>
          </a:xfrm>
          <a:prstGeom prst="ellipse">
            <a:avLst/>
          </a:prstGeom>
          <a:solidFill>
            <a:srgbClr val="49DC3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553199" y="4852567"/>
            <a:ext cx="685800" cy="685800"/>
          </a:xfrm>
          <a:prstGeom prst="ellipse">
            <a:avLst/>
          </a:prstGeom>
          <a:solidFill>
            <a:srgbClr val="3BD1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>
            <a:off x="3345492" y="2376067"/>
            <a:ext cx="1226507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1664917" y="4609465"/>
            <a:ext cx="1083726" cy="329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4"/>
            <a:endCxn id="10" idx="0"/>
          </p:cNvCxnSpPr>
          <p:nvPr/>
        </p:nvCxnSpPr>
        <p:spPr>
          <a:xfrm flipH="1">
            <a:off x="1333499" y="3521677"/>
            <a:ext cx="76200" cy="6450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 flipH="1">
            <a:off x="1676399" y="2618534"/>
            <a:ext cx="1083726" cy="17006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752599" y="2528467"/>
            <a:ext cx="907093" cy="44508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5"/>
          </p:cNvCxnSpPr>
          <p:nvPr/>
        </p:nvCxnSpPr>
        <p:spPr>
          <a:xfrm>
            <a:off x="5157366" y="2618534"/>
            <a:ext cx="1624433" cy="2234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6"/>
            <a:endCxn id="6" idx="2"/>
          </p:cNvCxnSpPr>
          <p:nvPr/>
        </p:nvCxnSpPr>
        <p:spPr>
          <a:xfrm>
            <a:off x="5257799" y="2376067"/>
            <a:ext cx="1295400" cy="11691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13" idx="2"/>
          </p:cNvCxnSpPr>
          <p:nvPr/>
        </p:nvCxnSpPr>
        <p:spPr>
          <a:xfrm>
            <a:off x="5257799" y="5195467"/>
            <a:ext cx="12954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8" idx="1"/>
          </p:cNvCxnSpPr>
          <p:nvPr/>
        </p:nvCxnSpPr>
        <p:spPr>
          <a:xfrm>
            <a:off x="7238999" y="2618534"/>
            <a:ext cx="710033" cy="31777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>
            <a:off x="8191499" y="3521677"/>
            <a:ext cx="0" cy="6450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7"/>
            <a:endCxn id="5" idx="3"/>
          </p:cNvCxnSpPr>
          <p:nvPr/>
        </p:nvCxnSpPr>
        <p:spPr>
          <a:xfrm flipV="1">
            <a:off x="3233577" y="2618534"/>
            <a:ext cx="1438855" cy="23199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12" idx="7"/>
          </p:cNvCxnSpPr>
          <p:nvPr/>
        </p:nvCxnSpPr>
        <p:spPr>
          <a:xfrm flipH="1">
            <a:off x="5157366" y="2735444"/>
            <a:ext cx="1496266" cy="22175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  <a:endCxn id="13" idx="6"/>
          </p:cNvCxnSpPr>
          <p:nvPr/>
        </p:nvCxnSpPr>
        <p:spPr>
          <a:xfrm flipH="1">
            <a:off x="7238999" y="4752134"/>
            <a:ext cx="710033" cy="4433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3"/>
            <a:endCxn id="12" idx="5"/>
          </p:cNvCxnSpPr>
          <p:nvPr/>
        </p:nvCxnSpPr>
        <p:spPr>
          <a:xfrm flipH="1">
            <a:off x="5157366" y="5437934"/>
            <a:ext cx="1496266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5"/>
            <a:endCxn id="9" idx="1"/>
          </p:cNvCxnSpPr>
          <p:nvPr/>
        </p:nvCxnSpPr>
        <p:spPr>
          <a:xfrm>
            <a:off x="7138566" y="2735444"/>
            <a:ext cx="810466" cy="15317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0"/>
            <a:endCxn id="4" idx="4"/>
          </p:cNvCxnSpPr>
          <p:nvPr/>
        </p:nvCxnSpPr>
        <p:spPr>
          <a:xfrm flipV="1">
            <a:off x="2991110" y="2718967"/>
            <a:ext cx="11482" cy="211909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7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associated stochastic matrix: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1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0.0150    0.0150    0.0150    0.0150    0.0150    0.0150    0.4400    0.0150    0.0150    0.2983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0.4400    0.0150    0.0150    0.0150    0.0150    0.0150    0.0150    0.0150    0.0150    0.0150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0.0150    0.2983    0.0150    0.0150    0.0150    0.0150    0.0150    0.0150    0.0150    0.0150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0.0150    0.2983    0.8650    0.0150    0.0150    0.0150    0.0150    0.0150    0.0150    0.0150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0.4400    0.0150    0.0150    0.8650    0.0150    0.8650    0.0150    0.0150    0.0150    0.0150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0.0150    0.2983    0.0150    0.0150    0.8650    0.0150    0.0150    0.0150    0.0150    0.0150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0.0150    0.0150    0.0150    0.0150    0.0150    0.0150    0.0150    0.8650    0.0150    0.0150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0.0150    0.0150    0.0150    0.0150    0.0150    0.0150    0.0150    0.0150    0.8650    0.2983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0.0150    0.0150    0.0150    0.0150    0.0150    0.0150    0.0150    0.0150    0.0150    0.2983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0.0150    0.0150    0.0150    0.0150    0.0150    0.0150    0.4400    0.0150    0.0150    0.0150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How is y</a:t>
            </a:r>
            <a:r>
              <a:rPr lang="en-US" sz="4000" baseline="30000" dirty="0">
                <a:solidFill>
                  <a:schemeClr val="bg1"/>
                </a:solidFill>
              </a:rPr>
              <a:t>k+1</a:t>
            </a:r>
            <a:r>
              <a:rPr lang="en-US" sz="4000" dirty="0">
                <a:solidFill>
                  <a:schemeClr val="bg1"/>
                </a:solidFill>
              </a:rPr>
              <a:t>=</a:t>
            </a:r>
            <a:r>
              <a:rPr lang="en-US" sz="4000" dirty="0" err="1">
                <a:solidFill>
                  <a:schemeClr val="bg1"/>
                </a:solidFill>
              </a:rPr>
              <a:t>Ax</a:t>
            </a:r>
            <a:r>
              <a:rPr lang="en-US" sz="4000" baseline="30000" dirty="0" err="1">
                <a:solidFill>
                  <a:schemeClr val="bg1"/>
                </a:solidFill>
              </a:rPr>
              <a:t>k</a:t>
            </a:r>
            <a:r>
              <a:rPr lang="en-US" sz="4000" dirty="0">
                <a:solidFill>
                  <a:schemeClr val="bg1"/>
                </a:solidFill>
              </a:rPr>
              <a:t> performed?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59692" y="2033167"/>
            <a:ext cx="685800" cy="685800"/>
          </a:xfrm>
          <a:prstGeom prst="ellipse">
            <a:avLst/>
          </a:prstGeom>
          <a:solidFill>
            <a:srgbClr val="7D66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1999" y="2033167"/>
            <a:ext cx="685800" cy="68580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199" y="2150077"/>
            <a:ext cx="685800" cy="685800"/>
          </a:xfrm>
          <a:prstGeom prst="ellipse">
            <a:avLst/>
          </a:prstGeom>
          <a:solidFill>
            <a:srgbClr val="3A3A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66799" y="2835877"/>
            <a:ext cx="6858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848599" y="2835877"/>
            <a:ext cx="685800" cy="685800"/>
          </a:xfrm>
          <a:prstGeom prst="ellipse">
            <a:avLst/>
          </a:prstGeom>
          <a:solidFill>
            <a:srgbClr val="5E8B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599" y="4166767"/>
            <a:ext cx="685800" cy="685800"/>
          </a:xfrm>
          <a:prstGeom prst="ellipse">
            <a:avLst/>
          </a:prstGeom>
          <a:solidFill>
            <a:srgbClr val="39AE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90599" y="4166767"/>
            <a:ext cx="685800" cy="685800"/>
          </a:xfrm>
          <a:prstGeom prst="ellipse">
            <a:avLst/>
          </a:prstGeom>
          <a:solidFill>
            <a:srgbClr val="F688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8210" y="4838065"/>
            <a:ext cx="685800" cy="685800"/>
          </a:xfrm>
          <a:prstGeom prst="ellipse">
            <a:avLst/>
          </a:prstGeom>
          <a:solidFill>
            <a:srgbClr val="E5CE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571999" y="4852567"/>
            <a:ext cx="685800" cy="685800"/>
          </a:xfrm>
          <a:prstGeom prst="ellipse">
            <a:avLst/>
          </a:prstGeom>
          <a:solidFill>
            <a:srgbClr val="49DC3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553199" y="4852567"/>
            <a:ext cx="685800" cy="685800"/>
          </a:xfrm>
          <a:prstGeom prst="ellipse">
            <a:avLst/>
          </a:prstGeom>
          <a:solidFill>
            <a:srgbClr val="3BD1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>
            <a:off x="3345492" y="2376067"/>
            <a:ext cx="1226507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1664917" y="4609465"/>
            <a:ext cx="1083726" cy="329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4"/>
            <a:endCxn id="10" idx="0"/>
          </p:cNvCxnSpPr>
          <p:nvPr/>
        </p:nvCxnSpPr>
        <p:spPr>
          <a:xfrm flipH="1">
            <a:off x="1333499" y="3521677"/>
            <a:ext cx="76200" cy="6450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 flipH="1">
            <a:off x="1676399" y="2618534"/>
            <a:ext cx="1083726" cy="17006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752599" y="2528467"/>
            <a:ext cx="907093" cy="44508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5"/>
          </p:cNvCxnSpPr>
          <p:nvPr/>
        </p:nvCxnSpPr>
        <p:spPr>
          <a:xfrm>
            <a:off x="5157366" y="2618534"/>
            <a:ext cx="1624433" cy="2234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6"/>
            <a:endCxn id="6" idx="2"/>
          </p:cNvCxnSpPr>
          <p:nvPr/>
        </p:nvCxnSpPr>
        <p:spPr>
          <a:xfrm>
            <a:off x="5257799" y="2376067"/>
            <a:ext cx="1295400" cy="11691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13" idx="2"/>
          </p:cNvCxnSpPr>
          <p:nvPr/>
        </p:nvCxnSpPr>
        <p:spPr>
          <a:xfrm>
            <a:off x="5257799" y="5195467"/>
            <a:ext cx="12954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8" idx="1"/>
          </p:cNvCxnSpPr>
          <p:nvPr/>
        </p:nvCxnSpPr>
        <p:spPr>
          <a:xfrm>
            <a:off x="7238999" y="2618534"/>
            <a:ext cx="710033" cy="31777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>
            <a:off x="8191499" y="3521677"/>
            <a:ext cx="0" cy="6450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7"/>
            <a:endCxn id="5" idx="3"/>
          </p:cNvCxnSpPr>
          <p:nvPr/>
        </p:nvCxnSpPr>
        <p:spPr>
          <a:xfrm flipV="1">
            <a:off x="3233577" y="2618534"/>
            <a:ext cx="1438855" cy="23199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12" idx="7"/>
          </p:cNvCxnSpPr>
          <p:nvPr/>
        </p:nvCxnSpPr>
        <p:spPr>
          <a:xfrm flipH="1">
            <a:off x="5157366" y="2735444"/>
            <a:ext cx="1496266" cy="22175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  <a:endCxn id="13" idx="6"/>
          </p:cNvCxnSpPr>
          <p:nvPr/>
        </p:nvCxnSpPr>
        <p:spPr>
          <a:xfrm flipH="1">
            <a:off x="7238999" y="4752134"/>
            <a:ext cx="710033" cy="4433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3"/>
            <a:endCxn id="12" idx="5"/>
          </p:cNvCxnSpPr>
          <p:nvPr/>
        </p:nvCxnSpPr>
        <p:spPr>
          <a:xfrm flipH="1">
            <a:off x="5157366" y="5437934"/>
            <a:ext cx="1496266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5"/>
            <a:endCxn id="9" idx="1"/>
          </p:cNvCxnSpPr>
          <p:nvPr/>
        </p:nvCxnSpPr>
        <p:spPr>
          <a:xfrm>
            <a:off x="7138566" y="2735444"/>
            <a:ext cx="810466" cy="15317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0"/>
            <a:endCxn id="4" idx="4"/>
          </p:cNvCxnSpPr>
          <p:nvPr/>
        </p:nvCxnSpPr>
        <p:spPr>
          <a:xfrm flipV="1">
            <a:off x="2991110" y="2718967"/>
            <a:ext cx="11482" cy="211909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04711" y="5868165"/>
            <a:ext cx="79354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connection = [2  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  3  4  </a:t>
            </a:r>
            <a:r>
              <a:rPr lang="en-US" sz="2800" dirty="0" smtClean="0">
                <a:solidFill>
                  <a:srgbClr val="FF0000"/>
                </a:solidFill>
              </a:rPr>
              <a:t>6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4  5  6  5  </a:t>
            </a:r>
            <a:r>
              <a:rPr lang="en-US" sz="2800" dirty="0" smtClean="0">
                <a:solidFill>
                  <a:schemeClr val="bg1"/>
                </a:solidFill>
              </a:rPr>
              <a:t>1  </a:t>
            </a:r>
            <a:r>
              <a:rPr lang="en-US" sz="2800" dirty="0" smtClean="0">
                <a:solidFill>
                  <a:srgbClr val="FF0000"/>
                </a:solidFill>
              </a:rPr>
              <a:t>10  7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chemeClr val="bg1"/>
                </a:solidFill>
              </a:rPr>
              <a:t>  1  8  </a:t>
            </a:r>
            <a:r>
              <a:rPr lang="en-US" sz="2800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sz="2800" dirty="0">
                <a:solidFill>
                  <a:schemeClr val="bg1"/>
                </a:solidFill>
              </a:rPr>
              <a:t>end = [2  5  6  7  8  9  11  12  13  16]  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How is y</a:t>
            </a:r>
            <a:r>
              <a:rPr lang="en-US" sz="4000" baseline="30000" dirty="0" smtClean="0">
                <a:solidFill>
                  <a:schemeClr val="bg1"/>
                </a:solidFill>
              </a:rPr>
              <a:t>k+1</a:t>
            </a:r>
            <a:r>
              <a:rPr lang="en-US" sz="4000" dirty="0" smtClean="0">
                <a:solidFill>
                  <a:schemeClr val="bg1"/>
                </a:solidFill>
              </a:rPr>
              <a:t>=</a:t>
            </a:r>
            <a:r>
              <a:rPr lang="en-US" sz="4000" dirty="0" err="1" smtClean="0">
                <a:solidFill>
                  <a:schemeClr val="bg1"/>
                </a:solidFill>
              </a:rPr>
              <a:t>Ax</a:t>
            </a:r>
            <a:r>
              <a:rPr lang="en-US" sz="40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4000" dirty="0" smtClean="0">
                <a:solidFill>
                  <a:schemeClr val="bg1"/>
                </a:solidFill>
              </a:rPr>
              <a:t> performed?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300" y="2438400"/>
            <a:ext cx="6629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= .15/n e, (where e is all 1’s)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start = 1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for j = 1,…, 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chemeClr val="bg1"/>
                </a:solidFill>
              </a:rPr>
              <a:t>col_tot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end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3200" dirty="0" smtClean="0">
                <a:solidFill>
                  <a:schemeClr val="bg1"/>
                </a:solidFill>
              </a:rPr>
              <a:t>-start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= start,…,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end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j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ii = </a:t>
            </a:r>
            <a:r>
              <a:rPr lang="en-US" sz="3200" dirty="0" err="1" smtClean="0">
                <a:solidFill>
                  <a:schemeClr val="bg1"/>
                </a:solidFill>
              </a:rPr>
              <a:t>connection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i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k+1</a:t>
            </a:r>
            <a:r>
              <a:rPr lang="en-US" sz="3200" baseline="-25000" dirty="0" smtClean="0">
                <a:solidFill>
                  <a:schemeClr val="bg1"/>
                </a:solidFill>
              </a:rPr>
              <a:t>ii </a:t>
            </a:r>
            <a:r>
              <a:rPr lang="en-US" sz="3200" dirty="0" smtClean="0">
                <a:solidFill>
                  <a:schemeClr val="bg1"/>
                </a:solidFill>
              </a:rPr>
              <a:t>=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k+1</a:t>
            </a:r>
            <a:r>
              <a:rPr lang="en-US" sz="3200" baseline="-25000" dirty="0" smtClean="0">
                <a:solidFill>
                  <a:schemeClr val="bg1"/>
                </a:solidFill>
              </a:rPr>
              <a:t>ii</a:t>
            </a:r>
            <a:r>
              <a:rPr lang="en-US" sz="3200" dirty="0" smtClean="0">
                <a:solidFill>
                  <a:schemeClr val="bg1"/>
                </a:solidFill>
              </a:rPr>
              <a:t>+.85/</a:t>
            </a:r>
            <a:r>
              <a:rPr lang="en-US" sz="3200" dirty="0" err="1" smtClean="0">
                <a:solidFill>
                  <a:schemeClr val="bg1"/>
                </a:solidFill>
              </a:rPr>
              <a:t>col_tot</a:t>
            </a:r>
            <a:r>
              <a:rPr lang="en-US" sz="3200" dirty="0" smtClean="0">
                <a:solidFill>
                  <a:schemeClr val="bg1"/>
                </a:solidFill>
              </a:rPr>
              <a:t>*</a:t>
            </a:r>
            <a:r>
              <a:rPr lang="en-US" sz="3200" dirty="0" err="1" smtClean="0">
                <a:solidFill>
                  <a:schemeClr val="bg1"/>
                </a:solidFill>
              </a:rPr>
              <a:t>y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i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c) start =end</a:t>
            </a:r>
            <a:r>
              <a:rPr lang="en-US" sz="3200" baseline="-25000" dirty="0" smtClean="0">
                <a:solidFill>
                  <a:schemeClr val="bg1"/>
                </a:solidFill>
              </a:rPr>
              <a:t>j</a:t>
            </a:r>
            <a:r>
              <a:rPr lang="en-US" sz="3200" dirty="0" smtClean="0">
                <a:solidFill>
                  <a:schemeClr val="bg1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20603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712788"/>
            <a:ext cx="11582400" cy="61452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Start with equal components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04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0563"/>
            <a:ext cx="11582400" cy="61674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One iteration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4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3738"/>
            <a:ext cx="11582400" cy="61642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143000"/>
            <a:ext cx="5715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iterations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1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485</Words>
  <Application>Microsoft Office PowerPoint</Application>
  <PresentationFormat>On-screen Show (4:3)</PresentationFormat>
  <Paragraphs>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 $25 Billion Eigenvector</vt:lpstr>
      <vt:lpstr>The Imaginary Web Surfer:</vt:lpstr>
      <vt:lpstr>A tiny web: who should get the highest rank?</vt:lpstr>
      <vt:lpstr>The associated stochastic matrix:</vt:lpstr>
      <vt:lpstr>How is yk+1=Axk performed?</vt:lpstr>
      <vt:lpstr>How is yk+1=Axk performed?</vt:lpstr>
      <vt:lpstr>Start with equal components</vt:lpstr>
      <vt:lpstr>One iteration</vt:lpstr>
      <vt:lpstr>Two iterations</vt:lpstr>
      <vt:lpstr>Three iterations</vt:lpstr>
      <vt:lpstr>Four iterations</vt:lpstr>
      <vt:lpstr>Five iterations</vt:lpstr>
      <vt:lpstr>Six iterations</vt:lpstr>
      <vt:lpstr>Seven iterations</vt:lpstr>
      <vt:lpstr>Eight iterations</vt:lpstr>
      <vt:lpstr>Nine iterations</vt:lpstr>
      <vt:lpstr>Ten iterations</vt:lpstr>
      <vt:lpstr>The Eigenvector</vt:lpstr>
      <vt:lpstr>The Imaginary Web Surfer:</vt:lpstr>
      <vt:lpstr>[U,G] = surfer (‘http://google.com’, 100)</vt:lpstr>
      <vt:lpstr>Pagerank Power Iteration 1 step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 the winners are…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$25 Billion Eigenvector</dc:title>
  <dc:creator>Alan Kaylor Cline</dc:creator>
  <cp:lastModifiedBy>Alan</cp:lastModifiedBy>
  <cp:revision>17</cp:revision>
  <dcterms:created xsi:type="dcterms:W3CDTF">2012-11-27T21:12:45Z</dcterms:created>
  <dcterms:modified xsi:type="dcterms:W3CDTF">2012-12-03T13:35:45Z</dcterms:modified>
</cp:coreProperties>
</file>