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3" r:id="rId3"/>
    <p:sldId id="262" r:id="rId4"/>
    <p:sldId id="263" r:id="rId5"/>
    <p:sldId id="285" r:id="rId6"/>
    <p:sldId id="284" r:id="rId7"/>
    <p:sldId id="271" r:id="rId8"/>
    <p:sldId id="272" r:id="rId9"/>
    <p:sldId id="273" r:id="rId10"/>
    <p:sldId id="275" r:id="rId11"/>
    <p:sldId id="274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58" r:id="rId20"/>
    <p:sldId id="259" r:id="rId21"/>
    <p:sldId id="269" r:id="rId22"/>
    <p:sldId id="267" r:id="rId23"/>
    <p:sldId id="265" r:id="rId24"/>
    <p:sldId id="264" r:id="rId25"/>
    <p:sldId id="260" r:id="rId26"/>
    <p:sldId id="270" r:id="rId27"/>
    <p:sldId id="261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6637"/>
    <a:srgbClr val="F6882E"/>
    <a:srgbClr val="E5CE27"/>
    <a:srgbClr val="49DC30"/>
    <a:srgbClr val="41CB8D"/>
    <a:srgbClr val="39AED3"/>
    <a:srgbClr val="3BD1CD"/>
    <a:srgbClr val="5E8BC2"/>
    <a:srgbClr val="3A3A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2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7C44-F339-48A0-A7BF-750350064CD8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E80A-6512-438B-88B5-CE979C37C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829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7C44-F339-48A0-A7BF-750350064CD8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E80A-6512-438B-88B5-CE979C37C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090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7C44-F339-48A0-A7BF-750350064CD8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E80A-6512-438B-88B5-CE979C37C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614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7C44-F339-48A0-A7BF-750350064CD8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E80A-6512-438B-88B5-CE979C37C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684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7C44-F339-48A0-A7BF-750350064CD8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E80A-6512-438B-88B5-CE979C37C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378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7C44-F339-48A0-A7BF-750350064CD8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E80A-6512-438B-88B5-CE979C37C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889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7C44-F339-48A0-A7BF-750350064CD8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E80A-6512-438B-88B5-CE979C37C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474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7C44-F339-48A0-A7BF-750350064CD8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E80A-6512-438B-88B5-CE979C37C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525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7C44-F339-48A0-A7BF-750350064CD8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E80A-6512-438B-88B5-CE979C37C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631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7C44-F339-48A0-A7BF-750350064CD8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E80A-6512-438B-88B5-CE979C37C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625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7C44-F339-48A0-A7BF-750350064CD8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E80A-6512-438B-88B5-CE979C37C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746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47C44-F339-48A0-A7BF-750350064CD8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AE80A-6512-438B-88B5-CE979C37C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841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$25 Billion Eigenvector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07493" y="3001818"/>
            <a:ext cx="41290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How does Google do </a:t>
            </a:r>
            <a:r>
              <a:rPr lang="en-US" sz="2400" dirty="0" err="1" smtClean="0">
                <a:solidFill>
                  <a:schemeClr val="bg1"/>
                </a:solidFill>
              </a:rPr>
              <a:t>Pagerank</a:t>
            </a:r>
            <a:r>
              <a:rPr lang="en-US" sz="2400" dirty="0" smtClean="0">
                <a:solidFill>
                  <a:schemeClr val="bg1"/>
                </a:solidFill>
              </a:rPr>
              <a:t>?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82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19200" y="693738"/>
            <a:ext cx="11582400" cy="616426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1143000"/>
            <a:ext cx="5715000" cy="48006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Three iterations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211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19200" y="693738"/>
            <a:ext cx="11582400" cy="616426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1143000"/>
            <a:ext cx="5715000" cy="48006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Four iterations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211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19200" y="693738"/>
            <a:ext cx="11582400" cy="616426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1143000"/>
            <a:ext cx="5715000" cy="48006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Five iterations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9026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19200" y="693738"/>
            <a:ext cx="11582400" cy="616426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1143000"/>
            <a:ext cx="5715000" cy="48006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Six iterations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9026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19200" y="693738"/>
            <a:ext cx="11582400" cy="616426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1143000"/>
            <a:ext cx="5715000" cy="48006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Seven iterations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9026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19200" y="693738"/>
            <a:ext cx="11582400" cy="616426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1143000"/>
            <a:ext cx="5715000" cy="48006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Eight iterations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9026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19200" y="693738"/>
            <a:ext cx="11582400" cy="616426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1143000"/>
            <a:ext cx="5715000" cy="48006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Nine iterations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0949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19200" y="693738"/>
            <a:ext cx="11582400" cy="616426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1143000"/>
            <a:ext cx="5715000" cy="48006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Ten iterations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0949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19200" y="693738"/>
            <a:ext cx="11582400" cy="616426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1143000"/>
            <a:ext cx="5715000" cy="48006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The Eigenvector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0949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873" y="136092"/>
            <a:ext cx="5934363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The Imaginary Web Surfer: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782" y="1951182"/>
            <a:ext cx="8229600" cy="452596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Starts at any page,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Randomly goes to a page linked from the current page,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Randomly goes to </a:t>
            </a:r>
            <a:r>
              <a:rPr lang="en-US" dirty="0" smtClean="0">
                <a:solidFill>
                  <a:srgbClr val="FF0000"/>
                </a:solidFill>
              </a:rPr>
              <a:t>any</a:t>
            </a:r>
            <a:r>
              <a:rPr lang="en-US" dirty="0" smtClean="0">
                <a:solidFill>
                  <a:schemeClr val="bg1"/>
                </a:solidFill>
              </a:rPr>
              <a:t> web page from a dangling page,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… except sometimes (e.g. 15% of the time), goes to a purely random page.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9458" name="Picture 2" descr="http://www.metaseo.com/wp-content/uploads/2011/01/web-surf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4083" y="140709"/>
            <a:ext cx="2466975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78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873" y="136092"/>
            <a:ext cx="5934363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The Imaginary Web Surfer: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782" y="1951182"/>
            <a:ext cx="8229600" cy="452596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Starts at any page,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Randomly goes to a page linked from the current page,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Randomly goes to </a:t>
            </a:r>
            <a:r>
              <a:rPr lang="en-US" dirty="0" smtClean="0">
                <a:solidFill>
                  <a:srgbClr val="FF0000"/>
                </a:solidFill>
              </a:rPr>
              <a:t>any</a:t>
            </a:r>
            <a:r>
              <a:rPr lang="en-US" dirty="0" smtClean="0">
                <a:solidFill>
                  <a:schemeClr val="bg1"/>
                </a:solidFill>
              </a:rPr>
              <a:t> web page from a dangling page,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… except sometimes (e.g. 15% of the time), goes to a purely random page.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9458" name="Picture 2" descr="http://www.metaseo.com/wp-content/uploads/2011/01/web-surf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4083" y="140709"/>
            <a:ext cx="2466975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291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[U,G] = surfer (‘http://google.com’, 100)</a:t>
            </a:r>
            <a:endParaRPr lang="en-US" sz="3200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583" y="1143000"/>
            <a:ext cx="9165167" cy="68738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46745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314325"/>
            <a:ext cx="8305800" cy="62293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488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Pagerank</a:t>
            </a:r>
            <a:r>
              <a:rPr lang="en-US" sz="3200" dirty="0" smtClean="0"/>
              <a:t> Power Iteration 1 step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3610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7" y="296863"/>
            <a:ext cx="8352367" cy="62642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629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err="1" smtClean="0"/>
              <a:t>Pagerank</a:t>
            </a:r>
            <a:r>
              <a:rPr lang="en-US" sz="3200" dirty="0" smtClean="0"/>
              <a:t> Power Iteration 2 steps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3610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7" y="296863"/>
            <a:ext cx="8352367" cy="62642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629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err="1" smtClean="0"/>
              <a:t>Pagerank</a:t>
            </a:r>
            <a:r>
              <a:rPr lang="en-US" sz="3200" dirty="0" smtClean="0"/>
              <a:t> Power Iteration 3 steps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3610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314325"/>
            <a:ext cx="8305800" cy="62293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629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err="1" smtClean="0"/>
              <a:t>Pagerank</a:t>
            </a:r>
            <a:r>
              <a:rPr lang="en-US" sz="3200" dirty="0" smtClean="0"/>
              <a:t> Power Iteration 4 steps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3610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7" y="296863"/>
            <a:ext cx="8352367" cy="62642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</p:pic>
      <p:sp>
        <p:nvSpPr>
          <p:cNvPr id="2581" name="Title 1"/>
          <p:cNvSpPr txBox="1">
            <a:spLocks/>
          </p:cNvSpPr>
          <p:nvPr/>
        </p:nvSpPr>
        <p:spPr>
          <a:xfrm>
            <a:off x="457200" y="274638"/>
            <a:ext cx="8229600" cy="629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err="1" smtClean="0"/>
              <a:t>Pagerank</a:t>
            </a:r>
            <a:r>
              <a:rPr lang="en-US" sz="3200" dirty="0" smtClean="0"/>
              <a:t> Power Iteration 5 steps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8575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7" y="296863"/>
            <a:ext cx="8352367" cy="62642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</p:pic>
      <p:sp>
        <p:nvSpPr>
          <p:cNvPr id="2581" name="Title 1"/>
          <p:cNvSpPr txBox="1">
            <a:spLocks/>
          </p:cNvSpPr>
          <p:nvPr/>
        </p:nvSpPr>
        <p:spPr>
          <a:xfrm>
            <a:off x="457200" y="274638"/>
            <a:ext cx="8229600" cy="629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err="1" smtClean="0"/>
              <a:t>Pagerank</a:t>
            </a:r>
            <a:r>
              <a:rPr lang="en-US" sz="3200" dirty="0" smtClean="0"/>
              <a:t> Power Iteration the limit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1619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743" y="231094"/>
            <a:ext cx="8229600" cy="970981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And the winners are…</a:t>
            </a:r>
            <a:br>
              <a:rPr lang="en-US" sz="3200" dirty="0" smtClean="0">
                <a:solidFill>
                  <a:schemeClr val="bg1"/>
                </a:solidFill>
              </a:rPr>
            </a:b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378" y="853082"/>
            <a:ext cx="8229600" cy="38038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    'http://www.loc.gov/standards/iso639-2'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    'http://www.sil.org/iso639-3'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    'http://www.loc.gov/standards/iso639-5'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    'http://purl.org/dc/elements/1.1'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    'http://purl.org/dc/terms'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    'http://purl.org/dc'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    'http://creativecommons.org/licenses/by/3.0'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    'http://i.creativecommons.org/l/by/3.0/88x31.png'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    'http://www.nlb.gov.sg'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    'http://purl.org/</a:t>
            </a:r>
            <a:r>
              <a:rPr lang="en-US" sz="2400" dirty="0" err="1" smtClean="0">
                <a:solidFill>
                  <a:schemeClr val="bg1"/>
                </a:solidFill>
              </a:rPr>
              <a:t>dcpapers</a:t>
            </a:r>
            <a:r>
              <a:rPr lang="en-US" sz="2400" dirty="0" smtClean="0">
                <a:solidFill>
                  <a:schemeClr val="bg1"/>
                </a:solidFill>
              </a:rPr>
              <a:t>'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    'http://www.nl.go.kr'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    'http://purl.org/</a:t>
            </a:r>
            <a:r>
              <a:rPr lang="en-US" sz="2400" dirty="0" err="1" smtClean="0">
                <a:solidFill>
                  <a:schemeClr val="bg1"/>
                </a:solidFill>
              </a:rPr>
              <a:t>dcregistry</a:t>
            </a:r>
            <a:r>
              <a:rPr lang="en-US" sz="2400" dirty="0" smtClean="0">
                <a:solidFill>
                  <a:schemeClr val="bg1"/>
                </a:solidFill>
              </a:rPr>
              <a:t>'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    'http://www.kc.tsukuba.ac.jp/index_en.html'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09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A tiny web: who should get the highest rank?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2659692" y="2033167"/>
            <a:ext cx="685800" cy="685800"/>
          </a:xfrm>
          <a:prstGeom prst="ellipse">
            <a:avLst/>
          </a:prstGeom>
          <a:solidFill>
            <a:srgbClr val="7D663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571999" y="2033167"/>
            <a:ext cx="685800" cy="685800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553199" y="2150077"/>
            <a:ext cx="685800" cy="685800"/>
          </a:xfrm>
          <a:prstGeom prst="ellipse">
            <a:avLst/>
          </a:prstGeom>
          <a:solidFill>
            <a:srgbClr val="3A3A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066799" y="2835877"/>
            <a:ext cx="685800" cy="685800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7848599" y="2835877"/>
            <a:ext cx="685800" cy="685800"/>
          </a:xfrm>
          <a:prstGeom prst="ellipse">
            <a:avLst/>
          </a:prstGeom>
          <a:solidFill>
            <a:srgbClr val="5E8BC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7848599" y="4166767"/>
            <a:ext cx="685800" cy="685800"/>
          </a:xfrm>
          <a:prstGeom prst="ellipse">
            <a:avLst/>
          </a:prstGeom>
          <a:solidFill>
            <a:srgbClr val="39AED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990599" y="4166767"/>
            <a:ext cx="685800" cy="685800"/>
          </a:xfrm>
          <a:prstGeom prst="ellipse">
            <a:avLst/>
          </a:prstGeom>
          <a:solidFill>
            <a:srgbClr val="F6882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2648210" y="4838065"/>
            <a:ext cx="685800" cy="685800"/>
          </a:xfrm>
          <a:prstGeom prst="ellipse">
            <a:avLst/>
          </a:prstGeom>
          <a:solidFill>
            <a:srgbClr val="E5CE2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4571999" y="4852567"/>
            <a:ext cx="685800" cy="685800"/>
          </a:xfrm>
          <a:prstGeom prst="ellipse">
            <a:avLst/>
          </a:prstGeom>
          <a:solidFill>
            <a:srgbClr val="49DC3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6553199" y="4852567"/>
            <a:ext cx="685800" cy="685800"/>
          </a:xfrm>
          <a:prstGeom prst="ellipse">
            <a:avLst/>
          </a:prstGeom>
          <a:solidFill>
            <a:srgbClr val="3BD1C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4" idx="6"/>
            <a:endCxn id="5" idx="2"/>
          </p:cNvCxnSpPr>
          <p:nvPr/>
        </p:nvCxnSpPr>
        <p:spPr>
          <a:xfrm>
            <a:off x="3345492" y="2376067"/>
            <a:ext cx="1226507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11" idx="1"/>
          </p:cNvCxnSpPr>
          <p:nvPr/>
        </p:nvCxnSpPr>
        <p:spPr>
          <a:xfrm>
            <a:off x="1664917" y="4609465"/>
            <a:ext cx="1083726" cy="329033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4"/>
            <a:endCxn id="10" idx="0"/>
          </p:cNvCxnSpPr>
          <p:nvPr/>
        </p:nvCxnSpPr>
        <p:spPr>
          <a:xfrm flipH="1">
            <a:off x="1333499" y="3521677"/>
            <a:ext cx="76200" cy="64509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4" idx="3"/>
          </p:cNvCxnSpPr>
          <p:nvPr/>
        </p:nvCxnSpPr>
        <p:spPr>
          <a:xfrm flipH="1">
            <a:off x="1676399" y="2618534"/>
            <a:ext cx="1083726" cy="1700633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1752599" y="2528467"/>
            <a:ext cx="907093" cy="445083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5" idx="5"/>
          </p:cNvCxnSpPr>
          <p:nvPr/>
        </p:nvCxnSpPr>
        <p:spPr>
          <a:xfrm>
            <a:off x="5157366" y="2618534"/>
            <a:ext cx="1624433" cy="2234033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5" idx="6"/>
            <a:endCxn id="6" idx="2"/>
          </p:cNvCxnSpPr>
          <p:nvPr/>
        </p:nvCxnSpPr>
        <p:spPr>
          <a:xfrm>
            <a:off x="5257799" y="2376067"/>
            <a:ext cx="1295400" cy="11691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2" idx="6"/>
            <a:endCxn id="13" idx="2"/>
          </p:cNvCxnSpPr>
          <p:nvPr/>
        </p:nvCxnSpPr>
        <p:spPr>
          <a:xfrm>
            <a:off x="5257799" y="5195467"/>
            <a:ext cx="1295400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8" idx="1"/>
          </p:cNvCxnSpPr>
          <p:nvPr/>
        </p:nvCxnSpPr>
        <p:spPr>
          <a:xfrm>
            <a:off x="7238999" y="2618534"/>
            <a:ext cx="710033" cy="317776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8" idx="4"/>
            <a:endCxn id="9" idx="0"/>
          </p:cNvCxnSpPr>
          <p:nvPr/>
        </p:nvCxnSpPr>
        <p:spPr>
          <a:xfrm>
            <a:off x="8191499" y="3521677"/>
            <a:ext cx="0" cy="64509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1" idx="7"/>
            <a:endCxn id="5" idx="3"/>
          </p:cNvCxnSpPr>
          <p:nvPr/>
        </p:nvCxnSpPr>
        <p:spPr>
          <a:xfrm flipV="1">
            <a:off x="3233577" y="2618534"/>
            <a:ext cx="1438855" cy="2319964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6" idx="3"/>
            <a:endCxn id="12" idx="7"/>
          </p:cNvCxnSpPr>
          <p:nvPr/>
        </p:nvCxnSpPr>
        <p:spPr>
          <a:xfrm flipH="1">
            <a:off x="5157366" y="2735444"/>
            <a:ext cx="1496266" cy="2217556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9" idx="3"/>
            <a:endCxn id="13" idx="6"/>
          </p:cNvCxnSpPr>
          <p:nvPr/>
        </p:nvCxnSpPr>
        <p:spPr>
          <a:xfrm flipH="1">
            <a:off x="7238999" y="4752134"/>
            <a:ext cx="710033" cy="443333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13" idx="3"/>
            <a:endCxn id="12" idx="5"/>
          </p:cNvCxnSpPr>
          <p:nvPr/>
        </p:nvCxnSpPr>
        <p:spPr>
          <a:xfrm flipH="1">
            <a:off x="5157366" y="5437934"/>
            <a:ext cx="1496266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6" idx="5"/>
            <a:endCxn id="9" idx="1"/>
          </p:cNvCxnSpPr>
          <p:nvPr/>
        </p:nvCxnSpPr>
        <p:spPr>
          <a:xfrm>
            <a:off x="7138566" y="2735444"/>
            <a:ext cx="810466" cy="1531756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11" idx="0"/>
            <a:endCxn id="4" idx="4"/>
          </p:cNvCxnSpPr>
          <p:nvPr/>
        </p:nvCxnSpPr>
        <p:spPr>
          <a:xfrm flipV="1">
            <a:off x="2991110" y="2718967"/>
            <a:ext cx="11482" cy="211909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075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The associated stochastic matrix: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2667001"/>
            <a:ext cx="9067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</a:t>
            </a:r>
            <a:r>
              <a:rPr lang="en-US" dirty="0" smtClean="0">
                <a:solidFill>
                  <a:schemeClr val="bg1"/>
                </a:solidFill>
              </a:rPr>
              <a:t>0.0150    0.0150    0.0150    0.0150    0.0150    0.0150    0.4400    0.0150    0.0150    0.2983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    0.4400    0.0150    0.0150    0.0150    0.0150    0.0150    0.0150    0.0150    0.0150    0.0150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    0.0150    0.2983    0.0150    0.0150    0.0150    0.0150    0.0150    0.0150    0.0150    0.0150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    0.0150    0.2983    0.8650    0.0150    0.0150    0.0150    0.0150    0.0150    0.0150    0.0150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    0.4400    0.0150    0.0150    0.8650    0.0150    0.8650    0.0150    0.0150    0.0150    0.0150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    0.0150    0.2983    0.0150    0.0150    0.8650    0.0150    0.0150    0.0150    0.0150    0.0150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    0.0150    0.0150    0.0150    0.0150    0.0150    0.0150    0.0150    0.8650    0.0150    0.0150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    0.0150    0.0150    0.0150    0.0150    0.0150    0.0150    0.0150    0.0150    0.8650    0.2983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    0.0150    0.0150    0.0150    0.0150    0.0150    0.0150    0.0150    0.0150    0.0150    0.2983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    0.0150    0.0150    0.0150    0.0150    0.0150    0.0150    0.4400    0.0150    0.0150    0.0150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8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How is y</a:t>
            </a:r>
            <a:r>
              <a:rPr lang="en-US" sz="4000" baseline="30000" dirty="0">
                <a:solidFill>
                  <a:schemeClr val="bg1"/>
                </a:solidFill>
              </a:rPr>
              <a:t>k+1</a:t>
            </a:r>
            <a:r>
              <a:rPr lang="en-US" sz="4000" dirty="0">
                <a:solidFill>
                  <a:schemeClr val="bg1"/>
                </a:solidFill>
              </a:rPr>
              <a:t>=</a:t>
            </a:r>
            <a:r>
              <a:rPr lang="en-US" sz="4000" dirty="0" err="1">
                <a:solidFill>
                  <a:schemeClr val="bg1"/>
                </a:solidFill>
              </a:rPr>
              <a:t>Ax</a:t>
            </a:r>
            <a:r>
              <a:rPr lang="en-US" sz="4000" baseline="30000" dirty="0" err="1">
                <a:solidFill>
                  <a:schemeClr val="bg1"/>
                </a:solidFill>
              </a:rPr>
              <a:t>k</a:t>
            </a:r>
            <a:r>
              <a:rPr lang="en-US" sz="4000" dirty="0">
                <a:solidFill>
                  <a:schemeClr val="bg1"/>
                </a:solidFill>
              </a:rPr>
              <a:t> performed?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2659692" y="2033167"/>
            <a:ext cx="685800" cy="685800"/>
          </a:xfrm>
          <a:prstGeom prst="ellipse">
            <a:avLst/>
          </a:prstGeom>
          <a:solidFill>
            <a:srgbClr val="7D663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571999" y="2033167"/>
            <a:ext cx="685800" cy="685800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553199" y="2150077"/>
            <a:ext cx="685800" cy="685800"/>
          </a:xfrm>
          <a:prstGeom prst="ellipse">
            <a:avLst/>
          </a:prstGeom>
          <a:solidFill>
            <a:srgbClr val="3A3A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066799" y="2835877"/>
            <a:ext cx="685800" cy="685800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7848599" y="2835877"/>
            <a:ext cx="685800" cy="685800"/>
          </a:xfrm>
          <a:prstGeom prst="ellipse">
            <a:avLst/>
          </a:prstGeom>
          <a:solidFill>
            <a:srgbClr val="5E8BC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7848599" y="4166767"/>
            <a:ext cx="685800" cy="685800"/>
          </a:xfrm>
          <a:prstGeom prst="ellipse">
            <a:avLst/>
          </a:prstGeom>
          <a:solidFill>
            <a:srgbClr val="39AED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990599" y="4166767"/>
            <a:ext cx="685800" cy="685800"/>
          </a:xfrm>
          <a:prstGeom prst="ellipse">
            <a:avLst/>
          </a:prstGeom>
          <a:solidFill>
            <a:srgbClr val="F6882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2648210" y="4838065"/>
            <a:ext cx="685800" cy="685800"/>
          </a:xfrm>
          <a:prstGeom prst="ellipse">
            <a:avLst/>
          </a:prstGeom>
          <a:solidFill>
            <a:srgbClr val="E5CE2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4571999" y="4852567"/>
            <a:ext cx="685800" cy="685800"/>
          </a:xfrm>
          <a:prstGeom prst="ellipse">
            <a:avLst/>
          </a:prstGeom>
          <a:solidFill>
            <a:srgbClr val="49DC3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6553199" y="4852567"/>
            <a:ext cx="685800" cy="685800"/>
          </a:xfrm>
          <a:prstGeom prst="ellipse">
            <a:avLst/>
          </a:prstGeom>
          <a:solidFill>
            <a:srgbClr val="3BD1C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4" idx="6"/>
            <a:endCxn id="5" idx="2"/>
          </p:cNvCxnSpPr>
          <p:nvPr/>
        </p:nvCxnSpPr>
        <p:spPr>
          <a:xfrm>
            <a:off x="3345492" y="2376067"/>
            <a:ext cx="1226507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11" idx="1"/>
          </p:cNvCxnSpPr>
          <p:nvPr/>
        </p:nvCxnSpPr>
        <p:spPr>
          <a:xfrm>
            <a:off x="1664917" y="4609465"/>
            <a:ext cx="1083726" cy="329033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4"/>
            <a:endCxn id="10" idx="0"/>
          </p:cNvCxnSpPr>
          <p:nvPr/>
        </p:nvCxnSpPr>
        <p:spPr>
          <a:xfrm flipH="1">
            <a:off x="1333499" y="3521677"/>
            <a:ext cx="76200" cy="64509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4" idx="3"/>
          </p:cNvCxnSpPr>
          <p:nvPr/>
        </p:nvCxnSpPr>
        <p:spPr>
          <a:xfrm flipH="1">
            <a:off x="1676399" y="2618534"/>
            <a:ext cx="1083726" cy="1700633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1752599" y="2528467"/>
            <a:ext cx="907093" cy="445083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5" idx="5"/>
          </p:cNvCxnSpPr>
          <p:nvPr/>
        </p:nvCxnSpPr>
        <p:spPr>
          <a:xfrm>
            <a:off x="5157366" y="2618534"/>
            <a:ext cx="1624433" cy="2234033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5" idx="6"/>
            <a:endCxn id="6" idx="2"/>
          </p:cNvCxnSpPr>
          <p:nvPr/>
        </p:nvCxnSpPr>
        <p:spPr>
          <a:xfrm>
            <a:off x="5257799" y="2376067"/>
            <a:ext cx="1295400" cy="11691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2" idx="6"/>
            <a:endCxn id="13" idx="2"/>
          </p:cNvCxnSpPr>
          <p:nvPr/>
        </p:nvCxnSpPr>
        <p:spPr>
          <a:xfrm>
            <a:off x="5257799" y="5195467"/>
            <a:ext cx="1295400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8" idx="1"/>
          </p:cNvCxnSpPr>
          <p:nvPr/>
        </p:nvCxnSpPr>
        <p:spPr>
          <a:xfrm>
            <a:off x="7238999" y="2618534"/>
            <a:ext cx="710033" cy="317776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8" idx="4"/>
            <a:endCxn id="9" idx="0"/>
          </p:cNvCxnSpPr>
          <p:nvPr/>
        </p:nvCxnSpPr>
        <p:spPr>
          <a:xfrm>
            <a:off x="8191499" y="3521677"/>
            <a:ext cx="0" cy="64509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1" idx="7"/>
            <a:endCxn id="5" idx="3"/>
          </p:cNvCxnSpPr>
          <p:nvPr/>
        </p:nvCxnSpPr>
        <p:spPr>
          <a:xfrm flipV="1">
            <a:off x="3233577" y="2618534"/>
            <a:ext cx="1438855" cy="2319964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6" idx="3"/>
            <a:endCxn id="12" idx="7"/>
          </p:cNvCxnSpPr>
          <p:nvPr/>
        </p:nvCxnSpPr>
        <p:spPr>
          <a:xfrm flipH="1">
            <a:off x="5157366" y="2735444"/>
            <a:ext cx="1496266" cy="2217556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9" idx="3"/>
            <a:endCxn id="13" idx="6"/>
          </p:cNvCxnSpPr>
          <p:nvPr/>
        </p:nvCxnSpPr>
        <p:spPr>
          <a:xfrm flipH="1">
            <a:off x="7238999" y="4752134"/>
            <a:ext cx="710033" cy="443333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13" idx="3"/>
            <a:endCxn id="12" idx="5"/>
          </p:cNvCxnSpPr>
          <p:nvPr/>
        </p:nvCxnSpPr>
        <p:spPr>
          <a:xfrm flipH="1">
            <a:off x="5157366" y="5437934"/>
            <a:ext cx="1496266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6" idx="5"/>
            <a:endCxn id="9" idx="1"/>
          </p:cNvCxnSpPr>
          <p:nvPr/>
        </p:nvCxnSpPr>
        <p:spPr>
          <a:xfrm>
            <a:off x="7138566" y="2735444"/>
            <a:ext cx="810466" cy="1531756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11" idx="0"/>
            <a:endCxn id="4" idx="4"/>
          </p:cNvCxnSpPr>
          <p:nvPr/>
        </p:nvCxnSpPr>
        <p:spPr>
          <a:xfrm flipV="1">
            <a:off x="2991110" y="2718967"/>
            <a:ext cx="11482" cy="211909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704711" y="5868165"/>
            <a:ext cx="793544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connection = [2  </a:t>
            </a:r>
            <a:r>
              <a:rPr lang="en-US" sz="2800" dirty="0" smtClean="0">
                <a:solidFill>
                  <a:srgbClr val="FF0000"/>
                </a:solidFill>
              </a:rPr>
              <a:t>5</a:t>
            </a:r>
            <a:r>
              <a:rPr lang="en-US" sz="2800" dirty="0" smtClean="0">
                <a:solidFill>
                  <a:schemeClr val="bg1"/>
                </a:solidFill>
              </a:rPr>
              <a:t>  3  4  </a:t>
            </a:r>
            <a:r>
              <a:rPr lang="en-US" sz="2800" dirty="0" smtClean="0">
                <a:solidFill>
                  <a:srgbClr val="FF0000"/>
                </a:solidFill>
              </a:rPr>
              <a:t>6</a:t>
            </a:r>
            <a:r>
              <a:rPr lang="en-US" sz="2800" dirty="0" smtClean="0">
                <a:solidFill>
                  <a:schemeClr val="bg1"/>
                </a:solidFill>
              </a:rPr>
              <a:t>  </a:t>
            </a:r>
            <a:r>
              <a:rPr lang="en-US" sz="2800" dirty="0" smtClean="0">
                <a:solidFill>
                  <a:srgbClr val="FF0000"/>
                </a:solidFill>
              </a:rPr>
              <a:t>4  5  6  5  </a:t>
            </a:r>
            <a:r>
              <a:rPr lang="en-US" sz="2800" dirty="0" smtClean="0">
                <a:solidFill>
                  <a:schemeClr val="bg1"/>
                </a:solidFill>
              </a:rPr>
              <a:t>1  </a:t>
            </a:r>
            <a:r>
              <a:rPr lang="en-US" sz="2800" dirty="0" smtClean="0">
                <a:solidFill>
                  <a:srgbClr val="FF0000"/>
                </a:solidFill>
              </a:rPr>
              <a:t>10  7</a:t>
            </a:r>
            <a:r>
              <a:rPr lang="en-US" sz="2800" dirty="0" smtClean="0">
                <a:solidFill>
                  <a:schemeClr val="bg1"/>
                </a:solidFill>
              </a:rPr>
              <a:t>  </a:t>
            </a:r>
            <a:r>
              <a:rPr lang="en-US" sz="2800" dirty="0" smtClean="0">
                <a:solidFill>
                  <a:srgbClr val="FF0000"/>
                </a:solidFill>
              </a:rPr>
              <a:t>8</a:t>
            </a:r>
            <a:r>
              <a:rPr lang="en-US" sz="2800" dirty="0" smtClean="0">
                <a:solidFill>
                  <a:schemeClr val="bg1"/>
                </a:solidFill>
              </a:rPr>
              <a:t>  1  8  </a:t>
            </a:r>
            <a:r>
              <a:rPr lang="en-US" sz="2800" dirty="0" smtClean="0">
                <a:solidFill>
                  <a:srgbClr val="FF0000"/>
                </a:solidFill>
              </a:rPr>
              <a:t>9</a:t>
            </a:r>
            <a:r>
              <a:rPr lang="en-US" sz="2800" dirty="0" smtClean="0">
                <a:solidFill>
                  <a:schemeClr val="bg1"/>
                </a:solidFill>
              </a:rPr>
              <a:t>]</a:t>
            </a:r>
          </a:p>
          <a:p>
            <a:r>
              <a:rPr lang="en-US" sz="2800" dirty="0">
                <a:solidFill>
                  <a:schemeClr val="bg1"/>
                </a:solidFill>
              </a:rPr>
              <a:t>end = [2  5  6  7  8  9  11  12  13  16]   </a:t>
            </a:r>
          </a:p>
          <a:p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19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How is y</a:t>
            </a:r>
            <a:r>
              <a:rPr lang="en-US" sz="4000" baseline="30000" dirty="0" smtClean="0">
                <a:solidFill>
                  <a:schemeClr val="bg1"/>
                </a:solidFill>
              </a:rPr>
              <a:t>k+1</a:t>
            </a:r>
            <a:r>
              <a:rPr lang="en-US" sz="4000" dirty="0" smtClean="0">
                <a:solidFill>
                  <a:schemeClr val="bg1"/>
                </a:solidFill>
              </a:rPr>
              <a:t>=</a:t>
            </a:r>
            <a:r>
              <a:rPr lang="en-US" sz="4000" dirty="0" err="1" smtClean="0">
                <a:solidFill>
                  <a:schemeClr val="bg1"/>
                </a:solidFill>
              </a:rPr>
              <a:t>Ax</a:t>
            </a:r>
            <a:r>
              <a:rPr lang="en-US" sz="4000" baseline="30000" dirty="0" err="1" smtClean="0">
                <a:solidFill>
                  <a:schemeClr val="bg1"/>
                </a:solidFill>
              </a:rPr>
              <a:t>k</a:t>
            </a:r>
            <a:r>
              <a:rPr lang="en-US" sz="4000" dirty="0" smtClean="0">
                <a:solidFill>
                  <a:schemeClr val="bg1"/>
                </a:solidFill>
              </a:rPr>
              <a:t> performed?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7300" y="2438400"/>
            <a:ext cx="6629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3200" dirty="0" smtClean="0">
                <a:solidFill>
                  <a:schemeClr val="bg1"/>
                </a:solidFill>
              </a:rPr>
              <a:t>y</a:t>
            </a:r>
            <a:r>
              <a:rPr lang="en-US" sz="3200" baseline="30000" dirty="0" smtClean="0">
                <a:solidFill>
                  <a:schemeClr val="bg1"/>
                </a:solidFill>
              </a:rPr>
              <a:t>k+1 </a:t>
            </a:r>
            <a:r>
              <a:rPr lang="en-US" sz="3200" dirty="0" smtClean="0">
                <a:solidFill>
                  <a:schemeClr val="bg1"/>
                </a:solidFill>
              </a:rPr>
              <a:t>= .15/n e, (where e is all 1’s)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solidFill>
                  <a:schemeClr val="bg1"/>
                </a:solidFill>
              </a:rPr>
              <a:t>start = 1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solidFill>
                  <a:schemeClr val="bg1"/>
                </a:solidFill>
              </a:rPr>
              <a:t>for j = 1,…, n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3200" dirty="0" err="1" smtClean="0">
                <a:solidFill>
                  <a:schemeClr val="bg1"/>
                </a:solidFill>
              </a:rPr>
              <a:t>col_tot</a:t>
            </a:r>
            <a:r>
              <a:rPr lang="en-US" sz="3200" dirty="0" smtClean="0">
                <a:solidFill>
                  <a:schemeClr val="bg1"/>
                </a:solidFill>
              </a:rPr>
              <a:t> = </a:t>
            </a:r>
            <a:r>
              <a:rPr lang="en-US" sz="3200" dirty="0" err="1" smtClean="0">
                <a:solidFill>
                  <a:schemeClr val="bg1"/>
                </a:solidFill>
              </a:rPr>
              <a:t>end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j</a:t>
            </a:r>
            <a:r>
              <a:rPr lang="en-US" sz="3200" dirty="0" smtClean="0">
                <a:solidFill>
                  <a:schemeClr val="bg1"/>
                </a:solidFill>
              </a:rPr>
              <a:t>-start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3200" dirty="0" smtClean="0">
                <a:solidFill>
                  <a:schemeClr val="bg1"/>
                </a:solidFill>
              </a:rPr>
              <a:t>for </a:t>
            </a:r>
            <a:r>
              <a:rPr lang="en-US" sz="3200" dirty="0" err="1" smtClean="0">
                <a:solidFill>
                  <a:schemeClr val="bg1"/>
                </a:solidFill>
              </a:rPr>
              <a:t>i</a:t>
            </a:r>
            <a:r>
              <a:rPr lang="en-US" sz="3200" dirty="0" smtClean="0">
                <a:solidFill>
                  <a:schemeClr val="bg1"/>
                </a:solidFill>
              </a:rPr>
              <a:t> = start,…,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end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j</a:t>
            </a:r>
            <a:endParaRPr lang="en-US" sz="3200" baseline="-25000" dirty="0" smtClean="0">
              <a:solidFill>
                <a:schemeClr val="bg1"/>
              </a:solidFill>
            </a:endParaRP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ii = </a:t>
            </a:r>
            <a:r>
              <a:rPr lang="en-US" sz="3200" dirty="0" err="1" smtClean="0">
                <a:solidFill>
                  <a:schemeClr val="bg1"/>
                </a:solidFill>
              </a:rPr>
              <a:t>connection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i</a:t>
            </a:r>
            <a:endParaRPr lang="en-US" sz="3200" baseline="-25000" dirty="0" smtClean="0">
              <a:solidFill>
                <a:schemeClr val="bg1"/>
              </a:solidFill>
            </a:endParaRP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y</a:t>
            </a:r>
            <a:r>
              <a:rPr lang="en-US" sz="3200" baseline="30000" dirty="0" smtClean="0">
                <a:solidFill>
                  <a:schemeClr val="bg1"/>
                </a:solidFill>
              </a:rPr>
              <a:t>k+1</a:t>
            </a:r>
            <a:r>
              <a:rPr lang="en-US" sz="3200" baseline="-25000" dirty="0" smtClean="0">
                <a:solidFill>
                  <a:schemeClr val="bg1"/>
                </a:solidFill>
              </a:rPr>
              <a:t>ii </a:t>
            </a:r>
            <a:r>
              <a:rPr lang="en-US" sz="3200" dirty="0" smtClean="0">
                <a:solidFill>
                  <a:schemeClr val="bg1"/>
                </a:solidFill>
              </a:rPr>
              <a:t>=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y</a:t>
            </a:r>
            <a:r>
              <a:rPr lang="en-US" sz="3200" baseline="30000" dirty="0" smtClean="0">
                <a:solidFill>
                  <a:schemeClr val="bg1"/>
                </a:solidFill>
              </a:rPr>
              <a:t>k+1</a:t>
            </a:r>
            <a:r>
              <a:rPr lang="en-US" sz="3200" baseline="-25000" dirty="0" smtClean="0">
                <a:solidFill>
                  <a:schemeClr val="bg1"/>
                </a:solidFill>
              </a:rPr>
              <a:t>ii</a:t>
            </a:r>
            <a:r>
              <a:rPr lang="en-US" sz="3200" dirty="0" smtClean="0">
                <a:solidFill>
                  <a:schemeClr val="bg1"/>
                </a:solidFill>
              </a:rPr>
              <a:t>+.85/</a:t>
            </a:r>
            <a:r>
              <a:rPr lang="en-US" sz="3200" dirty="0" err="1" smtClean="0">
                <a:solidFill>
                  <a:schemeClr val="bg1"/>
                </a:solidFill>
              </a:rPr>
              <a:t>col_tot</a:t>
            </a:r>
            <a:r>
              <a:rPr lang="en-US" sz="3200" dirty="0" smtClean="0">
                <a:solidFill>
                  <a:schemeClr val="bg1"/>
                </a:solidFill>
              </a:rPr>
              <a:t>*</a:t>
            </a:r>
            <a:r>
              <a:rPr lang="en-US" sz="3200" dirty="0" err="1" smtClean="0">
                <a:solidFill>
                  <a:schemeClr val="bg1"/>
                </a:solidFill>
              </a:rPr>
              <a:t>y</a:t>
            </a:r>
            <a:r>
              <a:rPr lang="en-US" sz="3200" baseline="30000" dirty="0" err="1" smtClean="0">
                <a:solidFill>
                  <a:schemeClr val="bg1"/>
                </a:solidFill>
              </a:rPr>
              <a:t>k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i</a:t>
            </a:r>
            <a:endParaRPr lang="en-US" sz="3200" baseline="-25000" dirty="0" smtClean="0">
              <a:solidFill>
                <a:schemeClr val="bg1"/>
              </a:solidFill>
            </a:endParaRPr>
          </a:p>
          <a:p>
            <a:pPr lvl="1"/>
            <a:r>
              <a:rPr lang="en-US" sz="3200" dirty="0" smtClean="0">
                <a:solidFill>
                  <a:schemeClr val="bg1"/>
                </a:solidFill>
              </a:rPr>
              <a:t>c) start =end</a:t>
            </a:r>
            <a:r>
              <a:rPr lang="en-US" sz="3200" baseline="-25000" dirty="0" smtClean="0">
                <a:solidFill>
                  <a:schemeClr val="bg1"/>
                </a:solidFill>
              </a:rPr>
              <a:t>j</a:t>
            </a:r>
            <a:r>
              <a:rPr lang="en-US" sz="3200" dirty="0" smtClean="0">
                <a:solidFill>
                  <a:schemeClr val="bg1"/>
                </a:solidFill>
              </a:rPr>
              <a:t>+1</a:t>
            </a:r>
          </a:p>
        </p:txBody>
      </p:sp>
    </p:spTree>
    <p:extLst>
      <p:ext uri="{BB962C8B-B14F-4D97-AF65-F5344CB8AC3E}">
        <p14:creationId xmlns:p14="http://schemas.microsoft.com/office/powerpoint/2010/main" val="206039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19200" y="712788"/>
            <a:ext cx="11582400" cy="61452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1143000"/>
            <a:ext cx="5715000" cy="48006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Start with equal components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0040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19200" y="690563"/>
            <a:ext cx="11582400" cy="6167437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1143000"/>
            <a:ext cx="5715000" cy="48006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One iteration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8413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19200" y="693738"/>
            <a:ext cx="11582400" cy="616426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1143000"/>
            <a:ext cx="5715000" cy="48006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Two iterations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211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485</Words>
  <Application>Microsoft Office PowerPoint</Application>
  <PresentationFormat>On-screen Show (4:3)</PresentationFormat>
  <Paragraphs>89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The $25 Billion Eigenvector</vt:lpstr>
      <vt:lpstr>The Imaginary Web Surfer:</vt:lpstr>
      <vt:lpstr>A tiny web: who should get the highest rank?</vt:lpstr>
      <vt:lpstr>The associated stochastic matrix:</vt:lpstr>
      <vt:lpstr>How is yk+1=Axk performed?</vt:lpstr>
      <vt:lpstr>How is yk+1=Axk performed?</vt:lpstr>
      <vt:lpstr>Start with equal components</vt:lpstr>
      <vt:lpstr>One iteration</vt:lpstr>
      <vt:lpstr>Two iterations</vt:lpstr>
      <vt:lpstr>Three iterations</vt:lpstr>
      <vt:lpstr>Four iterations</vt:lpstr>
      <vt:lpstr>Five iterations</vt:lpstr>
      <vt:lpstr>Six iterations</vt:lpstr>
      <vt:lpstr>Seven iterations</vt:lpstr>
      <vt:lpstr>Eight iterations</vt:lpstr>
      <vt:lpstr>Nine iterations</vt:lpstr>
      <vt:lpstr>Ten iterations</vt:lpstr>
      <vt:lpstr>The Eigenvector</vt:lpstr>
      <vt:lpstr>The Imaginary Web Surfer:</vt:lpstr>
      <vt:lpstr>[U,G] = surfer (‘http://google.com’, 100)</vt:lpstr>
      <vt:lpstr>Pagerank Power Iteration 1 step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And the winners are…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$25 Billion Eigenvector</dc:title>
  <dc:creator>Alan Kaylor Cline</dc:creator>
  <cp:lastModifiedBy>Alan</cp:lastModifiedBy>
  <cp:revision>17</cp:revision>
  <dcterms:created xsi:type="dcterms:W3CDTF">2012-11-27T21:12:45Z</dcterms:created>
  <dcterms:modified xsi:type="dcterms:W3CDTF">2012-12-03T13:35:45Z</dcterms:modified>
</cp:coreProperties>
</file>