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3" r:id="rId7"/>
    <p:sldId id="262" r:id="rId8"/>
    <p:sldId id="261" r:id="rId9"/>
    <p:sldId id="266" r:id="rId10"/>
    <p:sldId id="265" r:id="rId11"/>
    <p:sldId id="264" r:id="rId12"/>
    <p:sldId id="268" r:id="rId13"/>
    <p:sldId id="269" r:id="rId14"/>
    <p:sldId id="270" r:id="rId15"/>
    <p:sldId id="273" r:id="rId16"/>
    <p:sldId id="272" r:id="rId17"/>
    <p:sldId id="274" r:id="rId18"/>
    <p:sldId id="278" r:id="rId19"/>
    <p:sldId id="276" r:id="rId20"/>
    <p:sldId id="277" r:id="rId21"/>
    <p:sldId id="283" r:id="rId22"/>
    <p:sldId id="282" r:id="rId23"/>
    <p:sldId id="281" r:id="rId24"/>
    <p:sldId id="284" r:id="rId25"/>
    <p:sldId id="286" r:id="rId26"/>
    <p:sldId id="287" r:id="rId27"/>
    <p:sldId id="289" r:id="rId28"/>
    <p:sldId id="288" r:id="rId29"/>
    <p:sldId id="290" r:id="rId30"/>
    <p:sldId id="291" r:id="rId31"/>
    <p:sldId id="292" r:id="rId32"/>
    <p:sldId id="293" r:id="rId33"/>
    <p:sldId id="29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715" autoAdjust="0"/>
  </p:normalViewPr>
  <p:slideViewPr>
    <p:cSldViewPr snapToGrid="0">
      <p:cViewPr varScale="1">
        <p:scale>
          <a:sx n="98" d="100"/>
          <a:sy n="98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8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0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66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6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1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5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1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1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3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9743-8E07-433B-AA79-F1BA2FCDE36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8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69743-8E07-433B-AA79-F1BA2FCDE365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D2A3E-E21F-4653-AAD4-0C267FB06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5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texas.edu/users/cline/M340L/QRcornershift400.avi" TargetMode="External"/><Relationship Id="rId2" Type="http://schemas.openxmlformats.org/officeDocument/2006/relationships/hyperlink" Target="http://www.cs.utexas.edu/users/cline/M340L/QRnohift400.avi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utexas.edu/users/cline/M340L/QRdoubleshift200.av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QR iteration for eigenvalues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0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If any eigenvalues have </a:t>
            </a:r>
            <a:r>
              <a:rPr lang="en-US" sz="3200" dirty="0">
                <a:solidFill>
                  <a:schemeClr val="bg1"/>
                </a:solidFill>
              </a:rPr>
              <a:t>non-zero imaginary </a:t>
            </a:r>
            <a:r>
              <a:rPr lang="en-US" sz="3200" dirty="0" smtClean="0">
                <a:solidFill>
                  <a:schemeClr val="bg1"/>
                </a:solidFill>
              </a:rPr>
              <a:t>parts, the sequence will </a:t>
            </a:r>
            <a:r>
              <a:rPr lang="en-US" sz="3200" dirty="0" smtClean="0">
                <a:solidFill>
                  <a:srgbClr val="FF0000"/>
                </a:solidFill>
              </a:rPr>
              <a:t>not</a:t>
            </a:r>
            <a:r>
              <a:rPr lang="en-US" sz="3200" dirty="0" smtClean="0">
                <a:solidFill>
                  <a:schemeClr val="bg1"/>
                </a:solidFill>
              </a:rPr>
              <a:t> converge to them.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Are we dead?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1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If any eigenvalues have </a:t>
            </a:r>
            <a:r>
              <a:rPr lang="en-US" sz="3200" dirty="0">
                <a:solidFill>
                  <a:schemeClr val="bg1"/>
                </a:solidFill>
              </a:rPr>
              <a:t>non-zero imaginary </a:t>
            </a:r>
            <a:r>
              <a:rPr lang="en-US" sz="3200" dirty="0" smtClean="0">
                <a:solidFill>
                  <a:schemeClr val="bg1"/>
                </a:solidFill>
              </a:rPr>
              <a:t>parts, the sequence will </a:t>
            </a:r>
            <a:r>
              <a:rPr lang="en-US" sz="3200" dirty="0" smtClean="0">
                <a:solidFill>
                  <a:srgbClr val="FF0000"/>
                </a:solidFill>
              </a:rPr>
              <a:t>not</a:t>
            </a:r>
            <a:r>
              <a:rPr lang="en-US" sz="3200" dirty="0" smtClean="0">
                <a:solidFill>
                  <a:schemeClr val="bg1"/>
                </a:solidFill>
              </a:rPr>
              <a:t> converge to them.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Are we dead?</a:t>
            </a:r>
          </a:p>
          <a:p>
            <a:pPr algn="ctr"/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Nope, but we have to modify our expectations.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5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487" y="1995555"/>
            <a:ext cx="673190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13" y="1995555"/>
            <a:ext cx="673190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3279913" y="3594260"/>
            <a:ext cx="762000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61113" y="3599576"/>
            <a:ext cx="762000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96817" y="320943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  .  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7411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Instead of the limit being an upper triangular matrix</a:t>
            </a:r>
          </a:p>
        </p:txBody>
      </p:sp>
    </p:spTree>
    <p:extLst>
      <p:ext uri="{BB962C8B-B14F-4D97-AF65-F5344CB8AC3E}">
        <p14:creationId xmlns:p14="http://schemas.microsoft.com/office/powerpoint/2010/main" val="315627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487" y="1995555"/>
            <a:ext cx="673190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13" y="1995555"/>
            <a:ext cx="673190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3279913" y="3594260"/>
            <a:ext cx="762000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61113" y="3599576"/>
            <a:ext cx="762000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96817" y="320943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  .  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7411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Instead of the limit being an upper triangular matrix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it is block upper triangular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13" y="1995556"/>
            <a:ext cx="6731903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19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487" y="1995555"/>
            <a:ext cx="673190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13" y="1995555"/>
            <a:ext cx="673190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3279913" y="3594260"/>
            <a:ext cx="762000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61113" y="3599576"/>
            <a:ext cx="762000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96817" y="320943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  .  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7411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Instead of the limit being an upper triangular matrix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it is block upper triangular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13" y="1995556"/>
            <a:ext cx="6731903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6343862" y="2402958"/>
            <a:ext cx="680484" cy="68048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66112" y="3209437"/>
            <a:ext cx="680484" cy="68048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487" y="1995555"/>
            <a:ext cx="673190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13" y="1995555"/>
            <a:ext cx="673190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3279913" y="3594260"/>
            <a:ext cx="762000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61113" y="3599576"/>
            <a:ext cx="762000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96817" y="320943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  .  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7411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Instead of the limit being an upper triangular matrix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it is block upper triangular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13" y="1995556"/>
            <a:ext cx="6731903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6343862" y="2402958"/>
            <a:ext cx="680484" cy="68048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66112" y="3209437"/>
            <a:ext cx="680484" cy="68048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52346" y="502721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 blocks are 2 by 2 and…</a:t>
            </a:r>
          </a:p>
        </p:txBody>
      </p:sp>
    </p:spTree>
    <p:extLst>
      <p:ext uri="{BB962C8B-B14F-4D97-AF65-F5344CB8AC3E}">
        <p14:creationId xmlns:p14="http://schemas.microsoft.com/office/powerpoint/2010/main" val="18987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487" y="1995555"/>
            <a:ext cx="673190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13" y="1995555"/>
            <a:ext cx="673190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3279913" y="3594260"/>
            <a:ext cx="762000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61113" y="3599576"/>
            <a:ext cx="762000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96817" y="320943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  .  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7411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Instead of the limit being an upper triangular matrix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it is block upper triangular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13" y="1995556"/>
            <a:ext cx="6731903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6343862" y="2402958"/>
            <a:ext cx="680484" cy="68048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66112" y="3209437"/>
            <a:ext cx="680484" cy="68048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52346" y="502721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 blocks are 2 by 2 and…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 eigenvalues we want are the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complex conjugate pairs of eigenvalues of the blocks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63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487" y="1995555"/>
            <a:ext cx="673190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13" y="1995555"/>
            <a:ext cx="673190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3279913" y="3594260"/>
            <a:ext cx="762000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61113" y="3599576"/>
            <a:ext cx="762000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96817" y="320943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  .  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7411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This actually presents no major troubles.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13" y="1995556"/>
            <a:ext cx="6731903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6343862" y="2402958"/>
            <a:ext cx="680484" cy="68048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66112" y="3209437"/>
            <a:ext cx="680484" cy="68048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52346" y="502721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 blocks are 2 by 2 and…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 eigenvalues we want are the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complex conjugate pairs of eigenvalues of the blocks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8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402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So this is the algorithm in a mathematical form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(as opposed to form representing what happens in storage):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marL="971550" lvl="1" indent="-514350">
              <a:buAutoNum type="arabicPeriod"/>
            </a:pPr>
            <a:endParaRPr lang="en-US" sz="3200" dirty="0" smtClean="0">
              <a:solidFill>
                <a:schemeClr val="bg1"/>
              </a:solidFill>
            </a:endParaRPr>
          </a:p>
          <a:p>
            <a:pPr lvl="1"/>
            <a:endParaRPr lang="en-US" sz="3200" baseline="-25000" dirty="0" smtClean="0">
              <a:solidFill>
                <a:schemeClr val="bg1"/>
              </a:solidFill>
            </a:endParaRPr>
          </a:p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3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991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So this is the algorithm in a mathematical form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(as opposed to form representing what happens in storage):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0. Set A</a:t>
            </a:r>
            <a:r>
              <a:rPr lang="en-US" sz="3200" baseline="-25000" dirty="0" smtClean="0">
                <a:solidFill>
                  <a:schemeClr val="bg1"/>
                </a:solidFill>
              </a:rPr>
              <a:t>1</a:t>
            </a:r>
            <a:r>
              <a:rPr lang="en-US" sz="3200" dirty="0" smtClean="0">
                <a:solidFill>
                  <a:schemeClr val="bg1"/>
                </a:solidFill>
              </a:rPr>
              <a:t> = A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For k = 1, 2, …</a:t>
            </a:r>
          </a:p>
          <a:p>
            <a:pPr marL="971550" lvl="1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Do a QR factorization of 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:      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 =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971550" lvl="1" indent="-514350">
              <a:buFontTx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Set      A</a:t>
            </a:r>
            <a:r>
              <a:rPr lang="en-US" sz="3200" baseline="-25000" dirty="0" smtClean="0">
                <a:solidFill>
                  <a:schemeClr val="bg1"/>
                </a:solidFill>
              </a:rPr>
              <a:t>k+1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>
                <a:solidFill>
                  <a:schemeClr val="bg1"/>
                </a:solidFill>
              </a:rPr>
              <a:t>Q</a:t>
            </a:r>
            <a:r>
              <a:rPr lang="en-US" sz="3200" baseline="-25000" dirty="0" err="1">
                <a:solidFill>
                  <a:schemeClr val="bg1"/>
                </a:solidFill>
              </a:rPr>
              <a:t>k</a:t>
            </a:r>
            <a:endParaRPr lang="en-US" sz="3200" dirty="0">
              <a:solidFill>
                <a:schemeClr val="bg1"/>
              </a:solidFill>
            </a:endParaRPr>
          </a:p>
          <a:p>
            <a:pPr marL="971550" lvl="1" indent="-514350">
              <a:buAutoNum type="arabicPeriod"/>
            </a:pPr>
            <a:endParaRPr lang="en-US" sz="3200" dirty="0" smtClean="0">
              <a:solidFill>
                <a:schemeClr val="bg1"/>
              </a:solidFill>
            </a:endParaRPr>
          </a:p>
          <a:p>
            <a:pPr lvl="1"/>
            <a:endParaRPr lang="en-US" sz="3200" baseline="-25000" dirty="0" smtClean="0">
              <a:solidFill>
                <a:schemeClr val="bg1"/>
              </a:solidFill>
            </a:endParaRPr>
          </a:p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1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487" y="1995555"/>
            <a:ext cx="673190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13" y="1995555"/>
            <a:ext cx="673190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3279913" y="3594260"/>
            <a:ext cx="762000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61113" y="3599576"/>
            <a:ext cx="762000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96817" y="320943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  .  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74119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The intention of the algorithm is to perform a sequence of similarity transformations on a real matrix </a:t>
            </a:r>
            <a:r>
              <a:rPr lang="en-US" sz="2400" dirty="0" smtClean="0">
                <a:solidFill>
                  <a:schemeClr val="bg1"/>
                </a:solidFill>
              </a:rPr>
              <a:t>so that the </a:t>
            </a:r>
            <a:r>
              <a:rPr lang="en-US" sz="2400" dirty="0">
                <a:solidFill>
                  <a:schemeClr val="bg1"/>
                </a:solidFill>
              </a:rPr>
              <a:t>limit is a triangular matrix.</a:t>
            </a:r>
          </a:p>
        </p:txBody>
      </p:sp>
    </p:spTree>
    <p:extLst>
      <p:ext uri="{BB962C8B-B14F-4D97-AF65-F5344CB8AC3E}">
        <p14:creationId xmlns:p14="http://schemas.microsoft.com/office/powerpoint/2010/main" val="117969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006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This is the algorithm in a programming form:</a:t>
            </a: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For k = 1, 2, …</a:t>
            </a:r>
          </a:p>
          <a:p>
            <a:pPr marL="971550" lvl="1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Do a QR factorization of A:      A → QR</a:t>
            </a:r>
          </a:p>
          <a:p>
            <a:pPr marL="971550" lvl="1" indent="-514350">
              <a:buFontTx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Set      A ← RQ</a:t>
            </a:r>
            <a:endParaRPr lang="en-US" sz="3200" dirty="0">
              <a:solidFill>
                <a:schemeClr val="bg1"/>
              </a:solidFill>
            </a:endParaRPr>
          </a:p>
          <a:p>
            <a:pPr marL="971550" lvl="1" indent="-514350">
              <a:buAutoNum type="arabicPeriod"/>
            </a:pPr>
            <a:endParaRPr lang="en-US" sz="3200" dirty="0" smtClean="0">
              <a:solidFill>
                <a:schemeClr val="bg1"/>
              </a:solidFill>
            </a:endParaRPr>
          </a:p>
          <a:p>
            <a:pPr lvl="1"/>
            <a:endParaRPr lang="en-US" sz="3200" baseline="-25000" dirty="0" smtClean="0">
              <a:solidFill>
                <a:schemeClr val="bg1"/>
              </a:solidFill>
            </a:endParaRPr>
          </a:p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54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Since 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 =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lvl="1" algn="ctr"/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dirty="0">
              <a:solidFill>
                <a:schemeClr val="bg1"/>
              </a:solidFill>
            </a:endParaRPr>
          </a:p>
          <a:p>
            <a:pPr lvl="1"/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3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Since 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 =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lvl="1" algn="ctr"/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dirty="0">
              <a:solidFill>
                <a:schemeClr val="bg1"/>
              </a:solidFill>
            </a:endParaRPr>
          </a:p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but then </a:t>
            </a:r>
          </a:p>
          <a:p>
            <a:pPr lvl="1"/>
            <a:endParaRPr lang="en-US" sz="3200" baseline="-25000" dirty="0" smtClean="0">
              <a:solidFill>
                <a:schemeClr val="bg1"/>
              </a:solidFill>
            </a:endParaRPr>
          </a:p>
          <a:p>
            <a:pPr lvl="1" algn="ctr"/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k+1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>
                <a:solidFill>
                  <a:schemeClr val="bg1"/>
                </a:solidFill>
              </a:rPr>
              <a:t>Q</a:t>
            </a:r>
            <a:r>
              <a:rPr lang="en-US" sz="3200" baseline="-25000" dirty="0" err="1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lvl="1"/>
            <a:endParaRPr lang="en-US" sz="3200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3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345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Since 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 =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lvl="1" algn="ctr"/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dirty="0">
              <a:solidFill>
                <a:schemeClr val="bg1"/>
              </a:solidFill>
            </a:endParaRPr>
          </a:p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but then </a:t>
            </a:r>
          </a:p>
          <a:p>
            <a:pPr lvl="1"/>
            <a:endParaRPr lang="en-US" sz="3200" baseline="-25000" dirty="0" smtClean="0">
              <a:solidFill>
                <a:schemeClr val="bg1"/>
              </a:solidFill>
            </a:endParaRPr>
          </a:p>
          <a:p>
            <a:pPr lvl="1" algn="ctr"/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k+1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>
                <a:solidFill>
                  <a:schemeClr val="bg1"/>
                </a:solidFill>
              </a:rPr>
              <a:t>Q</a:t>
            </a:r>
            <a:r>
              <a:rPr lang="en-US" sz="3200" baseline="-25000" dirty="0" err="1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lvl="1"/>
            <a:endParaRPr lang="en-US" sz="3200" baseline="-25000" dirty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and since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-250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is orthogonal,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baseline="300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=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Q</a:t>
            </a:r>
            <a:r>
              <a:rPr lang="en-US" sz="3200" baseline="-25000" dirty="0" smtClean="0">
                <a:solidFill>
                  <a:schemeClr val="bg1"/>
                </a:solidFill>
              </a:rPr>
              <a:t>k</a:t>
            </a:r>
            <a:r>
              <a:rPr lang="en-US" sz="3200" baseline="30000" dirty="0" smtClean="0">
                <a:solidFill>
                  <a:schemeClr val="bg1"/>
                </a:solidFill>
              </a:rPr>
              <a:t>-1 </a:t>
            </a:r>
            <a:r>
              <a:rPr lang="en-US" sz="3200" dirty="0" smtClean="0">
                <a:solidFill>
                  <a:schemeClr val="bg1"/>
                </a:solidFill>
              </a:rPr>
              <a:t> and  </a:t>
            </a:r>
            <a:endParaRPr lang="en-US" sz="3200" dirty="0">
              <a:solidFill>
                <a:schemeClr val="bg1"/>
              </a:solidFill>
            </a:endParaRPr>
          </a:p>
          <a:p>
            <a:pPr lvl="1"/>
            <a:endParaRPr lang="en-US" sz="3200" baseline="-25000" dirty="0" smtClean="0">
              <a:solidFill>
                <a:schemeClr val="bg1"/>
              </a:solidFill>
            </a:endParaRPr>
          </a:p>
          <a:p>
            <a:pPr marL="0" lvl="1" algn="ctr"/>
            <a:endParaRPr lang="en-US" sz="3200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3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837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Since 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 =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lvl="1" algn="ctr"/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dirty="0">
              <a:solidFill>
                <a:schemeClr val="bg1"/>
              </a:solidFill>
            </a:endParaRPr>
          </a:p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but then </a:t>
            </a:r>
          </a:p>
          <a:p>
            <a:pPr lvl="1"/>
            <a:endParaRPr lang="en-US" sz="3200" baseline="-25000" dirty="0" smtClean="0">
              <a:solidFill>
                <a:schemeClr val="bg1"/>
              </a:solidFill>
            </a:endParaRPr>
          </a:p>
          <a:p>
            <a:pPr lvl="1" algn="ctr"/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k+1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>
                <a:solidFill>
                  <a:schemeClr val="bg1"/>
                </a:solidFill>
              </a:rPr>
              <a:t>Q</a:t>
            </a:r>
            <a:r>
              <a:rPr lang="en-US" sz="3200" baseline="-25000" dirty="0" err="1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lvl="1"/>
            <a:endParaRPr lang="en-US" sz="3200" baseline="-25000" dirty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and since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-250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is orthogonal,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baseline="300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=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Q</a:t>
            </a:r>
            <a:r>
              <a:rPr lang="en-US" sz="3200" baseline="-25000" dirty="0" smtClean="0">
                <a:solidFill>
                  <a:schemeClr val="bg1"/>
                </a:solidFill>
              </a:rPr>
              <a:t>k</a:t>
            </a:r>
            <a:r>
              <a:rPr lang="en-US" sz="3200" baseline="30000" dirty="0" smtClean="0">
                <a:solidFill>
                  <a:schemeClr val="bg1"/>
                </a:solidFill>
              </a:rPr>
              <a:t>-1 </a:t>
            </a:r>
            <a:r>
              <a:rPr lang="en-US" sz="3200" dirty="0" smtClean="0">
                <a:solidFill>
                  <a:schemeClr val="bg1"/>
                </a:solidFill>
              </a:rPr>
              <a:t> and  </a:t>
            </a:r>
            <a:endParaRPr lang="en-US" sz="3200" dirty="0">
              <a:solidFill>
                <a:schemeClr val="bg1"/>
              </a:solidFill>
            </a:endParaRPr>
          </a:p>
          <a:p>
            <a:pPr lvl="1"/>
            <a:endParaRPr lang="en-US" sz="3200" baseline="-25000" dirty="0" smtClean="0">
              <a:solidFill>
                <a:schemeClr val="bg1"/>
              </a:solidFill>
            </a:endParaRPr>
          </a:p>
          <a:p>
            <a:pPr marL="0" lvl="1" algn="ctr"/>
            <a:r>
              <a:rPr lang="en-US" sz="3200" dirty="0">
                <a:solidFill>
                  <a:schemeClr val="bg1"/>
                </a:solidFill>
              </a:rPr>
              <a:t>A</a:t>
            </a:r>
            <a:r>
              <a:rPr lang="en-US" sz="3200" baseline="-25000" dirty="0">
                <a:solidFill>
                  <a:schemeClr val="bg1"/>
                </a:solidFill>
              </a:rPr>
              <a:t>k+1</a:t>
            </a:r>
            <a:r>
              <a:rPr lang="en-US" sz="3200" dirty="0">
                <a:solidFill>
                  <a:schemeClr val="bg1"/>
                </a:solidFill>
              </a:rPr>
              <a:t> = </a:t>
            </a:r>
            <a:r>
              <a:rPr lang="en-US" sz="3200" dirty="0" smtClean="0">
                <a:solidFill>
                  <a:schemeClr val="bg1"/>
                </a:solidFill>
              </a:rPr>
              <a:t>Q</a:t>
            </a:r>
            <a:r>
              <a:rPr lang="en-US" sz="3200" baseline="-25000" dirty="0" smtClean="0">
                <a:solidFill>
                  <a:schemeClr val="bg1"/>
                </a:solidFill>
              </a:rPr>
              <a:t>k</a:t>
            </a:r>
            <a:r>
              <a:rPr lang="en-US" sz="3200" baseline="30000" dirty="0" smtClean="0">
                <a:solidFill>
                  <a:schemeClr val="bg1"/>
                </a:solidFill>
              </a:rPr>
              <a:t>-1</a:t>
            </a:r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Q</a:t>
            </a:r>
            <a:r>
              <a:rPr lang="en-US" sz="3200" baseline="-25000" dirty="0" smtClean="0">
                <a:solidFill>
                  <a:schemeClr val="bg1"/>
                </a:solidFill>
              </a:rPr>
              <a:t>k</a:t>
            </a:r>
          </a:p>
          <a:p>
            <a:pPr marL="0" lvl="1" algn="ctr"/>
            <a:endParaRPr lang="en-US" sz="3200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9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329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Since 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 =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lvl="1" algn="ctr"/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dirty="0">
              <a:solidFill>
                <a:schemeClr val="bg1"/>
              </a:solidFill>
            </a:endParaRPr>
          </a:p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but then </a:t>
            </a:r>
          </a:p>
          <a:p>
            <a:pPr lvl="1"/>
            <a:endParaRPr lang="en-US" sz="3200" baseline="-25000" dirty="0" smtClean="0">
              <a:solidFill>
                <a:schemeClr val="bg1"/>
              </a:solidFill>
            </a:endParaRPr>
          </a:p>
          <a:p>
            <a:pPr lvl="1" algn="ctr"/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k+1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R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>
                <a:solidFill>
                  <a:schemeClr val="bg1"/>
                </a:solidFill>
              </a:rPr>
              <a:t>Q</a:t>
            </a:r>
            <a:r>
              <a:rPr lang="en-US" sz="3200" baseline="-25000" dirty="0" err="1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=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lvl="1"/>
            <a:endParaRPr lang="en-US" sz="3200" baseline="-25000" dirty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and since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-250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is orthogonal,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3200" baseline="30000" dirty="0" err="1" smtClean="0">
                <a:solidFill>
                  <a:schemeClr val="bg1"/>
                </a:solidFill>
              </a:rPr>
              <a:t>T</a:t>
            </a:r>
            <a:r>
              <a:rPr lang="en-US" sz="3200" baseline="300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=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Q</a:t>
            </a:r>
            <a:r>
              <a:rPr lang="en-US" sz="3200" baseline="-25000" dirty="0" smtClean="0">
                <a:solidFill>
                  <a:schemeClr val="bg1"/>
                </a:solidFill>
              </a:rPr>
              <a:t>k</a:t>
            </a:r>
            <a:r>
              <a:rPr lang="en-US" sz="3200" baseline="30000" dirty="0" smtClean="0">
                <a:solidFill>
                  <a:schemeClr val="bg1"/>
                </a:solidFill>
              </a:rPr>
              <a:t>-1 </a:t>
            </a:r>
            <a:r>
              <a:rPr lang="en-US" sz="3200" dirty="0" smtClean="0">
                <a:solidFill>
                  <a:schemeClr val="bg1"/>
                </a:solidFill>
              </a:rPr>
              <a:t> and  </a:t>
            </a:r>
            <a:endParaRPr lang="en-US" sz="3200" dirty="0">
              <a:solidFill>
                <a:schemeClr val="bg1"/>
              </a:solidFill>
            </a:endParaRPr>
          </a:p>
          <a:p>
            <a:pPr lvl="1"/>
            <a:endParaRPr lang="en-US" sz="3200" baseline="-25000" dirty="0" smtClean="0">
              <a:solidFill>
                <a:schemeClr val="bg1"/>
              </a:solidFill>
            </a:endParaRPr>
          </a:p>
          <a:p>
            <a:pPr marL="0" lvl="1" algn="ctr"/>
            <a:r>
              <a:rPr lang="en-US" sz="3200" dirty="0">
                <a:solidFill>
                  <a:schemeClr val="bg1"/>
                </a:solidFill>
              </a:rPr>
              <a:t>A</a:t>
            </a:r>
            <a:r>
              <a:rPr lang="en-US" sz="3200" baseline="-25000" dirty="0">
                <a:solidFill>
                  <a:schemeClr val="bg1"/>
                </a:solidFill>
              </a:rPr>
              <a:t>k+1</a:t>
            </a:r>
            <a:r>
              <a:rPr lang="en-US" sz="3200" dirty="0">
                <a:solidFill>
                  <a:schemeClr val="bg1"/>
                </a:solidFill>
              </a:rPr>
              <a:t> = </a:t>
            </a:r>
            <a:r>
              <a:rPr lang="en-US" sz="3200" dirty="0" smtClean="0">
                <a:solidFill>
                  <a:schemeClr val="bg1"/>
                </a:solidFill>
              </a:rPr>
              <a:t>Q</a:t>
            </a:r>
            <a:r>
              <a:rPr lang="en-US" sz="3200" baseline="-25000" dirty="0" smtClean="0">
                <a:solidFill>
                  <a:schemeClr val="bg1"/>
                </a:solidFill>
              </a:rPr>
              <a:t>k</a:t>
            </a:r>
            <a:r>
              <a:rPr lang="en-US" sz="3200" baseline="30000" dirty="0" smtClean="0">
                <a:solidFill>
                  <a:schemeClr val="bg1"/>
                </a:solidFill>
              </a:rPr>
              <a:t>-1</a:t>
            </a:r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</a:t>
            </a:r>
            <a:r>
              <a:rPr lang="en-US" sz="3200" dirty="0" smtClean="0">
                <a:solidFill>
                  <a:schemeClr val="bg1"/>
                </a:solidFill>
              </a:rPr>
              <a:t>Q</a:t>
            </a:r>
            <a:r>
              <a:rPr lang="en-US" sz="3200" baseline="-25000" dirty="0" smtClean="0">
                <a:solidFill>
                  <a:schemeClr val="bg1"/>
                </a:solidFill>
              </a:rPr>
              <a:t>k</a:t>
            </a:r>
          </a:p>
          <a:p>
            <a:pPr marL="0" lvl="1" algn="ctr"/>
            <a:endParaRPr lang="en-US" sz="3200" baseline="-250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</a:t>
            </a:r>
            <a:r>
              <a:rPr lang="en-US" sz="3200" baseline="-25000" dirty="0" smtClean="0">
                <a:solidFill>
                  <a:srgbClr val="FF0000"/>
                </a:solidFill>
              </a:rPr>
              <a:t>k+1 </a:t>
            </a:r>
            <a:r>
              <a:rPr lang="en-US" sz="3200" dirty="0" smtClean="0">
                <a:solidFill>
                  <a:srgbClr val="FF0000"/>
                </a:solidFill>
              </a:rPr>
              <a:t>is similar to </a:t>
            </a:r>
            <a:r>
              <a:rPr lang="en-US" sz="3200" dirty="0" err="1" smtClean="0">
                <a:solidFill>
                  <a:srgbClr val="FF0000"/>
                </a:solidFill>
              </a:rPr>
              <a:t>A</a:t>
            </a:r>
            <a:r>
              <a:rPr lang="en-US" sz="3200" baseline="-25000" dirty="0" err="1" smtClean="0">
                <a:solidFill>
                  <a:srgbClr val="FF0000"/>
                </a:solidFill>
              </a:rPr>
              <a:t>k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59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222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marL="0" lvl="1" algn="ctr"/>
            <a:endParaRPr lang="en-US" sz="3200" baseline="-250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k+1 </a:t>
            </a:r>
            <a:r>
              <a:rPr lang="en-US" sz="3200" dirty="0" smtClean="0">
                <a:solidFill>
                  <a:schemeClr val="bg1"/>
                </a:solidFill>
              </a:rPr>
              <a:t>is similar to 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endParaRPr lang="en-US" sz="3200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marL="0" lvl="1" algn="ctr"/>
            <a:endParaRPr lang="en-US" sz="3200" baseline="-250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k+1 </a:t>
            </a:r>
            <a:r>
              <a:rPr lang="en-US" sz="3200" dirty="0" smtClean="0">
                <a:solidFill>
                  <a:schemeClr val="bg1"/>
                </a:solidFill>
              </a:rPr>
              <a:t>is similar to 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is </a:t>
            </a:r>
            <a:r>
              <a:rPr lang="en-US" sz="3200" dirty="0">
                <a:solidFill>
                  <a:schemeClr val="bg1"/>
                </a:solidFill>
              </a:rPr>
              <a:t>similar to </a:t>
            </a:r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k-1</a:t>
            </a:r>
          </a:p>
          <a:p>
            <a:pPr algn="ctr"/>
            <a:endParaRPr lang="en-US" sz="3200" baseline="-25000" dirty="0">
              <a:solidFill>
                <a:schemeClr val="bg1"/>
              </a:solidFill>
            </a:endParaRPr>
          </a:p>
          <a:p>
            <a:pPr algn="ctr"/>
            <a:endParaRPr lang="en-US" sz="3200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86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marL="0" lvl="1" algn="ctr"/>
            <a:endParaRPr lang="en-US" sz="3200" baseline="-250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k+1 </a:t>
            </a:r>
            <a:r>
              <a:rPr lang="en-US" sz="3200" dirty="0" smtClean="0">
                <a:solidFill>
                  <a:schemeClr val="bg1"/>
                </a:solidFill>
              </a:rPr>
              <a:t>is similar to 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is </a:t>
            </a:r>
            <a:r>
              <a:rPr lang="en-US" sz="3200" dirty="0">
                <a:solidFill>
                  <a:schemeClr val="bg1"/>
                </a:solidFill>
              </a:rPr>
              <a:t>similar to </a:t>
            </a:r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k-1</a:t>
            </a:r>
          </a:p>
          <a:p>
            <a:pPr algn="ctr"/>
            <a:endParaRPr lang="en-US" sz="3200" baseline="-25000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is similar to </a:t>
            </a:r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k-2</a:t>
            </a:r>
          </a:p>
          <a:p>
            <a:pPr algn="ctr"/>
            <a:endParaRPr lang="en-US" sz="3200" baseline="-25000" dirty="0" smtClean="0">
              <a:solidFill>
                <a:schemeClr val="bg1"/>
              </a:solidFill>
            </a:endParaRPr>
          </a:p>
          <a:p>
            <a:pPr algn="ctr"/>
            <a:endParaRPr lang="en-US" sz="3200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marL="0" lvl="1" algn="ctr"/>
            <a:endParaRPr lang="en-US" sz="3200" baseline="-250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k+1 </a:t>
            </a:r>
            <a:r>
              <a:rPr lang="en-US" sz="3200" dirty="0" smtClean="0">
                <a:solidFill>
                  <a:schemeClr val="bg1"/>
                </a:solidFill>
              </a:rPr>
              <a:t>is similar to 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is </a:t>
            </a:r>
            <a:r>
              <a:rPr lang="en-US" sz="3200" dirty="0">
                <a:solidFill>
                  <a:schemeClr val="bg1"/>
                </a:solidFill>
              </a:rPr>
              <a:t>similar to </a:t>
            </a:r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k-1</a:t>
            </a:r>
          </a:p>
          <a:p>
            <a:pPr algn="ctr"/>
            <a:endParaRPr lang="en-US" sz="3200" baseline="-25000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is similar to </a:t>
            </a:r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k-2</a:t>
            </a:r>
          </a:p>
          <a:p>
            <a:pPr algn="ctr"/>
            <a:endParaRPr lang="en-US" sz="3200" baseline="-250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baseline="-25000" dirty="0" smtClean="0">
                <a:solidFill>
                  <a:schemeClr val="bg1"/>
                </a:solidFill>
              </a:rPr>
              <a:t>. . . </a:t>
            </a:r>
          </a:p>
          <a:p>
            <a:pPr algn="ctr"/>
            <a:endParaRPr lang="en-US" sz="3200" baseline="-25000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is similar to </a:t>
            </a:r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1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=A</a:t>
            </a:r>
            <a:endParaRPr lang="en-US" sz="3200" baseline="-25000" dirty="0">
              <a:solidFill>
                <a:schemeClr val="bg1"/>
              </a:solidFill>
            </a:endParaRPr>
          </a:p>
          <a:p>
            <a:pPr algn="ctr"/>
            <a:endParaRPr lang="en-US" sz="3200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4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913" y="1995555"/>
            <a:ext cx="673190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487" y="1995555"/>
            <a:ext cx="6731904" cy="32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3279913" y="3594260"/>
            <a:ext cx="762000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261113" y="3599576"/>
            <a:ext cx="762000" cy="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96817" y="3209437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.  .  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374119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The intention of the algorithm is to perform a sequence of similarity transformations on a real matrix </a:t>
            </a:r>
            <a:r>
              <a:rPr lang="en-US" sz="2400" dirty="0" smtClean="0">
                <a:solidFill>
                  <a:schemeClr val="bg1"/>
                </a:solidFill>
              </a:rPr>
              <a:t>so that the </a:t>
            </a:r>
            <a:r>
              <a:rPr lang="en-US" sz="2400" dirty="0">
                <a:solidFill>
                  <a:schemeClr val="bg1"/>
                </a:solidFill>
              </a:rPr>
              <a:t>limit is a triangular matrix.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5410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If this were </a:t>
            </a:r>
            <a:r>
              <a:rPr lang="en-US" sz="2400" dirty="0">
                <a:solidFill>
                  <a:schemeClr val="bg1"/>
                </a:solidFill>
              </a:rPr>
              <a:t>possible </a:t>
            </a:r>
            <a:r>
              <a:rPr lang="en-US" sz="2400" dirty="0" smtClean="0">
                <a:solidFill>
                  <a:schemeClr val="bg1"/>
                </a:solidFill>
              </a:rPr>
              <a:t>then the  </a:t>
            </a:r>
            <a:r>
              <a:rPr lang="en-US" sz="2400" dirty="0">
                <a:solidFill>
                  <a:schemeClr val="bg1"/>
                </a:solidFill>
              </a:rPr>
              <a:t>eigenvalues </a:t>
            </a:r>
            <a:r>
              <a:rPr lang="en-US" sz="2400" dirty="0" smtClean="0">
                <a:solidFill>
                  <a:schemeClr val="bg1"/>
                </a:solidFill>
              </a:rPr>
              <a:t>would be </a:t>
            </a:r>
            <a:r>
              <a:rPr lang="en-US" sz="2400" dirty="0">
                <a:solidFill>
                  <a:schemeClr val="bg1"/>
                </a:solidFill>
              </a:rPr>
              <a:t>exactly the diagonal elements.</a:t>
            </a:r>
          </a:p>
        </p:txBody>
      </p:sp>
      <p:sp>
        <p:nvSpPr>
          <p:cNvPr id="4" name="Oval 3"/>
          <p:cNvSpPr/>
          <p:nvPr/>
        </p:nvSpPr>
        <p:spPr>
          <a:xfrm>
            <a:off x="7752021" y="3783580"/>
            <a:ext cx="381000" cy="381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21695" y="2424223"/>
            <a:ext cx="381000" cy="381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92556" y="3018937"/>
            <a:ext cx="381000" cy="381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458200" y="4572000"/>
            <a:ext cx="381000" cy="381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96000" y="2209800"/>
            <a:ext cx="381000" cy="381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263270" y="4289351"/>
            <a:ext cx="381000" cy="381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999228" y="3946451"/>
            <a:ext cx="381000" cy="381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429500" y="3501824"/>
            <a:ext cx="381000" cy="381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667500" y="2722821"/>
            <a:ext cx="381000" cy="381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217365" y="3253132"/>
            <a:ext cx="381000" cy="3810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4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945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200" dirty="0" smtClean="0">
              <a:solidFill>
                <a:schemeClr val="bg1"/>
              </a:solidFill>
            </a:endParaRPr>
          </a:p>
          <a:p>
            <a:pPr marL="0" lvl="1" algn="ctr"/>
            <a:endParaRPr lang="en-US" sz="3200" baseline="-250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k+1 </a:t>
            </a:r>
            <a:r>
              <a:rPr lang="en-US" sz="3200" dirty="0" smtClean="0">
                <a:solidFill>
                  <a:schemeClr val="bg1"/>
                </a:solidFill>
              </a:rPr>
              <a:t>is similar to </a:t>
            </a:r>
            <a:r>
              <a:rPr lang="en-US" sz="3200" dirty="0" err="1" smtClean="0">
                <a:solidFill>
                  <a:schemeClr val="bg1"/>
                </a:solidFill>
              </a:rPr>
              <a:t>A</a:t>
            </a:r>
            <a:r>
              <a:rPr lang="en-US" sz="3200" baseline="-25000" dirty="0" err="1" smtClean="0">
                <a:solidFill>
                  <a:schemeClr val="bg1"/>
                </a:solidFill>
              </a:rPr>
              <a:t>k</a:t>
            </a:r>
            <a:endParaRPr lang="en-US" sz="3200" baseline="-25000" dirty="0" smtClean="0">
              <a:solidFill>
                <a:schemeClr val="bg1"/>
              </a:solidFill>
            </a:endParaRP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is </a:t>
            </a:r>
            <a:r>
              <a:rPr lang="en-US" sz="3200" dirty="0">
                <a:solidFill>
                  <a:schemeClr val="bg1"/>
                </a:solidFill>
              </a:rPr>
              <a:t>similar to </a:t>
            </a:r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k-1</a:t>
            </a:r>
          </a:p>
          <a:p>
            <a:pPr algn="ctr"/>
            <a:endParaRPr lang="en-US" sz="3200" baseline="-25000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is similar to </a:t>
            </a:r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k-2</a:t>
            </a:r>
          </a:p>
          <a:p>
            <a:pPr algn="ctr"/>
            <a:endParaRPr lang="en-US" sz="3200" baseline="-250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baseline="-25000" dirty="0" smtClean="0">
                <a:solidFill>
                  <a:schemeClr val="bg1"/>
                </a:solidFill>
              </a:rPr>
              <a:t>. . . </a:t>
            </a:r>
          </a:p>
          <a:p>
            <a:pPr algn="ctr"/>
            <a:endParaRPr lang="en-US" sz="3200" baseline="-25000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is similar to </a:t>
            </a:r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1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=A</a:t>
            </a:r>
          </a:p>
          <a:p>
            <a:pPr algn="ctr"/>
            <a:endParaRPr lang="en-US" sz="3200" baseline="-250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We have a sequence of similar matrices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</a:t>
            </a:r>
            <a:r>
              <a:rPr lang="en-US" sz="3200" baseline="-25000" dirty="0" smtClean="0">
                <a:solidFill>
                  <a:schemeClr val="bg1"/>
                </a:solidFill>
              </a:rPr>
              <a:t>1</a:t>
            </a:r>
            <a:r>
              <a:rPr lang="en-US" sz="3200" dirty="0" smtClean="0">
                <a:solidFill>
                  <a:schemeClr val="bg1"/>
                </a:solidFill>
              </a:rPr>
              <a:t>, A</a:t>
            </a:r>
            <a:r>
              <a:rPr lang="en-US" sz="3200" baseline="-25000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, A</a:t>
            </a:r>
            <a:r>
              <a:rPr lang="en-US" sz="3200" baseline="-25000" dirty="0" smtClean="0">
                <a:solidFill>
                  <a:schemeClr val="bg1"/>
                </a:solidFill>
              </a:rPr>
              <a:t>3</a:t>
            </a:r>
            <a:r>
              <a:rPr lang="en-US" sz="3200" dirty="0" smtClean="0">
                <a:solidFill>
                  <a:schemeClr val="bg1"/>
                </a:solidFill>
              </a:rPr>
              <a:t>, … tending to a block triangular matrix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whose eigenvalues are easy to obtain.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endParaRPr lang="en-US" sz="3200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63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endParaRPr lang="en-US" sz="2400" baseline="-250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Not only are the matrices in the sequence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similar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they are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orthogonally similar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- the similarity transformation is orthogonal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0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6822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endParaRPr lang="en-US" sz="2400" baseline="-250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Not only are the matrices in the sequence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similar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they are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orthogonally similar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- the similarity transformation is orthogonal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Since orthogonal matrices preserve lengths,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this means:</a:t>
            </a: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The matrices of the sequence do not get very large or very small, and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The computations are done more accurately.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0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1557" y="4202349"/>
            <a:ext cx="3608962" cy="15530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0"/>
            <a:ext cx="8686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endParaRPr lang="en-US" sz="2400" baseline="-250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Let’s see the algorithm in action.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The sizes will be indicated by color. 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Since, what will be interesting is seeing the </a:t>
            </a:r>
            <a:r>
              <a:rPr lang="en-US" sz="3200" dirty="0" err="1" smtClean="0">
                <a:solidFill>
                  <a:schemeClr val="bg1"/>
                </a:solidFill>
              </a:rPr>
              <a:t>subdiagonal</a:t>
            </a:r>
            <a:r>
              <a:rPr lang="en-US" sz="3200" dirty="0" smtClean="0">
                <a:solidFill>
                  <a:schemeClr val="bg1"/>
                </a:solidFill>
              </a:rPr>
              <a:t> components get smaller, we will use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 logarithmic scale that emphasizes small numbers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hlinkClick r:id="rId2"/>
              </a:rPr>
              <a:t>(</a:t>
            </a:r>
            <a:r>
              <a:rPr lang="en-US" sz="3200" dirty="0" err="1" smtClean="0">
                <a:solidFill>
                  <a:schemeClr val="bg1"/>
                </a:solidFill>
                <a:hlinkClick r:id="rId2"/>
              </a:rPr>
              <a:t>Unshifted</a:t>
            </a:r>
            <a:r>
              <a:rPr lang="en-US" sz="3200" dirty="0" smtClean="0">
                <a:solidFill>
                  <a:schemeClr val="bg1"/>
                </a:solidFill>
                <a:hlinkClick r:id="rId2"/>
              </a:rPr>
              <a:t>) QR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hlinkClick r:id="rId3"/>
              </a:rPr>
              <a:t>Corner shifted QR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hlinkClick r:id="rId4"/>
              </a:rPr>
              <a:t>Double shift QR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5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But it may not be possible:</a:t>
            </a:r>
          </a:p>
        </p:txBody>
      </p:sp>
    </p:spTree>
    <p:extLst>
      <p:ext uri="{BB962C8B-B14F-4D97-AF65-F5344CB8AC3E}">
        <p14:creationId xmlns:p14="http://schemas.microsoft.com/office/powerpoint/2010/main" val="35059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But it may not be possible: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since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Real matrices may have complex eigenvalues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All of the arithmetic in the algorithm is real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But it may not be possible: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since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Real matrices may have complex eigenvalues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All of the arithmetic in the algorithm is real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There is no way the real numbers can converge to anything other than real numbers. 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But it may not be possible: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since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Real matrices may have complex eigenvalues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All of the arithmetic in the algorithm is real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There is no way the real numbers can converge to anything other than real numbers.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That is: It is impossible for the limit to have numbers with non-zero imaginary parts.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But it may not be possible: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since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Real matrices may have complex eigenvalues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All of the arithmetic in the algorithm is real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There is no way the real numbers can converge to anything other than real numbers.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That is: It is impossible for the limit to have numbers with non-zero imaginary parts.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If any eigenvalues have </a:t>
            </a:r>
            <a:r>
              <a:rPr lang="en-US" sz="3200" dirty="0">
                <a:solidFill>
                  <a:schemeClr val="bg1"/>
                </a:solidFill>
              </a:rPr>
              <a:t>non-zero imaginary </a:t>
            </a:r>
            <a:r>
              <a:rPr lang="en-US" sz="3200" dirty="0" smtClean="0">
                <a:solidFill>
                  <a:schemeClr val="bg1"/>
                </a:solidFill>
              </a:rPr>
              <a:t>parts, the sequence will </a:t>
            </a:r>
            <a:r>
              <a:rPr lang="en-US" sz="3200" dirty="0" smtClean="0">
                <a:solidFill>
                  <a:srgbClr val="FF0000"/>
                </a:solidFill>
              </a:rPr>
              <a:t>not</a:t>
            </a:r>
            <a:r>
              <a:rPr lang="en-US" sz="3200" dirty="0" smtClean="0">
                <a:solidFill>
                  <a:schemeClr val="bg1"/>
                </a:solidFill>
              </a:rPr>
              <a:t> converge to them.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If any eigenvalues have </a:t>
            </a:r>
            <a:r>
              <a:rPr lang="en-US" sz="3200" dirty="0">
                <a:solidFill>
                  <a:schemeClr val="bg1"/>
                </a:solidFill>
              </a:rPr>
              <a:t>non-zero imaginary </a:t>
            </a:r>
            <a:r>
              <a:rPr lang="en-US" sz="3200" dirty="0" smtClean="0">
                <a:solidFill>
                  <a:schemeClr val="bg1"/>
                </a:solidFill>
              </a:rPr>
              <a:t>parts, the sequence will </a:t>
            </a:r>
            <a:r>
              <a:rPr lang="en-US" sz="3200" dirty="0" smtClean="0">
                <a:solidFill>
                  <a:srgbClr val="FF0000"/>
                </a:solidFill>
              </a:rPr>
              <a:t>not</a:t>
            </a:r>
            <a:r>
              <a:rPr lang="en-US" sz="3200" dirty="0" smtClean="0">
                <a:solidFill>
                  <a:schemeClr val="bg1"/>
                </a:solidFill>
              </a:rPr>
              <a:t> converge to them.</a:t>
            </a:r>
          </a:p>
          <a:p>
            <a:pPr algn="ctr"/>
            <a:endParaRPr lang="en-US" sz="3200" dirty="0">
              <a:solidFill>
                <a:schemeClr val="bg1"/>
              </a:solidFill>
            </a:endParaRP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1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2240</TotalTime>
  <Words>918</Words>
  <Application>Microsoft Office PowerPoint</Application>
  <PresentationFormat>On-screen Show (4:3)</PresentationFormat>
  <Paragraphs>231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The QR iteration for eigenvalues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Application of Eigentheory</dc:title>
  <dc:creator>Alan Kaylor Cline</dc:creator>
  <cp:lastModifiedBy>Alan</cp:lastModifiedBy>
  <cp:revision>38</cp:revision>
  <dcterms:created xsi:type="dcterms:W3CDTF">2012-11-15T20:58:05Z</dcterms:created>
  <dcterms:modified xsi:type="dcterms:W3CDTF">2014-04-23T18:22:51Z</dcterms:modified>
</cp:coreProperties>
</file>