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sldIdLst>
    <p:sldId id="256" r:id="rId2"/>
    <p:sldId id="381" r:id="rId3"/>
    <p:sldId id="380" r:id="rId4"/>
    <p:sldId id="382" r:id="rId5"/>
    <p:sldId id="383" r:id="rId6"/>
    <p:sldId id="384" r:id="rId7"/>
    <p:sldId id="385" r:id="rId8"/>
    <p:sldId id="257" r:id="rId9"/>
    <p:sldId id="311" r:id="rId10"/>
    <p:sldId id="310" r:id="rId11"/>
    <p:sldId id="309" r:id="rId12"/>
    <p:sldId id="308" r:id="rId13"/>
    <p:sldId id="386" r:id="rId14"/>
    <p:sldId id="387" r:id="rId15"/>
    <p:sldId id="258" r:id="rId16"/>
    <p:sldId id="388" r:id="rId17"/>
    <p:sldId id="259" r:id="rId18"/>
    <p:sldId id="390" r:id="rId19"/>
    <p:sldId id="389" r:id="rId20"/>
    <p:sldId id="260" r:id="rId21"/>
    <p:sldId id="391" r:id="rId22"/>
    <p:sldId id="261" r:id="rId23"/>
    <p:sldId id="392" r:id="rId24"/>
    <p:sldId id="262" r:id="rId25"/>
    <p:sldId id="393" r:id="rId26"/>
    <p:sldId id="272" r:id="rId27"/>
    <p:sldId id="263" r:id="rId28"/>
    <p:sldId id="394" r:id="rId29"/>
    <p:sldId id="398" r:id="rId30"/>
    <p:sldId id="397" r:id="rId31"/>
    <p:sldId id="396" r:id="rId32"/>
    <p:sldId id="395" r:id="rId33"/>
    <p:sldId id="399" r:id="rId34"/>
    <p:sldId id="313" r:id="rId35"/>
    <p:sldId id="314" r:id="rId36"/>
    <p:sldId id="315" r:id="rId37"/>
    <p:sldId id="317" r:id="rId38"/>
    <p:sldId id="318" r:id="rId39"/>
    <p:sldId id="319" r:id="rId40"/>
    <p:sldId id="320" r:id="rId41"/>
    <p:sldId id="321" r:id="rId42"/>
    <p:sldId id="322" r:id="rId43"/>
    <p:sldId id="367" r:id="rId44"/>
    <p:sldId id="368" r:id="rId45"/>
    <p:sldId id="369" r:id="rId46"/>
    <p:sldId id="370" r:id="rId47"/>
    <p:sldId id="371" r:id="rId48"/>
    <p:sldId id="372" r:id="rId49"/>
    <p:sldId id="400" r:id="rId50"/>
    <p:sldId id="401" r:id="rId51"/>
    <p:sldId id="264" r:id="rId52"/>
    <p:sldId id="402" r:id="rId53"/>
    <p:sldId id="403" r:id="rId54"/>
    <p:sldId id="265" r:id="rId55"/>
    <p:sldId id="404" r:id="rId56"/>
    <p:sldId id="266" r:id="rId57"/>
    <p:sldId id="405" r:id="rId58"/>
    <p:sldId id="406" r:id="rId59"/>
    <p:sldId id="378" r:id="rId60"/>
    <p:sldId id="267" r:id="rId61"/>
    <p:sldId id="409" r:id="rId62"/>
    <p:sldId id="408" r:id="rId63"/>
    <p:sldId id="407" r:id="rId64"/>
    <p:sldId id="269" r:id="rId65"/>
    <p:sldId id="274" r:id="rId66"/>
    <p:sldId id="273" r:id="rId67"/>
    <p:sldId id="270" r:id="rId68"/>
    <p:sldId id="411" r:id="rId69"/>
    <p:sldId id="410" r:id="rId70"/>
    <p:sldId id="275" r:id="rId71"/>
    <p:sldId id="283" r:id="rId72"/>
    <p:sldId id="277" r:id="rId73"/>
    <p:sldId id="278" r:id="rId74"/>
    <p:sldId id="279" r:id="rId75"/>
    <p:sldId id="280" r:id="rId76"/>
    <p:sldId id="281" r:id="rId77"/>
    <p:sldId id="282" r:id="rId78"/>
    <p:sldId id="296" r:id="rId79"/>
    <p:sldId id="297" r:id="rId80"/>
    <p:sldId id="298" r:id="rId81"/>
    <p:sldId id="299" r:id="rId82"/>
    <p:sldId id="349" r:id="rId83"/>
    <p:sldId id="300" r:id="rId84"/>
    <p:sldId id="268" r:id="rId85"/>
    <p:sldId id="284" r:id="rId86"/>
    <p:sldId id="285" r:id="rId87"/>
    <p:sldId id="286" r:id="rId88"/>
    <p:sldId id="287" r:id="rId89"/>
    <p:sldId id="288" r:id="rId90"/>
    <p:sldId id="289" r:id="rId91"/>
    <p:sldId id="290" r:id="rId92"/>
    <p:sldId id="291" r:id="rId93"/>
    <p:sldId id="292" r:id="rId94"/>
    <p:sldId id="331" r:id="rId95"/>
    <p:sldId id="330" r:id="rId96"/>
    <p:sldId id="329" r:id="rId97"/>
    <p:sldId id="373" r:id="rId98"/>
    <p:sldId id="374" r:id="rId99"/>
    <p:sldId id="341" r:id="rId100"/>
    <p:sldId id="334" r:id="rId101"/>
    <p:sldId id="333" r:id="rId102"/>
    <p:sldId id="332" r:id="rId103"/>
    <p:sldId id="336" r:id="rId104"/>
    <p:sldId id="344" r:id="rId105"/>
    <p:sldId id="375" r:id="rId106"/>
    <p:sldId id="376" r:id="rId107"/>
    <p:sldId id="346" r:id="rId108"/>
    <p:sldId id="377" r:id="rId109"/>
    <p:sldId id="340" r:id="rId110"/>
    <p:sldId id="338" r:id="rId111"/>
    <p:sldId id="339" r:id="rId112"/>
    <p:sldId id="354" r:id="rId113"/>
    <p:sldId id="353" r:id="rId114"/>
    <p:sldId id="351" r:id="rId115"/>
    <p:sldId id="362" r:id="rId116"/>
    <p:sldId id="412" r:id="rId117"/>
    <p:sldId id="364" r:id="rId118"/>
    <p:sldId id="365" r:id="rId119"/>
    <p:sldId id="366" r:id="rId120"/>
    <p:sldId id="414" r:id="rId121"/>
    <p:sldId id="413" r:id="rId122"/>
    <p:sldId id="355" r:id="rId123"/>
    <p:sldId id="356" r:id="rId124"/>
    <p:sldId id="357" r:id="rId125"/>
    <p:sldId id="358" r:id="rId126"/>
    <p:sldId id="359" r:id="rId127"/>
    <p:sldId id="360" r:id="rId128"/>
    <p:sldId id="361" r:id="rId1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1E26B-040F-4DC7-BD01-84E26D9B2119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CD74F-EFE0-4F02-862F-CF2070F14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2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42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CD74F-EFE0-4F02-862F-CF2070F14474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018AA-8600-47D6-85ED-735AD15BC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FAE7-924F-49C5-A259-A57E0B03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2DC2-6C96-4CE2-BC82-4B6D6C17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608B-468C-4C41-BFB3-DF495D32C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F6ADC-88C7-44FF-8B20-B94229133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FFEF-75C9-4717-A660-2D58D87A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41B9-D402-42C3-A46D-42056DA1D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DD4F-B8E3-4D8D-B27B-2CA3779BF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4A582-1ACD-425D-B964-F14085373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D797-889C-46F0-9A67-838E580F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391E8-FFF7-48EC-AC6F-8FB4B2FC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2A181B-3C6E-4A53-9E07-56ACBA319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hyperlink" Target="https://deansscholars.github.io/DS-Scrapbook/" TargetMode="Externa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4.jpe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4.jpe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4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4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4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2895600"/>
          </a:xfrm>
        </p:spPr>
        <p:txBody>
          <a:bodyPr/>
          <a:lstStyle/>
          <a:p>
            <a:pPr eaLnBrk="1" hangingPunct="1"/>
            <a:r>
              <a:rPr lang="en-US">
                <a:latin typeface="Copperplate Gothic Light" pitchFamily="34" charset="0"/>
              </a:rPr>
              <a:t>Milestones of The </a:t>
            </a:r>
            <a:br>
              <a:rPr lang="en-US">
                <a:latin typeface="Copperplate Gothic Light" pitchFamily="34" charset="0"/>
              </a:rPr>
            </a:br>
            <a:r>
              <a:rPr lang="en-US">
                <a:latin typeface="Copperplate Gothic Light" pitchFamily="34" charset="0"/>
              </a:rPr>
              <a:t>Dean’s Scholars</a:t>
            </a:r>
          </a:p>
        </p:txBody>
      </p:sp>
      <p:pic>
        <p:nvPicPr>
          <p:cNvPr id="2051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01" name="Group 53"/>
          <p:cNvGraphicFramePr>
            <a:graphicFrameLocks noGrp="1"/>
          </p:cNvGraphicFramePr>
          <p:nvPr/>
        </p:nvGraphicFramePr>
        <p:xfrm>
          <a:off x="609600" y="1828800"/>
          <a:ext cx="7772400" cy="33528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6" name="Picture 52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endParaRPr lang="en-US" dirty="0"/>
          </a:p>
        </p:txBody>
      </p:sp>
      <p:pic>
        <p:nvPicPr>
          <p:cNvPr id="61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 2009-10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/>
              <a:t>67</a:t>
            </a:r>
          </a:p>
          <a:p>
            <a:pPr eaLnBrk="1" hangingPunct="1"/>
            <a:endParaRPr lang="en-US"/>
          </a:p>
        </p:txBody>
      </p:sp>
      <p:pic>
        <p:nvPicPr>
          <p:cNvPr id="7066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 2009-10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/>
              <a:t>67</a:t>
            </a:r>
          </a:p>
          <a:p>
            <a:pPr eaLnBrk="1" hangingPunct="1"/>
            <a:endParaRPr lang="en-US"/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For the 2010 class, there were 67 high school valedictorians who applied for the program  …                        .</a:t>
            </a:r>
          </a:p>
        </p:txBody>
      </p:sp>
      <p:pic>
        <p:nvPicPr>
          <p:cNvPr id="7168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 2009-10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/>
              <a:t>67</a:t>
            </a:r>
          </a:p>
          <a:p>
            <a:pPr eaLnBrk="1" hangingPunct="1"/>
            <a:endParaRPr lang="en-US"/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For the 2010 class, there were 67 high school valedictorians who applied for the program and were </a:t>
            </a:r>
            <a:r>
              <a:rPr lang="en-US" sz="3600" b="1" dirty="0">
                <a:solidFill>
                  <a:srgbClr val="FFFF00"/>
                </a:solidFill>
              </a:rPr>
              <a:t>rejected</a:t>
            </a:r>
            <a:r>
              <a:rPr lang="en-US" sz="3600" dirty="0"/>
              <a:t>.</a:t>
            </a:r>
          </a:p>
        </p:txBody>
      </p:sp>
      <p:pic>
        <p:nvPicPr>
          <p:cNvPr id="7270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2010</a:t>
            </a:r>
            <a:br>
              <a:rPr lang="en-US"/>
            </a:br>
            <a:r>
              <a:rPr lang="en-US"/>
              <a:t>New Program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Health Science Honors Program</a:t>
            </a:r>
          </a:p>
        </p:txBody>
      </p:sp>
      <p:pic>
        <p:nvPicPr>
          <p:cNvPr id="7475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2010</a:t>
            </a:r>
            <a:br>
              <a:rPr lang="en-US"/>
            </a:br>
            <a:r>
              <a:rPr lang="en-US"/>
              <a:t>DS in Space</a:t>
            </a:r>
          </a:p>
        </p:txBody>
      </p:sp>
      <p:pic>
        <p:nvPicPr>
          <p:cNvPr id="7577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2010</a:t>
            </a:r>
            <a:br>
              <a:rPr lang="en-US"/>
            </a:br>
            <a:r>
              <a:rPr lang="en-US"/>
              <a:t>DS in Space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5562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Dean’s Scholar Joseph Barratt’s father Dr. Michael Barratt offers to carry memento of program aboard the final flight of space shuttle Discovery</a:t>
            </a:r>
          </a:p>
        </p:txBody>
      </p:sp>
      <p:pic>
        <p:nvPicPr>
          <p:cNvPr id="7680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22240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24709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2" descr="http://www.cs.utexas.edu/users/cline/DS_announcements/DS_in_spac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4865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95247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2010</a:t>
            </a:r>
            <a:br>
              <a:rPr lang="en-US"/>
            </a:br>
            <a:r>
              <a:rPr lang="en-US"/>
              <a:t>DS in Space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Launched Thursday, February 24, 2011</a:t>
            </a:r>
          </a:p>
        </p:txBody>
      </p:sp>
      <p:pic>
        <p:nvPicPr>
          <p:cNvPr id="7885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39209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2010</a:t>
            </a:r>
            <a:br>
              <a:rPr lang="en-US"/>
            </a:br>
            <a:r>
              <a:rPr lang="en-US"/>
              <a:t>Some Setbacks</a:t>
            </a:r>
          </a:p>
        </p:txBody>
      </p:sp>
      <p:pic>
        <p:nvPicPr>
          <p:cNvPr id="8089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Mike </a:t>
            </a:r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taught the freshman seminar. </a:t>
            </a:r>
          </a:p>
        </p:txBody>
      </p:sp>
      <p:pic>
        <p:nvPicPr>
          <p:cNvPr id="71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2010</a:t>
            </a:r>
            <a:br>
              <a:rPr lang="en-US"/>
            </a:br>
            <a:r>
              <a:rPr lang="en-US"/>
              <a:t>Some Setbacks</a:t>
            </a:r>
          </a:p>
        </p:txBody>
      </p:sp>
      <p:pic>
        <p:nvPicPr>
          <p:cNvPr id="8192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2362200" y="2590800"/>
            <a:ext cx="6019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 sz="3200"/>
              <a:t>Lost our coordinator</a:t>
            </a:r>
          </a:p>
          <a:p>
            <a:pPr>
              <a:buFont typeface="Arial" charset="0"/>
              <a:buChar char="•"/>
            </a:pPr>
            <a:endParaRPr lang="en-US" sz="320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2010</a:t>
            </a:r>
            <a:br>
              <a:rPr lang="en-US"/>
            </a:br>
            <a:r>
              <a:rPr lang="en-US"/>
              <a:t>Some Setbacks</a:t>
            </a:r>
          </a:p>
        </p:txBody>
      </p:sp>
      <p:pic>
        <p:nvPicPr>
          <p:cNvPr id="82947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Box 4"/>
          <p:cNvSpPr txBox="1">
            <a:spLocks noChangeArrowheads="1"/>
          </p:cNvSpPr>
          <p:nvPr/>
        </p:nvSpPr>
        <p:spPr bwMode="auto">
          <a:xfrm>
            <a:off x="2362200" y="2590800"/>
            <a:ext cx="601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 sz="3200"/>
              <a:t>Lost our coordinator</a:t>
            </a:r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r>
              <a:rPr lang="en-US" sz="3200"/>
              <a:t> Lost most scholarships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59403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Reunion</a:t>
            </a:r>
          </a:p>
        </p:txBody>
      </p:sp>
    </p:spTree>
    <p:extLst>
      <p:ext uri="{BB962C8B-B14F-4D97-AF65-F5344CB8AC3E}">
        <p14:creationId xmlns:p14="http://schemas.microsoft.com/office/powerpoint/2010/main" val="326249302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63081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/>
              <a:t> Third DS Alumni Reunion</a:t>
            </a:r>
          </a:p>
          <a:p>
            <a:pPr>
              <a:buFont typeface="Arial" charset="0"/>
              <a:buChar char="•"/>
            </a:pPr>
            <a:r>
              <a:rPr lang="en-US" sz="4000" dirty="0"/>
              <a:t> Cline steps down as director</a:t>
            </a:r>
          </a:p>
        </p:txBody>
      </p:sp>
    </p:spTree>
    <p:extLst>
      <p:ext uri="{BB962C8B-B14F-4D97-AF65-F5344CB8AC3E}">
        <p14:creationId xmlns:p14="http://schemas.microsoft.com/office/powerpoint/2010/main" val="326249302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94" y="2857500"/>
            <a:ext cx="8641612" cy="1143000"/>
          </a:xfrm>
        </p:spPr>
        <p:txBody>
          <a:bodyPr/>
          <a:lstStyle/>
          <a:p>
            <a:pPr eaLnBrk="1" hangingPunct="1"/>
            <a:r>
              <a:rPr lang="en-US" dirty="0"/>
              <a:t>Dean’s Scholars Endowment Fund</a:t>
            </a:r>
            <a:br>
              <a:rPr lang="en-US" dirty="0"/>
            </a:br>
            <a:r>
              <a:rPr lang="en-US" dirty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927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5526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AKC Scholarship – 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3488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2011: Genevieve Allen</a:t>
            </a:r>
          </a:p>
          <a:p>
            <a:r>
              <a:rPr lang="en-US" sz="3200" dirty="0"/>
              <a:t>2012: Guadalupe Jasso</a:t>
            </a:r>
          </a:p>
          <a:p>
            <a:r>
              <a:rPr lang="en-US" sz="3200" dirty="0"/>
              <a:t>2013: Patrick Hunt</a:t>
            </a:r>
          </a:p>
          <a:p>
            <a:r>
              <a:rPr lang="en-US" sz="3200" dirty="0"/>
              <a:t>2014: </a:t>
            </a:r>
            <a:r>
              <a:rPr lang="en-US" sz="3200" dirty="0" err="1"/>
              <a:t>Nalin</a:t>
            </a:r>
            <a:r>
              <a:rPr lang="en-US" sz="3200" dirty="0"/>
              <a:t> </a:t>
            </a:r>
            <a:r>
              <a:rPr lang="en-US" sz="3200" dirty="0" err="1"/>
              <a:t>Ratnayeke</a:t>
            </a:r>
            <a:endParaRPr lang="en-US" sz="3200" dirty="0"/>
          </a:p>
          <a:p>
            <a:r>
              <a:rPr lang="en-US" sz="3200" dirty="0"/>
              <a:t>2015: </a:t>
            </a:r>
            <a:r>
              <a:rPr lang="en-US" sz="3200" dirty="0" err="1"/>
              <a:t>Nakita</a:t>
            </a:r>
            <a:r>
              <a:rPr lang="en-US" sz="3200" dirty="0"/>
              <a:t> </a:t>
            </a:r>
            <a:r>
              <a:rPr lang="en-US" sz="3200" dirty="0" err="1"/>
              <a:t>Klimovich</a:t>
            </a:r>
            <a:endParaRPr lang="en-US" sz="3200" dirty="0"/>
          </a:p>
          <a:p>
            <a:r>
              <a:rPr lang="en-US" sz="3200" dirty="0"/>
              <a:t>2016: Michael Miyagi</a:t>
            </a:r>
          </a:p>
          <a:p>
            <a:r>
              <a:rPr lang="en-US" sz="3200" dirty="0"/>
              <a:t>2017: Hannah Hasson</a:t>
            </a:r>
          </a:p>
          <a:p>
            <a:r>
              <a:rPr lang="en-US" sz="3200" dirty="0"/>
              <a:t>2018: Griffin Glenn, Ted Shi, Rachel </a:t>
            </a:r>
            <a:r>
              <a:rPr lang="en-US" sz="3200" dirty="0" err="1"/>
              <a:t>Rapagnani</a:t>
            </a:r>
            <a:r>
              <a:rPr lang="en-US" sz="3200" dirty="0"/>
              <a:t> </a:t>
            </a:r>
          </a:p>
          <a:p>
            <a:r>
              <a:rPr lang="en-US" sz="3200" dirty="0"/>
              <a:t>2019:  </a:t>
            </a:r>
            <a:r>
              <a:rPr lang="en-US" sz="3200" dirty="0" err="1"/>
              <a:t>Maike</a:t>
            </a:r>
            <a:r>
              <a:rPr lang="en-US" sz="3200" dirty="0"/>
              <a:t> Morrison, Emrys Peets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4AB09E-2B8C-444A-9E67-BF4A90D84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Griffin Dale Glenn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Ted Shi (that’s his full name)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Rachel Maria Rapagnani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85D501-1974-4286-A238-E5219DE2D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Griffin Dale Glenn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Ted Shi (that’s his full name)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Rachel Maria Rapagnani</a:t>
            </a:r>
          </a:p>
        </p:txBody>
      </p:sp>
    </p:spTree>
    <p:extLst>
      <p:ext uri="{BB962C8B-B14F-4D97-AF65-F5344CB8AC3E}">
        <p14:creationId xmlns:p14="http://schemas.microsoft.com/office/powerpoint/2010/main" val="8077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5526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AKC Scholarship – 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3488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2011: Genevieve Allen</a:t>
            </a:r>
          </a:p>
          <a:p>
            <a:r>
              <a:rPr lang="en-US" sz="3200" dirty="0"/>
              <a:t>2012: Guadalupe Jasso</a:t>
            </a:r>
          </a:p>
          <a:p>
            <a:r>
              <a:rPr lang="en-US" sz="3200" dirty="0"/>
              <a:t>2013: Patrick Hunt</a:t>
            </a:r>
          </a:p>
          <a:p>
            <a:r>
              <a:rPr lang="en-US" sz="3200" dirty="0"/>
              <a:t>2014: </a:t>
            </a:r>
            <a:r>
              <a:rPr lang="en-US" sz="3200" dirty="0" err="1"/>
              <a:t>Nalin</a:t>
            </a:r>
            <a:r>
              <a:rPr lang="en-US" sz="3200" dirty="0"/>
              <a:t> </a:t>
            </a:r>
            <a:r>
              <a:rPr lang="en-US" sz="3200" dirty="0" err="1"/>
              <a:t>Ratnayeke</a:t>
            </a:r>
            <a:endParaRPr lang="en-US" sz="3200" dirty="0"/>
          </a:p>
          <a:p>
            <a:r>
              <a:rPr lang="en-US" sz="3200" dirty="0"/>
              <a:t>2015: </a:t>
            </a:r>
            <a:r>
              <a:rPr lang="en-US" sz="3200" dirty="0" err="1"/>
              <a:t>Nakita</a:t>
            </a:r>
            <a:r>
              <a:rPr lang="en-US" sz="3200" dirty="0"/>
              <a:t> </a:t>
            </a:r>
            <a:r>
              <a:rPr lang="en-US" sz="3200" dirty="0" err="1"/>
              <a:t>Klimovich</a:t>
            </a:r>
            <a:endParaRPr lang="en-US" sz="3200" dirty="0"/>
          </a:p>
          <a:p>
            <a:r>
              <a:rPr lang="en-US" sz="3200" dirty="0"/>
              <a:t>2016: Michael Miyagi</a:t>
            </a:r>
          </a:p>
          <a:p>
            <a:r>
              <a:rPr lang="en-US" sz="3200" dirty="0"/>
              <a:t>2017: Hannah Hasson</a:t>
            </a:r>
          </a:p>
          <a:p>
            <a:r>
              <a:rPr lang="en-US" sz="3200" dirty="0"/>
              <a:t>2018: Griffin Glenn, Ted Shi, Rachel </a:t>
            </a:r>
            <a:r>
              <a:rPr lang="en-US" sz="3200" dirty="0" err="1"/>
              <a:t>Rapagnani</a:t>
            </a:r>
            <a:r>
              <a:rPr lang="en-US" sz="3200" dirty="0"/>
              <a:t> </a:t>
            </a:r>
          </a:p>
          <a:p>
            <a:r>
              <a:rPr lang="en-US" sz="3200" dirty="0"/>
              <a:t>2019:  </a:t>
            </a:r>
            <a:r>
              <a:rPr lang="en-US" sz="3200" dirty="0" err="1"/>
              <a:t>Maike</a:t>
            </a:r>
            <a:r>
              <a:rPr lang="en-US" sz="3200" dirty="0"/>
              <a:t> Morrison, Emrys Peets</a:t>
            </a:r>
          </a:p>
          <a:p>
            <a:r>
              <a:rPr lang="en-US" sz="3200" dirty="0"/>
              <a:t>2020:       YOU???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4AB09E-2B8C-444A-9E67-BF4A90D84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Griffin Dale Glenn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Ted Shi (that’s his full name)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Rachel Maria Rapagnani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85D501-1974-4286-A238-E5219DE2D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Griffin Dale Glenn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Ted Shi (that’s his full name)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Rachel Maria Rapagnani</a:t>
            </a:r>
          </a:p>
        </p:txBody>
      </p:sp>
    </p:spTree>
    <p:extLst>
      <p:ext uri="{BB962C8B-B14F-4D97-AF65-F5344CB8AC3E}">
        <p14:creationId xmlns:p14="http://schemas.microsoft.com/office/powerpoint/2010/main" val="144491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73645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>
              <a:buFont typeface="Arial" charset="0"/>
              <a:buChar char="•"/>
            </a:pPr>
            <a:r>
              <a:rPr lang="en-US" sz="4000" dirty="0"/>
              <a:t>David </a:t>
            </a:r>
            <a:r>
              <a:rPr lang="en-US" sz="4000" dirty="0" err="1"/>
              <a:t>Hillis</a:t>
            </a:r>
            <a:r>
              <a:rPr lang="en-US" sz="4000" dirty="0"/>
              <a:t> is fourth DS Director</a:t>
            </a:r>
          </a:p>
        </p:txBody>
      </p:sp>
      <p:pic>
        <p:nvPicPr>
          <p:cNvPr id="6" name="Picture 2" descr="David Hil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77" y="2957569"/>
            <a:ext cx="3700707" cy="37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0931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content-dfw1-1.xx.fbcdn.net/hphotos-xfa1/t31.0-8/s720x720/475630_10150768019100170_706774898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5" y="914400"/>
            <a:ext cx="571251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dfw1-1.xx.fbcdn.net/hphotos-frc3/v/t1.0-9/45264_10151401160598303_34573642_n.jpg?oh=1664f00ea8691f75c1943afd843dda47&amp;oe=56708FA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5511025" cy="367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0340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2015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73082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>
              <a:buFont typeface="Arial" charset="0"/>
              <a:buChar char="•"/>
            </a:pPr>
            <a:r>
              <a:rPr lang="en-US" sz="4000" dirty="0"/>
              <a:t>DS Alumni Dinners – CA and TX</a:t>
            </a:r>
          </a:p>
        </p:txBody>
      </p:sp>
      <p:pic>
        <p:nvPicPr>
          <p:cNvPr id="7" name="Picture 4" descr="https://scontent-dfw1-1.xx.fbcdn.net/hphotos-xap1/v/t1.0-9/1484241_10155147504415627_6870695050057005910_n.jpg?oh=6e27328676232a8bd6aca9f6c615f502&amp;oe=566D89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86" y="2771240"/>
            <a:ext cx="5946029" cy="396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5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Mike </a:t>
            </a:r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taught the freshman seminar.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January trip to Port Aransas</a:t>
            </a:r>
          </a:p>
          <a:p>
            <a:pPr eaLnBrk="1" hangingPunct="1"/>
            <a:endParaRPr lang="en-US" dirty="0"/>
          </a:p>
        </p:txBody>
      </p:sp>
      <p:pic>
        <p:nvPicPr>
          <p:cNvPr id="81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2019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73367" y="1447800"/>
            <a:ext cx="81658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en-US" sz="4000" dirty="0"/>
          </a:p>
          <a:p>
            <a:pPr algn="ctr"/>
            <a:r>
              <a:rPr lang="en-US" sz="4000" dirty="0"/>
              <a:t> 40 for 40 Campaign for the DS Endowment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DE546E-875A-43CE-BFCF-03957570E982}"/>
              </a:ext>
            </a:extLst>
          </p:cNvPr>
          <p:cNvSpPr/>
          <p:nvPr/>
        </p:nvSpPr>
        <p:spPr>
          <a:xfrm>
            <a:off x="1978982" y="3581400"/>
            <a:ext cx="518603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50" endPos="85000" dist="29997" dir="5400000" sy="-100000" algn="bl" rotWithShape="0"/>
                </a:effectLst>
              </a:rPr>
              <a:t>$13,248</a:t>
            </a:r>
          </a:p>
        </p:txBody>
      </p:sp>
    </p:spTree>
    <p:extLst>
      <p:ext uri="{BB962C8B-B14F-4D97-AF65-F5344CB8AC3E}">
        <p14:creationId xmlns:p14="http://schemas.microsoft.com/office/powerpoint/2010/main" val="24211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F9060-03DD-4958-B067-09EA958DFE9B}"/>
              </a:ext>
            </a:extLst>
          </p:cNvPr>
          <p:cNvSpPr txBox="1"/>
          <p:nvPr/>
        </p:nvSpPr>
        <p:spPr>
          <a:xfrm>
            <a:off x="113087" y="1219200"/>
            <a:ext cx="891782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Louisville" panose="0402E200000000000000" pitchFamily="82" charset="0"/>
              </a:rPr>
              <a:t>The Deans Scholars Scrapbook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Dinner menus, recipes, </a:t>
            </a:r>
          </a:p>
          <a:p>
            <a:pPr algn="ctr"/>
            <a:r>
              <a:rPr lang="en-US" sz="4400" dirty="0"/>
              <a:t>and zillions of photos: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 </a:t>
            </a:r>
            <a:r>
              <a:rPr lang="en-US" sz="3600" dirty="0">
                <a:hlinkClick r:id="rId2"/>
              </a:rPr>
              <a:t>https://deansscholars.github.io/DS-Scrapbook/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54000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5124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Richa Gupta</a:t>
            </a:r>
            <a:r>
              <a:rPr lang="en-US" sz="2200" dirty="0"/>
              <a:t>,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03" y="5731877"/>
            <a:ext cx="427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Sarah Miller</a:t>
            </a:r>
            <a:r>
              <a:rPr lang="en-US" sz="2200" dirty="0"/>
              <a:t>, Rhodes Scholar, PhD Oxford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Rob </a:t>
            </a:r>
            <a:r>
              <a:rPr lang="en-US" sz="2200" b="1" dirty="0" err="1"/>
              <a:t>Seilheimer</a:t>
            </a:r>
            <a:r>
              <a:rPr lang="en-US" sz="2200" dirty="0"/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Richa Gupta</a:t>
            </a:r>
            <a:r>
              <a:rPr lang="en-US" sz="2200" dirty="0"/>
              <a:t>,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Pat </a:t>
            </a:r>
            <a:r>
              <a:rPr lang="en-US" sz="2200" b="1" dirty="0" err="1"/>
              <a:t>Lawlor</a:t>
            </a:r>
            <a:r>
              <a:rPr lang="en-US" sz="2200" dirty="0"/>
              <a:t>, in MD/PhD program at Northwestern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4381500"/>
            <a:ext cx="1295400" cy="1181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1353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DS?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AKC\DS\AKC_Scholar\AKC_Scholar_2011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7075" y="-10487025"/>
            <a:ext cx="3106420" cy="37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p://cline@mailbox.cs.utexas.edu:143/fetch%3EUID%3E/Sent%3E8744?part=1.2&amp;type=image/jpeg&amp;filename=FourFrie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14" y="1677924"/>
            <a:ext cx="5221224" cy="3502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03" y="5731877"/>
            <a:ext cx="4272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Sarah Miller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Rhodes Scholar, PhD Oxford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201" y="3316472"/>
            <a:ext cx="1778799" cy="53162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12738" y="1797040"/>
            <a:ext cx="1900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Rob </a:t>
            </a:r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Seilheimer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MD/PhD program at Baylor College of Medicine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336438" y="3848100"/>
            <a:ext cx="1752600" cy="5334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2126" y="5562600"/>
            <a:ext cx="438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Richa</a:t>
            </a:r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Gupta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MD/Masters of Public Health program at Johns Hopkins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181600" y="4267200"/>
            <a:ext cx="1524000" cy="10668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587" y="1797040"/>
            <a:ext cx="17494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Pat </a:t>
            </a:r>
            <a:r>
              <a:rPr lang="en-US" sz="2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Lawlor</a:t>
            </a:r>
            <a:r>
              <a:rPr lang="en-US" sz="2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in MD/PhD program at Northwestern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667000" y="4381500"/>
            <a:ext cx="1295400" cy="11811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267200" y="2041520"/>
            <a:ext cx="685800" cy="9575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2060"/>
                </a:solidFill>
              </a:rPr>
              <a:t>YOU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677" y="3920698"/>
            <a:ext cx="1653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You</a:t>
            </a:r>
            <a:r>
              <a:rPr lang="en-US" sz="2200" dirty="0"/>
              <a:t>, wonderful stuff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88201" y="3124200"/>
            <a:ext cx="3663287" cy="1847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5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Mike </a:t>
            </a:r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taught the freshman </a:t>
            </a: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seminar</a:t>
            </a:r>
            <a:r>
              <a:rPr lang="en-US" dirty="0"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January trip to Port Aransas</a:t>
            </a:r>
          </a:p>
          <a:p>
            <a:pPr eaLnBrk="1" hangingPunct="1"/>
            <a:endParaRPr lang="en-US" dirty="0"/>
          </a:p>
        </p:txBody>
      </p:sp>
      <p:pic>
        <p:nvPicPr>
          <p:cNvPr id="81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54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Mike </a:t>
            </a:r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taught the freshman </a:t>
            </a: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seminar</a:t>
            </a:r>
            <a:r>
              <a:rPr lang="en-US" dirty="0"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January </a:t>
            </a:r>
            <a:r>
              <a:rPr lang="en-US" dirty="0">
                <a:solidFill>
                  <a:srgbClr val="FF6600"/>
                </a:solidFill>
                <a:cs typeface="Times New Roman" pitchFamily="18" charset="0"/>
              </a:rPr>
              <a:t>trip</a:t>
            </a:r>
            <a:r>
              <a:rPr lang="en-US" dirty="0">
                <a:cs typeface="Times New Roman" pitchFamily="18" charset="0"/>
              </a:rPr>
              <a:t> to Port Aransas</a:t>
            </a:r>
          </a:p>
          <a:p>
            <a:pPr eaLnBrk="1" hangingPunct="1"/>
            <a:endParaRPr lang="en-US" dirty="0"/>
          </a:p>
        </p:txBody>
      </p:sp>
      <p:pic>
        <p:nvPicPr>
          <p:cNvPr id="81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395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1985-86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goes on leave. 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92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1985-86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goes on leave. 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Cline replaces him in the freshman seminar.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  <p:pic>
        <p:nvPicPr>
          <p:cNvPr id="92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799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1986-87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Freshmen DS includes only 5 women.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i="1" dirty="0">
              <a:cs typeface="Times New Roman" pitchFamily="18" charset="0"/>
            </a:endParaRPr>
          </a:p>
        </p:txBody>
      </p:sp>
      <p:pic>
        <p:nvPicPr>
          <p:cNvPr id="102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1986-87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Freshmen DS includes only 5 women.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First DS Musicale. </a:t>
            </a: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Sandman Song</a:t>
            </a:r>
          </a:p>
          <a:p>
            <a:pPr eaLnBrk="1" hangingPunct="1"/>
            <a:endParaRPr lang="en-US" i="1" dirty="0">
              <a:cs typeface="Times New Roman" pitchFamily="18" charset="0"/>
            </a:endParaRPr>
          </a:p>
        </p:txBody>
      </p:sp>
      <p:pic>
        <p:nvPicPr>
          <p:cNvPr id="102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056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1986-87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Freshmen DS includes only 5 women.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First DS Musicale. </a:t>
            </a: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Sandman Song</a:t>
            </a:r>
          </a:p>
          <a:p>
            <a:pPr eaLnBrk="1" hangingPunct="1"/>
            <a:endParaRPr lang="en-US" i="1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First end of year dinner.</a:t>
            </a: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Snicker’s Cake</a:t>
            </a:r>
          </a:p>
        </p:txBody>
      </p:sp>
      <p:pic>
        <p:nvPicPr>
          <p:cNvPr id="102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715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0377-450A-401D-9FD7-2732C4E1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D3EFB8-67D9-4E93-8B00-D2A5AB4C1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6800"/>
            <a:ext cx="1275848" cy="1020878"/>
          </a:xfr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13B040C-37F6-44CB-B73C-565208B94380}"/>
              </a:ext>
            </a:extLst>
          </p:cNvPr>
          <p:cNvSpPr/>
          <p:nvPr/>
        </p:nvSpPr>
        <p:spPr>
          <a:xfrm>
            <a:off x="1905000" y="1752600"/>
            <a:ext cx="5334000" cy="2514600"/>
          </a:xfrm>
          <a:prstGeom prst="wedgeRoundRectCallout">
            <a:avLst>
              <a:gd name="adj1" fmla="val -48783"/>
              <a:gd name="adj2" fmla="val 84336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10000"/>
                  </a:schemeClr>
                </a:solidFill>
              </a:rPr>
              <a:t>For the first time, DS will be doing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</a:rPr>
              <a:t>X.</a:t>
            </a:r>
            <a:r>
              <a:rPr lang="en-US" dirty="0" err="1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6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1987- 88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Student group (</a:t>
            </a:r>
            <a:r>
              <a:rPr lang="en-US" dirty="0" err="1">
                <a:cs typeface="Times New Roman" pitchFamily="18" charset="0"/>
              </a:rPr>
              <a:t>Rozendaal</a:t>
            </a:r>
            <a:r>
              <a:rPr lang="en-US" dirty="0">
                <a:cs typeface="Times New Roman" pitchFamily="18" charset="0"/>
              </a:rPr>
              <a:t>, Slagle, </a:t>
            </a:r>
            <a:r>
              <a:rPr lang="en-US" dirty="0" err="1">
                <a:cs typeface="Times New Roman" pitchFamily="18" charset="0"/>
              </a:rPr>
              <a:t>Wobus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Otillar</a:t>
            </a:r>
            <a:r>
              <a:rPr lang="en-US" dirty="0">
                <a:cs typeface="Times New Roman" pitchFamily="18" charset="0"/>
              </a:rPr>
              <a:t>, Fleckenstein) propose a more serious program. 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dirty="0">
              <a:cs typeface="Times New Roman" pitchFamily="18" charset="0"/>
            </a:endParaRPr>
          </a:p>
        </p:txBody>
      </p:sp>
      <p:pic>
        <p:nvPicPr>
          <p:cNvPr id="112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1987- 88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Student group (Rozendaal, Slagle, Wobus, Otillar, Fleckenstein) propose a more serious program. </a:t>
            </a:r>
          </a:p>
          <a:p>
            <a:pPr eaLnBrk="1" hangingPunct="1"/>
            <a:endParaRPr lang="en-US">
              <a:cs typeface="Times New Roman" pitchFamily="18" charset="0"/>
            </a:endParaRPr>
          </a:p>
          <a:p>
            <a:pPr eaLnBrk="1" hangingPunct="1"/>
            <a:r>
              <a:rPr lang="en-US">
                <a:cs typeface="Times New Roman" pitchFamily="18" charset="0"/>
              </a:rPr>
              <a:t>Fall Picnic</a:t>
            </a:r>
          </a:p>
          <a:p>
            <a:pPr eaLnBrk="1" hangingPunct="1"/>
            <a:endParaRPr lang="en-US">
              <a:cs typeface="Times New Roman" pitchFamily="18" charset="0"/>
            </a:endParaRPr>
          </a:p>
        </p:txBody>
      </p:sp>
      <p:pic>
        <p:nvPicPr>
          <p:cNvPr id="112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852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1988-89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Vick becomes Student Affairs VP.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dirty="0"/>
          </a:p>
        </p:txBody>
      </p:sp>
      <p:pic>
        <p:nvPicPr>
          <p:cNvPr id="122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1988-89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Vick becomes Student Affairs VP.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becomes Associate Dean and DS Director.</a:t>
            </a:r>
          </a:p>
          <a:p>
            <a:pPr eaLnBrk="1" hangingPunct="1"/>
            <a:endParaRPr lang="en-US" dirty="0"/>
          </a:p>
        </p:txBody>
      </p:sp>
      <p:pic>
        <p:nvPicPr>
          <p:cNvPr id="122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760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1989-90: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Second student group recommends changes.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dirty="0"/>
          </a:p>
        </p:txBody>
      </p:sp>
      <p:pic>
        <p:nvPicPr>
          <p:cNvPr id="133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1989-90: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Second student group recommends changes.</a:t>
            </a:r>
          </a:p>
          <a:p>
            <a:pPr eaLnBrk="1" hangingPunct="1"/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 err="1">
                <a:cs typeface="Times New Roman" pitchFamily="18" charset="0"/>
              </a:rPr>
              <a:t>Starbird</a:t>
            </a:r>
            <a:r>
              <a:rPr lang="en-US" dirty="0">
                <a:cs typeface="Times New Roman" pitchFamily="18" charset="0"/>
              </a:rPr>
              <a:t> says all </a:t>
            </a:r>
            <a:r>
              <a:rPr lang="en-US" dirty="0" err="1">
                <a:cs typeface="Times New Roman" pitchFamily="18" charset="0"/>
              </a:rPr>
              <a:t>DSers</a:t>
            </a:r>
            <a:r>
              <a:rPr lang="en-US" dirty="0">
                <a:cs typeface="Times New Roman" pitchFamily="18" charset="0"/>
              </a:rPr>
              <a:t> should complete departmental honors degrees.</a:t>
            </a:r>
          </a:p>
          <a:p>
            <a:pPr eaLnBrk="1" hangingPunct="1"/>
            <a:endParaRPr lang="en-US" dirty="0"/>
          </a:p>
        </p:txBody>
      </p:sp>
      <p:pic>
        <p:nvPicPr>
          <p:cNvPr id="133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8023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1990-91:</a:t>
            </a:r>
          </a:p>
        </p:txBody>
      </p:sp>
      <p:pic>
        <p:nvPicPr>
          <p:cNvPr id="1433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62000" y="2362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Times New Roman" pitchFamily="18" charset="0"/>
              </a:rPr>
              <a:t>Cline out of program.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173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>
                <a:cs typeface="Times New Roman" pitchFamily="18" charset="0"/>
              </a:rPr>
              <a:t>Beitzel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Ramser</a:t>
            </a:r>
            <a:r>
              <a:rPr lang="en-US" i="1" dirty="0">
                <a:cs typeface="Times New Roman" pitchFamily="18" charset="0"/>
              </a:rPr>
              <a:t>, Murthy, </a:t>
            </a:r>
            <a:r>
              <a:rPr lang="en-US" i="1" dirty="0" err="1">
                <a:cs typeface="Times New Roman" pitchFamily="18" charset="0"/>
              </a:rPr>
              <a:t>Herrod</a:t>
            </a:r>
            <a:r>
              <a:rPr lang="en-US" i="1" dirty="0">
                <a:cs typeface="Times New Roman" pitchFamily="18" charset="0"/>
              </a:rPr>
              <a:t>, Huckaby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92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0377-450A-401D-9FD7-2732C4E1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(which means …)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D3EFB8-67D9-4E93-8B00-D2A5AB4C1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6800"/>
            <a:ext cx="1275848" cy="1020878"/>
          </a:xfr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13B040C-37F6-44CB-B73C-565208B94380}"/>
              </a:ext>
            </a:extLst>
          </p:cNvPr>
          <p:cNvSpPr/>
          <p:nvPr/>
        </p:nvSpPr>
        <p:spPr>
          <a:xfrm>
            <a:off x="1905000" y="1752600"/>
            <a:ext cx="5334000" cy="2514600"/>
          </a:xfrm>
          <a:prstGeom prst="wedgeRoundRectCallout">
            <a:avLst>
              <a:gd name="adj1" fmla="val -48783"/>
              <a:gd name="adj2" fmla="val 84336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10000"/>
                  </a:schemeClr>
                </a:solidFill>
              </a:rPr>
              <a:t>For the first time in perhaps three years, DS will be doing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</a:rPr>
              <a:t>X.</a:t>
            </a:r>
            <a:r>
              <a:rPr lang="en-US" dirty="0" err="1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05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>
                <a:cs typeface="Times New Roman" pitchFamily="18" charset="0"/>
              </a:rPr>
              <a:t>Beitzel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Ramser</a:t>
            </a:r>
            <a:r>
              <a:rPr lang="en-US" i="1" dirty="0">
                <a:cs typeface="Times New Roman" pitchFamily="18" charset="0"/>
              </a:rPr>
              <a:t>, Murthy, </a:t>
            </a:r>
            <a:r>
              <a:rPr lang="en-US" i="1" dirty="0" err="1">
                <a:cs typeface="Times New Roman" pitchFamily="18" charset="0"/>
              </a:rPr>
              <a:t>Herrod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Huckaby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/>
              <a:t>1994 – Computer Accounts for DS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329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>
                <a:cs typeface="Times New Roman" pitchFamily="18" charset="0"/>
              </a:rPr>
              <a:t>Beitzel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Ramser</a:t>
            </a:r>
            <a:r>
              <a:rPr lang="en-US" i="1" dirty="0">
                <a:cs typeface="Times New Roman" pitchFamily="18" charset="0"/>
              </a:rPr>
              <a:t>, Murthy, </a:t>
            </a:r>
            <a:r>
              <a:rPr lang="en-US" i="1" dirty="0" err="1">
                <a:cs typeface="Times New Roman" pitchFamily="18" charset="0"/>
              </a:rPr>
              <a:t>Herrod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Huckaby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/>
              <a:t>1994 – Computer Accounts for DS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Middle School Enrichment Program initiated (</a:t>
            </a:r>
            <a:r>
              <a:rPr lang="en-US" i="1" dirty="0">
                <a:cs typeface="Times New Roman" pitchFamily="18" charset="0"/>
              </a:rPr>
              <a:t>Murthy, </a:t>
            </a:r>
            <a:r>
              <a:rPr lang="en-US" i="1" dirty="0" err="1">
                <a:cs typeface="Times New Roman" pitchFamily="18" charset="0"/>
              </a:rPr>
              <a:t>Feldmeyer</a:t>
            </a:r>
            <a:r>
              <a:rPr lang="en-US" dirty="0">
                <a:cs typeface="Times New Roman" pitchFamily="18" charset="0"/>
              </a:rPr>
              <a:t>)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1775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1991-92</a:t>
            </a:r>
            <a:r>
              <a:rPr lang="en-US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>
                <a:cs typeface="Times New Roman" pitchFamily="18" charset="0"/>
              </a:rPr>
              <a:t>Beitzel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Ramser</a:t>
            </a:r>
            <a:r>
              <a:rPr lang="en-US" i="1" dirty="0">
                <a:cs typeface="Times New Roman" pitchFamily="18" charset="0"/>
              </a:rPr>
              <a:t>, Murthy, </a:t>
            </a:r>
            <a:r>
              <a:rPr lang="en-US" i="1" dirty="0" err="1">
                <a:cs typeface="Times New Roman" pitchFamily="18" charset="0"/>
              </a:rPr>
              <a:t>Herrod</a:t>
            </a:r>
            <a:r>
              <a:rPr lang="en-US" i="1" dirty="0">
                <a:cs typeface="Times New Roman" pitchFamily="18" charset="0"/>
              </a:rPr>
              <a:t>, </a:t>
            </a:r>
            <a:r>
              <a:rPr lang="en-US" i="1" dirty="0" err="1">
                <a:cs typeface="Times New Roman" pitchFamily="18" charset="0"/>
              </a:rPr>
              <a:t>Huckaby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/>
              <a:t>1994 – Computer Accounts for DS</a:t>
            </a:r>
            <a:endParaRPr lang="en-US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Middle School Enrichment Program initiated (</a:t>
            </a:r>
            <a:r>
              <a:rPr lang="en-US" i="1" dirty="0">
                <a:cs typeface="Times New Roman" pitchFamily="18" charset="0"/>
              </a:rPr>
              <a:t>Murthy, </a:t>
            </a:r>
            <a:r>
              <a:rPr lang="en-US" i="1" dirty="0" err="1">
                <a:cs typeface="Times New Roman" pitchFamily="18" charset="0"/>
              </a:rPr>
              <a:t>Feldmeyer</a:t>
            </a:r>
            <a:r>
              <a:rPr lang="en-US" dirty="0">
                <a:cs typeface="Times New Roman" pitchFamily="18" charset="0"/>
              </a:rPr>
              <a:t>)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785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834114-BBFF-4876-BEC1-49C1A5B3999E}"/>
              </a:ext>
            </a:extLst>
          </p:cNvPr>
          <p:cNvSpPr txBox="1"/>
          <p:nvPr/>
        </p:nvSpPr>
        <p:spPr>
          <a:xfrm>
            <a:off x="685800" y="1752600"/>
            <a:ext cx="80217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Picnics</a:t>
            </a:r>
          </a:p>
          <a:p>
            <a:pPr algn="ctr"/>
            <a:endParaRPr lang="en-US" sz="6000" dirty="0"/>
          </a:p>
          <a:p>
            <a:pPr algn="ctr"/>
            <a:r>
              <a:rPr lang="en-US" sz="6000" dirty="0"/>
              <a:t>(a little side presentation)</a:t>
            </a:r>
          </a:p>
        </p:txBody>
      </p:sp>
    </p:spTree>
    <p:extLst>
      <p:ext uri="{BB962C8B-B14F-4D97-AF65-F5344CB8AC3E}">
        <p14:creationId xmlns:p14="http://schemas.microsoft.com/office/powerpoint/2010/main" val="1462741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1994</a:t>
            </a:r>
          </a:p>
        </p:txBody>
      </p:sp>
      <p:pic>
        <p:nvPicPr>
          <p:cNvPr id="16387" name="Content Placeholder 3" descr="picnic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2959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1995</a:t>
            </a:r>
          </a:p>
        </p:txBody>
      </p:sp>
      <p:pic>
        <p:nvPicPr>
          <p:cNvPr id="17411" name="Picture 5" descr="picnic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1996</a:t>
            </a:r>
          </a:p>
        </p:txBody>
      </p:sp>
      <p:pic>
        <p:nvPicPr>
          <p:cNvPr id="18435" name="Picture 3" descr="picnic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1997</a:t>
            </a:r>
          </a:p>
        </p:txBody>
      </p:sp>
      <p:pic>
        <p:nvPicPr>
          <p:cNvPr id="20483" name="Picture 4" descr="picnic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1998</a:t>
            </a:r>
          </a:p>
        </p:txBody>
      </p:sp>
      <p:pic>
        <p:nvPicPr>
          <p:cNvPr id="21507" name="Picture 3" descr="picnic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1999</a:t>
            </a:r>
          </a:p>
        </p:txBody>
      </p:sp>
      <p:pic>
        <p:nvPicPr>
          <p:cNvPr id="22531" name="Picture 4" descr="picnic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0377-450A-401D-9FD7-2732C4E1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D3EFB8-67D9-4E93-8B00-D2A5AB4C1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6800"/>
            <a:ext cx="1275848" cy="1020878"/>
          </a:xfr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13B040C-37F6-44CB-B73C-565208B94380}"/>
              </a:ext>
            </a:extLst>
          </p:cNvPr>
          <p:cNvSpPr/>
          <p:nvPr/>
        </p:nvSpPr>
        <p:spPr>
          <a:xfrm>
            <a:off x="1905000" y="1752600"/>
            <a:ext cx="5334000" cy="2514600"/>
          </a:xfrm>
          <a:prstGeom prst="wedgeRoundRectCallout">
            <a:avLst>
              <a:gd name="adj1" fmla="val -48783"/>
              <a:gd name="adj2" fmla="val 84336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10000"/>
                  </a:schemeClr>
                </a:solidFill>
              </a:rPr>
              <a:t>As always, DS will be doing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</a:rPr>
              <a:t>X.</a:t>
            </a:r>
            <a:r>
              <a:rPr lang="en-US" dirty="0" err="1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2000</a:t>
            </a:r>
          </a:p>
        </p:txBody>
      </p:sp>
      <p:pic>
        <p:nvPicPr>
          <p:cNvPr id="23555" name="Picture 3" descr="picnic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2001</a:t>
            </a:r>
          </a:p>
        </p:txBody>
      </p:sp>
      <p:pic>
        <p:nvPicPr>
          <p:cNvPr id="24579" name="Picture 4" descr="picnic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2002</a:t>
            </a:r>
          </a:p>
        </p:txBody>
      </p:sp>
      <p:pic>
        <p:nvPicPr>
          <p:cNvPr id="4" name="Picture 3" descr="picnic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2003</a:t>
            </a:r>
          </a:p>
        </p:txBody>
      </p:sp>
      <p:pic>
        <p:nvPicPr>
          <p:cNvPr id="26627" name="Picture 4" descr="picnic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0311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2004</a:t>
            </a:r>
          </a:p>
        </p:txBody>
      </p:sp>
      <p:pic>
        <p:nvPicPr>
          <p:cNvPr id="27651" name="Picture 3" descr="picnic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135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2005</a:t>
            </a:r>
          </a:p>
        </p:txBody>
      </p:sp>
      <p:pic>
        <p:nvPicPr>
          <p:cNvPr id="28675" name="Picture 4" descr="picnic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5827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2006</a:t>
            </a:r>
          </a:p>
        </p:txBody>
      </p:sp>
      <p:pic>
        <p:nvPicPr>
          <p:cNvPr id="29699" name="Picture 3" descr="picnic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1430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2007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352800" y="2514600"/>
            <a:ext cx="213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are you?</a:t>
            </a:r>
          </a:p>
        </p:txBody>
      </p:sp>
    </p:spTree>
    <p:extLst>
      <p:ext uri="{BB962C8B-B14F-4D97-AF65-F5344CB8AC3E}">
        <p14:creationId xmlns:p14="http://schemas.microsoft.com/office/powerpoint/2010/main" val="65640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Picnic 2008</a:t>
            </a:r>
          </a:p>
        </p:txBody>
      </p:sp>
      <p:pic>
        <p:nvPicPr>
          <p:cNvPr id="31747" name="Picture 3" descr="picnic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1780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Picnics 2008 and beyond</a:t>
            </a:r>
          </a:p>
        </p:txBody>
      </p:sp>
    </p:spTree>
    <p:extLst>
      <p:ext uri="{BB962C8B-B14F-4D97-AF65-F5344CB8AC3E}">
        <p14:creationId xmlns:p14="http://schemas.microsoft.com/office/powerpoint/2010/main" val="233545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0377-450A-401D-9FD7-2732C4E1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(which means …)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D3EFB8-67D9-4E93-8B00-D2A5AB4C1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76800"/>
            <a:ext cx="1275848" cy="1020878"/>
          </a:xfr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13B040C-37F6-44CB-B73C-565208B94380}"/>
              </a:ext>
            </a:extLst>
          </p:cNvPr>
          <p:cNvSpPr/>
          <p:nvPr/>
        </p:nvSpPr>
        <p:spPr>
          <a:xfrm>
            <a:off x="1905000" y="1752600"/>
            <a:ext cx="5334000" cy="2514600"/>
          </a:xfrm>
          <a:prstGeom prst="wedgeRoundRectCallout">
            <a:avLst>
              <a:gd name="adj1" fmla="val -48783"/>
              <a:gd name="adj2" fmla="val 84336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10000"/>
                  </a:schemeClr>
                </a:solidFill>
              </a:rPr>
              <a:t>As for at least the last three years, DS will be doing </a:t>
            </a:r>
            <a:r>
              <a:rPr lang="en-US" sz="4000" dirty="0" err="1">
                <a:solidFill>
                  <a:schemeClr val="accent4">
                    <a:lumMod val="10000"/>
                  </a:schemeClr>
                </a:solidFill>
              </a:rPr>
              <a:t>X.</a:t>
            </a:r>
            <a:r>
              <a:rPr lang="en-US" dirty="0" err="1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012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Picnics 2008 and beyond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024141" y="2514600"/>
            <a:ext cx="30957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/>
              <a:t>Enough already</a:t>
            </a:r>
          </a:p>
        </p:txBody>
      </p:sp>
    </p:spTree>
    <p:extLst>
      <p:ext uri="{BB962C8B-B14F-4D97-AF65-F5344CB8AC3E}">
        <p14:creationId xmlns:p14="http://schemas.microsoft.com/office/powerpoint/2010/main" val="27544764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 and then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dirty="0"/>
              <a:t>1994 - Present </a:t>
            </a:r>
            <a:r>
              <a:rPr lang="en-US" dirty="0" err="1"/>
              <a:t>Berdahl</a:t>
            </a:r>
            <a:r>
              <a:rPr lang="en-US" dirty="0"/>
              <a:t> speaks at lunch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27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 and then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dirty="0"/>
              <a:t>1994 - Present </a:t>
            </a:r>
            <a:r>
              <a:rPr lang="en-US" dirty="0" err="1"/>
              <a:t>Berdahl</a:t>
            </a:r>
            <a:r>
              <a:rPr lang="en-US" dirty="0"/>
              <a:t> speaks at lunch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1994 – Priority Registration for DS</a:t>
            </a:r>
          </a:p>
          <a:p>
            <a:pPr eaLnBrk="1" hangingPunct="1"/>
            <a:endParaRPr lang="en-US" dirty="0"/>
          </a:p>
        </p:txBody>
      </p:sp>
      <p:pic>
        <p:nvPicPr>
          <p:cNvPr id="327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3735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 and then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/>
              <a:t>1994 - Present Berdahl speaks at lunch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1994 – Priority Registration for DS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1995 - </a:t>
            </a:r>
            <a:r>
              <a:rPr lang="en-US">
                <a:cs typeface="Times New Roman" pitchFamily="18" charset="0"/>
              </a:rPr>
              <a:t>MSEP brings students to UT</a:t>
            </a:r>
            <a:r>
              <a:rPr lang="en-US"/>
              <a:t> (</a:t>
            </a:r>
            <a:r>
              <a:rPr lang="en-US" i="1"/>
              <a:t>Bhogte</a:t>
            </a:r>
            <a:r>
              <a:rPr lang="en-US"/>
              <a:t>)</a:t>
            </a:r>
          </a:p>
        </p:txBody>
      </p:sp>
      <p:pic>
        <p:nvPicPr>
          <p:cNvPr id="327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39139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Charge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1996 – Program approaching 100 Dean’s Scholars</a:t>
            </a:r>
          </a:p>
          <a:p>
            <a:pPr eaLnBrk="1" hangingPunct="1"/>
            <a:endParaRPr lang="en-US" dirty="0"/>
          </a:p>
        </p:txBody>
      </p:sp>
      <p:pic>
        <p:nvPicPr>
          <p:cNvPr id="337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Charge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1996 – Program approaching 100 Dean’s Scholars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Dean Rankin asks for the program to be doubled</a:t>
            </a:r>
          </a:p>
        </p:txBody>
      </p:sp>
      <p:pic>
        <p:nvPicPr>
          <p:cNvPr id="337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0800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DS Student Association</a:t>
            </a: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787CCC-F2E7-4B2A-A249-6195E3DB8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DS Student Association born in 1997</a:t>
            </a: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suggested by </a:t>
            </a:r>
            <a:r>
              <a:rPr lang="en-US" i="1" dirty="0" err="1">
                <a:cs typeface="Times New Roman" pitchFamily="18" charset="0"/>
              </a:rPr>
              <a:t>Brehm</a:t>
            </a:r>
            <a:endParaRPr lang="en-US" dirty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First council chaired by Lily Liao</a:t>
            </a:r>
          </a:p>
          <a:p>
            <a:pPr algn="ctr" eaLnBrk="1" hangingPunct="1">
              <a:buFontTx/>
              <a:buNone/>
            </a:pPr>
            <a:endParaRPr lang="en-US" i="1" dirty="0">
              <a:cs typeface="Times New Roman" pitchFamily="18" charset="0"/>
            </a:endParaRP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4662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DS Student Association born in 1997</a:t>
            </a: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suggested by </a:t>
            </a:r>
            <a:r>
              <a:rPr lang="en-US" i="1" dirty="0" err="1">
                <a:cs typeface="Times New Roman" pitchFamily="18" charset="0"/>
              </a:rPr>
              <a:t>Brehm</a:t>
            </a:r>
            <a:endParaRPr lang="en-US" dirty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i="1" dirty="0">
                <a:cs typeface="Times New Roman" pitchFamily="18" charset="0"/>
              </a:rPr>
              <a:t>First council chaired by Lily Liao</a:t>
            </a:r>
          </a:p>
          <a:p>
            <a:pPr algn="ctr" eaLnBrk="1" hangingPunct="1">
              <a:buFontTx/>
              <a:buNone/>
            </a:pPr>
            <a:endParaRPr lang="en-US" i="1" dirty="0">
              <a:cs typeface="Times New Roman" pitchFamily="18" charset="0"/>
            </a:endParaRPr>
          </a:p>
          <a:p>
            <a:pPr eaLnBrk="1" hangingPunct="1"/>
            <a:r>
              <a:rPr lang="en-US" dirty="0">
                <a:cs typeface="Times New Roman" pitchFamily="18" charset="0"/>
              </a:rPr>
              <a:t>Third Student Committee</a:t>
            </a:r>
            <a:r>
              <a:rPr lang="en-US" dirty="0"/>
              <a:t> </a:t>
            </a:r>
          </a:p>
          <a:p>
            <a:pPr algn="ctr" eaLnBrk="1" hangingPunct="1">
              <a:buFontTx/>
              <a:buNone/>
            </a:pPr>
            <a:r>
              <a:rPr lang="en-US" i="1" dirty="0"/>
              <a:t>Second year’s speaking seminars</a:t>
            </a: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9110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9372600" cy="4419600"/>
          </a:xfrm>
        </p:spPr>
        <p:txBody>
          <a:bodyPr numCol="2"/>
          <a:lstStyle/>
          <a:p>
            <a:pPr marL="0" indent="0">
              <a:buNone/>
            </a:pPr>
            <a:r>
              <a:rPr lang="en-US" sz="2000" dirty="0"/>
              <a:t>1997 – 1998  Lillian Liao</a:t>
            </a:r>
          </a:p>
          <a:p>
            <a:pPr marL="0" indent="0">
              <a:buNone/>
            </a:pPr>
            <a:r>
              <a:rPr lang="en-US" sz="2000" dirty="0"/>
              <a:t>1998 – 1999 Jennifer Posey</a:t>
            </a:r>
          </a:p>
          <a:p>
            <a:pPr marL="0" indent="0">
              <a:buNone/>
            </a:pPr>
            <a:r>
              <a:rPr lang="en-US" sz="2000" dirty="0"/>
              <a:t>1999 – 2000 </a:t>
            </a:r>
            <a:r>
              <a:rPr lang="en-US" sz="2000" dirty="0" err="1"/>
              <a:t>Arundathi</a:t>
            </a:r>
            <a:r>
              <a:rPr lang="en-US" sz="2000" dirty="0"/>
              <a:t> </a:t>
            </a:r>
            <a:r>
              <a:rPr lang="en-US" sz="2000" dirty="0" err="1"/>
              <a:t>Shenoy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2000 – 2001  Kyle </a:t>
            </a:r>
            <a:r>
              <a:rPr lang="en-US" sz="2000" dirty="0" err="1"/>
              <a:t>Wedin</a:t>
            </a:r>
            <a:r>
              <a:rPr lang="en-US" sz="2000" dirty="0"/>
              <a:t> /  Pooja </a:t>
            </a:r>
            <a:r>
              <a:rPr lang="en-US" sz="2000" dirty="0" err="1"/>
              <a:t>Paranjpe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2001 – 2002 Brandon Zinn</a:t>
            </a:r>
          </a:p>
          <a:p>
            <a:pPr marL="0" indent="0">
              <a:buNone/>
            </a:pPr>
            <a:r>
              <a:rPr lang="en-US" sz="2000" dirty="0"/>
              <a:t>2002 – 2003 Clare </a:t>
            </a:r>
            <a:r>
              <a:rPr lang="en-US" sz="2000" dirty="0" err="1"/>
              <a:t>Rivello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2003 – 2004 Bess Frost</a:t>
            </a:r>
          </a:p>
          <a:p>
            <a:pPr marL="0" indent="0">
              <a:buNone/>
            </a:pPr>
            <a:r>
              <a:rPr lang="en-US" sz="2000" dirty="0"/>
              <a:t>2004 – 2005 Chad </a:t>
            </a:r>
            <a:r>
              <a:rPr lang="en-US" sz="2000" dirty="0" err="1"/>
              <a:t>Vicenik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2005 – 2006 </a:t>
            </a:r>
            <a:r>
              <a:rPr lang="en-US" sz="2000" dirty="0" err="1"/>
              <a:t>Sanjita</a:t>
            </a:r>
            <a:r>
              <a:rPr lang="en-US" sz="2000" dirty="0"/>
              <a:t> </a:t>
            </a:r>
            <a:r>
              <a:rPr lang="en-US" sz="2000" dirty="0" err="1"/>
              <a:t>Ravishankar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2006 – 2007 Robert  </a:t>
            </a:r>
            <a:r>
              <a:rPr lang="en-US" sz="2000" dirty="0" err="1"/>
              <a:t>Seilheimer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2007 – 2008 Sarah Miller</a:t>
            </a:r>
          </a:p>
          <a:p>
            <a:pPr marL="0" indent="0">
              <a:buNone/>
            </a:pPr>
            <a:r>
              <a:rPr lang="en-US" sz="2000" dirty="0"/>
              <a:t>2008 – 2009  Richa Gupta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2009 – 2010  Patrick  Lawlor</a:t>
            </a:r>
          </a:p>
          <a:p>
            <a:pPr marL="0" indent="0">
              <a:buNone/>
            </a:pPr>
            <a:r>
              <a:rPr lang="en-US" sz="2000" dirty="0"/>
              <a:t>2010 – 2011  </a:t>
            </a:r>
            <a:r>
              <a:rPr lang="en-US" sz="2000" dirty="0" err="1"/>
              <a:t>Zesong</a:t>
            </a:r>
            <a:r>
              <a:rPr lang="en-US" sz="2000" dirty="0"/>
              <a:t> Liu</a:t>
            </a:r>
          </a:p>
          <a:p>
            <a:pPr marL="0" indent="0">
              <a:buNone/>
            </a:pPr>
            <a:r>
              <a:rPr lang="en-US" sz="2000" dirty="0"/>
              <a:t>2011 – 2012  Matthew Tien</a:t>
            </a:r>
          </a:p>
          <a:p>
            <a:pPr marL="0" indent="0">
              <a:buNone/>
            </a:pPr>
            <a:r>
              <a:rPr lang="en-US" sz="2000" dirty="0"/>
              <a:t>2012 – 2013  </a:t>
            </a:r>
            <a:r>
              <a:rPr lang="en-US" sz="2000" dirty="0" err="1"/>
              <a:t>Rathi</a:t>
            </a:r>
            <a:r>
              <a:rPr lang="en-US" sz="2000" dirty="0"/>
              <a:t> Kannan</a:t>
            </a:r>
          </a:p>
          <a:p>
            <a:pPr marL="0" indent="0">
              <a:buNone/>
            </a:pPr>
            <a:r>
              <a:rPr lang="en-US" sz="2000" dirty="0"/>
              <a:t>2013 – 2014  </a:t>
            </a:r>
            <a:r>
              <a:rPr lang="en-US" sz="2000" dirty="0" err="1"/>
              <a:t>Nalin</a:t>
            </a:r>
            <a:r>
              <a:rPr lang="en-US" sz="2000" dirty="0"/>
              <a:t> </a:t>
            </a:r>
            <a:r>
              <a:rPr lang="en-US" sz="2000" dirty="0" err="1"/>
              <a:t>Ratnayeke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2014 – 2015  Patrick Haley</a:t>
            </a:r>
          </a:p>
          <a:p>
            <a:pPr marL="0" indent="0">
              <a:buNone/>
            </a:pPr>
            <a:r>
              <a:rPr lang="en-US" sz="2000" dirty="0"/>
              <a:t>2015 – 2016  Patrick Haley</a:t>
            </a:r>
          </a:p>
          <a:p>
            <a:pPr marL="0" indent="0">
              <a:buNone/>
            </a:pPr>
            <a:r>
              <a:rPr lang="en-US" sz="2000" dirty="0"/>
              <a:t>2016 – 2017  Ellen </a:t>
            </a:r>
            <a:r>
              <a:rPr lang="en-US" sz="2000" dirty="0" err="1"/>
              <a:t>Zippi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2017 – 2018  Griffin Glenn</a:t>
            </a:r>
          </a:p>
          <a:p>
            <a:pPr marL="0" indent="0">
              <a:buNone/>
            </a:pPr>
            <a:r>
              <a:rPr lang="en-US" sz="2000" dirty="0"/>
              <a:t>2018 – 2019  </a:t>
            </a:r>
            <a:r>
              <a:rPr lang="en-US" sz="2000" dirty="0" err="1"/>
              <a:t>Maike</a:t>
            </a:r>
            <a:r>
              <a:rPr lang="en-US" sz="2000" dirty="0"/>
              <a:t> Morrison</a:t>
            </a:r>
          </a:p>
          <a:p>
            <a:pPr marL="0" indent="0">
              <a:buNone/>
            </a:pPr>
            <a:r>
              <a:rPr lang="en-US" sz="2000" dirty="0"/>
              <a:t>2019 – 2020  Meghan </a:t>
            </a:r>
            <a:r>
              <a:rPr lang="en-US" sz="2000" dirty="0" err="1"/>
              <a:t>Mallya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883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0377-450A-401D-9FD7-2732C4E1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13B040C-37F6-44CB-B73C-565208B94380}"/>
              </a:ext>
            </a:extLst>
          </p:cNvPr>
          <p:cNvSpPr/>
          <p:nvPr/>
        </p:nvSpPr>
        <p:spPr>
          <a:xfrm>
            <a:off x="1905000" y="1752600"/>
            <a:ext cx="5334000" cy="2514600"/>
          </a:xfrm>
          <a:prstGeom prst="wedgeRoundRectCallout">
            <a:avLst>
              <a:gd name="adj1" fmla="val 43639"/>
              <a:gd name="adj2" fmla="val 8236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10000"/>
                  </a:schemeClr>
                </a:solidFill>
              </a:rPr>
              <a:t>X happened.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334858-BD6E-45E7-9927-6DD3B81EB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19600"/>
            <a:ext cx="1371600" cy="1755944"/>
          </a:xfrm>
        </p:spPr>
      </p:pic>
    </p:spTree>
    <p:extLst>
      <p:ext uri="{BB962C8B-B14F-4D97-AF65-F5344CB8AC3E}">
        <p14:creationId xmlns:p14="http://schemas.microsoft.com/office/powerpoint/2010/main" val="8151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1998 – December dinner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4259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1998 – December dinner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1998 - DS given office space in ESB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i="1" dirty="0"/>
              <a:t>“The Dungeon”</a:t>
            </a:r>
          </a:p>
          <a:p>
            <a:pPr eaLnBrk="1" hangingPunct="1">
              <a:lnSpc>
                <a:spcPct val="80000"/>
              </a:lnSpc>
            </a:pPr>
            <a:endParaRPr lang="en-US" sz="2800" i="1" dirty="0"/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628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1998 – December dinner</a:t>
            </a:r>
          </a:p>
          <a:p>
            <a:pPr eaLnBrk="1" hangingPunct="1">
              <a:lnSpc>
                <a:spcPct val="80000"/>
              </a:lnSpc>
            </a:pPr>
            <a:endParaRPr lang="en-US" sz="2800"/>
          </a:p>
          <a:p>
            <a:pPr eaLnBrk="1" hangingPunct="1">
              <a:lnSpc>
                <a:spcPct val="80000"/>
              </a:lnSpc>
            </a:pPr>
            <a:r>
              <a:rPr lang="en-US" sz="2800"/>
              <a:t>1998 - DS given office space in ESB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i="1"/>
              <a:t>“The Dungeon”</a:t>
            </a:r>
          </a:p>
          <a:p>
            <a:pPr eaLnBrk="1" hangingPunct="1">
              <a:lnSpc>
                <a:spcPct val="80000"/>
              </a:lnSpc>
            </a:pPr>
            <a:endParaRPr lang="en-US" sz="2800" i="1"/>
          </a:p>
          <a:p>
            <a:pPr eaLnBrk="1" hangingPunct="1">
              <a:lnSpc>
                <a:spcPct val="80000"/>
              </a:lnSpc>
            </a:pPr>
            <a:r>
              <a:rPr lang="en-US" sz="2800"/>
              <a:t>2000 - </a:t>
            </a:r>
            <a:r>
              <a:rPr lang="en-US" sz="2800">
                <a:cs typeface="Times New Roman" pitchFamily="18" charset="0"/>
              </a:rPr>
              <a:t>Organ Donor Drive</a:t>
            </a:r>
            <a:r>
              <a:rPr lang="en-US" sz="2800"/>
              <a:t> (</a:t>
            </a:r>
            <a:r>
              <a:rPr lang="en-US" sz="2800" i="1"/>
              <a:t>DeZern</a:t>
            </a:r>
            <a:r>
              <a:rPr lang="en-US" sz="2800"/>
              <a:t>)</a:t>
            </a:r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7428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Where did we stand?</a:t>
            </a:r>
            <a:br>
              <a:rPr lang="en-US" sz="4000"/>
            </a:br>
            <a:r>
              <a:rPr lang="en-US" sz="4000"/>
              <a:t>March, 2001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160 Dean’s Scholars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8-10 seminars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about half pre-med (several MD/PhD per year)</a:t>
            </a:r>
            <a:r>
              <a:rPr lang="en-US" sz="2800" dirty="0"/>
              <a:t> </a:t>
            </a:r>
          </a:p>
        </p:txBody>
      </p:sp>
      <p:pic>
        <p:nvPicPr>
          <p:cNvPr id="368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Looking Back from 2001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400 Alumni </a:t>
            </a:r>
          </a:p>
          <a:p>
            <a:pPr eaLnBrk="1" hangingPunct="1"/>
            <a:r>
              <a:rPr lang="en-US"/>
              <a:t>Many scientists and physicians</a:t>
            </a:r>
          </a:p>
          <a:p>
            <a:pPr eaLnBrk="1" hangingPunct="1"/>
            <a:r>
              <a:rPr lang="en-US"/>
              <a:t>4 UT Outstanding Students</a:t>
            </a:r>
          </a:p>
          <a:p>
            <a:pPr eaLnBrk="1" hangingPunct="1"/>
            <a:r>
              <a:rPr lang="en-US"/>
              <a:t>3 Marshall Scholars plus many NSF and other leading fellowships </a:t>
            </a:r>
          </a:p>
          <a:p>
            <a:pPr eaLnBrk="1" hangingPunct="1"/>
            <a:r>
              <a:rPr lang="en-US">
                <a:cs typeface="Times New Roman" pitchFamily="18" charset="0"/>
              </a:rPr>
              <a:t>Three DS marriages 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Where do we stand?</a:t>
            </a:r>
            <a:br>
              <a:rPr lang="en-US" sz="4000" dirty="0"/>
            </a:br>
            <a:r>
              <a:rPr lang="en-US" sz="4000" dirty="0"/>
              <a:t>March, 2011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Currently 160 Dean’s Scholars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8-10 seminars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cs typeface="Times New Roman" pitchFamily="18" charset="0"/>
              </a:rPr>
              <a:t>about half pre-med (several MD/PhD per year)</a:t>
            </a:r>
            <a:r>
              <a:rPr lang="en-US" sz="2800" dirty="0"/>
              <a:t> </a:t>
            </a:r>
          </a:p>
        </p:txBody>
      </p:sp>
      <p:pic>
        <p:nvPicPr>
          <p:cNvPr id="389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6670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143000" y="2971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066800" y="39624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4419600" y="4038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0" y="236220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215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9906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914400" y="441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251325" y="43846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981200" y="5029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81200" y="5638800"/>
            <a:ext cx="748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40%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And 2011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/>
              <a:t>400 Alumni </a:t>
            </a:r>
          </a:p>
          <a:p>
            <a:pPr eaLnBrk="1" hangingPunct="1"/>
            <a:r>
              <a:rPr lang="en-US" dirty="0"/>
              <a:t>Many scientists and physicians</a:t>
            </a:r>
          </a:p>
          <a:p>
            <a:pPr eaLnBrk="1" hangingPunct="1"/>
            <a:r>
              <a:rPr lang="en-US" dirty="0"/>
              <a:t>4 UT Outstanding Students</a:t>
            </a:r>
          </a:p>
          <a:p>
            <a:pPr eaLnBrk="1" hangingPunct="1"/>
            <a:r>
              <a:rPr lang="en-US" dirty="0"/>
              <a:t>3 Marshall Scholars plus many NSF and other leading fellowships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Three DS marriages</a:t>
            </a:r>
            <a:endParaRPr lang="en-US" dirty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6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1000</a:t>
            </a:r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212" y="50292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many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B95165-E6A9-4B9C-B19E-D3F7CF125F48}"/>
              </a:ext>
            </a:extLst>
          </p:cNvPr>
          <p:cNvSpPr txBox="1"/>
          <p:nvPr/>
        </p:nvSpPr>
        <p:spPr>
          <a:xfrm>
            <a:off x="3347145" y="6396335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February 23, 2016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3BA8E-C108-45A2-8081-F03156E0D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1" y="58641"/>
            <a:ext cx="7922118" cy="6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157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And 2011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/>
              <a:t>400 Alumni </a:t>
            </a:r>
          </a:p>
          <a:p>
            <a:pPr eaLnBrk="1" hangingPunct="1"/>
            <a:r>
              <a:rPr lang="en-US" dirty="0"/>
              <a:t>Many scientists and physicians</a:t>
            </a:r>
          </a:p>
          <a:p>
            <a:pPr eaLnBrk="1" hangingPunct="1"/>
            <a:r>
              <a:rPr lang="en-US" dirty="0"/>
              <a:t>4 UT Outstanding Students</a:t>
            </a:r>
          </a:p>
          <a:p>
            <a:pPr eaLnBrk="1" hangingPunct="1"/>
            <a:r>
              <a:rPr lang="en-US" dirty="0"/>
              <a:t>3 Marshall Scholars plus many NSF and other leading fellowships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Three DS marriages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plus divorces</a:t>
            </a:r>
          </a:p>
          <a:p>
            <a:pPr eaLnBrk="1" hangingPunct="1"/>
            <a:endParaRPr lang="en-US" dirty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6</a:t>
            </a:r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1000</a:t>
            </a:r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212" y="50292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14072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0377-450A-401D-9FD7-2732C4E1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(which means)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13B040C-37F6-44CB-B73C-565208B94380}"/>
              </a:ext>
            </a:extLst>
          </p:cNvPr>
          <p:cNvSpPr/>
          <p:nvPr/>
        </p:nvSpPr>
        <p:spPr>
          <a:xfrm>
            <a:off x="1905000" y="1752600"/>
            <a:ext cx="5334000" cy="2514600"/>
          </a:xfrm>
          <a:prstGeom prst="wedgeRoundRectCallout">
            <a:avLst>
              <a:gd name="adj1" fmla="val 43639"/>
              <a:gd name="adj2" fmla="val 8236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10000"/>
                  </a:schemeClr>
                </a:solidFill>
              </a:rPr>
              <a:t> Maybe X happened, but I’m not sure what I had for breakfast.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334858-BD6E-45E7-9927-6DD3B81EB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19600"/>
            <a:ext cx="1371600" cy="1755944"/>
          </a:xfrm>
        </p:spPr>
      </p:pic>
    </p:spTree>
    <p:extLst>
      <p:ext uri="{BB962C8B-B14F-4D97-AF65-F5344CB8AC3E}">
        <p14:creationId xmlns:p14="http://schemas.microsoft.com/office/powerpoint/2010/main" val="2947379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And 2011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/>
              <a:t>400 Alumni </a:t>
            </a:r>
          </a:p>
          <a:p>
            <a:pPr eaLnBrk="1" hangingPunct="1"/>
            <a:r>
              <a:rPr lang="en-US" dirty="0"/>
              <a:t>Many scientists and physicians</a:t>
            </a:r>
          </a:p>
          <a:p>
            <a:pPr eaLnBrk="1" hangingPunct="1"/>
            <a:r>
              <a:rPr lang="en-US" dirty="0"/>
              <a:t>4 UT Outstanding Students</a:t>
            </a:r>
          </a:p>
          <a:p>
            <a:pPr eaLnBrk="1" hangingPunct="1"/>
            <a:r>
              <a:rPr lang="en-US" dirty="0"/>
              <a:t>3 Marshall Scholars plus many NSF and other leading fellowships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Three DS marriages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One Gates Scholar </a:t>
            </a:r>
          </a:p>
          <a:p>
            <a:pPr eaLnBrk="1" hangingPunct="1"/>
            <a:r>
              <a:rPr lang="en-US" dirty="0">
                <a:cs typeface="Times New Roman" pitchFamily="18" charset="0"/>
              </a:rPr>
              <a:t>One Rhodes Scholar </a:t>
            </a:r>
          </a:p>
          <a:p>
            <a:pPr eaLnBrk="1" hangingPunct="1"/>
            <a:endParaRPr lang="en-US" dirty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6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1000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2212" y="50292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many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2003 </a:t>
            </a:r>
            <a:r>
              <a:rPr lang="en-US" i="1"/>
              <a:t>Arsenic and Old Lace … and more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2003 </a:t>
            </a:r>
            <a:r>
              <a:rPr lang="en-US" i="1"/>
              <a:t>Arsenic and Old Lace … and more</a:t>
            </a:r>
          </a:p>
          <a:p>
            <a:pPr eaLnBrk="1" hangingPunct="1"/>
            <a:r>
              <a:rPr lang="en-US"/>
              <a:t>Three Time Intramural Women’s Track Champions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dirty="0"/>
              <a:t>2003 </a:t>
            </a:r>
            <a:r>
              <a:rPr lang="en-US" i="1" dirty="0"/>
              <a:t>Picasso at the Lapin Agile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2003 </a:t>
            </a:r>
            <a:r>
              <a:rPr lang="en-US" i="1" dirty="0"/>
              <a:t>Arsenic and Old Lace … and more</a:t>
            </a:r>
          </a:p>
          <a:p>
            <a:pPr eaLnBrk="1" hangingPunct="1"/>
            <a:r>
              <a:rPr lang="en-US" dirty="0"/>
              <a:t>Three Time Intramural Women’s Track Champions</a:t>
            </a:r>
          </a:p>
          <a:p>
            <a:pPr eaLnBrk="1" hangingPunct="1"/>
            <a:r>
              <a:rPr lang="en-US" dirty="0"/>
              <a:t>One Time (B League) Coed Soccer Champions (James Scott in goal)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2003 </a:t>
            </a:r>
            <a:r>
              <a:rPr lang="en-US" i="1"/>
              <a:t>Arsenic and Old Lace … and more</a:t>
            </a:r>
          </a:p>
          <a:p>
            <a:pPr eaLnBrk="1" hangingPunct="1"/>
            <a:r>
              <a:rPr lang="en-US"/>
              <a:t>Three Time Intramural Women’s Track Champions</a:t>
            </a:r>
          </a:p>
          <a:p>
            <a:pPr eaLnBrk="1" hangingPunct="1"/>
            <a:r>
              <a:rPr lang="en-US"/>
              <a:t>One Time (B League) Coed Soccer Champions</a:t>
            </a:r>
          </a:p>
          <a:p>
            <a:pPr eaLnBrk="1" hangingPunct="1"/>
            <a:r>
              <a:rPr lang="en-US"/>
              <a:t>Tutoring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2003 </a:t>
            </a:r>
            <a:r>
              <a:rPr lang="en-US" i="1"/>
              <a:t>Picasso at the Lapin Agile</a:t>
            </a:r>
            <a:r>
              <a:rPr lang="en-US"/>
              <a:t> </a:t>
            </a:r>
          </a:p>
          <a:p>
            <a:pPr eaLnBrk="1" hangingPunct="1"/>
            <a:r>
              <a:rPr lang="en-US"/>
              <a:t>2003 </a:t>
            </a:r>
            <a:r>
              <a:rPr lang="en-US" i="1"/>
              <a:t>Arsenic and Old Lace … and more</a:t>
            </a:r>
          </a:p>
          <a:p>
            <a:pPr eaLnBrk="1" hangingPunct="1"/>
            <a:r>
              <a:rPr lang="en-US"/>
              <a:t>Three Time Intramural Women’s Track Champions</a:t>
            </a:r>
          </a:p>
          <a:p>
            <a:pPr eaLnBrk="1" hangingPunct="1"/>
            <a:r>
              <a:rPr lang="en-US"/>
              <a:t>One Time (B League) Coed Soccer Champions</a:t>
            </a:r>
          </a:p>
          <a:p>
            <a:pPr eaLnBrk="1" hangingPunct="1"/>
            <a:r>
              <a:rPr lang="en-US"/>
              <a:t>Tutoring</a:t>
            </a:r>
          </a:p>
          <a:p>
            <a:pPr eaLnBrk="1" hangingPunct="1"/>
            <a:r>
              <a:rPr lang="en-US"/>
              <a:t>Lunch (yes, but not like before)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New Activities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2003 </a:t>
            </a:r>
            <a:r>
              <a:rPr lang="en-US" i="1" dirty="0"/>
              <a:t>Picasso at the Lapin Agile</a:t>
            </a:r>
            <a:r>
              <a:rPr lang="en-US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2003 </a:t>
            </a:r>
            <a:r>
              <a:rPr lang="en-US" i="1" dirty="0"/>
              <a:t>Arsenic and Old Lace … and more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Three Time Intramural Women’s Track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One Time (B League) Coed Soccer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Tutoring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Lunch (yes, but not like before)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DS Dance (on, off, on)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Administrative Assistance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/>
              <a:t>1983-1992 – Dean’s Office</a:t>
            </a:r>
          </a:p>
          <a:p>
            <a:pPr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Administrative Assistance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/>
              <a:t>1983-1992 – Dean’s Office</a:t>
            </a:r>
          </a:p>
          <a:p>
            <a:pPr eaLnBrk="1" hangingPunct="1"/>
            <a:r>
              <a:rPr lang="en-US"/>
              <a:t>1992-2001 – Students (lots)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pic>
        <p:nvPicPr>
          <p:cNvPr id="307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Administrative Assistance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/>
              <a:t>1983-1992 – Dean’s Office</a:t>
            </a:r>
          </a:p>
          <a:p>
            <a:pPr eaLnBrk="1" hangingPunct="1"/>
            <a:r>
              <a:rPr lang="en-US"/>
              <a:t>1992-2001 – Students (lots)</a:t>
            </a:r>
          </a:p>
          <a:p>
            <a:pPr eaLnBrk="1" hangingPunct="1"/>
            <a:r>
              <a:rPr lang="en-US"/>
              <a:t>2001-2005 – Brett Westbrook-Program Coordinator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Administrative Assistance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/>
              <a:t>1983-1992 – Dean’s Office</a:t>
            </a:r>
          </a:p>
          <a:p>
            <a:pPr eaLnBrk="1" hangingPunct="1"/>
            <a:r>
              <a:rPr lang="en-US"/>
              <a:t>1992-2001 – Students (lots)</a:t>
            </a:r>
          </a:p>
          <a:p>
            <a:pPr eaLnBrk="1" hangingPunct="1"/>
            <a:r>
              <a:rPr lang="en-US"/>
              <a:t>2001-2005 – Brett Westbrook-Program Coordinator</a:t>
            </a:r>
          </a:p>
          <a:p>
            <a:pPr eaLnBrk="1" hangingPunct="1"/>
            <a:r>
              <a:rPr lang="en-US"/>
              <a:t>2005-2006 - Dean’s Office (again)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Administrative Assistance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/>
              <a:t>1983-1992 – Dean’s Office</a:t>
            </a:r>
          </a:p>
          <a:p>
            <a:pPr eaLnBrk="1" hangingPunct="1"/>
            <a:r>
              <a:rPr lang="en-US" dirty="0"/>
              <a:t>1992-2001 – Students (lots)</a:t>
            </a:r>
          </a:p>
          <a:p>
            <a:pPr eaLnBrk="1" hangingPunct="1"/>
            <a:r>
              <a:rPr lang="en-US" dirty="0"/>
              <a:t>2001-2005 – Brett Westbrook-Program Coordinator</a:t>
            </a:r>
          </a:p>
          <a:p>
            <a:pPr eaLnBrk="1" hangingPunct="1"/>
            <a:r>
              <a:rPr lang="en-US" dirty="0"/>
              <a:t>2005-2006 - Dean’s Office (again)</a:t>
            </a:r>
          </a:p>
          <a:p>
            <a:pPr eaLnBrk="1" hangingPunct="1"/>
            <a:r>
              <a:rPr lang="en-US" dirty="0"/>
              <a:t>2006-2010 – </a:t>
            </a:r>
            <a:r>
              <a:rPr lang="en-US" dirty="0" err="1"/>
              <a:t>Allisa</a:t>
            </a:r>
            <a:r>
              <a:rPr lang="en-US" dirty="0"/>
              <a:t> Carter – Program Coordinator + academic advisors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Administrative Assistance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/>
              <a:t>1983-1992 – Dean’s Office</a:t>
            </a:r>
          </a:p>
          <a:p>
            <a:pPr eaLnBrk="1" hangingPunct="1"/>
            <a:r>
              <a:rPr lang="en-US" dirty="0"/>
              <a:t>1992-2001 – Students (lots)</a:t>
            </a:r>
          </a:p>
          <a:p>
            <a:pPr eaLnBrk="1" hangingPunct="1"/>
            <a:r>
              <a:rPr lang="en-US" dirty="0"/>
              <a:t>2001-2005 – Brett Westbrook-Program Coordinator</a:t>
            </a:r>
          </a:p>
          <a:p>
            <a:pPr eaLnBrk="1" hangingPunct="1"/>
            <a:r>
              <a:rPr lang="en-US" dirty="0"/>
              <a:t>2005-2006 - Dean’s Office (again)</a:t>
            </a:r>
          </a:p>
          <a:p>
            <a:pPr eaLnBrk="1" hangingPunct="1"/>
            <a:r>
              <a:rPr lang="en-US" dirty="0"/>
              <a:t>2006-2010 – </a:t>
            </a:r>
            <a:r>
              <a:rPr lang="en-US" dirty="0" err="1"/>
              <a:t>Allisa</a:t>
            </a:r>
            <a:r>
              <a:rPr lang="en-US" dirty="0"/>
              <a:t> Carter – Program Coordinator + academic advisors </a:t>
            </a:r>
          </a:p>
          <a:p>
            <a:pPr eaLnBrk="1" hangingPunct="1"/>
            <a:r>
              <a:rPr lang="en-US" dirty="0"/>
              <a:t>2010-present - Office for Honors, Research and International Study / Honors Center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The Faculty Review</a:t>
            </a:r>
            <a:br>
              <a:rPr lang="en-US" sz="4000"/>
            </a:br>
            <a:r>
              <a:rPr lang="en-US" sz="4000"/>
              <a:t>as of 2001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An expanded program ?</a:t>
            </a:r>
          </a:p>
          <a:p>
            <a:pPr algn="ctr"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r>
              <a:rPr lang="en-US"/>
              <a:t>More students ?</a:t>
            </a:r>
          </a:p>
          <a:p>
            <a:pPr algn="ctr" eaLnBrk="1" hangingPunct="1">
              <a:buFontTx/>
              <a:buNone/>
            </a:pPr>
            <a:endParaRPr lang="en-US"/>
          </a:p>
          <a:p>
            <a:pPr algn="ctr" eaLnBrk="1" hangingPunct="1">
              <a:buFontTx/>
              <a:buNone/>
            </a:pPr>
            <a:r>
              <a:rPr lang="en-US"/>
              <a:t>Special Classes ?</a:t>
            </a:r>
          </a:p>
        </p:txBody>
      </p:sp>
      <p:pic>
        <p:nvPicPr>
          <p:cNvPr id="5530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Recommendations - 2002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Dean’s Scholars Honors Degrees to be administered by the </a:t>
            </a:r>
            <a:r>
              <a:rPr lang="en-US" b="1" dirty="0">
                <a:solidFill>
                  <a:srgbClr val="FF6600"/>
                </a:solidFill>
              </a:rPr>
              <a:t>college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dirty="0"/>
              <a:t>	</a:t>
            </a:r>
          </a:p>
        </p:txBody>
      </p:sp>
      <p:pic>
        <p:nvPicPr>
          <p:cNvPr id="563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Approved - 2003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Dean’s Scholars Honors Degrees to be administered by the </a:t>
            </a:r>
            <a:r>
              <a:rPr lang="en-US" b="1" dirty="0">
                <a:solidFill>
                  <a:srgbClr val="FF6600"/>
                </a:solidFill>
              </a:rPr>
              <a:t>departments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dirty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dirty="0"/>
              <a:t>	</a:t>
            </a:r>
          </a:p>
        </p:txBody>
      </p:sp>
      <p:pic>
        <p:nvPicPr>
          <p:cNvPr id="573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pic>
        <p:nvPicPr>
          <p:cNvPr id="583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30 hours in major</a:t>
            </a:r>
          </a:p>
        </p:txBody>
      </p:sp>
      <p:pic>
        <p:nvPicPr>
          <p:cNvPr id="593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30 hours in major</a:t>
            </a:r>
          </a:p>
          <a:p>
            <a:pPr eaLnBrk="1" hangingPunct="1"/>
            <a:r>
              <a:rPr lang="en-US"/>
              <a:t>30 hours DS requirements</a:t>
            </a:r>
          </a:p>
          <a:p>
            <a:pPr lvl="1" eaLnBrk="1" hangingPunct="1"/>
            <a:r>
              <a:rPr lang="en-US"/>
              <a:t>Honors courses in 4 or 5 areas</a:t>
            </a:r>
          </a:p>
          <a:p>
            <a:pPr lvl="1" eaLnBrk="1" hangingPunct="1"/>
            <a:r>
              <a:rPr lang="en-US"/>
              <a:t>Rhetoric</a:t>
            </a:r>
          </a:p>
          <a:p>
            <a:pPr lvl="1" eaLnBrk="1" hangingPunct="1"/>
            <a:r>
              <a:rPr lang="en-US"/>
              <a:t>Research and Honors Thesis</a:t>
            </a:r>
          </a:p>
        </p:txBody>
      </p:sp>
      <p:pic>
        <p:nvPicPr>
          <p:cNvPr id="604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Beginning 1983-84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Times New Roman" pitchFamily="18" charset="0"/>
              </a:rPr>
              <a:t>Program intended to admit about 25 per year – achieve a steady state of 100.</a:t>
            </a:r>
          </a:p>
        </p:txBody>
      </p:sp>
      <p:pic>
        <p:nvPicPr>
          <p:cNvPr id="51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30 hours in major</a:t>
            </a:r>
          </a:p>
          <a:p>
            <a:pPr eaLnBrk="1" hangingPunct="1"/>
            <a:r>
              <a:rPr lang="en-US"/>
              <a:t>30 hours DS requirements</a:t>
            </a:r>
          </a:p>
          <a:p>
            <a:pPr lvl="1" eaLnBrk="1" hangingPunct="1"/>
            <a:r>
              <a:rPr lang="en-US"/>
              <a:t>Honors courses in 4 or 5 areas</a:t>
            </a:r>
          </a:p>
          <a:p>
            <a:pPr lvl="1" eaLnBrk="1" hangingPunct="1"/>
            <a:r>
              <a:rPr lang="en-US"/>
              <a:t>Rhetoric</a:t>
            </a:r>
          </a:p>
          <a:p>
            <a:pPr lvl="1" eaLnBrk="1" hangingPunct="1"/>
            <a:r>
              <a:rPr lang="en-US"/>
              <a:t>Research and Honors Thesis</a:t>
            </a:r>
          </a:p>
          <a:p>
            <a:pPr eaLnBrk="1" hangingPunct="1"/>
            <a:r>
              <a:rPr lang="en-US"/>
              <a:t>30 hours UT requirements</a:t>
            </a:r>
          </a:p>
          <a:p>
            <a:pPr lvl="1" eaLnBrk="1" hangingPunct="1"/>
            <a:r>
              <a:rPr lang="en-US"/>
              <a:t>History, Government, Humanities, Fine Arts</a:t>
            </a:r>
          </a:p>
        </p:txBody>
      </p:sp>
      <p:pic>
        <p:nvPicPr>
          <p:cNvPr id="6144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/>
              <a:t>30 hours in major</a:t>
            </a:r>
          </a:p>
          <a:p>
            <a:pPr eaLnBrk="1" hangingPunct="1"/>
            <a:r>
              <a:rPr lang="en-US"/>
              <a:t>30 hours DS requirements</a:t>
            </a:r>
          </a:p>
          <a:p>
            <a:pPr lvl="1" eaLnBrk="1" hangingPunct="1"/>
            <a:r>
              <a:rPr lang="en-US"/>
              <a:t>Honors courses in 4 or 5 areas</a:t>
            </a:r>
          </a:p>
          <a:p>
            <a:pPr lvl="1" eaLnBrk="1" hangingPunct="1"/>
            <a:r>
              <a:rPr lang="en-US"/>
              <a:t>Rhetoric</a:t>
            </a:r>
          </a:p>
          <a:p>
            <a:pPr lvl="1" eaLnBrk="1" hangingPunct="1"/>
            <a:r>
              <a:rPr lang="en-US"/>
              <a:t>Research and Honors Thesis</a:t>
            </a:r>
          </a:p>
          <a:p>
            <a:pPr eaLnBrk="1" hangingPunct="1"/>
            <a:r>
              <a:rPr lang="en-US"/>
              <a:t>30 hours UT requirements</a:t>
            </a:r>
          </a:p>
          <a:p>
            <a:pPr lvl="1" eaLnBrk="1" hangingPunct="1"/>
            <a:r>
              <a:rPr lang="en-US"/>
              <a:t>History, Government, Humanities, Fine Arts</a:t>
            </a:r>
          </a:p>
          <a:p>
            <a:pPr eaLnBrk="1" hangingPunct="1"/>
            <a:r>
              <a:rPr lang="en-US" sz="3600" b="1"/>
              <a:t>30 Hours Electives </a:t>
            </a:r>
          </a:p>
        </p:txBody>
      </p:sp>
      <p:pic>
        <p:nvPicPr>
          <p:cNvPr id="624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</p:txBody>
      </p:sp>
      <p:pic>
        <p:nvPicPr>
          <p:cNvPr id="634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  <a:p>
            <a:pPr eaLnBrk="1" hangingPunct="1"/>
            <a:r>
              <a:rPr lang="en-US"/>
              <a:t>Applications – 600 (2007)      </a:t>
            </a:r>
          </a:p>
          <a:p>
            <a:pPr eaLnBrk="1" hangingPunct="1">
              <a:buFontTx/>
              <a:buNone/>
            </a:pPr>
            <a:r>
              <a:rPr lang="en-US"/>
              <a:t>              </a:t>
            </a:r>
          </a:p>
        </p:txBody>
      </p:sp>
      <p:pic>
        <p:nvPicPr>
          <p:cNvPr id="645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  <a:p>
            <a:pPr eaLnBrk="1" hangingPunct="1"/>
            <a:r>
              <a:rPr lang="en-US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/>
              <a:t>              and past 1000 still more (2008)</a:t>
            </a:r>
          </a:p>
          <a:p>
            <a:pPr eaLnBrk="1" hangingPunct="1"/>
            <a:endParaRPr lang="en-US"/>
          </a:p>
        </p:txBody>
      </p:sp>
      <p:pic>
        <p:nvPicPr>
          <p:cNvPr id="6554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  <a:p>
            <a:pPr eaLnBrk="1" hangingPunct="1"/>
            <a:r>
              <a:rPr lang="en-US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/>
              <a:t>              and past 1000 still more (2008)</a:t>
            </a:r>
          </a:p>
          <a:p>
            <a:pPr eaLnBrk="1" hangingPunct="1"/>
            <a:r>
              <a:rPr lang="en-US"/>
              <a:t>Quality of applications – hard to believe</a:t>
            </a:r>
          </a:p>
          <a:p>
            <a:pPr eaLnBrk="1" hangingPunct="1"/>
            <a:endParaRPr lang="en-US"/>
          </a:p>
        </p:txBody>
      </p:sp>
      <p:pic>
        <p:nvPicPr>
          <p:cNvPr id="665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Dean’s Scholars Degrees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/>
              <a:t>First Three Graduates 2006</a:t>
            </a:r>
          </a:p>
          <a:p>
            <a:pPr eaLnBrk="1" hangingPunct="1"/>
            <a:r>
              <a:rPr lang="en-US"/>
              <a:t>First Four Year Graduates 2007</a:t>
            </a:r>
          </a:p>
          <a:p>
            <a:pPr eaLnBrk="1" hangingPunct="1"/>
            <a:r>
              <a:rPr lang="en-US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/>
              <a:t>              and past 1000 still more (2008)</a:t>
            </a:r>
          </a:p>
          <a:p>
            <a:pPr eaLnBrk="1" hangingPunct="1"/>
            <a:r>
              <a:rPr lang="en-US"/>
              <a:t>Quality of applications – hard to believe</a:t>
            </a:r>
          </a:p>
          <a:p>
            <a:pPr eaLnBrk="1" hangingPunct="1"/>
            <a:r>
              <a:rPr lang="en-US"/>
              <a:t>Quality of Graduates – even harder to believe</a:t>
            </a:r>
          </a:p>
          <a:p>
            <a:pPr eaLnBrk="1" hangingPunct="1"/>
            <a:endParaRPr lang="en-US"/>
          </a:p>
        </p:txBody>
      </p:sp>
      <p:pic>
        <p:nvPicPr>
          <p:cNvPr id="6758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First Rhodes Scholar: </a:t>
            </a:r>
          </a:p>
          <a:p>
            <a:pPr eaLnBrk="1" hangingPunct="1">
              <a:buFontTx/>
              <a:buNone/>
            </a:pPr>
            <a:r>
              <a:rPr lang="en-US"/>
              <a:t>		Sarah Miller</a:t>
            </a:r>
          </a:p>
          <a:p>
            <a:pPr eaLnBrk="1" hangingPunct="1"/>
            <a:endParaRPr lang="en-US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8744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First Rhodes Scholar: </a:t>
            </a:r>
          </a:p>
          <a:p>
            <a:pPr eaLnBrk="1" hangingPunct="1">
              <a:buFontTx/>
              <a:buNone/>
            </a:pPr>
            <a:r>
              <a:rPr lang="en-US"/>
              <a:t>		Sarah Miller</a:t>
            </a:r>
          </a:p>
          <a:p>
            <a:pPr eaLnBrk="1" hangingPunct="1"/>
            <a:endParaRPr lang="en-US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477000" y="2819400"/>
            <a:ext cx="4572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32004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2362200"/>
            <a:ext cx="5334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457200"/>
            <a:ext cx="2667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706189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Freehand575 BT" pitchFamily="66" charset="0"/>
              </a:rPr>
              <a:t>Why have I never seen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Freehand575 BT" pitchFamily="66" charset="0"/>
              </a:rPr>
              <a:t>all these stars over RLM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Freehand575 BT" pitchFamily="66" charset="0"/>
              </a:rPr>
              <a:t>before?</a:t>
            </a:r>
          </a:p>
        </p:txBody>
      </p:sp>
    </p:spTree>
    <p:extLst>
      <p:ext uri="{BB962C8B-B14F-4D97-AF65-F5344CB8AC3E}">
        <p14:creationId xmlns:p14="http://schemas.microsoft.com/office/powerpoint/2010/main" val="4885833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Award 2009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229600" cy="2057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/>
              <a:t>Dean’s Scholars Student Association wins </a:t>
            </a:r>
          </a:p>
          <a:p>
            <a:pPr algn="ctr" eaLnBrk="1" hangingPunct="1">
              <a:buFontTx/>
              <a:buNone/>
            </a:pPr>
            <a:r>
              <a:rPr lang="en-US"/>
              <a:t>Swing Out Award as “Best New Organization”</a:t>
            </a:r>
          </a:p>
        </p:txBody>
      </p:sp>
      <p:pic>
        <p:nvPicPr>
          <p:cNvPr id="6963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33CC"/>
      </a:dk2>
      <a:lt2>
        <a:srgbClr val="FFFF99"/>
      </a:lt2>
      <a:accent1>
        <a:srgbClr val="00CC99"/>
      </a:accent1>
      <a:accent2>
        <a:srgbClr val="3333CC"/>
      </a:accent2>
      <a:accent3>
        <a:srgbClr val="AAAD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2230</Words>
  <Application>Microsoft Office PowerPoint</Application>
  <PresentationFormat>On-screen Show (4:3)</PresentationFormat>
  <Paragraphs>517</Paragraphs>
  <Slides>128</Slides>
  <Notes>14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5" baseType="lpstr">
      <vt:lpstr>Arial</vt:lpstr>
      <vt:lpstr>Calibri</vt:lpstr>
      <vt:lpstr>Copperplate Gothic Light</vt:lpstr>
      <vt:lpstr>Freehand575 BT</vt:lpstr>
      <vt:lpstr>Louisville</vt:lpstr>
      <vt:lpstr>Times New Roman</vt:lpstr>
      <vt:lpstr>Default Design</vt:lpstr>
      <vt:lpstr>Milestones of The  Dean’s Scholars</vt:lpstr>
      <vt:lpstr>Memory</vt:lpstr>
      <vt:lpstr>(which means …)</vt:lpstr>
      <vt:lpstr>Memory</vt:lpstr>
      <vt:lpstr>(which means …)</vt:lpstr>
      <vt:lpstr>Memory</vt:lpstr>
      <vt:lpstr>(which means)</vt:lpstr>
      <vt:lpstr>The Beginning 1983-84</vt:lpstr>
      <vt:lpstr>The Beginning 1983-84</vt:lpstr>
      <vt:lpstr>The Beginning 1983-84</vt:lpstr>
      <vt:lpstr>The Beginning 1983-84</vt:lpstr>
      <vt:lpstr>The Beginning 1983-84</vt:lpstr>
      <vt:lpstr>The Beginning 1983-84</vt:lpstr>
      <vt:lpstr>The Beginning 1983-84</vt:lpstr>
      <vt:lpstr>1985-86</vt:lpstr>
      <vt:lpstr>1985-86</vt:lpstr>
      <vt:lpstr>1986-87</vt:lpstr>
      <vt:lpstr>1986-87</vt:lpstr>
      <vt:lpstr>1986-87</vt:lpstr>
      <vt:lpstr>1987- 88</vt:lpstr>
      <vt:lpstr>1987- 88</vt:lpstr>
      <vt:lpstr>1988-89</vt:lpstr>
      <vt:lpstr>1988-89</vt:lpstr>
      <vt:lpstr>1989-90:</vt:lpstr>
      <vt:lpstr>1989-90:</vt:lpstr>
      <vt:lpstr>1990-91:</vt:lpstr>
      <vt:lpstr>1991-92 </vt:lpstr>
      <vt:lpstr>1991-92 </vt:lpstr>
      <vt:lpstr>1991-92 </vt:lpstr>
      <vt:lpstr>1991-92 </vt:lpstr>
      <vt:lpstr>1991-92 </vt:lpstr>
      <vt:lpstr>1991-92 </vt:lpstr>
      <vt:lpstr>PowerPoint Presentation</vt:lpstr>
      <vt:lpstr>Picnic 1994</vt:lpstr>
      <vt:lpstr>Picnic 1995</vt:lpstr>
      <vt:lpstr>Picnic 1996</vt:lpstr>
      <vt:lpstr>Picnic 1997</vt:lpstr>
      <vt:lpstr>Picnic 1998</vt:lpstr>
      <vt:lpstr>Picnic 1999</vt:lpstr>
      <vt:lpstr>Picnic 2000</vt:lpstr>
      <vt:lpstr>Picnic 2001</vt:lpstr>
      <vt:lpstr>Picnic 2002</vt:lpstr>
      <vt:lpstr>Picnic 2003</vt:lpstr>
      <vt:lpstr>Picnic 2004</vt:lpstr>
      <vt:lpstr>Picnic 2005</vt:lpstr>
      <vt:lpstr>Picnic 2006</vt:lpstr>
      <vt:lpstr>Picnic 2007</vt:lpstr>
      <vt:lpstr>Picnic 2008</vt:lpstr>
      <vt:lpstr>Picnics 2008 and beyond</vt:lpstr>
      <vt:lpstr>Picnics 2008 and beyond</vt:lpstr>
      <vt:lpstr>… and then</vt:lpstr>
      <vt:lpstr>… and then</vt:lpstr>
      <vt:lpstr>… and then</vt:lpstr>
      <vt:lpstr>The Charge</vt:lpstr>
      <vt:lpstr>The Charge</vt:lpstr>
      <vt:lpstr>The DS Student Association</vt:lpstr>
      <vt:lpstr>The DS Student Association</vt:lpstr>
      <vt:lpstr>The DS Student Association</vt:lpstr>
      <vt:lpstr>The DS Student Association</vt:lpstr>
      <vt:lpstr>…and more activities</vt:lpstr>
      <vt:lpstr>…and more activities</vt:lpstr>
      <vt:lpstr>…and more activities</vt:lpstr>
      <vt:lpstr>…and more activities</vt:lpstr>
      <vt:lpstr>Where did we stand? March, 2001</vt:lpstr>
      <vt:lpstr>Looking Back from 2001</vt:lpstr>
      <vt:lpstr>Where do we stand? March, 2011</vt:lpstr>
      <vt:lpstr>And 2011</vt:lpstr>
      <vt:lpstr>PowerPoint Presentation</vt:lpstr>
      <vt:lpstr>And 2011</vt:lpstr>
      <vt:lpstr>And 2011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Administrative Assistance</vt:lpstr>
      <vt:lpstr>Administrative Assistance</vt:lpstr>
      <vt:lpstr>Administrative Assistance</vt:lpstr>
      <vt:lpstr>Administrative Assistance</vt:lpstr>
      <vt:lpstr>Administrative Assistance</vt:lpstr>
      <vt:lpstr>Administrative Assistance</vt:lpstr>
      <vt:lpstr>The Faculty Review as of 2001</vt:lpstr>
      <vt:lpstr>Recommendations - 2002</vt:lpstr>
      <vt:lpstr>Approved - 2003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2008</vt:lpstr>
      <vt:lpstr>2008</vt:lpstr>
      <vt:lpstr>Award 2009</vt:lpstr>
      <vt:lpstr>Applications 2009-10</vt:lpstr>
      <vt:lpstr>Applications 2009-10</vt:lpstr>
      <vt:lpstr>Applications 2009-10</vt:lpstr>
      <vt:lpstr>2010 New Program</vt:lpstr>
      <vt:lpstr>2010 DS in Space</vt:lpstr>
      <vt:lpstr>2010 DS in Space</vt:lpstr>
      <vt:lpstr>PowerPoint Presentation</vt:lpstr>
      <vt:lpstr>2010 DS in Space</vt:lpstr>
      <vt:lpstr>PowerPoint Presentation</vt:lpstr>
      <vt:lpstr> 2010 Some Setbacks</vt:lpstr>
      <vt:lpstr> 2010 Some Setbacks</vt:lpstr>
      <vt:lpstr> 2010 Some Setbacks</vt:lpstr>
      <vt:lpstr>2011</vt:lpstr>
      <vt:lpstr>2011</vt:lpstr>
      <vt:lpstr>Dean’s Scholars Endowment Fund 2011</vt:lpstr>
      <vt:lpstr>AKC Scholarship – 2011</vt:lpstr>
      <vt:lpstr>AKC Scholarship – 2011</vt:lpstr>
      <vt:lpstr>2011</vt:lpstr>
      <vt:lpstr>PowerPoint Presentation</vt:lpstr>
      <vt:lpstr>2015</vt:lpstr>
      <vt:lpstr>2019</vt:lpstr>
      <vt:lpstr>PowerPoint Presentation</vt:lpstr>
      <vt:lpstr>What is DS?</vt:lpstr>
      <vt:lpstr>What is DS?</vt:lpstr>
      <vt:lpstr>What is DS?</vt:lpstr>
      <vt:lpstr>What is DS?</vt:lpstr>
      <vt:lpstr>What is DS?</vt:lpstr>
      <vt:lpstr>What is DS?</vt:lpstr>
      <vt:lpstr>What is 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Milestones of The  Dean’s Scholars</dc:title>
  <dc:creator>Alan</dc:creator>
  <cp:lastModifiedBy>PCOwner</cp:lastModifiedBy>
  <cp:revision>29</cp:revision>
  <dcterms:modified xsi:type="dcterms:W3CDTF">2019-10-18T00:07:26Z</dcterms:modified>
</cp:coreProperties>
</file>