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256" r:id="rId2"/>
    <p:sldId id="257" r:id="rId3"/>
    <p:sldId id="311" r:id="rId4"/>
    <p:sldId id="310" r:id="rId5"/>
    <p:sldId id="309" r:id="rId6"/>
    <p:sldId id="308" r:id="rId7"/>
    <p:sldId id="386" r:id="rId8"/>
    <p:sldId id="387" r:id="rId9"/>
    <p:sldId id="258" r:id="rId10"/>
    <p:sldId id="388" r:id="rId11"/>
    <p:sldId id="259" r:id="rId12"/>
    <p:sldId id="390" r:id="rId13"/>
    <p:sldId id="389" r:id="rId14"/>
    <p:sldId id="260" r:id="rId15"/>
    <p:sldId id="391" r:id="rId16"/>
    <p:sldId id="261" r:id="rId17"/>
    <p:sldId id="392" r:id="rId18"/>
    <p:sldId id="262" r:id="rId19"/>
    <p:sldId id="393" r:id="rId20"/>
    <p:sldId id="272" r:id="rId21"/>
    <p:sldId id="263" r:id="rId22"/>
    <p:sldId id="394" r:id="rId23"/>
    <p:sldId id="398" r:id="rId24"/>
    <p:sldId id="397" r:id="rId25"/>
    <p:sldId id="417" r:id="rId26"/>
    <p:sldId id="395" r:id="rId27"/>
    <p:sldId id="399" r:id="rId28"/>
    <p:sldId id="313" r:id="rId29"/>
    <p:sldId id="314" r:id="rId30"/>
    <p:sldId id="315" r:id="rId31"/>
    <p:sldId id="317" r:id="rId32"/>
    <p:sldId id="318" r:id="rId33"/>
    <p:sldId id="319" r:id="rId34"/>
    <p:sldId id="320" r:id="rId35"/>
    <p:sldId id="321" r:id="rId36"/>
    <p:sldId id="322" r:id="rId37"/>
    <p:sldId id="367" r:id="rId38"/>
    <p:sldId id="368" r:id="rId39"/>
    <p:sldId id="369" r:id="rId40"/>
    <p:sldId id="370" r:id="rId41"/>
    <p:sldId id="371" r:id="rId42"/>
    <p:sldId id="372" r:id="rId43"/>
    <p:sldId id="400" r:id="rId44"/>
    <p:sldId id="401" r:id="rId45"/>
    <p:sldId id="264" r:id="rId46"/>
    <p:sldId id="402" r:id="rId47"/>
    <p:sldId id="403" r:id="rId48"/>
    <p:sldId id="265" r:id="rId49"/>
    <p:sldId id="404" r:id="rId50"/>
    <p:sldId id="266" r:id="rId51"/>
    <p:sldId id="406" r:id="rId52"/>
    <p:sldId id="421" r:id="rId53"/>
    <p:sldId id="378" r:id="rId54"/>
    <p:sldId id="267" r:id="rId55"/>
    <p:sldId id="409" r:id="rId56"/>
    <p:sldId id="408" r:id="rId57"/>
    <p:sldId id="407" r:id="rId58"/>
    <p:sldId id="269" r:id="rId59"/>
    <p:sldId id="274" r:id="rId60"/>
    <p:sldId id="273" r:id="rId61"/>
    <p:sldId id="270" r:id="rId62"/>
    <p:sldId id="411" r:id="rId63"/>
    <p:sldId id="410" r:id="rId64"/>
    <p:sldId id="275" r:id="rId65"/>
    <p:sldId id="283" r:id="rId66"/>
    <p:sldId id="277" r:id="rId67"/>
    <p:sldId id="278" r:id="rId68"/>
    <p:sldId id="279" r:id="rId69"/>
    <p:sldId id="280" r:id="rId70"/>
    <p:sldId id="281" r:id="rId71"/>
    <p:sldId id="282" r:id="rId72"/>
    <p:sldId id="268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331" r:id="rId83"/>
    <p:sldId id="330" r:id="rId84"/>
    <p:sldId id="329" r:id="rId85"/>
    <p:sldId id="373" r:id="rId86"/>
    <p:sldId id="374" r:id="rId87"/>
    <p:sldId id="341" r:id="rId88"/>
    <p:sldId id="334" r:id="rId89"/>
    <p:sldId id="333" r:id="rId90"/>
    <p:sldId id="332" r:id="rId91"/>
    <p:sldId id="336" r:id="rId92"/>
    <p:sldId id="344" r:id="rId93"/>
    <p:sldId id="375" r:id="rId94"/>
    <p:sldId id="376" r:id="rId95"/>
    <p:sldId id="346" r:id="rId96"/>
    <p:sldId id="377" r:id="rId97"/>
    <p:sldId id="354" r:id="rId98"/>
    <p:sldId id="353" r:id="rId99"/>
    <p:sldId id="351" r:id="rId100"/>
    <p:sldId id="362" r:id="rId101"/>
    <p:sldId id="416" r:id="rId102"/>
    <p:sldId id="364" r:id="rId103"/>
    <p:sldId id="365" r:id="rId104"/>
    <p:sldId id="419" r:id="rId105"/>
    <p:sldId id="422" r:id="rId106"/>
    <p:sldId id="366" r:id="rId107"/>
    <p:sldId id="414" r:id="rId108"/>
    <p:sldId id="423" r:id="rId109"/>
    <p:sldId id="413" r:id="rId110"/>
    <p:sldId id="355" r:id="rId111"/>
    <p:sldId id="356" r:id="rId112"/>
    <p:sldId id="357" r:id="rId113"/>
    <p:sldId id="358" r:id="rId114"/>
    <p:sldId id="359" r:id="rId115"/>
    <p:sldId id="360" r:id="rId116"/>
    <p:sldId id="361" r:id="rId117"/>
    <p:sldId id="420" r:id="rId1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26B-040F-4DC7-BD01-84E26D9B211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D74F-EFE0-4F02-862F-CF2070F1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deansscholars.github.io/DS-Scrapbook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>
                <a:latin typeface="Copperplate Gothic Light" pitchFamily="34" charset="0"/>
              </a:rPr>
              <a:t>Milestones of The </a:t>
            </a:r>
            <a:br>
              <a:rPr lang="en-US">
                <a:latin typeface="Copperplate Gothic Light" pitchFamily="34" charset="0"/>
              </a:rPr>
            </a:br>
            <a:r>
              <a:rPr lang="en-US">
                <a:latin typeface="Copperplate Gothic Light" pitchFamily="34" charset="0"/>
              </a:rPr>
              <a:t>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" name="Group 53"/>
          <p:cNvGraphicFramePr>
            <a:graphicFrameLocks noGrp="1"/>
          </p:cNvGraphicFramePr>
          <p:nvPr/>
        </p:nvGraphicFramePr>
        <p:xfrm>
          <a:off x="609600" y="1828800"/>
          <a:ext cx="7772400" cy="33528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Cline replaces him in the freshman seminar.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9960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3488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2011: Genevieve Allen</a:t>
            </a:r>
          </a:p>
          <a:p>
            <a:r>
              <a:rPr lang="en-US" sz="3200" dirty="0"/>
              <a:t>2012: Guadalupe Jasso</a:t>
            </a:r>
          </a:p>
          <a:p>
            <a:r>
              <a:rPr lang="en-US" sz="3200" dirty="0"/>
              <a:t>2013: Patrick Hunt</a:t>
            </a:r>
          </a:p>
          <a:p>
            <a:r>
              <a:rPr lang="en-US" sz="3200" dirty="0"/>
              <a:t>2014: </a:t>
            </a:r>
            <a:r>
              <a:rPr lang="en-US" sz="3200" dirty="0" err="1"/>
              <a:t>Nalin</a:t>
            </a:r>
            <a:r>
              <a:rPr lang="en-US" sz="3200" dirty="0"/>
              <a:t> </a:t>
            </a:r>
            <a:r>
              <a:rPr lang="en-US" sz="3200" dirty="0" err="1"/>
              <a:t>Ratnayeke</a:t>
            </a:r>
            <a:endParaRPr lang="en-US" sz="3200" dirty="0"/>
          </a:p>
          <a:p>
            <a:r>
              <a:rPr lang="en-US" sz="3200" dirty="0"/>
              <a:t>2015: </a:t>
            </a:r>
            <a:r>
              <a:rPr lang="en-US" sz="3200" dirty="0" err="1"/>
              <a:t>Nakita</a:t>
            </a:r>
            <a:r>
              <a:rPr lang="en-US" sz="3200" dirty="0"/>
              <a:t> </a:t>
            </a:r>
            <a:r>
              <a:rPr lang="en-US" sz="3200" dirty="0" err="1"/>
              <a:t>Klimovich</a:t>
            </a:r>
            <a:endParaRPr lang="en-US" sz="3200" dirty="0"/>
          </a:p>
          <a:p>
            <a:r>
              <a:rPr lang="en-US" sz="3200" dirty="0"/>
              <a:t>2016: Michael Miyagi</a:t>
            </a:r>
          </a:p>
          <a:p>
            <a:r>
              <a:rPr lang="en-US" sz="3200" dirty="0"/>
              <a:t>2017: Hannah Hasson</a:t>
            </a:r>
          </a:p>
          <a:p>
            <a:r>
              <a:rPr lang="en-US" sz="3200" dirty="0"/>
              <a:t>2018: Griffin Glenn, Ted Shi, Rachel </a:t>
            </a:r>
            <a:r>
              <a:rPr lang="en-US" sz="3200" dirty="0" err="1"/>
              <a:t>Rapagnani</a:t>
            </a:r>
            <a:r>
              <a:rPr lang="en-US" sz="3200" dirty="0"/>
              <a:t> </a:t>
            </a:r>
          </a:p>
          <a:p>
            <a:pPr lvl="0"/>
            <a:r>
              <a:rPr lang="en-US" sz="3200" dirty="0"/>
              <a:t>2019:  </a:t>
            </a:r>
            <a:r>
              <a:rPr lang="en-US" sz="3200" dirty="0" err="1"/>
              <a:t>Maike</a:t>
            </a:r>
            <a:r>
              <a:rPr lang="en-US" sz="3200" dirty="0"/>
              <a:t> Morrison, Emrys Peets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2020:  Meghan </a:t>
            </a:r>
            <a:r>
              <a:rPr lang="en-US" sz="3200" dirty="0" err="1">
                <a:solidFill>
                  <a:srgbClr val="FFFFFF"/>
                </a:solidFill>
              </a:rPr>
              <a:t>Mallya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77334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3488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2011: Genevieve Allen</a:t>
            </a:r>
          </a:p>
          <a:p>
            <a:r>
              <a:rPr lang="en-US" sz="3200" dirty="0"/>
              <a:t>2012: Guadalupe Jasso</a:t>
            </a:r>
          </a:p>
          <a:p>
            <a:r>
              <a:rPr lang="en-US" sz="3200" dirty="0"/>
              <a:t>2013: Patrick Hunt</a:t>
            </a:r>
          </a:p>
          <a:p>
            <a:r>
              <a:rPr lang="en-US" sz="3200" dirty="0"/>
              <a:t>2014: </a:t>
            </a:r>
            <a:r>
              <a:rPr lang="en-US" sz="3200" dirty="0" err="1"/>
              <a:t>Nalin</a:t>
            </a:r>
            <a:r>
              <a:rPr lang="en-US" sz="3200" dirty="0"/>
              <a:t> </a:t>
            </a:r>
            <a:r>
              <a:rPr lang="en-US" sz="3200" dirty="0" err="1"/>
              <a:t>Ratnayeke</a:t>
            </a:r>
            <a:endParaRPr lang="en-US" sz="3200" dirty="0"/>
          </a:p>
          <a:p>
            <a:r>
              <a:rPr lang="en-US" sz="3200" dirty="0"/>
              <a:t>2015: </a:t>
            </a:r>
            <a:r>
              <a:rPr lang="en-US" sz="3200" dirty="0" err="1"/>
              <a:t>Nakita</a:t>
            </a:r>
            <a:r>
              <a:rPr lang="en-US" sz="3200" dirty="0"/>
              <a:t> </a:t>
            </a:r>
            <a:r>
              <a:rPr lang="en-US" sz="3200" dirty="0" err="1"/>
              <a:t>Klimovich</a:t>
            </a:r>
            <a:endParaRPr lang="en-US" sz="3200" dirty="0"/>
          </a:p>
          <a:p>
            <a:r>
              <a:rPr lang="en-US" sz="3200" dirty="0"/>
              <a:t>2016: Michael Miyagi</a:t>
            </a:r>
          </a:p>
          <a:p>
            <a:r>
              <a:rPr lang="en-US" sz="3200" dirty="0"/>
              <a:t>2017: Hannah Hasson</a:t>
            </a:r>
          </a:p>
          <a:p>
            <a:r>
              <a:rPr lang="en-US" sz="3200" dirty="0"/>
              <a:t>2018: Griffin Glenn, Ted Shi, Rachel </a:t>
            </a:r>
            <a:r>
              <a:rPr lang="en-US" sz="3200" dirty="0" err="1"/>
              <a:t>Rapagnani</a:t>
            </a:r>
            <a:r>
              <a:rPr lang="en-US" sz="3200" dirty="0"/>
              <a:t> </a:t>
            </a:r>
          </a:p>
          <a:p>
            <a:pPr lvl="0"/>
            <a:r>
              <a:rPr lang="en-US" sz="3200" dirty="0"/>
              <a:t>2019:  </a:t>
            </a:r>
            <a:r>
              <a:rPr lang="en-US" sz="3200" dirty="0" err="1"/>
              <a:t>Maike</a:t>
            </a:r>
            <a:r>
              <a:rPr lang="en-US" sz="3200" dirty="0"/>
              <a:t> Morrison, Emrys Peets</a:t>
            </a: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2020:  Meghan </a:t>
            </a:r>
            <a:r>
              <a:rPr lang="en-US" sz="3200" dirty="0" err="1">
                <a:solidFill>
                  <a:srgbClr val="FFFFFF"/>
                </a:solidFill>
              </a:rPr>
              <a:t>Mallya</a:t>
            </a:r>
            <a:endParaRPr lang="en-US" sz="3200" dirty="0">
              <a:solidFill>
                <a:srgbClr val="FFFFFF"/>
              </a:solidFill>
            </a:endParaRPr>
          </a:p>
          <a:p>
            <a:pPr lvl="0"/>
            <a:r>
              <a:rPr lang="en-US" sz="3200" dirty="0">
                <a:solidFill>
                  <a:srgbClr val="FFFFFF"/>
                </a:solidFill>
              </a:rPr>
              <a:t>2021:  YOU????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1403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645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David </a:t>
            </a:r>
            <a:r>
              <a:rPr lang="en-US" sz="4000" dirty="0" err="1"/>
              <a:t>Hillis</a:t>
            </a:r>
            <a:r>
              <a:rPr lang="en-US" sz="4000" dirty="0"/>
              <a:t> is fourth DS Director</a:t>
            </a:r>
          </a:p>
        </p:txBody>
      </p:sp>
      <p:pic>
        <p:nvPicPr>
          <p:cNvPr id="6" name="Picture 2" descr="David Hi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2957569"/>
            <a:ext cx="3700707" cy="3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093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content-dfw1-1.xx.fbcdn.net/hphotos-xfa1/t31.0-8/s720x720/475630_10150768019100170_70677489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661"/>
            <a:ext cx="4723535" cy="30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dfw1-1.xx.fbcdn.net/hphotos-frc3/v/t1.0-9/45264_10151401160598303_34573642_n.jpg?oh=1664f00ea8691f75c1943afd843dda47&amp;oe=56708F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596625" cy="30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7F22B90-7574-4382-A075-434C9441C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Post-2011</a:t>
            </a:r>
          </a:p>
        </p:txBody>
      </p:sp>
    </p:spTree>
    <p:extLst>
      <p:ext uri="{BB962C8B-B14F-4D97-AF65-F5344CB8AC3E}">
        <p14:creationId xmlns:p14="http://schemas.microsoft.com/office/powerpoint/2010/main" val="41417034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7F22B90-7574-4382-A075-434C9441C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Post-2011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F3EEF-1EF2-4877-96B6-CC413FA8C3F5}"/>
              </a:ext>
            </a:extLst>
          </p:cNvPr>
          <p:cNvSpPr txBox="1"/>
          <p:nvPr/>
        </p:nvSpPr>
        <p:spPr>
          <a:xfrm>
            <a:off x="1066800" y="1828800"/>
            <a:ext cx="75993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Increasing emphasis on research</a:t>
            </a:r>
          </a:p>
          <a:p>
            <a:r>
              <a:rPr lang="en-US" sz="3600" dirty="0"/>
              <a:t>     including presentation of research - </a:t>
            </a:r>
          </a:p>
          <a:p>
            <a:r>
              <a:rPr lang="en-US" sz="3600" dirty="0"/>
              <a:t>     </a:t>
            </a:r>
            <a:r>
              <a:rPr lang="en-US" sz="3600" dirty="0" err="1"/>
              <a:t>ResULTS</a:t>
            </a:r>
            <a:r>
              <a:rPr lang="en-US" sz="3600" dirty="0"/>
              <a:t> (Research and </a:t>
            </a:r>
          </a:p>
          <a:p>
            <a:r>
              <a:rPr lang="en-US" sz="3600" dirty="0"/>
              <a:t>     Undergraduate Learning Talk Series)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78988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7F22B90-7574-4382-A075-434C9441C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Post-2011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F3EEF-1EF2-4877-96B6-CC413FA8C3F5}"/>
              </a:ext>
            </a:extLst>
          </p:cNvPr>
          <p:cNvSpPr txBox="1"/>
          <p:nvPr/>
        </p:nvSpPr>
        <p:spPr>
          <a:xfrm>
            <a:off x="1066800" y="1828800"/>
            <a:ext cx="75993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Increasing emphasis on research</a:t>
            </a:r>
          </a:p>
          <a:p>
            <a:r>
              <a:rPr lang="en-US" sz="3600" dirty="0"/>
              <a:t>     including presentation of research - </a:t>
            </a:r>
          </a:p>
          <a:p>
            <a:r>
              <a:rPr lang="en-US" sz="3600" dirty="0"/>
              <a:t>     </a:t>
            </a:r>
            <a:r>
              <a:rPr lang="en-US" sz="3600" dirty="0" err="1"/>
              <a:t>ResULTS</a:t>
            </a:r>
            <a:r>
              <a:rPr lang="en-US" sz="3600" dirty="0"/>
              <a:t> (Research and </a:t>
            </a:r>
          </a:p>
          <a:p>
            <a:r>
              <a:rPr lang="en-US" sz="3600" dirty="0"/>
              <a:t>     Undergraduate Learning Talk Series)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Holiday Dinner moved up to </a:t>
            </a:r>
          </a:p>
          <a:p>
            <a:r>
              <a:rPr lang="en-US" sz="3600" dirty="0"/>
              <a:t>     late November – trivia competition,</a:t>
            </a:r>
          </a:p>
          <a:p>
            <a:r>
              <a:rPr lang="en-US" sz="3600" dirty="0"/>
              <a:t>     dance</a:t>
            </a:r>
          </a:p>
        </p:txBody>
      </p:sp>
    </p:spTree>
    <p:extLst>
      <p:ext uri="{BB962C8B-B14F-4D97-AF65-F5344CB8AC3E}">
        <p14:creationId xmlns:p14="http://schemas.microsoft.com/office/powerpoint/2010/main" val="24176536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2015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082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DS Alumni Dinners – CA and TX</a:t>
            </a:r>
          </a:p>
        </p:txBody>
      </p:sp>
      <p:pic>
        <p:nvPicPr>
          <p:cNvPr id="7" name="Picture 4" descr="https://scontent-dfw1-1.xx.fbcdn.net/hphotos-xap1/v/t1.0-9/1484241_10155147504415627_6870695050057005910_n.jpg?oh=6e27328676232a8bd6aca9f6c615f502&amp;oe=566D89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86" y="2771240"/>
            <a:ext cx="5946029" cy="39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583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2019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81658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 algn="ctr"/>
            <a:r>
              <a:rPr lang="en-US" sz="4000" dirty="0"/>
              <a:t> 40 for 40 Campaign for the DS Endowment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E546E-875A-43CE-BFCF-03957570E982}"/>
              </a:ext>
            </a:extLst>
          </p:cNvPr>
          <p:cNvSpPr/>
          <p:nvPr/>
        </p:nvSpPr>
        <p:spPr>
          <a:xfrm>
            <a:off x="1978982" y="3581400"/>
            <a:ext cx="51860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$13,248</a:t>
            </a:r>
          </a:p>
        </p:txBody>
      </p:sp>
    </p:spTree>
    <p:extLst>
      <p:ext uri="{BB962C8B-B14F-4D97-AF65-F5344CB8AC3E}">
        <p14:creationId xmlns:p14="http://schemas.microsoft.com/office/powerpoint/2010/main" val="24211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2021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81658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 algn="ctr"/>
            <a:r>
              <a:rPr lang="en-US" sz="4000" dirty="0"/>
              <a:t> 40 for 40 Campaign for the DS Endowment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E546E-875A-43CE-BFCF-03957570E982}"/>
              </a:ext>
            </a:extLst>
          </p:cNvPr>
          <p:cNvSpPr/>
          <p:nvPr/>
        </p:nvSpPr>
        <p:spPr>
          <a:xfrm>
            <a:off x="1978983" y="3581400"/>
            <a:ext cx="51860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$30,814</a:t>
            </a:r>
          </a:p>
        </p:txBody>
      </p:sp>
    </p:spTree>
    <p:extLst>
      <p:ext uri="{BB962C8B-B14F-4D97-AF65-F5344CB8AC3E}">
        <p14:creationId xmlns:p14="http://schemas.microsoft.com/office/powerpoint/2010/main" val="28823740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F9060-03DD-4958-B067-09EA958DFE9B}"/>
              </a:ext>
            </a:extLst>
          </p:cNvPr>
          <p:cNvSpPr txBox="1"/>
          <p:nvPr/>
        </p:nvSpPr>
        <p:spPr>
          <a:xfrm>
            <a:off x="113087" y="1219200"/>
            <a:ext cx="89178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Louisville" panose="0402E200000000000000" pitchFamily="82" charset="0"/>
              </a:rPr>
              <a:t>The Deans Scholars Scrapbook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Dinner menus, recipes, </a:t>
            </a:r>
          </a:p>
          <a:p>
            <a:pPr algn="ctr"/>
            <a:r>
              <a:rPr lang="en-US" sz="4400" dirty="0"/>
              <a:t>and zillions of photos: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 </a:t>
            </a:r>
            <a:r>
              <a:rPr lang="en-US" sz="3600" dirty="0">
                <a:hlinkClick r:id="rId2"/>
              </a:rPr>
              <a:t>https://deansscholars.github.io/DS-Scrapbook/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540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i="1" dirty="0">
              <a:cs typeface="Times New Roman" pitchFamily="18" charset="0"/>
            </a:endParaRP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12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Richa Gupta</a:t>
            </a:r>
            <a:r>
              <a:rPr lang="en-US" sz="2200" dirty="0"/>
              <a:t>,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Sarah Miller</a:t>
            </a:r>
            <a:r>
              <a:rPr lang="en-US" sz="2200" dirty="0"/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Richa Gupta</a:t>
            </a:r>
            <a:r>
              <a:rPr lang="en-US" sz="2200" dirty="0"/>
              <a:t>,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Miller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Rob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Seilheimer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Richa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Gupta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Lawlor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67200" y="2041520"/>
            <a:ext cx="685800" cy="95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YOU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677" y="3920698"/>
            <a:ext cx="1653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You</a:t>
            </a:r>
            <a:r>
              <a:rPr lang="en-US" sz="2200" dirty="0"/>
              <a:t>, wonderful stuff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8201" y="3124200"/>
            <a:ext cx="3663287" cy="184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29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2021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96ED0-7A53-4EA1-B258-FFA4CADD27BC}"/>
              </a:ext>
            </a:extLst>
          </p:cNvPr>
          <p:cNvSpPr txBox="1"/>
          <p:nvPr/>
        </p:nvSpPr>
        <p:spPr>
          <a:xfrm>
            <a:off x="912986" y="2514600"/>
            <a:ext cx="7318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Tenth Anniversary of David Hillis </a:t>
            </a:r>
          </a:p>
          <a:p>
            <a:pPr algn="ctr"/>
            <a:r>
              <a:rPr lang="en-US" sz="4000" dirty="0"/>
              <a:t>as DS Director</a:t>
            </a:r>
          </a:p>
        </p:txBody>
      </p:sp>
    </p:spTree>
    <p:extLst>
      <p:ext uri="{BB962C8B-B14F-4D97-AF65-F5344CB8AC3E}">
        <p14:creationId xmlns:p14="http://schemas.microsoft.com/office/powerpoint/2010/main" val="226123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dirty="0">
              <a:cs typeface="Times New Roman" pitchFamily="18" charset="0"/>
            </a:endParaRP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56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15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Student group (</a:t>
            </a:r>
            <a:r>
              <a:rPr lang="en-US" dirty="0" err="1">
                <a:cs typeface="Times New Roman" pitchFamily="18" charset="0"/>
              </a:rPr>
              <a:t>Rozendaal</a:t>
            </a:r>
            <a:r>
              <a:rPr lang="en-US" dirty="0">
                <a:cs typeface="Times New Roman" pitchFamily="18" charset="0"/>
              </a:rPr>
              <a:t>, Slagle, </a:t>
            </a:r>
            <a:r>
              <a:rPr lang="en-US" dirty="0" err="1">
                <a:cs typeface="Times New Roman" pitchFamily="18" charset="0"/>
              </a:rPr>
              <a:t>Wobus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Otillar</a:t>
            </a:r>
            <a:r>
              <a:rPr lang="en-US" dirty="0">
                <a:cs typeface="Times New Roman" pitchFamily="18" charset="0"/>
              </a:rPr>
              <a:t>, Fleckenstein) propose a more serious program.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  <a:p>
            <a:pPr eaLnBrk="1" hangingPunct="1"/>
            <a:r>
              <a:rPr lang="en-US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85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Vick becomes Student Affairs VP.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Vick becomes Student Affairs VP.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becomes Associate Dean and DS Director.</a:t>
            </a:r>
          </a:p>
          <a:p>
            <a:pPr eaLnBrk="1" hangingPunct="1"/>
            <a:endParaRPr lang="en-US" dirty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76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Second student group recommends changes.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Second student group recommends changes.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says all </a:t>
            </a:r>
            <a:r>
              <a:rPr lang="en-US" dirty="0" err="1">
                <a:cs typeface="Times New Roman" pitchFamily="18" charset="0"/>
              </a:rPr>
              <a:t>DSers</a:t>
            </a:r>
            <a:r>
              <a:rPr lang="en-US" dirty="0">
                <a:cs typeface="Times New Roman" pitchFamily="18" charset="0"/>
              </a:rPr>
              <a:t> should complete departmental honors degrees.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02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Cline out of program.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17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Huckaby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92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32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Twenty Minute Meetings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82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Twenty Minute Meetings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Middle School Enrichment Program initiated (</a:t>
            </a:r>
            <a:r>
              <a:rPr lang="en-US" i="1" dirty="0">
                <a:cs typeface="Times New Roman" pitchFamily="18" charset="0"/>
              </a:rPr>
              <a:t>Murthy, </a:t>
            </a:r>
            <a:r>
              <a:rPr lang="en-US" i="1" dirty="0" err="1">
                <a:cs typeface="Times New Roman" pitchFamily="18" charset="0"/>
              </a:rPr>
              <a:t>Feldmeyer</a:t>
            </a:r>
            <a:r>
              <a:rPr lang="en-US" dirty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85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34114-BBFF-4876-BEC1-49C1A5B3999E}"/>
              </a:ext>
            </a:extLst>
          </p:cNvPr>
          <p:cNvSpPr txBox="1"/>
          <p:nvPr/>
        </p:nvSpPr>
        <p:spPr>
          <a:xfrm>
            <a:off x="685800" y="1752600"/>
            <a:ext cx="80217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Picnics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(a little side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462741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2002</a:t>
            </a:r>
          </a:p>
        </p:txBody>
      </p:sp>
      <p:pic>
        <p:nvPicPr>
          <p:cNvPr id="4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311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135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82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dirty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430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  <p:extLst>
      <p:ext uri="{BB962C8B-B14F-4D97-AF65-F5344CB8AC3E}">
        <p14:creationId xmlns:p14="http://schemas.microsoft.com/office/powerpoint/2010/main" val="65640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80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Picnics 2008 and beyond</a:t>
            </a:r>
          </a:p>
        </p:txBody>
      </p:sp>
    </p:spTree>
    <p:extLst>
      <p:ext uri="{BB962C8B-B14F-4D97-AF65-F5344CB8AC3E}">
        <p14:creationId xmlns:p14="http://schemas.microsoft.com/office/powerpoint/2010/main" val="2335458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Picnics 2008 and beyond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024141" y="2514600"/>
            <a:ext cx="3095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Enough already</a:t>
            </a:r>
          </a:p>
        </p:txBody>
      </p:sp>
    </p:spTree>
    <p:extLst>
      <p:ext uri="{BB962C8B-B14F-4D97-AF65-F5344CB8AC3E}">
        <p14:creationId xmlns:p14="http://schemas.microsoft.com/office/powerpoint/2010/main" val="2754476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/>
              <a:t>1994 - Present </a:t>
            </a:r>
            <a:r>
              <a:rPr lang="en-US" dirty="0" err="1"/>
              <a:t>Berdahl</a:t>
            </a:r>
            <a:r>
              <a:rPr lang="en-US" dirty="0"/>
              <a:t> speaks at lunch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/>
              <a:t>1994 - Present </a:t>
            </a:r>
            <a:r>
              <a:rPr lang="en-US" dirty="0" err="1"/>
              <a:t>Berdahl</a:t>
            </a:r>
            <a:r>
              <a:rPr lang="en-US" dirty="0"/>
              <a:t> speaks at lunch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1994 – Priority Registration for DS</a:t>
            </a:r>
          </a:p>
          <a:p>
            <a:pPr eaLnBrk="1" hangingPunct="1"/>
            <a:endParaRPr lang="en-US" dirty="0"/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73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/>
              <a:t>1994 - Present Berdahl speaks at lunch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1994 – Priority Registration for DS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1995 - </a:t>
            </a:r>
            <a:r>
              <a:rPr lang="en-US">
                <a:cs typeface="Times New Roman" pitchFamily="18" charset="0"/>
              </a:rPr>
              <a:t>MSEP brings students to UT</a:t>
            </a:r>
            <a:r>
              <a:rPr lang="en-US"/>
              <a:t> (</a:t>
            </a:r>
            <a:r>
              <a:rPr lang="en-US" i="1"/>
              <a:t>Bhogte</a:t>
            </a:r>
            <a:r>
              <a:rPr lang="en-US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913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1996 – Program approaching 100 Dean’s Scholars</a:t>
            </a:r>
          </a:p>
          <a:p>
            <a:pPr eaLnBrk="1" hangingPunct="1"/>
            <a:endParaRPr lang="en-US" dirty="0"/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1996 – Program approaching 100 Dean’s Scholars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08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87CCC-F2E7-4B2A-A249-6195E3DB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Third Student Committee</a:t>
            </a:r>
            <a:r>
              <a:rPr lang="en-US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/>
              <a:t>Second year’s speaking seminars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i="1" dirty="0">
              <a:cs typeface="Times New Roman" pitchFamily="18" charset="0"/>
            </a:endParaRP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911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Third Student Committee</a:t>
            </a:r>
            <a:r>
              <a:rPr lang="en-US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/>
              <a:t>Second year’s speaking seminars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suggested by </a:t>
            </a:r>
            <a:r>
              <a:rPr lang="en-US" i="1" dirty="0" err="1">
                <a:cs typeface="Times New Roman" pitchFamily="18" charset="0"/>
              </a:rPr>
              <a:t>Brehm</a:t>
            </a:r>
            <a:endParaRPr lang="en-US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>
              <a:cs typeface="Times New Roman" pitchFamily="18" charset="0"/>
            </a:endParaRP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272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87585"/>
            <a:ext cx="9372600" cy="4637015"/>
          </a:xfrm>
        </p:spPr>
        <p:txBody>
          <a:bodyPr numCol="2"/>
          <a:lstStyle/>
          <a:p>
            <a:pPr marL="0" indent="0">
              <a:buNone/>
            </a:pPr>
            <a:r>
              <a:rPr lang="en-US" sz="2000" dirty="0"/>
              <a:t>1997 – 1998  Lillian Liao</a:t>
            </a:r>
          </a:p>
          <a:p>
            <a:pPr marL="0" indent="0">
              <a:buNone/>
            </a:pPr>
            <a:r>
              <a:rPr lang="en-US" sz="2000" dirty="0"/>
              <a:t>1998 – 1999 Jennifer Posey</a:t>
            </a:r>
          </a:p>
          <a:p>
            <a:pPr marL="0" indent="0">
              <a:buNone/>
            </a:pPr>
            <a:r>
              <a:rPr lang="en-US" sz="2000" dirty="0"/>
              <a:t>1999 – 2000 </a:t>
            </a:r>
            <a:r>
              <a:rPr lang="en-US" sz="2000" dirty="0" err="1"/>
              <a:t>Arundathi</a:t>
            </a:r>
            <a:r>
              <a:rPr lang="en-US" sz="2000" dirty="0"/>
              <a:t> </a:t>
            </a:r>
            <a:r>
              <a:rPr lang="en-US" sz="2000" dirty="0" err="1"/>
              <a:t>Shenoy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2000 – 2001  Kyle </a:t>
            </a:r>
            <a:r>
              <a:rPr lang="en-US" sz="2000" dirty="0" err="1"/>
              <a:t>Wedin</a:t>
            </a:r>
            <a:r>
              <a:rPr lang="en-US" sz="2000" dirty="0"/>
              <a:t> /  Pooja </a:t>
            </a:r>
            <a:r>
              <a:rPr lang="en-US" sz="2000" dirty="0" err="1"/>
              <a:t>Paranjpe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2001 – 2002 Brandon Zinn</a:t>
            </a:r>
          </a:p>
          <a:p>
            <a:pPr marL="0" indent="0">
              <a:buNone/>
            </a:pPr>
            <a:r>
              <a:rPr lang="en-US" sz="2000" dirty="0"/>
              <a:t>2002 – 2003 Clare </a:t>
            </a:r>
            <a:r>
              <a:rPr lang="en-US" sz="2000" dirty="0" err="1"/>
              <a:t>Rivello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2003 – 2004 Bess Frost</a:t>
            </a:r>
          </a:p>
          <a:p>
            <a:pPr marL="0" indent="0">
              <a:buNone/>
            </a:pPr>
            <a:r>
              <a:rPr lang="en-US" sz="2000" dirty="0"/>
              <a:t>2004 – 2005 Chad </a:t>
            </a:r>
            <a:r>
              <a:rPr lang="en-US" sz="2000" dirty="0" err="1"/>
              <a:t>Vicenik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2005 – 2006 </a:t>
            </a:r>
            <a:r>
              <a:rPr lang="en-US" sz="2000" dirty="0" err="1"/>
              <a:t>Sanjita</a:t>
            </a:r>
            <a:r>
              <a:rPr lang="en-US" sz="2000" dirty="0"/>
              <a:t> </a:t>
            </a:r>
            <a:r>
              <a:rPr lang="en-US" sz="2000" dirty="0" err="1"/>
              <a:t>Ravishankar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2006 – 2007 Robert  </a:t>
            </a:r>
            <a:r>
              <a:rPr lang="en-US" sz="2000" dirty="0" err="1"/>
              <a:t>Seilheimer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2007 – 2008 Sarah Miller</a:t>
            </a:r>
          </a:p>
          <a:p>
            <a:pPr marL="0" indent="0">
              <a:buNone/>
            </a:pPr>
            <a:r>
              <a:rPr lang="en-US" sz="2000" dirty="0"/>
              <a:t>2008 – 2009  Richa Gupta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2009 – 2010  Patrick  Lawlor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2009 – 2010  Patrick  Lawlor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2010 – 2011  </a:t>
            </a:r>
            <a:r>
              <a:rPr lang="en-US" sz="2000" dirty="0" err="1"/>
              <a:t>Zesong</a:t>
            </a:r>
            <a:r>
              <a:rPr lang="en-US" sz="2000" dirty="0"/>
              <a:t> Liu</a:t>
            </a:r>
          </a:p>
          <a:p>
            <a:pPr marL="0" indent="0">
              <a:buNone/>
            </a:pPr>
            <a:r>
              <a:rPr lang="en-US" sz="2000" dirty="0"/>
              <a:t>2011 – 2012  Matthew Tien</a:t>
            </a:r>
          </a:p>
          <a:p>
            <a:pPr marL="0" indent="0">
              <a:buNone/>
            </a:pPr>
            <a:r>
              <a:rPr lang="en-US" sz="2000" dirty="0"/>
              <a:t>2012 – 2013  </a:t>
            </a:r>
            <a:r>
              <a:rPr lang="en-US" sz="2000" dirty="0" err="1"/>
              <a:t>Rathi</a:t>
            </a:r>
            <a:r>
              <a:rPr lang="en-US" sz="2000" dirty="0"/>
              <a:t> Kannan</a:t>
            </a:r>
          </a:p>
          <a:p>
            <a:pPr marL="0" indent="0">
              <a:buNone/>
            </a:pPr>
            <a:r>
              <a:rPr lang="en-US" sz="2000" dirty="0"/>
              <a:t>2013 – 2014  </a:t>
            </a:r>
            <a:r>
              <a:rPr lang="en-US" sz="2000" dirty="0" err="1"/>
              <a:t>Nalin</a:t>
            </a:r>
            <a:r>
              <a:rPr lang="en-US" sz="2000" dirty="0"/>
              <a:t> </a:t>
            </a:r>
            <a:r>
              <a:rPr lang="en-US" sz="2000" dirty="0" err="1"/>
              <a:t>Ratnayeke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2014 – 2015  Patrick Haley</a:t>
            </a:r>
          </a:p>
          <a:p>
            <a:pPr marL="0" indent="0">
              <a:buNone/>
            </a:pPr>
            <a:r>
              <a:rPr lang="en-US" sz="2000" dirty="0"/>
              <a:t>2015 – 2016  Patrick Haley</a:t>
            </a:r>
          </a:p>
          <a:p>
            <a:pPr marL="0" indent="0">
              <a:buNone/>
            </a:pPr>
            <a:r>
              <a:rPr lang="en-US" sz="2000" dirty="0"/>
              <a:t>2016 – 2017  Ellen </a:t>
            </a:r>
            <a:r>
              <a:rPr lang="en-US" sz="2000" dirty="0" err="1"/>
              <a:t>Zippi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2017 – 2018  Griffin Glenn</a:t>
            </a:r>
          </a:p>
          <a:p>
            <a:pPr marL="0" indent="0">
              <a:buNone/>
            </a:pPr>
            <a:r>
              <a:rPr lang="en-US" sz="2000" dirty="0"/>
              <a:t>2018 – 2019  </a:t>
            </a:r>
            <a:r>
              <a:rPr lang="en-US" sz="2000" dirty="0" err="1"/>
              <a:t>Maike</a:t>
            </a:r>
            <a:r>
              <a:rPr lang="en-US" sz="2000" dirty="0"/>
              <a:t> Morrison</a:t>
            </a:r>
          </a:p>
          <a:p>
            <a:pPr marL="0" indent="0">
              <a:buNone/>
            </a:pPr>
            <a:r>
              <a:rPr lang="en-US" sz="2000" dirty="0"/>
              <a:t>2019 – 2020  Meghan </a:t>
            </a:r>
            <a:r>
              <a:rPr lang="en-US" sz="2000" dirty="0" err="1"/>
              <a:t>Mallya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2020 – 2021  Tanvi Ingle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837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425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dirty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628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/>
          </a:p>
          <a:p>
            <a:pPr eaLnBrk="1" hangingPunct="1">
              <a:lnSpc>
                <a:spcPct val="80000"/>
              </a:lnSpc>
            </a:pPr>
            <a:r>
              <a:rPr lang="en-US" sz="2800"/>
              <a:t>2000 - </a:t>
            </a:r>
            <a:r>
              <a:rPr lang="en-US" sz="2800">
                <a:cs typeface="Times New Roman" pitchFamily="18" charset="0"/>
              </a:rPr>
              <a:t>Organ Donor Drive</a:t>
            </a:r>
            <a:r>
              <a:rPr lang="en-US" sz="2800"/>
              <a:t> (</a:t>
            </a:r>
            <a:r>
              <a:rPr lang="en-US" sz="2800" i="1"/>
              <a:t>DeZern</a:t>
            </a:r>
            <a:r>
              <a:rPr lang="en-US" sz="280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742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Where did we stand?</a:t>
            </a:r>
            <a:br>
              <a:rPr lang="en-US" sz="4000"/>
            </a:br>
            <a:r>
              <a:rPr lang="en-US" sz="400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160 Dean’s Scholars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8-10 seminars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about half pre-med (several MD/PhD per year)</a:t>
            </a:r>
            <a:r>
              <a:rPr lang="en-US" sz="2800" dirty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400 Alumni </a:t>
            </a:r>
          </a:p>
          <a:p>
            <a:pPr eaLnBrk="1" hangingPunct="1"/>
            <a:r>
              <a:rPr lang="en-US"/>
              <a:t>Many scientists and physicians</a:t>
            </a:r>
          </a:p>
          <a:p>
            <a:pPr eaLnBrk="1" hangingPunct="1"/>
            <a:r>
              <a:rPr lang="en-US"/>
              <a:t>4 UT Outstanding Students</a:t>
            </a:r>
          </a:p>
          <a:p>
            <a:pPr eaLnBrk="1" hangingPunct="1"/>
            <a:r>
              <a:rPr lang="en-US"/>
              <a:t>3 Marshall Scholars plus many NSF and other leading fellowships </a:t>
            </a:r>
          </a:p>
          <a:p>
            <a:pPr eaLnBrk="1" hangingPunct="1"/>
            <a:r>
              <a:rPr lang="en-US">
                <a:cs typeface="Times New Roman" pitchFamily="18" charset="0"/>
              </a:rPr>
              <a:t>Three DS marriages 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seminar.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Where do we stand?</a:t>
            </a:r>
            <a:br>
              <a:rPr lang="en-US" sz="4000" dirty="0"/>
            </a:br>
            <a:r>
              <a:rPr lang="en-US" sz="4000" dirty="0"/>
              <a:t>March, 2011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Currently 160 Dean’s Scholars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8-10 seminars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about half pre-med (several MD/PhD per year)</a:t>
            </a:r>
            <a:r>
              <a:rPr lang="en-US" sz="2800" dirty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215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40%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</a:t>
            </a:r>
            <a:endParaRPr lang="en-US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95165-E6A9-4B9C-B19E-D3F7CF125F48}"/>
              </a:ext>
            </a:extLst>
          </p:cNvPr>
          <p:cNvSpPr txBox="1"/>
          <p:nvPr/>
        </p:nvSpPr>
        <p:spPr>
          <a:xfrm>
            <a:off x="3347145" y="6396335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 23,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3BA8E-C108-45A2-8081-F03156E0D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1" y="58641"/>
            <a:ext cx="7922118" cy="6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5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plus divorces</a:t>
            </a:r>
          </a:p>
          <a:p>
            <a:pPr eaLnBrk="1" hangingPunct="1"/>
            <a:endParaRPr lang="en-US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140729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/>
              <a:t>2003 </a:t>
            </a:r>
            <a:r>
              <a:rPr lang="en-US" i="1" dirty="0"/>
              <a:t>Picasso at the Lapin Agile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2003 </a:t>
            </a:r>
            <a:r>
              <a:rPr lang="en-US" i="1" dirty="0"/>
              <a:t>Arsenic and Old Lace … and more</a:t>
            </a:r>
          </a:p>
          <a:p>
            <a:pPr eaLnBrk="1" hangingPunct="1"/>
            <a:r>
              <a:rPr lang="en-US" dirty="0"/>
              <a:t>Three Time Intramural Women’s Track Champions</a:t>
            </a:r>
          </a:p>
          <a:p>
            <a:pPr eaLnBrk="1" hangingPunct="1"/>
            <a:r>
              <a:rPr lang="en-US" dirty="0"/>
              <a:t>One Time (B League) Coed Soccer Champions (James Scott in goal)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r>
              <a:rPr lang="en-US"/>
              <a:t>One Time (B League) Coed Soccer Champions</a:t>
            </a:r>
          </a:p>
          <a:p>
            <a:pPr eaLnBrk="1" hangingPunct="1"/>
            <a:r>
              <a:rPr lang="en-US"/>
              <a:t>Tutoring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seminar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5401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r>
              <a:rPr lang="en-US"/>
              <a:t>One Time (B League) Coed Soccer Champions</a:t>
            </a:r>
          </a:p>
          <a:p>
            <a:pPr eaLnBrk="1" hangingPunct="1"/>
            <a:r>
              <a:rPr lang="en-US"/>
              <a:t>Tutoring</a:t>
            </a:r>
          </a:p>
          <a:p>
            <a:pPr eaLnBrk="1" hangingPunct="1"/>
            <a:r>
              <a:rPr lang="en-US"/>
              <a:t>Lunch (yes, but not like before)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2003 </a:t>
            </a:r>
            <a:r>
              <a:rPr lang="en-US" i="1" dirty="0"/>
              <a:t>Picasso at the Lapin Agile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2003 </a:t>
            </a:r>
            <a:r>
              <a:rPr lang="en-US" i="1" dirty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DS Dance (on, off, on)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Faculty Review</a:t>
            </a:r>
            <a:br>
              <a:rPr lang="en-US" sz="4000"/>
            </a:br>
            <a:r>
              <a:rPr lang="en-US" sz="400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An expanded program ?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More students ?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Dean’s Scholars Honors Degrees to be administered by the </a:t>
            </a:r>
            <a:r>
              <a:rPr lang="en-US" b="1" dirty="0">
                <a:solidFill>
                  <a:srgbClr val="FF6600"/>
                </a:solidFill>
              </a:rPr>
              <a:t>college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Dean’s Scholars Honors Degrees to be administered by the </a:t>
            </a:r>
            <a:r>
              <a:rPr lang="en-US" b="1" dirty="0">
                <a:solidFill>
                  <a:srgbClr val="FF6600"/>
                </a:solidFill>
              </a:rPr>
              <a:t>departments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  <a:p>
            <a:pPr eaLnBrk="1" hangingPunct="1"/>
            <a:r>
              <a:rPr lang="en-US"/>
              <a:t>30 hours UT requirements</a:t>
            </a:r>
          </a:p>
          <a:p>
            <a:pPr lvl="1" eaLnBrk="1" hangingPunct="1"/>
            <a:r>
              <a:rPr lang="en-US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  <a:p>
            <a:pPr eaLnBrk="1" hangingPunct="1"/>
            <a:r>
              <a:rPr lang="en-US"/>
              <a:t>30 hours UT requirements</a:t>
            </a:r>
          </a:p>
          <a:p>
            <a:pPr lvl="1" eaLnBrk="1" hangingPunct="1"/>
            <a:r>
              <a:rPr lang="en-US"/>
              <a:t>History, Government, Humanities, Fine Arts</a:t>
            </a:r>
          </a:p>
          <a:p>
            <a:pPr eaLnBrk="1" hangingPunct="1"/>
            <a:r>
              <a:rPr lang="en-US" sz="3600" b="1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seminar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trip</a:t>
            </a:r>
            <a:r>
              <a:rPr lang="en-US" dirty="0">
                <a:cs typeface="Times New Roman" pitchFamily="18" charset="0"/>
              </a:rPr>
              <a:t>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9596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endParaRPr lang="en-US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r>
              <a:rPr lang="en-US"/>
              <a:t>Quality of applications – hard to believe</a:t>
            </a:r>
          </a:p>
          <a:p>
            <a:pPr eaLnBrk="1" hangingPunct="1"/>
            <a:endParaRPr lang="en-US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r>
              <a:rPr lang="en-US"/>
              <a:t>Quality of applications – hard to believe</a:t>
            </a:r>
          </a:p>
          <a:p>
            <a:pPr eaLnBrk="1" hangingPunct="1"/>
            <a:r>
              <a:rPr lang="en-US"/>
              <a:t>Quality of Graduates – even harder to believe</a:t>
            </a:r>
          </a:p>
          <a:p>
            <a:pPr eaLnBrk="1" hangingPunct="1"/>
            <a:endParaRPr lang="en-US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First Rhodes Scholar: </a:t>
            </a:r>
          </a:p>
          <a:p>
            <a:pPr eaLnBrk="1" hangingPunct="1">
              <a:buFontTx/>
              <a:buNone/>
            </a:pPr>
            <a:r>
              <a:rPr lang="en-US"/>
              <a:t>		Sarah Miller</a:t>
            </a:r>
          </a:p>
          <a:p>
            <a:pPr eaLnBrk="1" hangingPunct="1"/>
            <a:endParaRPr lang="en-US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744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First Rhodes Scholar: </a:t>
            </a:r>
          </a:p>
          <a:p>
            <a:pPr eaLnBrk="1" hangingPunct="1">
              <a:buFontTx/>
              <a:buNone/>
            </a:pPr>
            <a:r>
              <a:rPr lang="en-US"/>
              <a:t>		Sarah Miller</a:t>
            </a:r>
          </a:p>
          <a:p>
            <a:pPr eaLnBrk="1" hangingPunct="1"/>
            <a:endParaRPr lang="en-US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457200"/>
            <a:ext cx="2667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706189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before?</a:t>
            </a:r>
          </a:p>
        </p:txBody>
      </p:sp>
    </p:spTree>
    <p:extLst>
      <p:ext uri="{BB962C8B-B14F-4D97-AF65-F5344CB8AC3E}">
        <p14:creationId xmlns:p14="http://schemas.microsoft.com/office/powerpoint/2010/main" val="4885833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For the 2010 class, there were 67 high school valedictorians who applied for the program and were </a:t>
            </a:r>
            <a:r>
              <a:rPr lang="en-US" sz="3600" b="1" dirty="0">
                <a:solidFill>
                  <a:srgbClr val="FFFF00"/>
                </a:solidFill>
              </a:rPr>
              <a:t>rejected</a:t>
            </a:r>
            <a:r>
              <a:rPr lang="en-US" sz="3600" dirty="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4709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5247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9209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5940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179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Cline steps down as director</a:t>
            </a:r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94" y="2857500"/>
            <a:ext cx="8641612" cy="1143000"/>
          </a:xfrm>
        </p:spPr>
        <p:txBody>
          <a:bodyPr/>
          <a:lstStyle/>
          <a:p>
            <a:pPr eaLnBrk="1" hangingPunct="1"/>
            <a:r>
              <a:rPr lang="en-US" dirty="0"/>
              <a:t>Dean’s Scholars Endowment Fund</a:t>
            </a:r>
            <a:br>
              <a:rPr lang="en-US" dirty="0"/>
            </a:br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2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11893</TotalTime>
  <Words>2285</Words>
  <Application>Microsoft Office PowerPoint</Application>
  <PresentationFormat>On-screen Show (4:3)</PresentationFormat>
  <Paragraphs>495</Paragraphs>
  <Slides>117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4" baseType="lpstr">
      <vt:lpstr>Arial</vt:lpstr>
      <vt:lpstr>Calibri</vt:lpstr>
      <vt:lpstr>Copperplate Gothic Light</vt:lpstr>
      <vt:lpstr>Freehand575 BT</vt:lpstr>
      <vt:lpstr>Louisville</vt:lpstr>
      <vt:lpstr>Times New Roman</vt:lpstr>
      <vt:lpstr>Default Design</vt:lpstr>
      <vt:lpstr>Milestones of The  Dean’s Scholars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1985-86</vt:lpstr>
      <vt:lpstr>1986-87</vt:lpstr>
      <vt:lpstr>1986-87</vt:lpstr>
      <vt:lpstr>1986-87</vt:lpstr>
      <vt:lpstr>1987- 88</vt:lpstr>
      <vt:lpstr>1987- 88</vt:lpstr>
      <vt:lpstr>1988-89</vt:lpstr>
      <vt:lpstr>1988-89</vt:lpstr>
      <vt:lpstr>1989-90:</vt:lpstr>
      <vt:lpstr>1989-90:</vt:lpstr>
      <vt:lpstr>1990-91:</vt:lpstr>
      <vt:lpstr>1991-92 </vt:lpstr>
      <vt:lpstr>1991-92 </vt:lpstr>
      <vt:lpstr>1991-92 </vt:lpstr>
      <vt:lpstr>1991-92 </vt:lpstr>
      <vt:lpstr>1991-92 </vt:lpstr>
      <vt:lpstr>1991-92 </vt:lpstr>
      <vt:lpstr>PowerPoint Presentation</vt:lpstr>
      <vt:lpstr>Picnic 1994</vt:lpstr>
      <vt:lpstr>Picnic 1995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Picnics 2008 and beyond</vt:lpstr>
      <vt:lpstr>Picnics 2008 and beyond</vt:lpstr>
      <vt:lpstr>… and then</vt:lpstr>
      <vt:lpstr>… and then</vt:lpstr>
      <vt:lpstr>… and then</vt:lpstr>
      <vt:lpstr>The Charge</vt:lpstr>
      <vt:lpstr>The Charge</vt:lpstr>
      <vt:lpstr>The DS Student Association</vt:lpstr>
      <vt:lpstr>The DS Student Association</vt:lpstr>
      <vt:lpstr>The DS Student Association</vt:lpstr>
      <vt:lpstr>The DS Student Association</vt:lpstr>
      <vt:lpstr>…and more activities</vt:lpstr>
      <vt:lpstr>…and more activities</vt:lpstr>
      <vt:lpstr>…and more activities</vt:lpstr>
      <vt:lpstr>…and more activities</vt:lpstr>
      <vt:lpstr>Where did we stand? March, 2001</vt:lpstr>
      <vt:lpstr>Looking Back from 2001</vt:lpstr>
      <vt:lpstr>Where do we stand? March, 2011</vt:lpstr>
      <vt:lpstr>And 2011</vt:lpstr>
      <vt:lpstr>PowerPoint Presentation</vt:lpstr>
      <vt:lpstr>And 2011</vt:lpstr>
      <vt:lpstr>And 2011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DS in Space</vt:lpstr>
      <vt:lpstr>2010 DS in Space</vt:lpstr>
      <vt:lpstr>PowerPoint Presentation</vt:lpstr>
      <vt:lpstr>2010 DS in Space</vt:lpstr>
      <vt:lpstr>PowerPoint Presentation</vt:lpstr>
      <vt:lpstr>2011</vt:lpstr>
      <vt:lpstr>2011</vt:lpstr>
      <vt:lpstr>Dean’s Scholars Endowment Fund 2011</vt:lpstr>
      <vt:lpstr>AKC Scholarship – 2011</vt:lpstr>
      <vt:lpstr>AKC Scholarship – 2011</vt:lpstr>
      <vt:lpstr>2011</vt:lpstr>
      <vt:lpstr>Post-2011</vt:lpstr>
      <vt:lpstr>Post-2011</vt:lpstr>
      <vt:lpstr>Post-2011</vt:lpstr>
      <vt:lpstr>2015</vt:lpstr>
      <vt:lpstr>2019</vt:lpstr>
      <vt:lpstr>2021</vt:lpstr>
      <vt:lpstr>PowerPoint Presentation</vt:lpstr>
      <vt:lpstr>What is DS?</vt:lpstr>
      <vt:lpstr>What is DS?</vt:lpstr>
      <vt:lpstr>What is DS?</vt:lpstr>
      <vt:lpstr>What is DS?</vt:lpstr>
      <vt:lpstr>What is DS?</vt:lpstr>
      <vt:lpstr>What is DS?</vt:lpstr>
      <vt:lpstr>What is DS?</vt:lpstr>
      <vt:lpstr>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</dc:creator>
  <cp:lastModifiedBy>PCOwner</cp:lastModifiedBy>
  <cp:revision>41</cp:revision>
  <dcterms:modified xsi:type="dcterms:W3CDTF">2021-04-15T20:01:03Z</dcterms:modified>
</cp:coreProperties>
</file>