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xls" ContentType="application/vnd.ms-exce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63"/>
  </p:notesMasterIdLst>
  <p:sldIdLst>
    <p:sldId id="258" r:id="rId2"/>
    <p:sldId id="293" r:id="rId3"/>
    <p:sldId id="296" r:id="rId4"/>
    <p:sldId id="358" r:id="rId5"/>
    <p:sldId id="294" r:id="rId6"/>
    <p:sldId id="297" r:id="rId7"/>
    <p:sldId id="298" r:id="rId8"/>
    <p:sldId id="303" r:id="rId9"/>
    <p:sldId id="360" r:id="rId10"/>
    <p:sldId id="300" r:id="rId11"/>
    <p:sldId id="302" r:id="rId12"/>
    <p:sldId id="304" r:id="rId13"/>
    <p:sldId id="310" r:id="rId14"/>
    <p:sldId id="307" r:id="rId15"/>
    <p:sldId id="308" r:id="rId16"/>
    <p:sldId id="305" r:id="rId17"/>
    <p:sldId id="312" r:id="rId18"/>
    <p:sldId id="306" r:id="rId19"/>
    <p:sldId id="309" r:id="rId20"/>
    <p:sldId id="311" r:id="rId21"/>
    <p:sldId id="313" r:id="rId22"/>
    <p:sldId id="314" r:id="rId23"/>
    <p:sldId id="315" r:id="rId24"/>
    <p:sldId id="317" r:id="rId25"/>
    <p:sldId id="316" r:id="rId26"/>
    <p:sldId id="318" r:id="rId27"/>
    <p:sldId id="319" r:id="rId28"/>
    <p:sldId id="320" r:id="rId29"/>
    <p:sldId id="321" r:id="rId30"/>
    <p:sldId id="344" r:id="rId31"/>
    <p:sldId id="361" r:id="rId32"/>
    <p:sldId id="345" r:id="rId33"/>
    <p:sldId id="348" r:id="rId34"/>
    <p:sldId id="349" r:id="rId35"/>
    <p:sldId id="350" r:id="rId36"/>
    <p:sldId id="351" r:id="rId37"/>
    <p:sldId id="354" r:id="rId38"/>
    <p:sldId id="355" r:id="rId39"/>
    <p:sldId id="341" r:id="rId40"/>
    <p:sldId id="335" r:id="rId41"/>
    <p:sldId id="337" r:id="rId42"/>
    <p:sldId id="342" r:id="rId43"/>
    <p:sldId id="340" r:id="rId44"/>
    <p:sldId id="343" r:id="rId45"/>
    <p:sldId id="357" r:id="rId46"/>
    <p:sldId id="359" r:id="rId47"/>
    <p:sldId id="356" r:id="rId48"/>
    <p:sldId id="364" r:id="rId49"/>
    <p:sldId id="365" r:id="rId50"/>
    <p:sldId id="366" r:id="rId51"/>
    <p:sldId id="322" r:id="rId52"/>
    <p:sldId id="323" r:id="rId53"/>
    <p:sldId id="325" r:id="rId54"/>
    <p:sldId id="327" r:id="rId55"/>
    <p:sldId id="334" r:id="rId56"/>
    <p:sldId id="333" r:id="rId57"/>
    <p:sldId id="328" r:id="rId58"/>
    <p:sldId id="332" r:id="rId59"/>
    <p:sldId id="331" r:id="rId60"/>
    <p:sldId id="330" r:id="rId61"/>
    <p:sldId id="329" r:id="rId62"/>
  </p:sldIdLst>
  <p:sldSz cx="9144000" cy="6858000" type="screen4x3"/>
  <p:notesSz cx="6858000" cy="9144000"/>
  <p:embeddedFontLst>
    <p:embeddedFont>
      <p:font typeface="Eurostile" pitchFamily="34" charset="0"/>
      <p:regular r:id="rId64"/>
      <p:bold r:id="rId65"/>
    </p:embeddedFont>
    <p:embeddedFont>
      <p:font typeface="Copperplate Gothic Bold" pitchFamily="34" charset="0"/>
      <p:regular r:id="rId66"/>
    </p:embeddedFont>
  </p:embeddedFontLst>
  <p:defaultTextStyle>
    <a:defPPr>
      <a:defRPr lang="en-US"/>
    </a:defPPr>
    <a:lvl1pPr algn="ctr" rtl="0" fontAlgn="base">
      <a:spcBef>
        <a:spcPct val="0"/>
      </a:spcBef>
      <a:spcAft>
        <a:spcPct val="0"/>
      </a:spcAft>
      <a:defRPr sz="2400" kern="1200">
        <a:solidFill>
          <a:schemeClr val="tx1"/>
        </a:solidFill>
        <a:latin typeface="Eurostile" pitchFamily="34" charset="0"/>
        <a:ea typeface="+mn-ea"/>
        <a:cs typeface="+mn-cs"/>
      </a:defRPr>
    </a:lvl1pPr>
    <a:lvl2pPr marL="457200" algn="ctr" rtl="0" fontAlgn="base">
      <a:spcBef>
        <a:spcPct val="0"/>
      </a:spcBef>
      <a:spcAft>
        <a:spcPct val="0"/>
      </a:spcAft>
      <a:defRPr sz="2400" kern="1200">
        <a:solidFill>
          <a:schemeClr val="tx1"/>
        </a:solidFill>
        <a:latin typeface="Eurostile" pitchFamily="34" charset="0"/>
        <a:ea typeface="+mn-ea"/>
        <a:cs typeface="+mn-cs"/>
      </a:defRPr>
    </a:lvl2pPr>
    <a:lvl3pPr marL="914400" algn="ctr" rtl="0" fontAlgn="base">
      <a:spcBef>
        <a:spcPct val="0"/>
      </a:spcBef>
      <a:spcAft>
        <a:spcPct val="0"/>
      </a:spcAft>
      <a:defRPr sz="2400" kern="1200">
        <a:solidFill>
          <a:schemeClr val="tx1"/>
        </a:solidFill>
        <a:latin typeface="Eurostile" pitchFamily="34" charset="0"/>
        <a:ea typeface="+mn-ea"/>
        <a:cs typeface="+mn-cs"/>
      </a:defRPr>
    </a:lvl3pPr>
    <a:lvl4pPr marL="1371600" algn="ctr" rtl="0" fontAlgn="base">
      <a:spcBef>
        <a:spcPct val="0"/>
      </a:spcBef>
      <a:spcAft>
        <a:spcPct val="0"/>
      </a:spcAft>
      <a:defRPr sz="2400" kern="1200">
        <a:solidFill>
          <a:schemeClr val="tx1"/>
        </a:solidFill>
        <a:latin typeface="Eurostile" pitchFamily="34" charset="0"/>
        <a:ea typeface="+mn-ea"/>
        <a:cs typeface="+mn-cs"/>
      </a:defRPr>
    </a:lvl4pPr>
    <a:lvl5pPr marL="1828800" algn="ctr" rtl="0" fontAlgn="base">
      <a:spcBef>
        <a:spcPct val="0"/>
      </a:spcBef>
      <a:spcAft>
        <a:spcPct val="0"/>
      </a:spcAft>
      <a:defRPr sz="2400" kern="1200">
        <a:solidFill>
          <a:schemeClr val="tx1"/>
        </a:solidFill>
        <a:latin typeface="Eurostile" pitchFamily="34" charset="0"/>
        <a:ea typeface="+mn-ea"/>
        <a:cs typeface="+mn-cs"/>
      </a:defRPr>
    </a:lvl5pPr>
    <a:lvl6pPr marL="2286000" algn="l" defTabSz="914400" rtl="0" eaLnBrk="1" latinLnBrk="0" hangingPunct="1">
      <a:defRPr sz="2400" kern="1200">
        <a:solidFill>
          <a:schemeClr val="tx1"/>
        </a:solidFill>
        <a:latin typeface="Eurostile" pitchFamily="34" charset="0"/>
        <a:ea typeface="+mn-ea"/>
        <a:cs typeface="+mn-cs"/>
      </a:defRPr>
    </a:lvl6pPr>
    <a:lvl7pPr marL="2743200" algn="l" defTabSz="914400" rtl="0" eaLnBrk="1" latinLnBrk="0" hangingPunct="1">
      <a:defRPr sz="2400" kern="1200">
        <a:solidFill>
          <a:schemeClr val="tx1"/>
        </a:solidFill>
        <a:latin typeface="Eurostile" pitchFamily="34" charset="0"/>
        <a:ea typeface="+mn-ea"/>
        <a:cs typeface="+mn-cs"/>
      </a:defRPr>
    </a:lvl7pPr>
    <a:lvl8pPr marL="3200400" algn="l" defTabSz="914400" rtl="0" eaLnBrk="1" latinLnBrk="0" hangingPunct="1">
      <a:defRPr sz="2400" kern="1200">
        <a:solidFill>
          <a:schemeClr val="tx1"/>
        </a:solidFill>
        <a:latin typeface="Eurostile" pitchFamily="34" charset="0"/>
        <a:ea typeface="+mn-ea"/>
        <a:cs typeface="+mn-cs"/>
      </a:defRPr>
    </a:lvl8pPr>
    <a:lvl9pPr marL="3657600" algn="l" defTabSz="914400" rtl="0" eaLnBrk="1" latinLnBrk="0" hangingPunct="1">
      <a:defRPr sz="2400" kern="1200">
        <a:solidFill>
          <a:schemeClr val="tx1"/>
        </a:solidFill>
        <a:latin typeface="Eurostil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showPr>
  <p:clrMru>
    <a:srgbClr val="339966"/>
    <a:srgbClr val="993300"/>
    <a:srgbClr val="003399"/>
    <a:srgbClr val="666633"/>
    <a:srgbClr val="FF3300"/>
    <a:srgbClr val="990099"/>
    <a:srgbClr val="FFFF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5" autoAdjust="0"/>
    <p:restoredTop sz="95320" autoAdjust="0"/>
  </p:normalViewPr>
  <p:slideViewPr>
    <p:cSldViewPr>
      <p:cViewPr varScale="1">
        <p:scale>
          <a:sx n="97" d="100"/>
          <a:sy n="97" d="100"/>
        </p:scale>
        <p:origin x="-114"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0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font" Target="fonts/font1.fntdata"/><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6C4E8D63-CA1D-4043-9136-60CB3F8441D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8F8FB7-1010-49E7-A38B-3FB30A180899}" type="slidenum">
              <a:rPr lang="en-US"/>
              <a:pPr/>
              <a:t>1</a:t>
            </a:fld>
            <a:endParaRPr lang="en-US"/>
          </a:p>
        </p:txBody>
      </p:sp>
      <p:sp>
        <p:nvSpPr>
          <p:cNvPr id="199682" name="Rectangle 2"/>
          <p:cNvSpPr>
            <a:spLocks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7F157-0C76-40CD-A2A6-8AF313BD776B}" type="slidenum">
              <a:rPr lang="en-US"/>
              <a:pPr/>
              <a:t>10</a:t>
            </a:fld>
            <a:endParaRPr lang="en-US"/>
          </a:p>
        </p:txBody>
      </p:sp>
      <p:sp>
        <p:nvSpPr>
          <p:cNvPr id="364546" name="Rectangle 2"/>
          <p:cNvSpPr>
            <a:spLocks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EB7A5-DFA6-4B4F-B93B-5BEF55152AB8}" type="slidenum">
              <a:rPr lang="en-US"/>
              <a:pPr/>
              <a:t>11</a:t>
            </a:fld>
            <a:endParaRPr lang="en-US"/>
          </a:p>
        </p:txBody>
      </p:sp>
      <p:sp>
        <p:nvSpPr>
          <p:cNvPr id="368642" name="Rectangle 2"/>
          <p:cNvSpPr>
            <a:spLocks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AB5E92-AFDA-4687-B231-4259B627784F}" type="slidenum">
              <a:rPr lang="en-US"/>
              <a:pPr/>
              <a:t>12</a:t>
            </a:fld>
            <a:endParaRPr lang="en-US"/>
          </a:p>
        </p:txBody>
      </p:sp>
      <p:sp>
        <p:nvSpPr>
          <p:cNvPr id="394242" name="Rectangle 2"/>
          <p:cNvSpPr>
            <a:spLocks noChangeArrowheads="1" noTextEdit="1"/>
          </p:cNvSpPr>
          <p:nvPr>
            <p:ph type="sldImg"/>
          </p:nvPr>
        </p:nvSpPr>
        <p:spPr>
          <a:ln/>
        </p:spPr>
      </p:sp>
      <p:sp>
        <p:nvSpPr>
          <p:cNvPr id="394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8AD0E-1A8D-4F80-BE32-FF3C57FB2D94}" type="slidenum">
              <a:rPr lang="en-US"/>
              <a:pPr/>
              <a:t>13</a:t>
            </a:fld>
            <a:endParaRPr lang="en-US"/>
          </a:p>
        </p:txBody>
      </p:sp>
      <p:sp>
        <p:nvSpPr>
          <p:cNvPr id="400386" name="Rectangle 2"/>
          <p:cNvSpPr>
            <a:spLocks noChangeArrowheads="1" noTextEdit="1"/>
          </p:cNvSpPr>
          <p:nvPr>
            <p:ph type="sldImg"/>
          </p:nvPr>
        </p:nvSpPr>
        <p:spPr>
          <a:ln/>
        </p:spPr>
      </p:sp>
      <p:sp>
        <p:nvSpPr>
          <p:cNvPr id="400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E82CE4-5202-424D-AA79-F8C8BB97079F}" type="slidenum">
              <a:rPr lang="en-US"/>
              <a:pPr/>
              <a:t>14</a:t>
            </a:fld>
            <a:endParaRPr lang="en-US"/>
          </a:p>
        </p:txBody>
      </p:sp>
      <p:sp>
        <p:nvSpPr>
          <p:cNvPr id="397314" name="Rectangle 2"/>
          <p:cNvSpPr>
            <a:spLocks noChangeArrowheads="1" noTextEdit="1"/>
          </p:cNvSpPr>
          <p:nvPr>
            <p:ph type="sldImg"/>
          </p:nvPr>
        </p:nvSpPr>
        <p:spPr>
          <a:ln/>
        </p:spPr>
      </p:sp>
      <p:sp>
        <p:nvSpPr>
          <p:cNvPr id="397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79F39D-1837-4667-A44D-3787088DA83C}" type="slidenum">
              <a:rPr lang="en-US"/>
              <a:pPr/>
              <a:t>15</a:t>
            </a:fld>
            <a:endParaRPr lang="en-US"/>
          </a:p>
        </p:txBody>
      </p:sp>
      <p:sp>
        <p:nvSpPr>
          <p:cNvPr id="398338" name="Rectangle 2"/>
          <p:cNvSpPr>
            <a:spLocks noChangeArrowheads="1" noTextEdit="1"/>
          </p:cNvSpPr>
          <p:nvPr>
            <p:ph type="sldImg"/>
          </p:nvPr>
        </p:nvSpPr>
        <p:spPr>
          <a:ln/>
        </p:spPr>
      </p:sp>
      <p:sp>
        <p:nvSpPr>
          <p:cNvPr id="39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3FC42E-AF55-4BA8-A812-E21427288966}" type="slidenum">
              <a:rPr lang="en-US"/>
              <a:pPr/>
              <a:t>16</a:t>
            </a:fld>
            <a:endParaRPr lang="en-US"/>
          </a:p>
        </p:txBody>
      </p:sp>
      <p:sp>
        <p:nvSpPr>
          <p:cNvPr id="395266" name="Rectangle 2"/>
          <p:cNvSpPr>
            <a:spLocks noChangeArrowheads="1" noTextEdit="1"/>
          </p:cNvSpPr>
          <p:nvPr>
            <p:ph type="sldImg"/>
          </p:nvPr>
        </p:nvSpPr>
        <p:spPr>
          <a:ln/>
        </p:spPr>
      </p:sp>
      <p:sp>
        <p:nvSpPr>
          <p:cNvPr id="395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9C36C-DECA-4D00-B9F8-0A349344843C}" type="slidenum">
              <a:rPr lang="en-US"/>
              <a:pPr/>
              <a:t>17</a:t>
            </a:fld>
            <a:endParaRPr lang="en-US"/>
          </a:p>
        </p:txBody>
      </p:sp>
      <p:sp>
        <p:nvSpPr>
          <p:cNvPr id="402434" name="Rectangle 2"/>
          <p:cNvSpPr>
            <a:spLocks noChangeArrowheads="1" noTextEdit="1"/>
          </p:cNvSpPr>
          <p:nvPr>
            <p:ph type="sldImg"/>
          </p:nvPr>
        </p:nvSpPr>
        <p:spPr>
          <a:ln/>
        </p:spPr>
      </p:sp>
      <p:sp>
        <p:nvSpPr>
          <p:cNvPr id="402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C5BF6-02BC-4206-9AA1-84A0D8BDA4B7}" type="slidenum">
              <a:rPr lang="en-US"/>
              <a:pPr/>
              <a:t>18</a:t>
            </a:fld>
            <a:endParaRPr lang="en-US"/>
          </a:p>
        </p:txBody>
      </p:sp>
      <p:sp>
        <p:nvSpPr>
          <p:cNvPr id="396290" name="Rectangle 2"/>
          <p:cNvSpPr>
            <a:spLocks noChangeArrowheads="1" noTextEdit="1"/>
          </p:cNvSpPr>
          <p:nvPr>
            <p:ph type="sldImg"/>
          </p:nvPr>
        </p:nvSpPr>
        <p:spPr>
          <a:ln/>
        </p:spPr>
      </p:sp>
      <p:sp>
        <p:nvSpPr>
          <p:cNvPr id="396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6B4C5-4EAE-4C59-B3A3-40C9BB6163C8}" type="slidenum">
              <a:rPr lang="en-US"/>
              <a:pPr/>
              <a:t>19</a:t>
            </a:fld>
            <a:endParaRPr lang="en-US"/>
          </a:p>
        </p:txBody>
      </p:sp>
      <p:sp>
        <p:nvSpPr>
          <p:cNvPr id="399362" name="Rectangle 2"/>
          <p:cNvSpPr>
            <a:spLocks noChangeArrowheads="1" noTextEdit="1"/>
          </p:cNvSpPr>
          <p:nvPr>
            <p:ph type="sldImg"/>
          </p:nvPr>
        </p:nvSpPr>
        <p:spPr>
          <a:ln/>
        </p:spPr>
      </p:sp>
      <p:sp>
        <p:nvSpPr>
          <p:cNvPr id="399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95D377-8E36-4B60-97AD-03D35EAE3748}" type="slidenum">
              <a:rPr lang="en-US"/>
              <a:pPr/>
              <a:t>2</a:t>
            </a:fld>
            <a:endParaRPr lang="en-US"/>
          </a:p>
        </p:txBody>
      </p:sp>
      <p:sp>
        <p:nvSpPr>
          <p:cNvPr id="333826" name="Rectangle 2"/>
          <p:cNvSpPr>
            <a:spLocks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53849E-DAC6-4048-8809-EAC8C843FE73}" type="slidenum">
              <a:rPr lang="en-US"/>
              <a:pPr/>
              <a:t>20</a:t>
            </a:fld>
            <a:endParaRPr lang="en-US"/>
          </a:p>
        </p:txBody>
      </p:sp>
      <p:sp>
        <p:nvSpPr>
          <p:cNvPr id="401410" name="Rectangle 2"/>
          <p:cNvSpPr>
            <a:spLocks noChangeArrowheads="1" noTextEdit="1"/>
          </p:cNvSpPr>
          <p:nvPr>
            <p:ph type="sldImg"/>
          </p:nvPr>
        </p:nvSpPr>
        <p:spPr>
          <a:ln/>
        </p:spPr>
      </p:sp>
      <p:sp>
        <p:nvSpPr>
          <p:cNvPr id="401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3933E4-0699-404D-9A16-63C7A384F4E1}" type="slidenum">
              <a:rPr lang="en-US"/>
              <a:pPr/>
              <a:t>21</a:t>
            </a:fld>
            <a:endParaRPr lang="en-US"/>
          </a:p>
        </p:txBody>
      </p:sp>
      <p:sp>
        <p:nvSpPr>
          <p:cNvPr id="417794" name="Rectangle 2"/>
          <p:cNvSpPr>
            <a:spLocks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E56803-6A38-4796-847A-24B3DE029CED}" type="slidenum">
              <a:rPr lang="en-US"/>
              <a:pPr/>
              <a:t>22</a:t>
            </a:fld>
            <a:endParaRPr lang="en-US"/>
          </a:p>
        </p:txBody>
      </p:sp>
      <p:sp>
        <p:nvSpPr>
          <p:cNvPr id="418818" name="Rectangle 2"/>
          <p:cNvSpPr>
            <a:spLocks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F48A55-9440-4F69-832B-046544669C2A}" type="slidenum">
              <a:rPr lang="en-US"/>
              <a:pPr/>
              <a:t>23</a:t>
            </a:fld>
            <a:endParaRPr lang="en-US"/>
          </a:p>
        </p:txBody>
      </p:sp>
      <p:sp>
        <p:nvSpPr>
          <p:cNvPr id="419842" name="Rectangle 2"/>
          <p:cNvSpPr>
            <a:spLocks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3F34AC-9BA1-48B4-AF3E-D03754B26933}" type="slidenum">
              <a:rPr lang="en-US"/>
              <a:pPr/>
              <a:t>24</a:t>
            </a:fld>
            <a:endParaRPr lang="en-US"/>
          </a:p>
        </p:txBody>
      </p:sp>
      <p:sp>
        <p:nvSpPr>
          <p:cNvPr id="411650" name="Rectangle 2"/>
          <p:cNvSpPr>
            <a:spLocks noChangeArrowheads="1" noTextEdit="1"/>
          </p:cNvSpPr>
          <p:nvPr>
            <p:ph type="sldImg"/>
          </p:nvPr>
        </p:nvSpPr>
        <p:spPr>
          <a:ln/>
        </p:spPr>
      </p:sp>
      <p:sp>
        <p:nvSpPr>
          <p:cNvPr id="411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D8978-8AAB-4898-8859-B0C4B764F5B8}" type="slidenum">
              <a:rPr lang="en-US"/>
              <a:pPr/>
              <a:t>25</a:t>
            </a:fld>
            <a:endParaRPr lang="en-US"/>
          </a:p>
        </p:txBody>
      </p:sp>
      <p:sp>
        <p:nvSpPr>
          <p:cNvPr id="420866" name="Rectangle 2"/>
          <p:cNvSpPr>
            <a:spLocks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3F2725-4A4D-4674-BBAE-3ED064539B0F}" type="slidenum">
              <a:rPr lang="en-US"/>
              <a:pPr/>
              <a:t>26</a:t>
            </a:fld>
            <a:endParaRPr lang="en-US"/>
          </a:p>
        </p:txBody>
      </p:sp>
      <p:sp>
        <p:nvSpPr>
          <p:cNvPr id="421890" name="Rectangle 2"/>
          <p:cNvSpPr>
            <a:spLocks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53C7BF-C896-4726-9CFA-A7454740D539}" type="slidenum">
              <a:rPr lang="en-US"/>
              <a:pPr/>
              <a:t>27</a:t>
            </a:fld>
            <a:endParaRPr lang="en-US"/>
          </a:p>
        </p:txBody>
      </p:sp>
      <p:sp>
        <p:nvSpPr>
          <p:cNvPr id="422914" name="Rectangle 2"/>
          <p:cNvSpPr>
            <a:spLocks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7DF17A-AA5A-46A3-BFCB-6C384B555F21}" type="slidenum">
              <a:rPr lang="en-US"/>
              <a:pPr/>
              <a:t>28</a:t>
            </a:fld>
            <a:endParaRPr lang="en-US"/>
          </a:p>
        </p:txBody>
      </p:sp>
      <p:sp>
        <p:nvSpPr>
          <p:cNvPr id="423938" name="Rectangle 2"/>
          <p:cNvSpPr>
            <a:spLocks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EAC785-0F0B-4E9E-8CA6-FEB3CA630A4C}" type="slidenum">
              <a:rPr lang="en-US"/>
              <a:pPr/>
              <a:t>29</a:t>
            </a:fld>
            <a:endParaRPr lang="en-US"/>
          </a:p>
        </p:txBody>
      </p:sp>
      <p:sp>
        <p:nvSpPr>
          <p:cNvPr id="428034" name="Rectangle 2"/>
          <p:cNvSpPr>
            <a:spLocks noChangeArrowheads="1" noTextEdit="1"/>
          </p:cNvSpPr>
          <p:nvPr>
            <p:ph type="sldImg"/>
          </p:nvPr>
        </p:nvSpPr>
        <p:spPr>
          <a:ln/>
        </p:spPr>
      </p:sp>
      <p:sp>
        <p:nvSpPr>
          <p:cNvPr id="428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88645-67B1-4F33-B09F-83CB0D0944DC}" type="slidenum">
              <a:rPr lang="en-US"/>
              <a:pPr/>
              <a:t>3</a:t>
            </a:fld>
            <a:endParaRPr lang="en-US"/>
          </a:p>
        </p:txBody>
      </p:sp>
      <p:sp>
        <p:nvSpPr>
          <p:cNvPr id="334850" name="Rectangle 2"/>
          <p:cNvSpPr>
            <a:spLocks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B55E4-E754-40F0-BB71-93E0EE8ABF23}" type="slidenum">
              <a:rPr lang="en-US"/>
              <a:pPr/>
              <a:t>30</a:t>
            </a:fld>
            <a:endParaRPr lang="en-US"/>
          </a:p>
        </p:txBody>
      </p:sp>
      <p:sp>
        <p:nvSpPr>
          <p:cNvPr id="497666" name="Rectangle 2"/>
          <p:cNvSpPr>
            <a:spLocks noChangeArrowheads="1" noTextEdit="1"/>
          </p:cNvSpPr>
          <p:nvPr>
            <p:ph type="sldImg"/>
          </p:nvPr>
        </p:nvSpPr>
        <p:spPr>
          <a:ln/>
        </p:spPr>
      </p:sp>
      <p:sp>
        <p:nvSpPr>
          <p:cNvPr id="497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BFE6C-C572-4360-8A1F-D2287AADD703}" type="slidenum">
              <a:rPr lang="en-US"/>
              <a:pPr/>
              <a:t>31</a:t>
            </a:fld>
            <a:endParaRPr lang="en-US"/>
          </a:p>
        </p:txBody>
      </p:sp>
      <p:sp>
        <p:nvSpPr>
          <p:cNvPr id="46899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899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BFE6C-C572-4360-8A1F-D2287AADD703}" type="slidenum">
              <a:rPr lang="en-US"/>
              <a:pPr/>
              <a:t>32</a:t>
            </a:fld>
            <a:endParaRPr lang="en-US"/>
          </a:p>
        </p:txBody>
      </p:sp>
      <p:sp>
        <p:nvSpPr>
          <p:cNvPr id="46899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899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864220-3E8B-472A-B1FA-78F9FEAB5ACC}" type="slidenum">
              <a:rPr lang="en-US"/>
              <a:pPr/>
              <a:t>33</a:t>
            </a:fld>
            <a:endParaRPr lang="en-US"/>
          </a:p>
        </p:txBody>
      </p:sp>
      <p:sp>
        <p:nvSpPr>
          <p:cNvPr id="47513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513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643D64-E2D8-4EA1-B9F1-6907A3687766}" type="slidenum">
              <a:rPr lang="en-US"/>
              <a:pPr/>
              <a:t>34</a:t>
            </a:fld>
            <a:endParaRPr lang="en-US"/>
          </a:p>
        </p:txBody>
      </p:sp>
      <p:sp>
        <p:nvSpPr>
          <p:cNvPr id="47718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718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ADC70-0935-4ED8-BCDC-A2E94D6A1171}" type="slidenum">
              <a:rPr lang="en-US"/>
              <a:pPr/>
              <a:t>35</a:t>
            </a:fld>
            <a:endParaRPr lang="en-US"/>
          </a:p>
        </p:txBody>
      </p:sp>
      <p:sp>
        <p:nvSpPr>
          <p:cNvPr id="47923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923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45E2E4-4FC0-4360-84BE-58343511A4C9}" type="slidenum">
              <a:rPr lang="en-US"/>
              <a:pPr/>
              <a:t>36</a:t>
            </a:fld>
            <a:endParaRPr lang="en-US"/>
          </a:p>
        </p:txBody>
      </p:sp>
      <p:sp>
        <p:nvSpPr>
          <p:cNvPr id="48128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28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890CD-F22B-4B07-AAA2-497E8F24E441}" type="slidenum">
              <a:rPr lang="en-US"/>
              <a:pPr/>
              <a:t>37</a:t>
            </a:fld>
            <a:endParaRPr lang="en-US"/>
          </a:p>
        </p:txBody>
      </p:sp>
      <p:sp>
        <p:nvSpPr>
          <p:cNvPr id="498690" name="Rectangle 2"/>
          <p:cNvSpPr>
            <a:spLocks noChangeArrowheads="1" noTextEdit="1"/>
          </p:cNvSpPr>
          <p:nvPr>
            <p:ph type="sldImg"/>
          </p:nvPr>
        </p:nvSpPr>
        <p:spPr>
          <a:ln/>
        </p:spPr>
      </p:sp>
      <p:sp>
        <p:nvSpPr>
          <p:cNvPr id="498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C54188-C279-427A-A07A-E9E35E256945}" type="slidenum">
              <a:rPr lang="en-US"/>
              <a:pPr/>
              <a:t>38</a:t>
            </a:fld>
            <a:endParaRPr lang="en-US"/>
          </a:p>
        </p:txBody>
      </p:sp>
      <p:sp>
        <p:nvSpPr>
          <p:cNvPr id="499714" name="Rectangle 2"/>
          <p:cNvSpPr>
            <a:spLocks noChangeArrowheads="1" noTextEdit="1"/>
          </p:cNvSpPr>
          <p:nvPr>
            <p:ph type="sldImg"/>
          </p:nvPr>
        </p:nvSpPr>
        <p:spPr>
          <a:ln/>
        </p:spPr>
      </p:sp>
      <p:sp>
        <p:nvSpPr>
          <p:cNvPr id="499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0E3AB8-2CCF-4C09-9485-4384E3CD66C1}" type="slidenum">
              <a:rPr lang="en-US"/>
              <a:pPr/>
              <a:t>39</a:t>
            </a:fld>
            <a:endParaRPr lang="en-US"/>
          </a:p>
        </p:txBody>
      </p:sp>
      <p:sp>
        <p:nvSpPr>
          <p:cNvPr id="500738" name="Rectangle 2"/>
          <p:cNvSpPr>
            <a:spLocks noChangeArrowheads="1" noTextEdit="1"/>
          </p:cNvSpPr>
          <p:nvPr>
            <p:ph type="sldImg"/>
          </p:nvPr>
        </p:nvSpPr>
        <p:spPr>
          <a:ln/>
        </p:spPr>
      </p:sp>
      <p:sp>
        <p:nvSpPr>
          <p:cNvPr id="500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E3DCE1-A15D-4DCF-9929-0A93618D0108}" type="slidenum">
              <a:rPr lang="en-US"/>
              <a:pPr/>
              <a:t>4</a:t>
            </a:fld>
            <a:endParaRPr lang="en-US"/>
          </a:p>
        </p:txBody>
      </p:sp>
      <p:sp>
        <p:nvSpPr>
          <p:cNvPr id="49152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2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1FB936-A780-4B81-AA89-1A2588F66DC0}" type="slidenum">
              <a:rPr lang="en-US"/>
              <a:pPr/>
              <a:t>40</a:t>
            </a:fld>
            <a:endParaRPr lang="en-US"/>
          </a:p>
        </p:txBody>
      </p:sp>
      <p:sp>
        <p:nvSpPr>
          <p:cNvPr id="45670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670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4594E-7F53-4ECC-9E03-8CBB9CBFED40}" type="slidenum">
              <a:rPr lang="en-US"/>
              <a:pPr/>
              <a:t>41</a:t>
            </a:fld>
            <a:endParaRPr lang="en-US"/>
          </a:p>
        </p:txBody>
      </p:sp>
      <p:sp>
        <p:nvSpPr>
          <p:cNvPr id="45977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977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863D64-6D49-4058-9861-AC1D2A4C40DF}" type="slidenum">
              <a:rPr lang="en-US"/>
              <a:pPr/>
              <a:t>42</a:t>
            </a:fld>
            <a:endParaRPr lang="en-US"/>
          </a:p>
        </p:txBody>
      </p:sp>
      <p:sp>
        <p:nvSpPr>
          <p:cNvPr id="501762" name="Rectangle 2"/>
          <p:cNvSpPr>
            <a:spLocks noChangeArrowheads="1" noTextEdit="1"/>
          </p:cNvSpPr>
          <p:nvPr>
            <p:ph type="sldImg"/>
          </p:nvPr>
        </p:nvSpPr>
        <p:spPr>
          <a:ln/>
        </p:spPr>
      </p:sp>
      <p:sp>
        <p:nvSpPr>
          <p:cNvPr id="501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61A9E9-3846-48A5-9801-E74A0E63128D}" type="slidenum">
              <a:rPr lang="en-US"/>
              <a:pPr/>
              <a:t>43</a:t>
            </a:fld>
            <a:endParaRPr lang="en-US"/>
          </a:p>
        </p:txBody>
      </p:sp>
      <p:sp>
        <p:nvSpPr>
          <p:cNvPr id="502786" name="Rectangle 2"/>
          <p:cNvSpPr>
            <a:spLocks noChangeArrowheads="1" noTextEdit="1"/>
          </p:cNvSpPr>
          <p:nvPr>
            <p:ph type="sldImg"/>
          </p:nvPr>
        </p:nvSpPr>
        <p:spPr>
          <a:ln/>
        </p:spPr>
      </p:sp>
      <p:sp>
        <p:nvSpPr>
          <p:cNvPr id="502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B437DB-F3F3-4DC6-8A28-1B8ADFD0E3CB}" type="slidenum">
              <a:rPr lang="en-US"/>
              <a:pPr/>
              <a:t>44</a:t>
            </a:fld>
            <a:endParaRPr lang="en-US"/>
          </a:p>
        </p:txBody>
      </p:sp>
      <p:sp>
        <p:nvSpPr>
          <p:cNvPr id="503810" name="Rectangle 2"/>
          <p:cNvSpPr>
            <a:spLocks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4E8D13-A592-498E-9D8B-272D30434347}" type="slidenum">
              <a:rPr lang="en-US"/>
              <a:pPr/>
              <a:t>45</a:t>
            </a:fld>
            <a:endParaRPr lang="en-US"/>
          </a:p>
        </p:txBody>
      </p:sp>
      <p:sp>
        <p:nvSpPr>
          <p:cNvPr id="504834" name="Rectangle 2"/>
          <p:cNvSpPr>
            <a:spLocks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D3D46-86D7-4ADB-AA55-1051A552A9C0}" type="slidenum">
              <a:rPr lang="en-US"/>
              <a:pPr/>
              <a:t>46</a:t>
            </a:fld>
            <a:endParaRPr lang="en-US"/>
          </a:p>
        </p:txBody>
      </p:sp>
      <p:sp>
        <p:nvSpPr>
          <p:cNvPr id="505858" name="Rectangle 2"/>
          <p:cNvSpPr>
            <a:spLocks noChangeArrowheads="1" noTextEdit="1"/>
          </p:cNvSpPr>
          <p:nvPr>
            <p:ph type="sldImg"/>
          </p:nvPr>
        </p:nvSpPr>
        <p:spPr>
          <a:ln/>
        </p:spPr>
      </p:sp>
      <p:sp>
        <p:nvSpPr>
          <p:cNvPr id="505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176BFF-E916-4CCB-9D53-1C21F2D44E6B}" type="slidenum">
              <a:rPr lang="en-US"/>
              <a:pPr/>
              <a:t>47</a:t>
            </a:fld>
            <a:endParaRPr lang="en-US"/>
          </a:p>
        </p:txBody>
      </p:sp>
      <p:sp>
        <p:nvSpPr>
          <p:cNvPr id="506882" name="Rectangle 2"/>
          <p:cNvSpPr>
            <a:spLocks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176BFF-E916-4CCB-9D53-1C21F2D44E6B}" type="slidenum">
              <a:rPr lang="en-US"/>
              <a:pPr/>
              <a:t>48</a:t>
            </a:fld>
            <a:endParaRPr lang="en-US"/>
          </a:p>
        </p:txBody>
      </p:sp>
      <p:sp>
        <p:nvSpPr>
          <p:cNvPr id="506882" name="Rectangle 2"/>
          <p:cNvSpPr>
            <a:spLocks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176BFF-E916-4CCB-9D53-1C21F2D44E6B}" type="slidenum">
              <a:rPr lang="en-US"/>
              <a:pPr/>
              <a:t>49</a:t>
            </a:fld>
            <a:endParaRPr lang="en-US"/>
          </a:p>
        </p:txBody>
      </p:sp>
      <p:sp>
        <p:nvSpPr>
          <p:cNvPr id="506882" name="Rectangle 2"/>
          <p:cNvSpPr>
            <a:spLocks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9D01EB-C08C-4A24-B35B-599EF8CF06B5}" type="slidenum">
              <a:rPr lang="en-US"/>
              <a:pPr/>
              <a:t>5</a:t>
            </a:fld>
            <a:endParaRPr lang="en-US"/>
          </a:p>
        </p:txBody>
      </p:sp>
      <p:sp>
        <p:nvSpPr>
          <p:cNvPr id="335874" name="Rectangle 2"/>
          <p:cNvSpPr>
            <a:spLocks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176BFF-E916-4CCB-9D53-1C21F2D44E6B}" type="slidenum">
              <a:rPr lang="en-US"/>
              <a:pPr/>
              <a:t>50</a:t>
            </a:fld>
            <a:endParaRPr lang="en-US"/>
          </a:p>
        </p:txBody>
      </p:sp>
      <p:sp>
        <p:nvSpPr>
          <p:cNvPr id="506882" name="Rectangle 2"/>
          <p:cNvSpPr>
            <a:spLocks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38711-94CC-45B7-85C5-F6690C455682}" type="slidenum">
              <a:rPr lang="en-US"/>
              <a:pPr/>
              <a:t>51</a:t>
            </a:fld>
            <a:endParaRPr lang="en-US"/>
          </a:p>
        </p:txBody>
      </p:sp>
      <p:sp>
        <p:nvSpPr>
          <p:cNvPr id="43008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008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84B6FC-82DE-4913-ADCD-67813995FB43}" type="slidenum">
              <a:rPr lang="en-US"/>
              <a:pPr/>
              <a:t>52</a:t>
            </a:fld>
            <a:endParaRPr lang="en-US"/>
          </a:p>
        </p:txBody>
      </p:sp>
      <p:sp>
        <p:nvSpPr>
          <p:cNvPr id="43213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213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4149AE-C767-40C7-89B5-E1C5083B6041}" type="slidenum">
              <a:rPr lang="en-US"/>
              <a:pPr/>
              <a:t>53</a:t>
            </a:fld>
            <a:endParaRPr lang="en-US"/>
          </a:p>
        </p:txBody>
      </p:sp>
      <p:sp>
        <p:nvSpPr>
          <p:cNvPr id="43622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622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6B0913-3F3F-4D2E-AD45-7901495695A3}" type="slidenum">
              <a:rPr lang="en-US"/>
              <a:pPr/>
              <a:t>54</a:t>
            </a:fld>
            <a:endParaRPr lang="en-US"/>
          </a:p>
        </p:txBody>
      </p:sp>
      <p:sp>
        <p:nvSpPr>
          <p:cNvPr id="44032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032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F672D2-73DD-4F5F-A781-54AE7B02E210}" type="slidenum">
              <a:rPr lang="en-US"/>
              <a:pPr/>
              <a:t>55</a:t>
            </a:fld>
            <a:endParaRPr lang="en-US"/>
          </a:p>
        </p:txBody>
      </p:sp>
      <p:sp>
        <p:nvSpPr>
          <p:cNvPr id="45465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465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775532-CFED-4E75-AAC6-412CC273A6C4}" type="slidenum">
              <a:rPr lang="en-US"/>
              <a:pPr/>
              <a:t>56</a:t>
            </a:fld>
            <a:endParaRPr lang="en-US"/>
          </a:p>
        </p:txBody>
      </p:sp>
      <p:sp>
        <p:nvSpPr>
          <p:cNvPr id="45261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261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D2A85-A526-4F04-B6F3-A97F99BAE5BD}" type="slidenum">
              <a:rPr lang="en-US"/>
              <a:pPr/>
              <a:t>57</a:t>
            </a:fld>
            <a:endParaRPr lang="en-US"/>
          </a:p>
        </p:txBody>
      </p:sp>
      <p:sp>
        <p:nvSpPr>
          <p:cNvPr id="44237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237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CA97E9-3E36-4B0D-AD4B-78E2043269C9}" type="slidenum">
              <a:rPr lang="en-US"/>
              <a:pPr/>
              <a:t>58</a:t>
            </a:fld>
            <a:endParaRPr lang="en-US"/>
          </a:p>
        </p:txBody>
      </p:sp>
      <p:sp>
        <p:nvSpPr>
          <p:cNvPr id="45056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6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6B3035-8B34-44EB-899F-C34997AE0C66}" type="slidenum">
              <a:rPr lang="en-US"/>
              <a:pPr/>
              <a:t>59</a:t>
            </a:fld>
            <a:endParaRPr lang="en-US"/>
          </a:p>
        </p:txBody>
      </p:sp>
      <p:sp>
        <p:nvSpPr>
          <p:cNvPr id="44851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851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3CB438-2AEA-4142-87FD-A8A659EDAAB2}" type="slidenum">
              <a:rPr lang="en-US"/>
              <a:pPr/>
              <a:t>6</a:t>
            </a:fld>
            <a:endParaRPr lang="en-US"/>
          </a:p>
        </p:txBody>
      </p:sp>
      <p:sp>
        <p:nvSpPr>
          <p:cNvPr id="336898" name="Rectangle 2"/>
          <p:cNvSpPr>
            <a:spLocks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EB67EB-9DCD-407F-9174-3A2D1CB00309}" type="slidenum">
              <a:rPr lang="en-US"/>
              <a:pPr/>
              <a:t>60</a:t>
            </a:fld>
            <a:endParaRPr lang="en-US"/>
          </a:p>
        </p:txBody>
      </p:sp>
      <p:sp>
        <p:nvSpPr>
          <p:cNvPr id="44646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646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7F7543-85C2-4ECC-8264-028053B20419}" type="slidenum">
              <a:rPr lang="en-US"/>
              <a:pPr/>
              <a:t>61</a:t>
            </a:fld>
            <a:endParaRPr lang="en-US"/>
          </a:p>
        </p:txBody>
      </p:sp>
      <p:sp>
        <p:nvSpPr>
          <p:cNvPr id="44441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441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60CE12-4A48-4765-95D1-85D289B412E0}" type="slidenum">
              <a:rPr lang="en-US"/>
              <a:pPr/>
              <a:t>7</a:t>
            </a:fld>
            <a:endParaRPr lang="en-US"/>
          </a:p>
        </p:txBody>
      </p:sp>
      <p:sp>
        <p:nvSpPr>
          <p:cNvPr id="360450" name="Rectangle 2"/>
          <p:cNvSpPr>
            <a:spLocks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507500-F55C-48CB-AA26-8B7CB4E9C6A0}" type="slidenum">
              <a:rPr lang="en-US"/>
              <a:pPr/>
              <a:t>8</a:t>
            </a:fld>
            <a:endParaRPr lang="en-US"/>
          </a:p>
        </p:txBody>
      </p:sp>
      <p:sp>
        <p:nvSpPr>
          <p:cNvPr id="370690" name="Rectangle 2"/>
          <p:cNvSpPr>
            <a:spLocks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7F157-0C76-40CD-A2A6-8AF313BD776B}" type="slidenum">
              <a:rPr lang="en-US"/>
              <a:pPr/>
              <a:t>9</a:t>
            </a:fld>
            <a:endParaRPr lang="en-US"/>
          </a:p>
        </p:txBody>
      </p:sp>
      <p:sp>
        <p:nvSpPr>
          <p:cNvPr id="364546" name="Rectangle 2"/>
          <p:cNvSpPr>
            <a:spLocks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186A6C-1A2C-4E0F-8C38-C77B2B009300}" type="slidenum">
              <a:rPr lang="en-US"/>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FA9F17-1315-439C-9E14-018BC3FF5741}" type="slidenum">
              <a:rPr lang="en-US"/>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C4D38C-D5A2-4D42-9167-3585DF77320C}" type="slidenum">
              <a:rPr lang="en-US"/>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3D3160-39CC-4A44-AF56-FB9BD0D1DC2A}" type="slidenum">
              <a:rPr lang="en-US"/>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DC6624-0D38-410A-9246-D3C64C222BDD}" type="slidenum">
              <a:rPr lang="en-US"/>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21AD9E-C432-4E91-8249-05B006270DE9}" type="slidenum">
              <a:rPr lang="en-US"/>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3340786-D14D-428A-A52B-5897E8630613}" type="slidenum">
              <a:rPr lang="en-US"/>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9F6B7F4-A50E-4C1C-A4C5-98B6DB7F73D0}" type="slidenum">
              <a:rPr lang="en-US"/>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5F20F84-E6EA-48A3-9B68-CA24996BDF24}" type="slidenum">
              <a:rPr lang="en-US"/>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155C89D-D8F7-460A-9EF6-BD217FC8CB07}" type="slidenum">
              <a:rPr lang="en-US"/>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83F94E-1777-487F-B412-288E7DF00616}" type="slidenum">
              <a:rPr lang="en-US"/>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FB450859-9B76-4C49-A152-38A4669E1C6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Microsoft_Office_Excel_Chart1.xls"/></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Chart2.xls"/></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Microsoft_Office_Excel_Chart3.xls"/></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Chart4.xls"/></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oleObject" Target="../embeddings/Microsoft_Office_Excel_Chart5.xls"/></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Microsoft_Office_Excel_Chart6.xls"/></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oleObject" Target="../embeddings/Microsoft_Office_Excel_Chart7.xls"/></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Microsoft_Office_Excel_Chart8.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Excel_Chart9.xls"/></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Microsoft_Office_Excel_Chart10.xls"/></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vmlDrawing" Target="../drawings/vmlDrawing11.vml"/><Relationship Id="rId4" Type="http://schemas.openxmlformats.org/officeDocument/2006/relationships/oleObject" Target="../embeddings/Microsoft_Office_Excel_Chart11.xls"/></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oleObject" Target="../embeddings/Microsoft_Office_Excel_Chart12.xls"/></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Microsoft_Office_Excel_Chart13.xls"/></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aas.org/spp/rd/trres09p.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aaas.org/spp/rd/trrdgdp09.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aaas.org/spp/rd/rdbdg09p.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aaas.org/spp/rd/trtot05c.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aaas.org/spp/rd/cht9005a.pdf"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www.ucsusa.org/scientific_integrity/interference/multiple-air-pollutants.html" TargetMode="External"/><Relationship Id="rId3" Type="http://schemas.openxmlformats.org/officeDocument/2006/relationships/hyperlink" Target="http://www.ucsusa.org/scientific_integrity/interference/deleting-scientific-advice-on-endangered-salmon.html" TargetMode="External"/><Relationship Id="rId7" Type="http://schemas.openxmlformats.org/officeDocument/2006/relationships/hyperlink" Target="http://www.ucsusa.org/scientific_integrity/interference/mercury-emissions.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www.ucsusa.org/scientific_integrity/interference/climate-change.html" TargetMode="External"/><Relationship Id="rId5" Type="http://schemas.openxmlformats.org/officeDocument/2006/relationships/hyperlink" Target="http://www.ucsusa.org/scientific_integrity/interference/mountaintop-removal-mining.html" TargetMode="External"/><Relationship Id="rId10" Type="http://schemas.openxmlformats.org/officeDocument/2006/relationships/hyperlink" Target="http://www.ucsusa.org/scientific_integrity/interference/forest-management.html" TargetMode="External"/><Relationship Id="rId4" Type="http://schemas.openxmlformats.org/officeDocument/2006/relationships/hyperlink" Target="http://www.ucsusa.org/scientific_integrity/interference/endangered-species-florida-panther-bull-trout-trumpter-swans.html" TargetMode="External"/><Relationship Id="rId9" Type="http://schemas.openxmlformats.org/officeDocument/2006/relationships/hyperlink" Target="http://www.ucsusa.org/scientific_integrity/interference/the-endangered-species-act.html"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www.ucsusa.org/scientific_integrity/interference/emergency-contraception.html" TargetMode="External"/><Relationship Id="rId7" Type="http://schemas.openxmlformats.org/officeDocument/2006/relationships/hyperlink" Target="http://www.ucsusa.org/scientific_integrity/interference/breast-cancer.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hyperlink" Target="http://www.ucsusa.org/scientific_integrity/interference/airborne-bacteria.html" TargetMode="External"/><Relationship Id="rId5" Type="http://schemas.openxmlformats.org/officeDocument/2006/relationships/hyperlink" Target="http://www.ucsusa.org/scientific_integrity/interference/hivaids-education.html" TargetMode="External"/><Relationship Id="rId4" Type="http://schemas.openxmlformats.org/officeDocument/2006/relationships/hyperlink" Target="http://www.ucsusa.org/scientific_integrity/interference/abstinenceonly-education.html"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www.ucsusa.org/scientific_integrity/interference/nih-drug-abuse-panel.html" TargetMode="External"/><Relationship Id="rId3" Type="http://schemas.openxmlformats.org/officeDocument/2006/relationships/hyperlink" Target="http://www.ucsusa.org/scientific_integrity/interference/fogarty-international-center-advisory-board.html" TargetMode="External"/><Relationship Id="rId7" Type="http://schemas.openxmlformats.org/officeDocument/2006/relationships/hyperlink" Target="http://www.ucsusa.org/scientific_integrity/interference/national-nuclear-security-administration-panel.html"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www.ucsusa.org/scientific_integrity/interference/army-science-board.html" TargetMode="External"/><Relationship Id="rId11" Type="http://schemas.openxmlformats.org/officeDocument/2006/relationships/hyperlink" Target="http://www.ucsusa.org/scientific_integrity/interference/reproductive-health-advisory-committee.html" TargetMode="External"/><Relationship Id="rId5" Type="http://schemas.openxmlformats.org/officeDocument/2006/relationships/hyperlink" Target="http://www.ucsusa.org/scientific_integrity/interference/arms-control-panel.html" TargetMode="External"/><Relationship Id="rId10" Type="http://schemas.openxmlformats.org/officeDocument/2006/relationships/hyperlink" Target="http://www.ucsusa.org/scientific_integrity/interference/workplace-safety-panel.html" TargetMode="External"/><Relationship Id="rId4" Type="http://schemas.openxmlformats.org/officeDocument/2006/relationships/hyperlink" Target="http://www.ucsusa.org/scientific_integrity/interference/presidents-council-on-bioethics.html" TargetMode="External"/><Relationship Id="rId9" Type="http://schemas.openxmlformats.org/officeDocument/2006/relationships/hyperlink" Target="http://www.ucsusa.org/scientific_integrity/interference/lead-poisoning-prevention-panel.html"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topics.abcnews.go.com/topic/Barack-Obama"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hyperlink" Target="http://topics.abcnews.go.com/topic/Mars-%28planet%29" TargetMode="External"/><Relationship Id="rId5" Type="http://schemas.openxmlformats.org/officeDocument/2006/relationships/hyperlink" Target="http://topics.abcnews.go.com/topic/Moon-%28astronomy%29" TargetMode="External"/><Relationship Id="rId4" Type="http://schemas.openxmlformats.org/officeDocument/2006/relationships/hyperlink" Target="http://topics.abcnews.go.com/topic/George-W.-Bush"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nytimes.com/info/oil/?inline=nyt-classifier"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hyperlink" Target="http://www.nytimes.com/info/natural-gas/?inline=nyt-classifier"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762000" y="2362200"/>
            <a:ext cx="7381875" cy="1616075"/>
          </a:xfrm>
          <a:prstGeom prst="rect">
            <a:avLst/>
          </a:prstGeom>
          <a:noFill/>
          <a:ln w="9525">
            <a:noFill/>
            <a:miter lim="800000"/>
            <a:headEnd/>
            <a:tailEnd/>
          </a:ln>
          <a:effectLst/>
        </p:spPr>
        <p:txBody>
          <a:bodyPr wrap="none">
            <a:spAutoFit/>
          </a:bodyPr>
          <a:lstStyle/>
          <a:p>
            <a:r>
              <a:rPr lang="en-US" sz="2800" b="1">
                <a:latin typeface="Copperplate Gothic Bold" pitchFamily="34" charset="0"/>
              </a:rPr>
              <a:t>The Disregard of Science </a:t>
            </a:r>
          </a:p>
          <a:p>
            <a:r>
              <a:rPr lang="en-US" sz="2800" b="1">
                <a:latin typeface="Copperplate Gothic Bold" pitchFamily="34" charset="0"/>
              </a:rPr>
              <a:t>and the Responsibility of Scientists</a:t>
            </a:r>
          </a:p>
          <a:p>
            <a:endParaRPr lang="en-US" sz="4400">
              <a:latin typeface="Copperplate Gothic Bold" pitchFamily="34" charset="0"/>
            </a:endParaRPr>
          </a:p>
        </p:txBody>
      </p:sp>
      <p:sp>
        <p:nvSpPr>
          <p:cNvPr id="117776" name="Text Box 16"/>
          <p:cNvSpPr txBox="1">
            <a:spLocks noChangeArrowheads="1"/>
          </p:cNvSpPr>
          <p:nvPr/>
        </p:nvSpPr>
        <p:spPr bwMode="auto">
          <a:xfrm>
            <a:off x="4038600" y="4572000"/>
            <a:ext cx="4729163" cy="1938992"/>
          </a:xfrm>
          <a:prstGeom prst="rect">
            <a:avLst/>
          </a:prstGeom>
          <a:noFill/>
          <a:ln w="9525">
            <a:noFill/>
            <a:miter lim="800000"/>
            <a:headEnd/>
            <a:tailEnd/>
          </a:ln>
          <a:effectLst/>
        </p:spPr>
        <p:txBody>
          <a:bodyPr>
            <a:spAutoFit/>
          </a:bodyPr>
          <a:lstStyle/>
          <a:p>
            <a:pPr algn="r"/>
            <a:r>
              <a:rPr lang="en-US" i="1" dirty="0"/>
              <a:t>Alan Kaylor Cline</a:t>
            </a:r>
          </a:p>
          <a:p>
            <a:pPr algn="r"/>
            <a:r>
              <a:rPr lang="en-US" i="1" dirty="0"/>
              <a:t>Department of Computer Sciences</a:t>
            </a:r>
          </a:p>
          <a:p>
            <a:pPr algn="r"/>
            <a:r>
              <a:rPr lang="en-US" i="1" dirty="0"/>
              <a:t>The University of Texas at Austin</a:t>
            </a:r>
          </a:p>
          <a:p>
            <a:pPr algn="r"/>
            <a:r>
              <a:rPr lang="en-US" i="1" dirty="0" smtClean="0"/>
              <a:t>May 7, </a:t>
            </a:r>
            <a:r>
              <a:rPr lang="en-US" i="1" dirty="0"/>
              <a:t>2010</a:t>
            </a:r>
          </a:p>
          <a:p>
            <a:endParaRPr lang="en-US" i="1" dirty="0"/>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685800" y="609600"/>
            <a:ext cx="7772400" cy="1981200"/>
          </a:xfrm>
        </p:spPr>
        <p:txBody>
          <a:bodyPr/>
          <a:lstStyle/>
          <a:p>
            <a:pPr marL="838200" indent="-838200">
              <a:buFontTx/>
              <a:buAutoNum type="arabicPeriod"/>
            </a:pPr>
            <a:r>
              <a:rPr lang="en-US" dirty="0"/>
              <a:t>Science is not </a:t>
            </a:r>
            <a:r>
              <a:rPr lang="en-US" dirty="0" smtClean="0"/>
              <a:t>understood.</a:t>
            </a:r>
            <a:br>
              <a:rPr lang="en-US" dirty="0" smtClean="0"/>
            </a:br>
            <a:r>
              <a:rPr lang="en-US" i="1" dirty="0" smtClean="0"/>
              <a:t>e. g. risk   </a:t>
            </a:r>
            <a:endParaRPr lang="en-US" i="1" dirty="0"/>
          </a:p>
        </p:txBody>
      </p:sp>
      <p:sp>
        <p:nvSpPr>
          <p:cNvPr id="363523" name="Rectangle 3"/>
          <p:cNvSpPr>
            <a:spLocks noGrp="1" noChangeArrowheads="1"/>
          </p:cNvSpPr>
          <p:nvPr>
            <p:ph type="body" idx="1"/>
          </p:nvPr>
        </p:nvSpPr>
        <p:spPr>
          <a:xfrm>
            <a:off x="685800" y="2362200"/>
            <a:ext cx="7772400" cy="3733800"/>
          </a:xfrm>
        </p:spPr>
        <p:txBody>
          <a:bodyPr/>
          <a:lstStyle/>
          <a:p>
            <a:pPr>
              <a:lnSpc>
                <a:spcPct val="90000"/>
              </a:lnSpc>
            </a:pPr>
            <a:endParaRPr lang="en-US"/>
          </a:p>
          <a:p>
            <a:pPr>
              <a:lnSpc>
                <a:spcPct val="90000"/>
              </a:lnSpc>
            </a:pPr>
            <a:r>
              <a:rPr lang="en-US"/>
              <a:t>Risk is inevitable part of life yet:</a:t>
            </a:r>
          </a:p>
          <a:p>
            <a:pPr>
              <a:lnSpc>
                <a:spcPct val="90000"/>
              </a:lnSpc>
              <a:buFontTx/>
              <a:buNone/>
            </a:pPr>
            <a:r>
              <a:rPr lang="en-US"/>
              <a:t> </a:t>
            </a:r>
            <a:r>
              <a:rPr lang="en-US" sz="2800"/>
              <a:t>The “morning after pill” Plan B was not approved by the FDA because it was claimed (by FDA administrators) the manufacturer had not proven it was safe for 16 year olds to buy over the counter. </a:t>
            </a:r>
          </a:p>
          <a:p>
            <a:pPr>
              <a:lnSpc>
                <a:spcPct val="90000"/>
              </a:lnSpc>
              <a:buFontTx/>
              <a:buNone/>
            </a:pPr>
            <a:r>
              <a:rPr lang="en-US">
                <a:solidFill>
                  <a:srgbClr val="FFFF00"/>
                </a:solidFill>
              </a:rPr>
              <a:t>What was not considered was the alternative risk of pregnancy for 16 year olds.</a:t>
            </a:r>
          </a:p>
          <a:p>
            <a:pPr>
              <a:lnSpc>
                <a:spcPct val="90000"/>
              </a:lnSpc>
            </a:pPr>
            <a:endParaRPr lang="en-US">
              <a:solidFill>
                <a:srgbClr val="FFFF00"/>
              </a:solidFill>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685800" y="609600"/>
            <a:ext cx="7772400" cy="1600200"/>
          </a:xfrm>
        </p:spPr>
        <p:txBody>
          <a:bodyPr/>
          <a:lstStyle/>
          <a:p>
            <a:pPr marL="838200" indent="-838200"/>
            <a:r>
              <a:rPr lang="en-US"/>
              <a:t>2. Science is not accepted.</a:t>
            </a:r>
            <a:br>
              <a:rPr lang="en-US"/>
            </a:br>
            <a:endParaRPr lang="en-US" i="1"/>
          </a:p>
        </p:txBody>
      </p:sp>
      <p:sp>
        <p:nvSpPr>
          <p:cNvPr id="367619" name="Rectangle 3"/>
          <p:cNvSpPr>
            <a:spLocks noGrp="1" noChangeArrowheads="1"/>
          </p:cNvSpPr>
          <p:nvPr>
            <p:ph type="body" idx="1"/>
          </p:nvPr>
        </p:nvSpPr>
        <p:spPr>
          <a:xfrm>
            <a:off x="685800" y="1752600"/>
            <a:ext cx="7772400" cy="3733800"/>
          </a:xfrm>
        </p:spPr>
        <p:txBody>
          <a:bodyPr/>
          <a:lstStyle/>
          <a:p>
            <a:endParaRPr lang="en-US"/>
          </a:p>
          <a:p>
            <a:pPr>
              <a:buFontTx/>
              <a:buNone/>
            </a:pPr>
            <a:r>
              <a:rPr lang="en-US"/>
              <a:t>Consider these beliefs found by the Gallup Organization in a survey of 1003 American adults from March 6 to March 8, 2005</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6" name="Rectangle 4"/>
          <p:cNvSpPr>
            <a:spLocks noGrp="1" noChangeArrowheads="1"/>
          </p:cNvSpPr>
          <p:nvPr>
            <p:ph type="title"/>
          </p:nvPr>
        </p:nvSpPr>
        <p:spPr/>
        <p:txBody>
          <a:bodyPr/>
          <a:lstStyle/>
          <a:p>
            <a:r>
              <a:rPr lang="en-US"/>
              <a:t>Astrology - 25% believers</a:t>
            </a:r>
          </a:p>
        </p:txBody>
      </p:sp>
      <p:graphicFrame>
        <p:nvGraphicFramePr>
          <p:cNvPr id="371724" name="Object 12"/>
          <p:cNvGraphicFramePr>
            <a:graphicFrameLocks noChangeAspect="1"/>
          </p:cNvGraphicFramePr>
          <p:nvPr>
            <p:ph sz="half" idx="2"/>
          </p:nvPr>
        </p:nvGraphicFramePr>
        <p:xfrm>
          <a:off x="533400" y="1752600"/>
          <a:ext cx="7924800" cy="4616450"/>
        </p:xfrm>
        <a:graphic>
          <a:graphicData uri="http://schemas.openxmlformats.org/presentationml/2006/ole">
            <p:oleObj spid="_x0000_s371724" name="Chart" r:id="rId4" imgW="4676851" imgH="2724302" progId="Excel.Chart.8">
              <p:embed/>
            </p:oleObj>
          </a:graphicData>
        </a:graphic>
      </p:graphicFrame>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r>
              <a:rPr lang="en-US"/>
              <a:t>Communication with the Dead – 21%</a:t>
            </a:r>
          </a:p>
        </p:txBody>
      </p:sp>
      <p:graphicFrame>
        <p:nvGraphicFramePr>
          <p:cNvPr id="389123" name="Object 3"/>
          <p:cNvGraphicFramePr>
            <a:graphicFrameLocks noChangeAspect="1"/>
          </p:cNvGraphicFramePr>
          <p:nvPr>
            <p:ph idx="1"/>
          </p:nvPr>
        </p:nvGraphicFramePr>
        <p:xfrm>
          <a:off x="381000" y="1752600"/>
          <a:ext cx="8382000" cy="4865688"/>
        </p:xfrm>
        <a:graphic>
          <a:graphicData uri="http://schemas.openxmlformats.org/presentationml/2006/ole">
            <p:oleObj spid="_x0000_s389123" name="Chart" r:id="rId4" imgW="4739729" imgH="2750775" progId="Excel.Chart.8">
              <p:embed/>
            </p:oleObj>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a:t>ETs visited Earth - 24%</a:t>
            </a:r>
          </a:p>
        </p:txBody>
      </p:sp>
      <p:graphicFrame>
        <p:nvGraphicFramePr>
          <p:cNvPr id="378090" name="Object 234"/>
          <p:cNvGraphicFramePr>
            <a:graphicFrameLocks noChangeAspect="1"/>
          </p:cNvGraphicFramePr>
          <p:nvPr>
            <p:ph sz="half" idx="2"/>
          </p:nvPr>
        </p:nvGraphicFramePr>
        <p:xfrm>
          <a:off x="381000" y="1981200"/>
          <a:ext cx="8153400" cy="4457700"/>
        </p:xfrm>
        <a:graphic>
          <a:graphicData uri="http://schemas.openxmlformats.org/presentationml/2006/ole">
            <p:oleObj spid="_x0000_s378090" name="Chart" r:id="rId4" imgW="4981651" imgH="2724302" progId="Excel.Chart.8">
              <p:embed/>
            </p:oleObj>
          </a:graphicData>
        </a:graphic>
      </p:graphicFrame>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r>
              <a:rPr lang="en-US"/>
              <a:t>Mental Telepathy – 31%</a:t>
            </a:r>
          </a:p>
        </p:txBody>
      </p:sp>
      <p:graphicFrame>
        <p:nvGraphicFramePr>
          <p:cNvPr id="378883" name="Object 3"/>
          <p:cNvGraphicFramePr>
            <a:graphicFrameLocks noChangeAspect="1"/>
          </p:cNvGraphicFramePr>
          <p:nvPr>
            <p:ph idx="1"/>
          </p:nvPr>
        </p:nvGraphicFramePr>
        <p:xfrm>
          <a:off x="381000" y="1616075"/>
          <a:ext cx="8382000" cy="4843463"/>
        </p:xfrm>
        <a:graphic>
          <a:graphicData uri="http://schemas.openxmlformats.org/presentationml/2006/ole">
            <p:oleObj spid="_x0000_s378883" name="Chart" r:id="rId4" imgW="4762618" imgH="2750775" progId="Excel.Chart.8">
              <p:embed/>
            </p:oleObj>
          </a:graphicData>
        </a:graphic>
      </p:graphicFrame>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r>
              <a:rPr lang="en-US"/>
              <a:t>ESP – 41%</a:t>
            </a:r>
          </a:p>
        </p:txBody>
      </p:sp>
      <p:graphicFrame>
        <p:nvGraphicFramePr>
          <p:cNvPr id="372741" name="Object 5"/>
          <p:cNvGraphicFramePr>
            <a:graphicFrameLocks noChangeAspect="1"/>
          </p:cNvGraphicFramePr>
          <p:nvPr>
            <p:ph sz="half" idx="2"/>
          </p:nvPr>
        </p:nvGraphicFramePr>
        <p:xfrm>
          <a:off x="457200" y="1828800"/>
          <a:ext cx="8229600" cy="4794250"/>
        </p:xfrm>
        <a:graphic>
          <a:graphicData uri="http://schemas.openxmlformats.org/presentationml/2006/ole">
            <p:oleObj spid="_x0000_s372741" name="Chart" r:id="rId4" imgW="4676851" imgH="2724302" progId="Excel.Chart.8">
              <p:embed/>
            </p:oleObj>
          </a:graphicData>
        </a:graphic>
      </p:graphicFrame>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2" name="Rectangle 4"/>
          <p:cNvSpPr>
            <a:spLocks noGrp="1" noChangeArrowheads="1"/>
          </p:cNvSpPr>
          <p:nvPr>
            <p:ph type="title"/>
          </p:nvPr>
        </p:nvSpPr>
        <p:spPr/>
        <p:txBody>
          <a:bodyPr/>
          <a:lstStyle/>
          <a:p>
            <a:r>
              <a:rPr lang="en-US"/>
              <a:t>Ghosts – 32%</a:t>
            </a:r>
          </a:p>
        </p:txBody>
      </p:sp>
      <p:graphicFrame>
        <p:nvGraphicFramePr>
          <p:cNvPr id="391171" name="Object 3"/>
          <p:cNvGraphicFramePr>
            <a:graphicFrameLocks noChangeAspect="1"/>
          </p:cNvGraphicFramePr>
          <p:nvPr>
            <p:ph idx="1"/>
          </p:nvPr>
        </p:nvGraphicFramePr>
        <p:xfrm>
          <a:off x="228600" y="1528763"/>
          <a:ext cx="8610600" cy="4973637"/>
        </p:xfrm>
        <a:graphic>
          <a:graphicData uri="http://schemas.openxmlformats.org/presentationml/2006/ole">
            <p:oleObj spid="_x0000_s391171" name="Chart" r:id="rId4" imgW="4762618" imgH="2750775" progId="Excel.Chart.8">
              <p:embed/>
            </p:oleObj>
          </a:graphicData>
        </a:graphic>
      </p:graphicFrame>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n-US"/>
              <a:t>Haunted Houses – 37%</a:t>
            </a:r>
          </a:p>
        </p:txBody>
      </p:sp>
      <p:graphicFrame>
        <p:nvGraphicFramePr>
          <p:cNvPr id="376849" name="Object 17"/>
          <p:cNvGraphicFramePr>
            <a:graphicFrameLocks noChangeAspect="1"/>
          </p:cNvGraphicFramePr>
          <p:nvPr>
            <p:ph sz="half" idx="2"/>
          </p:nvPr>
        </p:nvGraphicFramePr>
        <p:xfrm>
          <a:off x="457200" y="1828800"/>
          <a:ext cx="8153400" cy="4749800"/>
        </p:xfrm>
        <a:graphic>
          <a:graphicData uri="http://schemas.openxmlformats.org/presentationml/2006/ole">
            <p:oleObj spid="_x0000_s376849" name="Chart" r:id="rId4" imgW="4676851" imgH="2724302" progId="Excel.Chart.8">
              <p:embed/>
            </p:oleObj>
          </a:graphicData>
        </a:graphic>
      </p:graphicFrame>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8" name="Rectangle 4"/>
          <p:cNvSpPr>
            <a:spLocks noGrp="1" noChangeArrowheads="1"/>
          </p:cNvSpPr>
          <p:nvPr>
            <p:ph type="title"/>
          </p:nvPr>
        </p:nvSpPr>
        <p:spPr/>
        <p:txBody>
          <a:bodyPr/>
          <a:lstStyle/>
          <a:p>
            <a:r>
              <a:rPr lang="en-US" sz="4000"/>
              <a:t>People are Possessed by the Devil – 42%</a:t>
            </a:r>
          </a:p>
        </p:txBody>
      </p:sp>
      <p:graphicFrame>
        <p:nvGraphicFramePr>
          <p:cNvPr id="379907" name="Object 3"/>
          <p:cNvGraphicFramePr>
            <a:graphicFrameLocks noChangeAspect="1"/>
          </p:cNvGraphicFramePr>
          <p:nvPr>
            <p:ph idx="1"/>
          </p:nvPr>
        </p:nvGraphicFramePr>
        <p:xfrm>
          <a:off x="304800" y="1824038"/>
          <a:ext cx="8610600" cy="4467225"/>
        </p:xfrm>
        <a:graphic>
          <a:graphicData uri="http://schemas.openxmlformats.org/presentationml/2006/ole">
            <p:oleObj spid="_x0000_s379907" name="Chart" r:id="rId4" imgW="5303618" imgH="2750775" progId="Excel.Chart.8">
              <p:embed/>
            </p:oleObj>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6419"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7" name="Rectangle 3"/>
          <p:cNvSpPr>
            <a:spLocks noGrp="1" noChangeArrowheads="1"/>
          </p:cNvSpPr>
          <p:nvPr>
            <p:ph type="body" idx="1"/>
          </p:nvPr>
        </p:nvSpPr>
        <p:spPr/>
        <p:txBody>
          <a:bodyPr/>
          <a:lstStyle/>
          <a:p>
            <a:pPr algn="ctr">
              <a:buFontTx/>
              <a:buNone/>
            </a:pPr>
            <a:r>
              <a:rPr lang="en-US" i="1"/>
              <a:t>You may find those beliefs harmless </a:t>
            </a:r>
          </a:p>
          <a:p>
            <a:pPr algn="ctr">
              <a:buFontTx/>
              <a:buNone/>
            </a:pPr>
            <a:r>
              <a:rPr lang="en-US" i="1"/>
              <a:t>(although I don’t), but how about this?</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a:t>Gallup Polls: 1999-2004 </a:t>
            </a:r>
          </a:p>
        </p:txBody>
      </p:sp>
      <p:sp>
        <p:nvSpPr>
          <p:cNvPr id="403459" name="Rectangle 3"/>
          <p:cNvSpPr>
            <a:spLocks noGrp="1" noChangeArrowheads="1"/>
          </p:cNvSpPr>
          <p:nvPr>
            <p:ph type="body" idx="1"/>
          </p:nvPr>
        </p:nvSpPr>
        <p:spPr/>
        <p:txBody>
          <a:bodyPr/>
          <a:lstStyle/>
          <a:p>
            <a:r>
              <a:rPr lang="en-US"/>
              <a:t>I'm going to read you a list of environmental problems. As I read each one, please tell me if you personally worry about this problem a great deal, a fair amount, only a little, or not at all. </a:t>
            </a:r>
            <a:r>
              <a:rPr lang="en-US">
                <a:solidFill>
                  <a:srgbClr val="FFFF00"/>
                </a:solidFill>
              </a:rPr>
              <a:t>How much do you personally worry about...Damage to the earth's ozone layer?</a:t>
            </a: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5507" name="Object 3"/>
          <p:cNvGraphicFramePr>
            <a:graphicFrameLocks noChangeAspect="1"/>
          </p:cNvGraphicFramePr>
          <p:nvPr>
            <p:ph idx="1"/>
          </p:nvPr>
        </p:nvGraphicFramePr>
        <p:xfrm>
          <a:off x="381000" y="304800"/>
          <a:ext cx="8453438" cy="4930775"/>
        </p:xfrm>
        <a:graphic>
          <a:graphicData uri="http://schemas.openxmlformats.org/presentationml/2006/ole">
            <p:oleObj spid="_x0000_s405507" name="Chart" r:id="rId4" imgW="4716841" imgH="2750775" progId="Excel.Chart.8">
              <p:embed/>
            </p:oleObj>
          </a:graphicData>
        </a:graphic>
      </p:graphicFrame>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7554" name="Object 2"/>
          <p:cNvGraphicFramePr>
            <a:graphicFrameLocks noChangeAspect="1"/>
          </p:cNvGraphicFramePr>
          <p:nvPr>
            <p:ph idx="1"/>
          </p:nvPr>
        </p:nvGraphicFramePr>
        <p:xfrm>
          <a:off x="381000" y="304800"/>
          <a:ext cx="8453438" cy="4930775"/>
        </p:xfrm>
        <a:graphic>
          <a:graphicData uri="http://schemas.openxmlformats.org/presentationml/2006/ole">
            <p:oleObj spid="_x0000_s407554" name="Chart" r:id="rId4" imgW="4716841" imgH="2750775" progId="Excel.Chart.8">
              <p:embed/>
            </p:oleObj>
          </a:graphicData>
        </a:graphic>
      </p:graphicFrame>
      <p:sp>
        <p:nvSpPr>
          <p:cNvPr id="407555" name="Text Box 3"/>
          <p:cNvSpPr txBox="1">
            <a:spLocks noChangeArrowheads="1"/>
          </p:cNvSpPr>
          <p:nvPr/>
        </p:nvSpPr>
        <p:spPr bwMode="auto">
          <a:xfrm>
            <a:off x="552140" y="5562600"/>
            <a:ext cx="8074647" cy="584775"/>
          </a:xfrm>
          <a:prstGeom prst="rect">
            <a:avLst/>
          </a:prstGeom>
          <a:noFill/>
          <a:ln w="9525">
            <a:noFill/>
            <a:miter lim="800000"/>
            <a:headEnd/>
            <a:tailEnd/>
          </a:ln>
          <a:effectLst/>
        </p:spPr>
        <p:txBody>
          <a:bodyPr wrap="none">
            <a:spAutoFit/>
          </a:bodyPr>
          <a:lstStyle/>
          <a:p>
            <a:r>
              <a:rPr lang="en-US" dirty="0"/>
              <a:t>That is, the worries </a:t>
            </a:r>
            <a:r>
              <a:rPr lang="en-US" sz="3200" b="1" dirty="0">
                <a:solidFill>
                  <a:srgbClr val="FF0000"/>
                </a:solidFill>
              </a:rPr>
              <a:t>decreased</a:t>
            </a:r>
            <a:r>
              <a:rPr lang="en-US" dirty="0"/>
              <a:t> as the ozone was depleted.</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body" idx="1"/>
          </p:nvPr>
        </p:nvSpPr>
        <p:spPr/>
        <p:txBody>
          <a:bodyPr/>
          <a:lstStyle/>
          <a:p>
            <a:pPr algn="ctr">
              <a:buFontTx/>
              <a:buNone/>
            </a:pPr>
            <a:r>
              <a:rPr lang="en-US" i="1"/>
              <a:t>and how about this?</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en-US" sz="4000"/>
              <a:t>Harris Poll: June 17-21, 2005</a:t>
            </a:r>
            <a:br>
              <a:rPr lang="en-US" sz="4000"/>
            </a:br>
            <a:r>
              <a:rPr lang="en-US" sz="4000"/>
              <a:t>n = 885 adults</a:t>
            </a:r>
          </a:p>
        </p:txBody>
      </p:sp>
      <p:sp>
        <p:nvSpPr>
          <p:cNvPr id="409603" name="Rectangle 3"/>
          <p:cNvSpPr>
            <a:spLocks noGrp="1" noChangeArrowheads="1"/>
          </p:cNvSpPr>
          <p:nvPr>
            <p:ph type="body" idx="1"/>
          </p:nvPr>
        </p:nvSpPr>
        <p:spPr/>
        <p:txBody>
          <a:bodyPr/>
          <a:lstStyle/>
          <a:p>
            <a:pPr>
              <a:buFontTx/>
              <a:buNone/>
            </a:pPr>
            <a:r>
              <a:rPr lang="en-US" b="1" i="1"/>
              <a:t>Which of the following do you believe about how human beings came to be? Human beings evolved from earlier species. Human beings were created directly by God. Human beings are so complex that they required a powerful force or intelligent being to help create them.</a:t>
            </a:r>
            <a:r>
              <a:rPr lang="en-US" i="1"/>
              <a:t> </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2678" name="Object 6"/>
          <p:cNvGraphicFramePr>
            <a:graphicFrameLocks noChangeAspect="1"/>
          </p:cNvGraphicFramePr>
          <p:nvPr>
            <p:ph sz="half" idx="2"/>
          </p:nvPr>
        </p:nvGraphicFramePr>
        <p:xfrm>
          <a:off x="304800" y="685800"/>
          <a:ext cx="8458200" cy="4343400"/>
        </p:xfrm>
        <a:graphic>
          <a:graphicData uri="http://schemas.openxmlformats.org/presentationml/2006/ole">
            <p:oleObj spid="_x0000_s412678" name="Chart" r:id="rId4" imgW="6225658" imgH="1920289" progId="Excel.Chart.8">
              <p:embed/>
            </p:oleObj>
          </a:graphicData>
        </a:graphic>
      </p:graphicFrame>
      <p:sp>
        <p:nvSpPr>
          <p:cNvPr id="412682" name="Text Box 10"/>
          <p:cNvSpPr txBox="1">
            <a:spLocks noChangeArrowheads="1"/>
          </p:cNvSpPr>
          <p:nvPr/>
        </p:nvSpPr>
        <p:spPr bwMode="auto">
          <a:xfrm>
            <a:off x="3563938" y="2479675"/>
            <a:ext cx="798512" cy="457200"/>
          </a:xfrm>
          <a:prstGeom prst="rect">
            <a:avLst/>
          </a:prstGeom>
          <a:noFill/>
          <a:ln w="9525">
            <a:noFill/>
            <a:miter lim="800000"/>
            <a:headEnd/>
            <a:tailEnd/>
          </a:ln>
          <a:effectLst/>
        </p:spPr>
        <p:txBody>
          <a:bodyPr wrap="none">
            <a:spAutoFit/>
          </a:bodyPr>
          <a:lstStyle/>
          <a:p>
            <a:r>
              <a:rPr lang="en-US">
                <a:solidFill>
                  <a:srgbClr val="000000"/>
                </a:solidFill>
              </a:rPr>
              <a:t>64%</a:t>
            </a:r>
          </a:p>
        </p:txBody>
      </p:sp>
      <p:sp>
        <p:nvSpPr>
          <p:cNvPr id="412683" name="Text Box 11"/>
          <p:cNvSpPr txBox="1">
            <a:spLocks noChangeArrowheads="1"/>
          </p:cNvSpPr>
          <p:nvPr/>
        </p:nvSpPr>
        <p:spPr bwMode="auto">
          <a:xfrm>
            <a:off x="2743200" y="1676400"/>
            <a:ext cx="798513" cy="457200"/>
          </a:xfrm>
          <a:prstGeom prst="rect">
            <a:avLst/>
          </a:prstGeom>
          <a:noFill/>
          <a:ln w="9525">
            <a:noFill/>
            <a:miter lim="800000"/>
            <a:headEnd/>
            <a:tailEnd/>
          </a:ln>
          <a:effectLst/>
        </p:spPr>
        <p:txBody>
          <a:bodyPr wrap="none">
            <a:spAutoFit/>
          </a:bodyPr>
          <a:lstStyle/>
          <a:p>
            <a:r>
              <a:rPr lang="en-US">
                <a:solidFill>
                  <a:srgbClr val="000000"/>
                </a:solidFill>
              </a:rPr>
              <a:t>22%</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5746" name="Object 2"/>
          <p:cNvGraphicFramePr>
            <a:graphicFrameLocks noChangeAspect="1"/>
          </p:cNvGraphicFramePr>
          <p:nvPr>
            <p:ph sz="half" idx="2"/>
          </p:nvPr>
        </p:nvGraphicFramePr>
        <p:xfrm>
          <a:off x="304800" y="685800"/>
          <a:ext cx="8458200" cy="4343400"/>
        </p:xfrm>
        <a:graphic>
          <a:graphicData uri="http://schemas.openxmlformats.org/presentationml/2006/ole">
            <p:oleObj spid="_x0000_s415746" name="Chart" r:id="rId4" imgW="6225658" imgH="1920289" progId="Excel.Chart.8">
              <p:embed/>
            </p:oleObj>
          </a:graphicData>
        </a:graphic>
      </p:graphicFrame>
      <p:sp>
        <p:nvSpPr>
          <p:cNvPr id="415747" name="Text Box 3"/>
          <p:cNvSpPr txBox="1">
            <a:spLocks noChangeArrowheads="1"/>
          </p:cNvSpPr>
          <p:nvPr/>
        </p:nvSpPr>
        <p:spPr bwMode="auto">
          <a:xfrm>
            <a:off x="2057400" y="5410200"/>
            <a:ext cx="4103688" cy="457200"/>
          </a:xfrm>
          <a:prstGeom prst="rect">
            <a:avLst/>
          </a:prstGeom>
          <a:noFill/>
          <a:ln w="9525">
            <a:noFill/>
            <a:miter lim="800000"/>
            <a:headEnd/>
            <a:tailEnd/>
          </a:ln>
          <a:effectLst/>
        </p:spPr>
        <p:txBody>
          <a:bodyPr wrap="none">
            <a:spAutoFit/>
          </a:bodyPr>
          <a:lstStyle/>
          <a:p>
            <a:r>
              <a:rPr lang="en-US"/>
              <a:t>Which as we know has led to …</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r>
              <a:rPr lang="en-US" sz="4000"/>
              <a:t>Harris Poll: June 17-21, 2005</a:t>
            </a:r>
            <a:br>
              <a:rPr lang="en-US" sz="4000"/>
            </a:br>
            <a:r>
              <a:rPr lang="en-US" sz="4000"/>
              <a:t>n = 885 adults</a:t>
            </a:r>
          </a:p>
        </p:txBody>
      </p:sp>
      <p:sp>
        <p:nvSpPr>
          <p:cNvPr id="416771" name="Rectangle 3"/>
          <p:cNvSpPr>
            <a:spLocks noGrp="1" noChangeArrowheads="1"/>
          </p:cNvSpPr>
          <p:nvPr>
            <p:ph type="body" idx="1"/>
          </p:nvPr>
        </p:nvSpPr>
        <p:spPr/>
        <p:txBody>
          <a:bodyPr/>
          <a:lstStyle/>
          <a:p>
            <a:pPr>
              <a:lnSpc>
                <a:spcPct val="90000"/>
              </a:lnSpc>
              <a:buFontTx/>
              <a:buNone/>
            </a:pPr>
            <a:r>
              <a:rPr lang="en-US" b="1" i="1"/>
              <a:t>Regardless of what you may personally believe, which of these do you believe should be taught in public schools?</a:t>
            </a:r>
            <a:br>
              <a:rPr lang="en-US" b="1" i="1"/>
            </a:br>
            <a:endParaRPr lang="en-US" sz="1600" b="1" i="1"/>
          </a:p>
          <a:p>
            <a:pPr>
              <a:lnSpc>
                <a:spcPct val="90000"/>
              </a:lnSpc>
            </a:pPr>
            <a:r>
              <a:rPr lang="en-US" b="1" i="1"/>
              <a:t>Evolution only, </a:t>
            </a:r>
          </a:p>
          <a:p>
            <a:pPr>
              <a:lnSpc>
                <a:spcPct val="90000"/>
              </a:lnSpc>
            </a:pPr>
            <a:r>
              <a:rPr lang="en-US" b="1" i="1"/>
              <a:t>Creationism only, </a:t>
            </a:r>
          </a:p>
          <a:p>
            <a:pPr>
              <a:lnSpc>
                <a:spcPct val="90000"/>
              </a:lnSpc>
            </a:pPr>
            <a:r>
              <a:rPr lang="en-US" b="1" i="1"/>
              <a:t>Intelligent design only, </a:t>
            </a:r>
          </a:p>
          <a:p>
            <a:pPr>
              <a:lnSpc>
                <a:spcPct val="90000"/>
              </a:lnSpc>
            </a:pPr>
            <a:r>
              <a:rPr lang="en-US" b="1" i="1"/>
              <a:t>All three.</a:t>
            </a:r>
            <a:r>
              <a:rPr lang="en-US" i="1"/>
              <a:t> </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5987" name="Object 3"/>
          <p:cNvGraphicFramePr>
            <a:graphicFrameLocks noChangeAspect="1"/>
          </p:cNvGraphicFramePr>
          <p:nvPr>
            <p:ph idx="1"/>
          </p:nvPr>
        </p:nvGraphicFramePr>
        <p:xfrm>
          <a:off x="381000" y="685800"/>
          <a:ext cx="8320088" cy="4973638"/>
        </p:xfrm>
        <a:graphic>
          <a:graphicData uri="http://schemas.openxmlformats.org/presentationml/2006/ole">
            <p:oleObj spid="_x0000_s425987" name="Chart" r:id="rId4" imgW="4602399" imgH="2750775" progId="Excel.Chart.8">
              <p:embed/>
            </p:oleObj>
          </a:graphicData>
        </a:graphic>
      </p:graphicFrame>
      <p:sp>
        <p:nvSpPr>
          <p:cNvPr id="425993" name="Text Box 9"/>
          <p:cNvSpPr txBox="1">
            <a:spLocks noChangeArrowheads="1"/>
          </p:cNvSpPr>
          <p:nvPr/>
        </p:nvSpPr>
        <p:spPr bwMode="auto">
          <a:xfrm>
            <a:off x="2438400" y="1524000"/>
            <a:ext cx="695325" cy="396875"/>
          </a:xfrm>
          <a:prstGeom prst="rect">
            <a:avLst/>
          </a:prstGeom>
          <a:noFill/>
          <a:ln w="9525">
            <a:noFill/>
            <a:miter lim="800000"/>
            <a:headEnd/>
            <a:tailEnd/>
          </a:ln>
          <a:effectLst/>
        </p:spPr>
        <p:txBody>
          <a:bodyPr>
            <a:spAutoFit/>
          </a:bodyPr>
          <a:lstStyle/>
          <a:p>
            <a:r>
              <a:rPr lang="en-US" sz="2000">
                <a:solidFill>
                  <a:srgbClr val="000000"/>
                </a:solidFill>
              </a:rPr>
              <a:t>12%</a:t>
            </a:r>
          </a:p>
        </p:txBody>
      </p:sp>
      <p:sp>
        <p:nvSpPr>
          <p:cNvPr id="425994" name="Text Box 10"/>
          <p:cNvSpPr txBox="1">
            <a:spLocks noChangeArrowheads="1"/>
          </p:cNvSpPr>
          <p:nvPr/>
        </p:nvSpPr>
        <p:spPr bwMode="auto">
          <a:xfrm>
            <a:off x="2590800" y="2209800"/>
            <a:ext cx="695325" cy="396875"/>
          </a:xfrm>
          <a:prstGeom prst="rect">
            <a:avLst/>
          </a:prstGeom>
          <a:noFill/>
          <a:ln w="9525">
            <a:noFill/>
            <a:miter lim="800000"/>
            <a:headEnd/>
            <a:tailEnd/>
          </a:ln>
          <a:effectLst/>
        </p:spPr>
        <p:txBody>
          <a:bodyPr wrap="none">
            <a:spAutoFit/>
          </a:bodyPr>
          <a:lstStyle/>
          <a:p>
            <a:r>
              <a:rPr lang="en-US" sz="2000">
                <a:solidFill>
                  <a:srgbClr val="000000"/>
                </a:solidFill>
              </a:rPr>
              <a:t>23%</a:t>
            </a:r>
          </a:p>
        </p:txBody>
      </p:sp>
      <p:sp>
        <p:nvSpPr>
          <p:cNvPr id="425995" name="Text Box 11"/>
          <p:cNvSpPr txBox="1">
            <a:spLocks noChangeArrowheads="1"/>
          </p:cNvSpPr>
          <p:nvPr/>
        </p:nvSpPr>
        <p:spPr bwMode="auto">
          <a:xfrm>
            <a:off x="2667000" y="2895600"/>
            <a:ext cx="539750" cy="396875"/>
          </a:xfrm>
          <a:prstGeom prst="rect">
            <a:avLst/>
          </a:prstGeom>
          <a:noFill/>
          <a:ln w="9525">
            <a:noFill/>
            <a:miter lim="800000"/>
            <a:headEnd/>
            <a:tailEnd/>
          </a:ln>
          <a:effectLst/>
        </p:spPr>
        <p:txBody>
          <a:bodyPr wrap="none">
            <a:spAutoFit/>
          </a:bodyPr>
          <a:lstStyle/>
          <a:p>
            <a:r>
              <a:rPr lang="en-US" sz="2000">
                <a:solidFill>
                  <a:srgbClr val="000000"/>
                </a:solidFill>
              </a:rPr>
              <a:t>4%</a:t>
            </a:r>
          </a:p>
        </p:txBody>
      </p:sp>
      <p:sp>
        <p:nvSpPr>
          <p:cNvPr id="425996" name="Text Box 12"/>
          <p:cNvSpPr txBox="1">
            <a:spLocks noChangeArrowheads="1"/>
          </p:cNvSpPr>
          <p:nvPr/>
        </p:nvSpPr>
        <p:spPr bwMode="auto">
          <a:xfrm>
            <a:off x="3429000" y="3581400"/>
            <a:ext cx="695325" cy="396875"/>
          </a:xfrm>
          <a:prstGeom prst="rect">
            <a:avLst/>
          </a:prstGeom>
          <a:noFill/>
          <a:ln w="9525">
            <a:noFill/>
            <a:miter lim="800000"/>
            <a:headEnd/>
            <a:tailEnd/>
          </a:ln>
          <a:effectLst/>
        </p:spPr>
        <p:txBody>
          <a:bodyPr wrap="none">
            <a:spAutoFit/>
          </a:bodyPr>
          <a:lstStyle/>
          <a:p>
            <a:r>
              <a:rPr lang="en-US" sz="2000">
                <a:solidFill>
                  <a:srgbClr val="000000"/>
                </a:solidFill>
              </a:rPr>
              <a:t>55%</a:t>
            </a:r>
          </a:p>
        </p:txBody>
      </p:sp>
      <p:sp>
        <p:nvSpPr>
          <p:cNvPr id="425997" name="Text Box 13"/>
          <p:cNvSpPr txBox="1">
            <a:spLocks noChangeArrowheads="1"/>
          </p:cNvSpPr>
          <p:nvPr/>
        </p:nvSpPr>
        <p:spPr bwMode="auto">
          <a:xfrm>
            <a:off x="2667000" y="4267200"/>
            <a:ext cx="539750" cy="396875"/>
          </a:xfrm>
          <a:prstGeom prst="rect">
            <a:avLst/>
          </a:prstGeom>
          <a:noFill/>
          <a:ln w="9525">
            <a:noFill/>
            <a:miter lim="800000"/>
            <a:headEnd/>
            <a:tailEnd/>
          </a:ln>
          <a:effectLst/>
        </p:spPr>
        <p:txBody>
          <a:bodyPr wrap="none">
            <a:spAutoFit/>
          </a:bodyPr>
          <a:lstStyle/>
          <a:p>
            <a:r>
              <a:rPr lang="en-US" sz="2000">
                <a:solidFill>
                  <a:srgbClr val="000000"/>
                </a:solidFill>
              </a:rPr>
              <a:t>3%</a:t>
            </a:r>
          </a:p>
        </p:txBody>
      </p:sp>
      <p:sp>
        <p:nvSpPr>
          <p:cNvPr id="425998" name="Text Box 14"/>
          <p:cNvSpPr txBox="1">
            <a:spLocks noChangeArrowheads="1"/>
          </p:cNvSpPr>
          <p:nvPr/>
        </p:nvSpPr>
        <p:spPr bwMode="auto">
          <a:xfrm>
            <a:off x="2667000" y="4876800"/>
            <a:ext cx="539750" cy="396875"/>
          </a:xfrm>
          <a:prstGeom prst="rect">
            <a:avLst/>
          </a:prstGeom>
          <a:noFill/>
          <a:ln w="9525">
            <a:noFill/>
            <a:miter lim="800000"/>
            <a:headEnd/>
            <a:tailEnd/>
          </a:ln>
          <a:effectLst/>
        </p:spPr>
        <p:txBody>
          <a:bodyPr wrap="none">
            <a:spAutoFit/>
          </a:bodyPr>
          <a:lstStyle/>
          <a:p>
            <a:r>
              <a:rPr lang="en-US" sz="2000">
                <a:solidFill>
                  <a:srgbClr val="000000"/>
                </a:solidFill>
              </a:rPr>
              <a:t>3%</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9491"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t>3. Science is not supported.</a:t>
            </a:r>
            <a:br>
              <a:rPr lang="en-US"/>
            </a:br>
            <a:endParaRPr lang="en-US"/>
          </a:p>
        </p:txBody>
      </p:sp>
      <p:sp>
        <p:nvSpPr>
          <p:cNvPr id="466948" name="Text Box 4"/>
          <p:cNvSpPr txBox="1">
            <a:spLocks noChangeArrowheads="1"/>
          </p:cNvSpPr>
          <p:nvPr/>
        </p:nvSpPr>
        <p:spPr bwMode="auto">
          <a:xfrm>
            <a:off x="2209800" y="2667000"/>
            <a:ext cx="4292600" cy="457200"/>
          </a:xfrm>
          <a:prstGeom prst="rect">
            <a:avLst/>
          </a:prstGeom>
          <a:noFill/>
          <a:ln w="9525">
            <a:noFill/>
            <a:miter lim="800000"/>
            <a:headEnd/>
            <a:tailEnd/>
          </a:ln>
          <a:effectLst/>
        </p:spPr>
        <p:txBody>
          <a:bodyPr>
            <a:spAutoFit/>
          </a:bodyPr>
          <a:lstStyle/>
          <a:p>
            <a:r>
              <a:rPr lang="en-US"/>
              <a:t>There’s money and there’s ideas</a:t>
            </a:r>
          </a:p>
        </p:txBody>
      </p:sp>
      <p:sp>
        <p:nvSpPr>
          <p:cNvPr id="466949" name="Rectangle 5"/>
          <p:cNvSpPr>
            <a:spLocks noChangeArrowheads="1"/>
          </p:cNvSpPr>
          <p:nvPr/>
        </p:nvSpPr>
        <p:spPr bwMode="auto">
          <a:xfrm>
            <a:off x="1595438" y="5334000"/>
            <a:ext cx="6046787" cy="1187450"/>
          </a:xfrm>
          <a:prstGeom prst="rect">
            <a:avLst/>
          </a:prstGeom>
          <a:noFill/>
          <a:ln w="9525">
            <a:noFill/>
            <a:miter lim="800000"/>
            <a:headEnd/>
            <a:tailEnd/>
          </a:ln>
          <a:effectLst/>
        </p:spPr>
        <p:txBody>
          <a:bodyPr wrap="none">
            <a:spAutoFit/>
          </a:bodyPr>
          <a:lstStyle/>
          <a:p>
            <a:r>
              <a:rPr lang="en-US"/>
              <a:t>Money:</a:t>
            </a:r>
          </a:p>
          <a:p>
            <a:r>
              <a:rPr lang="en-US">
                <a:hlinkClick r:id="rId3"/>
              </a:rPr>
              <a:t>http://www.aaas.org/spp/rd/trres09p.pdf</a:t>
            </a:r>
            <a:endParaRPr lang="en-US"/>
          </a:p>
          <a:p>
            <a:r>
              <a:rPr lang="en-US">
                <a:hlinkClick r:id="rId4"/>
              </a:rPr>
              <a:t>http://www.aaas.org/spp/rd/trrdgdp09.pdf</a:t>
            </a:r>
            <a:endParaRPr lang="en-US"/>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843227" y="2667000"/>
            <a:ext cx="5339923" cy="461665"/>
          </a:xfrm>
          <a:prstGeom prst="rect">
            <a:avLst/>
          </a:prstGeom>
          <a:noFill/>
        </p:spPr>
        <p:txBody>
          <a:bodyPr wrap="none" rtlCol="0">
            <a:spAutoFit/>
          </a:bodyPr>
          <a:lstStyle/>
          <a:p>
            <a:r>
              <a:rPr lang="en-US" b="1" dirty="0"/>
              <a:t>R&amp;D as Percent of the Federal Budget:</a:t>
            </a:r>
            <a:endParaRPr lang="en-US" dirty="0"/>
          </a:p>
        </p:txBody>
      </p:sp>
      <p:sp>
        <p:nvSpPr>
          <p:cNvPr id="11" name="Rectangle 10"/>
          <p:cNvSpPr/>
          <p:nvPr/>
        </p:nvSpPr>
        <p:spPr>
          <a:xfrm>
            <a:off x="2286000" y="4038600"/>
            <a:ext cx="4572000" cy="830997"/>
          </a:xfrm>
          <a:prstGeom prst="rect">
            <a:avLst/>
          </a:prstGeom>
        </p:spPr>
        <p:txBody>
          <a:bodyPr>
            <a:spAutoFit/>
          </a:bodyPr>
          <a:lstStyle/>
          <a:p>
            <a:r>
              <a:rPr lang="en-US" dirty="0" smtClean="0">
                <a:hlinkClick r:id="rId3"/>
              </a:rPr>
              <a:t>http://www.aaas.org/spp/rd/rdbdg09p.pdf</a:t>
            </a:r>
            <a:endParaRPr lang="en-US" dirty="0"/>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52600" y="3505200"/>
            <a:ext cx="5867400" cy="461665"/>
          </a:xfrm>
          <a:prstGeom prst="rect">
            <a:avLst/>
          </a:prstGeom>
        </p:spPr>
        <p:txBody>
          <a:bodyPr wrap="square">
            <a:spAutoFit/>
          </a:bodyPr>
          <a:lstStyle/>
          <a:p>
            <a:r>
              <a:rPr lang="en-US" dirty="0" smtClean="0">
                <a:hlinkClick r:id="rId3"/>
              </a:rPr>
              <a:t>http://www.aaas.org/spp/rd/trtot05c.pdf</a:t>
            </a:r>
            <a:endParaRPr lang="en-US" dirty="0"/>
          </a:p>
        </p:txBody>
      </p:sp>
      <p:sp>
        <p:nvSpPr>
          <p:cNvPr id="9" name="TextBox 8"/>
          <p:cNvSpPr txBox="1"/>
          <p:nvPr/>
        </p:nvSpPr>
        <p:spPr>
          <a:xfrm>
            <a:off x="1828800" y="2667000"/>
            <a:ext cx="5368778" cy="461665"/>
          </a:xfrm>
          <a:prstGeom prst="rect">
            <a:avLst/>
          </a:prstGeom>
          <a:noFill/>
        </p:spPr>
        <p:txBody>
          <a:bodyPr wrap="none" rtlCol="0">
            <a:spAutoFit/>
          </a:bodyPr>
          <a:lstStyle/>
          <a:p>
            <a:r>
              <a:rPr lang="en-US" b="1" dirty="0"/>
              <a:t>Trends in Federal R&amp;D, FY 1976-2005</a:t>
            </a:r>
            <a:endParaRPr lang="en-US" dirty="0"/>
          </a:p>
        </p:txBody>
      </p:sp>
      <p:sp>
        <p:nvSpPr>
          <p:cNvPr id="10" name="TextBox 9"/>
          <p:cNvSpPr txBox="1"/>
          <p:nvPr/>
        </p:nvSpPr>
        <p:spPr>
          <a:xfrm>
            <a:off x="1752600" y="4724400"/>
            <a:ext cx="6072496" cy="461665"/>
          </a:xfrm>
          <a:prstGeom prst="rect">
            <a:avLst/>
          </a:prstGeom>
          <a:noFill/>
        </p:spPr>
        <p:txBody>
          <a:bodyPr wrap="none" rtlCol="0">
            <a:spAutoFit/>
          </a:bodyPr>
          <a:lstStyle/>
          <a:p>
            <a:r>
              <a:rPr lang="en-US" dirty="0" smtClean="0">
                <a:hlinkClick r:id="rId4"/>
              </a:rPr>
              <a:t>http://www.aaas.org/spp/rd/cht9005a.pdf</a:t>
            </a:r>
            <a:endParaRPr lang="en-US" dirty="0"/>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p:txBody>
          <a:bodyPr/>
          <a:lstStyle/>
          <a:p>
            <a:endParaRPr lang="en-US"/>
          </a:p>
        </p:txBody>
      </p:sp>
      <p:pic>
        <p:nvPicPr>
          <p:cNvPr id="474115" name="Picture 3"/>
          <p:cNvPicPr>
            <a:picLocks noChangeAspect="1" noChangeArrowheads="1"/>
          </p:cNvPicPr>
          <p:nvPr>
            <p:ph idx="1"/>
          </p:nvPr>
        </p:nvPicPr>
        <p:blipFill>
          <a:blip r:embed="rId3" cstate="print"/>
          <a:srcRect/>
          <a:stretch>
            <a:fillRect/>
          </a:stretch>
        </p:blipFill>
        <p:spPr>
          <a:xfrm>
            <a:off x="152400" y="152400"/>
            <a:ext cx="8763000" cy="6569075"/>
          </a:xfrm>
          <a:noFill/>
          <a:ln/>
        </p:spPr>
      </p:pic>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endParaRPr lang="en-US"/>
          </a:p>
        </p:txBody>
      </p:sp>
      <p:pic>
        <p:nvPicPr>
          <p:cNvPr id="476163" name="Picture 3"/>
          <p:cNvPicPr>
            <a:picLocks noChangeAspect="1" noChangeArrowheads="1"/>
          </p:cNvPicPr>
          <p:nvPr>
            <p:ph idx="1"/>
          </p:nvPr>
        </p:nvPicPr>
        <p:blipFill>
          <a:blip r:embed="rId3" cstate="print"/>
          <a:srcRect/>
          <a:stretch>
            <a:fillRect/>
          </a:stretch>
        </p:blipFill>
        <p:spPr>
          <a:xfrm>
            <a:off x="152400" y="152400"/>
            <a:ext cx="8763000" cy="6581775"/>
          </a:xfrm>
          <a:noFill/>
          <a:ln/>
        </p:spPr>
      </p:pic>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endParaRPr lang="en-US"/>
          </a:p>
        </p:txBody>
      </p:sp>
      <p:pic>
        <p:nvPicPr>
          <p:cNvPr id="478211" name="Picture 3"/>
          <p:cNvPicPr>
            <a:picLocks noChangeAspect="1" noChangeArrowheads="1"/>
          </p:cNvPicPr>
          <p:nvPr>
            <p:ph idx="1"/>
          </p:nvPr>
        </p:nvPicPr>
        <p:blipFill>
          <a:blip r:embed="rId3" cstate="print"/>
          <a:srcRect/>
          <a:stretch>
            <a:fillRect/>
          </a:stretch>
        </p:blipFill>
        <p:spPr>
          <a:xfrm>
            <a:off x="152400" y="152400"/>
            <a:ext cx="8839200" cy="6588125"/>
          </a:xfrm>
          <a:noFill/>
          <a:ln/>
        </p:spPr>
      </p:pic>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endParaRPr lang="en-US"/>
          </a:p>
        </p:txBody>
      </p:sp>
      <p:pic>
        <p:nvPicPr>
          <p:cNvPr id="480259" name="Picture 3"/>
          <p:cNvPicPr>
            <a:picLocks noChangeAspect="1" noChangeArrowheads="1"/>
          </p:cNvPicPr>
          <p:nvPr>
            <p:ph idx="1"/>
          </p:nvPr>
        </p:nvPicPr>
        <p:blipFill>
          <a:blip r:embed="rId3" cstate="print"/>
          <a:srcRect/>
          <a:stretch>
            <a:fillRect/>
          </a:stretch>
        </p:blipFill>
        <p:spPr>
          <a:xfrm>
            <a:off x="533400" y="0"/>
            <a:ext cx="8224838" cy="6178550"/>
          </a:xfrm>
          <a:noFill/>
          <a:ln/>
        </p:spPr>
      </p:pic>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685800" y="304800"/>
            <a:ext cx="7696200" cy="2209800"/>
          </a:xfrm>
        </p:spPr>
        <p:txBody>
          <a:bodyPr/>
          <a:lstStyle/>
          <a:p>
            <a:pPr algn="l"/>
            <a:r>
              <a:rPr lang="en-US"/>
              <a:t>3. Science is not supported.</a:t>
            </a:r>
            <a:br>
              <a:rPr lang="en-US"/>
            </a:br>
            <a:r>
              <a:rPr lang="en-US"/>
              <a:t/>
            </a:r>
            <a:br>
              <a:rPr lang="en-US"/>
            </a:br>
            <a:endParaRPr lang="en-US"/>
          </a:p>
        </p:txBody>
      </p:sp>
      <p:sp>
        <p:nvSpPr>
          <p:cNvPr id="486406" name="Text Box 6"/>
          <p:cNvSpPr txBox="1">
            <a:spLocks noChangeArrowheads="1"/>
          </p:cNvSpPr>
          <p:nvPr/>
        </p:nvSpPr>
        <p:spPr bwMode="auto">
          <a:xfrm>
            <a:off x="914400" y="1447800"/>
            <a:ext cx="7086600" cy="3509963"/>
          </a:xfrm>
          <a:prstGeom prst="rect">
            <a:avLst/>
          </a:prstGeom>
          <a:noFill/>
          <a:ln w="9525">
            <a:noFill/>
            <a:miter lim="800000"/>
            <a:headEnd/>
            <a:tailEnd/>
          </a:ln>
          <a:effectLst/>
        </p:spPr>
        <p:txBody>
          <a:bodyPr>
            <a:spAutoFit/>
          </a:bodyPr>
          <a:lstStyle/>
          <a:p>
            <a:pPr algn="l">
              <a:spcBef>
                <a:spcPct val="50000"/>
              </a:spcBef>
            </a:pPr>
            <a:r>
              <a:rPr lang="en-US" sz="2800">
                <a:solidFill>
                  <a:schemeClr val="tx2"/>
                </a:solidFill>
                <a:latin typeface="Times New Roman" pitchFamily="18" charset="0"/>
              </a:rPr>
              <a:t>News Media: </a:t>
            </a:r>
            <a:br>
              <a:rPr lang="en-US" sz="2800">
                <a:solidFill>
                  <a:schemeClr val="tx2"/>
                </a:solidFill>
                <a:latin typeface="Times New Roman" pitchFamily="18" charset="0"/>
              </a:rPr>
            </a:br>
            <a:r>
              <a:rPr lang="en-US" sz="2800">
                <a:solidFill>
                  <a:schemeClr val="tx2"/>
                </a:solidFill>
                <a:latin typeface="Times New Roman" pitchFamily="18" charset="0"/>
              </a:rPr>
              <a:t>	Promote the notion that truth is obtained through advocacy of two sides,</a:t>
            </a:r>
          </a:p>
          <a:p>
            <a:pPr algn="l">
              <a:spcBef>
                <a:spcPct val="50000"/>
              </a:spcBef>
            </a:pPr>
            <a:r>
              <a:rPr lang="en-US" sz="2800">
                <a:solidFill>
                  <a:schemeClr val="tx2"/>
                </a:solidFill>
                <a:latin typeface="Times New Roman" pitchFamily="18" charset="0"/>
              </a:rPr>
              <a:t>	Use “sound bites” that encourages simplistic reasoning,</a:t>
            </a:r>
          </a:p>
          <a:p>
            <a:pPr algn="l">
              <a:spcBef>
                <a:spcPct val="50000"/>
              </a:spcBef>
            </a:pPr>
            <a:r>
              <a:rPr lang="en-US" sz="2800">
                <a:solidFill>
                  <a:schemeClr val="tx2"/>
                </a:solidFill>
                <a:latin typeface="Times New Roman" pitchFamily="18" charset="0"/>
              </a:rPr>
              <a:t>	Conduct “interviews” with pre-written questions and allow non-responses to pass.</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a:xfrm>
            <a:off x="685800" y="304800"/>
            <a:ext cx="7696200" cy="2209800"/>
          </a:xfrm>
        </p:spPr>
        <p:txBody>
          <a:bodyPr/>
          <a:lstStyle/>
          <a:p>
            <a:pPr algn="l"/>
            <a:r>
              <a:rPr lang="en-US"/>
              <a:t>3. Science is not supported.</a:t>
            </a:r>
            <a:br>
              <a:rPr lang="en-US"/>
            </a:br>
            <a:r>
              <a:rPr lang="en-US"/>
              <a:t/>
            </a:r>
            <a:br>
              <a:rPr lang="en-US"/>
            </a:br>
            <a:endParaRPr lang="en-US"/>
          </a:p>
        </p:txBody>
      </p:sp>
      <p:sp>
        <p:nvSpPr>
          <p:cNvPr id="487427" name="Text Box 3"/>
          <p:cNvSpPr txBox="1">
            <a:spLocks noChangeArrowheads="1"/>
          </p:cNvSpPr>
          <p:nvPr/>
        </p:nvSpPr>
        <p:spPr bwMode="auto">
          <a:xfrm>
            <a:off x="914400" y="1447800"/>
            <a:ext cx="7086600" cy="3509963"/>
          </a:xfrm>
          <a:prstGeom prst="rect">
            <a:avLst/>
          </a:prstGeom>
          <a:noFill/>
          <a:ln w="9525">
            <a:noFill/>
            <a:miter lim="800000"/>
            <a:headEnd/>
            <a:tailEnd/>
          </a:ln>
          <a:effectLst/>
        </p:spPr>
        <p:txBody>
          <a:bodyPr>
            <a:spAutoFit/>
          </a:bodyPr>
          <a:lstStyle/>
          <a:p>
            <a:pPr algn="l">
              <a:spcBef>
                <a:spcPct val="50000"/>
              </a:spcBef>
            </a:pPr>
            <a:r>
              <a:rPr lang="en-US" sz="2800">
                <a:solidFill>
                  <a:schemeClr val="tx2"/>
                </a:solidFill>
                <a:latin typeface="Times New Roman" pitchFamily="18" charset="0"/>
              </a:rPr>
              <a:t>News Media: </a:t>
            </a:r>
            <a:br>
              <a:rPr lang="en-US" sz="2800">
                <a:solidFill>
                  <a:schemeClr val="tx2"/>
                </a:solidFill>
                <a:latin typeface="Times New Roman" pitchFamily="18" charset="0"/>
              </a:rPr>
            </a:br>
            <a:r>
              <a:rPr lang="en-US" sz="2800">
                <a:solidFill>
                  <a:schemeClr val="tx2"/>
                </a:solidFill>
                <a:latin typeface="Times New Roman" pitchFamily="18" charset="0"/>
              </a:rPr>
              <a:t>	Promote the notion that truth is obtained through advocacy of two sides,</a:t>
            </a:r>
          </a:p>
          <a:p>
            <a:pPr algn="l">
              <a:spcBef>
                <a:spcPct val="50000"/>
              </a:spcBef>
            </a:pPr>
            <a:r>
              <a:rPr lang="en-US" sz="2800">
                <a:solidFill>
                  <a:schemeClr val="tx2"/>
                </a:solidFill>
                <a:latin typeface="Times New Roman" pitchFamily="18" charset="0"/>
              </a:rPr>
              <a:t>	Use “sound bites” that encourages simplistic reasoning,</a:t>
            </a:r>
          </a:p>
          <a:p>
            <a:pPr algn="l">
              <a:spcBef>
                <a:spcPct val="50000"/>
              </a:spcBef>
            </a:pPr>
            <a:r>
              <a:rPr lang="en-US" sz="2800">
                <a:solidFill>
                  <a:schemeClr val="tx2"/>
                </a:solidFill>
                <a:latin typeface="Times New Roman" pitchFamily="18" charset="0"/>
              </a:rPr>
              <a:t>	Conduct “interviews” with pre-written questions and allow non-responses to pass.</a:t>
            </a:r>
          </a:p>
        </p:txBody>
      </p:sp>
      <p:sp>
        <p:nvSpPr>
          <p:cNvPr id="487428" name="Text Box 4"/>
          <p:cNvSpPr txBox="1">
            <a:spLocks noChangeArrowheads="1"/>
          </p:cNvSpPr>
          <p:nvPr/>
        </p:nvSpPr>
        <p:spPr bwMode="auto">
          <a:xfrm>
            <a:off x="685800" y="5257800"/>
            <a:ext cx="7848600" cy="822325"/>
          </a:xfrm>
          <a:prstGeom prst="rect">
            <a:avLst/>
          </a:prstGeom>
          <a:noFill/>
          <a:ln w="9525">
            <a:noFill/>
            <a:miter lim="800000"/>
            <a:headEnd/>
            <a:tailEnd/>
          </a:ln>
          <a:effectLst/>
        </p:spPr>
        <p:txBody>
          <a:bodyPr>
            <a:spAutoFit/>
          </a:bodyPr>
          <a:lstStyle/>
          <a:p>
            <a:pPr>
              <a:spcBef>
                <a:spcPct val="50000"/>
              </a:spcBef>
            </a:pPr>
            <a:r>
              <a:rPr lang="en-US">
                <a:solidFill>
                  <a:srgbClr val="FFFF00"/>
                </a:solidFill>
              </a:rPr>
              <a:t>None of that directly involves science but it does affect the public’s notion of expectations for rational thinking.</a:t>
            </a: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685800" y="228600"/>
            <a:ext cx="7772400" cy="1143000"/>
          </a:xfrm>
        </p:spPr>
        <p:txBody>
          <a:bodyPr/>
          <a:lstStyle/>
          <a:p>
            <a:r>
              <a:rPr lang="en-US" dirty="0"/>
              <a:t>Daily </a:t>
            </a:r>
            <a:r>
              <a:rPr lang="en-US" dirty="0" smtClean="0"/>
              <a:t>Headlines in 2005:</a:t>
            </a:r>
            <a:endParaRPr lang="en-US" dirty="0"/>
          </a:p>
        </p:txBody>
      </p:sp>
      <p:sp>
        <p:nvSpPr>
          <p:cNvPr id="463875" name="Rectangle 3"/>
          <p:cNvSpPr>
            <a:spLocks noGrp="1" noChangeArrowheads="1"/>
          </p:cNvSpPr>
          <p:nvPr>
            <p:ph type="body" idx="1"/>
          </p:nvPr>
        </p:nvSpPr>
        <p:spPr>
          <a:xfrm>
            <a:off x="685800" y="1295400"/>
            <a:ext cx="7772400" cy="5181600"/>
          </a:xfrm>
        </p:spPr>
        <p:txBody>
          <a:bodyPr/>
          <a:lstStyle/>
          <a:p>
            <a:r>
              <a:rPr lang="en-US" sz="2400" b="1">
                <a:cs typeface="Times New Roman" pitchFamily="18" charset="0"/>
              </a:rPr>
              <a:t>Feds Drop Boreal Toad From Protected List </a:t>
            </a:r>
          </a:p>
          <a:p>
            <a:r>
              <a:rPr lang="en-US" sz="2400" b="1">
                <a:cs typeface="Times New Roman" pitchFamily="18" charset="0"/>
              </a:rPr>
              <a:t>Global sea levels could rise 30 cm by 2100- study </a:t>
            </a:r>
          </a:p>
          <a:p>
            <a:r>
              <a:rPr lang="en-US" sz="2400" b="1">
                <a:cs typeface="Times New Roman" pitchFamily="18" charset="0"/>
              </a:rPr>
              <a:t>House to Act on Endangered Species Law </a:t>
            </a:r>
          </a:p>
          <a:p>
            <a:r>
              <a:rPr lang="en-US" sz="2400" b="1">
                <a:cs typeface="Times New Roman" pitchFamily="18" charset="0"/>
              </a:rPr>
              <a:t>Warming causes record Arctic ice melt: U.S. report</a:t>
            </a:r>
          </a:p>
          <a:p>
            <a:r>
              <a:rPr lang="en-US" sz="2400" b="1">
                <a:cs typeface="Times New Roman" pitchFamily="18" charset="0"/>
              </a:rPr>
              <a:t>US policy hinders global space cooperation -report</a:t>
            </a:r>
          </a:p>
          <a:p>
            <a:r>
              <a:rPr lang="en-US" sz="2400" b="1">
                <a:cs typeface="Times New Roman" pitchFamily="18" charset="0"/>
              </a:rPr>
              <a:t>Bush set to shun G8 allies on global warming</a:t>
            </a:r>
          </a:p>
          <a:p>
            <a:r>
              <a:rPr lang="en-US" sz="2400" b="1">
                <a:cs typeface="Times New Roman" pitchFamily="18" charset="0"/>
              </a:rPr>
              <a:t>Senate Rejects Greenhouse Gas Limits </a:t>
            </a:r>
          </a:p>
          <a:p>
            <a:r>
              <a:rPr lang="en-US" sz="2400" b="1">
                <a:cs typeface="Times New Roman" pitchFamily="18" charset="0"/>
              </a:rPr>
              <a:t>How high-pressure politics threatens action on climate </a:t>
            </a:r>
          </a:p>
          <a:p>
            <a:r>
              <a:rPr lang="en-US" sz="2400" b="1">
                <a:cs typeface="Times New Roman" pitchFamily="18" charset="0"/>
              </a:rPr>
              <a:t>ACLU Says Bush Is Restricting Science</a:t>
            </a:r>
          </a:p>
          <a:p>
            <a:r>
              <a:rPr lang="en-US" sz="2400" b="1">
                <a:cs typeface="Times New Roman" pitchFamily="18" charset="0"/>
              </a:rPr>
              <a:t>Experts question medical ethics at Guantanamo</a:t>
            </a:r>
          </a:p>
          <a:p>
            <a:endParaRPr lang="en-US" sz="240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490499"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a:t>
            </a:r>
            <a:r>
              <a:rPr lang="en-US" sz="2800">
                <a:solidFill>
                  <a:srgbClr val="FFFF00"/>
                </a:solidFill>
              </a:rPr>
              <a:t>The teacher responded “I guess that’s just the way God made us.”</a:t>
            </a: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685800" y="609600"/>
            <a:ext cx="7772400" cy="1981200"/>
          </a:xfrm>
        </p:spPr>
        <p:txBody>
          <a:bodyPr/>
          <a:lstStyle/>
          <a:p>
            <a:pPr marL="838200" indent="-838200"/>
            <a:r>
              <a:rPr lang="en-US"/>
              <a:t>4. Science is undercut by politicians.</a:t>
            </a:r>
            <a:br>
              <a:rPr lang="en-US"/>
            </a:br>
            <a:endParaRPr lang="en-US" i="1"/>
          </a:p>
        </p:txBody>
      </p:sp>
      <p:sp>
        <p:nvSpPr>
          <p:cNvPr id="455683" name="Rectangle 3"/>
          <p:cNvSpPr>
            <a:spLocks noGrp="1" noChangeArrowheads="1"/>
          </p:cNvSpPr>
          <p:nvPr>
            <p:ph type="body" idx="1"/>
          </p:nvPr>
        </p:nvSpPr>
        <p:spPr>
          <a:xfrm>
            <a:off x="685800" y="2362200"/>
            <a:ext cx="7772400" cy="3733800"/>
          </a:xfrm>
        </p:spPr>
        <p:txBody>
          <a:bodyPr/>
          <a:lstStyle/>
          <a:p>
            <a:endParaRPr lang="en-US"/>
          </a:p>
          <a:p>
            <a:endParaRPr lang="en-US">
              <a:solidFill>
                <a:srgbClr val="FFFF00"/>
              </a:solidFill>
            </a:endParaRPr>
          </a:p>
        </p:txBody>
      </p:sp>
      <p:sp>
        <p:nvSpPr>
          <p:cNvPr id="455684" name="Text Box 4"/>
          <p:cNvSpPr txBox="1">
            <a:spLocks noChangeArrowheads="1"/>
          </p:cNvSpPr>
          <p:nvPr/>
        </p:nvSpPr>
        <p:spPr bwMode="auto">
          <a:xfrm>
            <a:off x="457200" y="2057400"/>
            <a:ext cx="8110538" cy="3384550"/>
          </a:xfrm>
          <a:prstGeom prst="rect">
            <a:avLst/>
          </a:prstGeom>
          <a:noFill/>
          <a:ln w="9525">
            <a:noFill/>
            <a:miter lim="800000"/>
            <a:headEnd/>
            <a:tailEnd/>
          </a:ln>
          <a:effectLst/>
        </p:spPr>
        <p:txBody>
          <a:bodyPr>
            <a:spAutoFit/>
          </a:bodyPr>
          <a:lstStyle/>
          <a:p>
            <a:r>
              <a:rPr lang="en-US" sz="2800">
                <a:latin typeface="Arial" charset="0"/>
              </a:rPr>
              <a:t>“Preeminent Scientists Protest Bush Administration's Misuse of Science</a:t>
            </a:r>
            <a:br>
              <a:rPr lang="en-US" sz="2800">
                <a:latin typeface="Arial" charset="0"/>
              </a:rPr>
            </a:br>
            <a:r>
              <a:rPr lang="en-US" sz="2800">
                <a:latin typeface="Arial" charset="0"/>
              </a:rPr>
              <a:t>- Nobel Laureates, National Medal of Science Recipients, and Other Leading Researchers Call for End to Scientific Abuses”</a:t>
            </a:r>
          </a:p>
          <a:p>
            <a:endParaRPr lang="en-US" sz="2800"/>
          </a:p>
          <a:p>
            <a:pPr algn="r"/>
            <a:r>
              <a:rPr lang="en-US"/>
              <a:t>Union of Concerned Scientists </a:t>
            </a:r>
          </a:p>
          <a:p>
            <a:pPr algn="r"/>
            <a:r>
              <a:rPr lang="en-US"/>
              <a:t>February 18, 2004</a:t>
            </a: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685800" y="609600"/>
            <a:ext cx="7772400" cy="1981200"/>
          </a:xfrm>
        </p:spPr>
        <p:txBody>
          <a:bodyPr/>
          <a:lstStyle/>
          <a:p>
            <a:pPr marL="838200" indent="-838200"/>
            <a:r>
              <a:rPr lang="en-US"/>
              <a:t>4. Science is undercut by politicians.</a:t>
            </a:r>
            <a:br>
              <a:rPr lang="en-US"/>
            </a:br>
            <a:endParaRPr lang="en-US" i="1"/>
          </a:p>
        </p:txBody>
      </p:sp>
      <p:sp>
        <p:nvSpPr>
          <p:cNvPr id="458755" name="Rectangle 3"/>
          <p:cNvSpPr>
            <a:spLocks noGrp="1" noChangeArrowheads="1"/>
          </p:cNvSpPr>
          <p:nvPr>
            <p:ph type="body" idx="1"/>
          </p:nvPr>
        </p:nvSpPr>
        <p:spPr>
          <a:xfrm>
            <a:off x="685800" y="2362200"/>
            <a:ext cx="7772400" cy="3733800"/>
          </a:xfrm>
        </p:spPr>
        <p:txBody>
          <a:bodyPr/>
          <a:lstStyle/>
          <a:p>
            <a:endParaRPr lang="en-US"/>
          </a:p>
          <a:p>
            <a:endParaRPr lang="en-US">
              <a:solidFill>
                <a:srgbClr val="FFFF00"/>
              </a:solidFill>
            </a:endParaRPr>
          </a:p>
        </p:txBody>
      </p:sp>
      <p:sp>
        <p:nvSpPr>
          <p:cNvPr id="458756" name="Text Box 4"/>
          <p:cNvSpPr txBox="1">
            <a:spLocks noChangeArrowheads="1"/>
          </p:cNvSpPr>
          <p:nvPr/>
        </p:nvSpPr>
        <p:spPr bwMode="auto">
          <a:xfrm>
            <a:off x="457200" y="2057400"/>
            <a:ext cx="8110538" cy="3384550"/>
          </a:xfrm>
          <a:prstGeom prst="rect">
            <a:avLst/>
          </a:prstGeom>
          <a:noFill/>
          <a:ln w="9525">
            <a:noFill/>
            <a:miter lim="800000"/>
            <a:headEnd/>
            <a:tailEnd/>
          </a:ln>
          <a:effectLst/>
        </p:spPr>
        <p:txBody>
          <a:bodyPr>
            <a:spAutoFit/>
          </a:bodyPr>
          <a:lstStyle/>
          <a:p>
            <a:r>
              <a:rPr lang="en-US" sz="2800">
                <a:latin typeface="Arial" charset="0"/>
              </a:rPr>
              <a:t>“Preeminent Scientists Protest Bush Administration's Misuse of Science</a:t>
            </a:r>
            <a:br>
              <a:rPr lang="en-US" sz="2800">
                <a:latin typeface="Arial" charset="0"/>
              </a:rPr>
            </a:br>
            <a:r>
              <a:rPr lang="en-US" sz="2800">
                <a:latin typeface="Arial" charset="0"/>
              </a:rPr>
              <a:t>- Nobel Laureates, National Medal of Science Recipients, and Other Leading Researchers Call for End to Scientific Abuses”</a:t>
            </a:r>
          </a:p>
          <a:p>
            <a:endParaRPr lang="en-US" sz="2800"/>
          </a:p>
          <a:p>
            <a:pPr algn="r"/>
            <a:r>
              <a:rPr lang="en-US"/>
              <a:t>Union of Concerned Scientists </a:t>
            </a:r>
          </a:p>
          <a:p>
            <a:pPr algn="r"/>
            <a:r>
              <a:rPr lang="en-US"/>
              <a:t>February 18, 2004</a:t>
            </a:r>
          </a:p>
        </p:txBody>
      </p:sp>
      <p:sp>
        <p:nvSpPr>
          <p:cNvPr id="458757" name="Text Box 5"/>
          <p:cNvSpPr txBox="1">
            <a:spLocks noChangeArrowheads="1"/>
          </p:cNvSpPr>
          <p:nvPr/>
        </p:nvSpPr>
        <p:spPr bwMode="auto">
          <a:xfrm>
            <a:off x="3587750" y="5657850"/>
            <a:ext cx="2125663" cy="579438"/>
          </a:xfrm>
          <a:prstGeom prst="rect">
            <a:avLst/>
          </a:prstGeom>
          <a:noFill/>
          <a:ln w="9525">
            <a:noFill/>
            <a:miter lim="800000"/>
            <a:headEnd/>
            <a:tailEnd/>
          </a:ln>
          <a:effectLst/>
        </p:spPr>
        <p:txBody>
          <a:bodyPr wrap="none">
            <a:spAutoFit/>
          </a:bodyPr>
          <a:lstStyle/>
          <a:p>
            <a:r>
              <a:rPr lang="en-US" sz="3200"/>
              <a:t>They allege:</a:t>
            </a:r>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Agency Abuses: The Environment</a:t>
            </a:r>
            <a:r>
              <a:rPr lang="en-US"/>
              <a:t> </a:t>
            </a:r>
          </a:p>
        </p:txBody>
      </p:sp>
      <p:sp>
        <p:nvSpPr>
          <p:cNvPr id="464899" name="Rectangle 3"/>
          <p:cNvSpPr>
            <a:spLocks noGrp="1" noChangeArrowheads="1"/>
          </p:cNvSpPr>
          <p:nvPr>
            <p:ph type="body" idx="1"/>
          </p:nvPr>
        </p:nvSpPr>
        <p:spPr>
          <a:xfrm>
            <a:off x="685800" y="1219200"/>
            <a:ext cx="7772400" cy="5410200"/>
          </a:xfrm>
        </p:spPr>
        <p:txBody>
          <a:bodyPr/>
          <a:lstStyle/>
          <a:p>
            <a:pPr>
              <a:lnSpc>
                <a:spcPct val="90000"/>
              </a:lnSpc>
            </a:pPr>
            <a:r>
              <a:rPr lang="en-US" sz="1800">
                <a:solidFill>
                  <a:srgbClr val="FF3300"/>
                </a:solidFill>
                <a:hlinkClick r:id="rId3"/>
              </a:rPr>
              <a:t>Deleting Scientific Advice on Endangered Salmon</a:t>
            </a:r>
            <a:r>
              <a:rPr lang="en-US" sz="1800">
                <a:solidFill>
                  <a:srgbClr val="FF3300"/>
                </a:solidFill>
              </a:rPr>
              <a:t>:</a:t>
            </a:r>
            <a:r>
              <a:rPr lang="en-US" sz="1800"/>
              <a:t> Scientists asked to remove science-based recommendations from an official report</a:t>
            </a:r>
          </a:p>
          <a:p>
            <a:pPr>
              <a:lnSpc>
                <a:spcPct val="90000"/>
              </a:lnSpc>
            </a:pPr>
            <a:r>
              <a:rPr lang="en-US" sz="1800">
                <a:solidFill>
                  <a:srgbClr val="FF3300"/>
                </a:solidFill>
                <a:hlinkClick r:id="rId4"/>
              </a:rPr>
              <a:t>Endangered Species: Florida Panther, Bull Trout, Trumpeter Swans</a:t>
            </a:r>
            <a:r>
              <a:rPr lang="en-US" sz="1800"/>
              <a:t>: Research at the U.S. Fish and Wildlife Service is distorted and suppressed</a:t>
            </a:r>
          </a:p>
          <a:p>
            <a:pPr>
              <a:lnSpc>
                <a:spcPct val="90000"/>
              </a:lnSpc>
            </a:pPr>
            <a:r>
              <a:rPr lang="en-US" sz="1800">
                <a:solidFill>
                  <a:srgbClr val="FF3300"/>
                </a:solidFill>
                <a:hlinkClick r:id="rId5"/>
              </a:rPr>
              <a:t>Mountaintop Removal Mining</a:t>
            </a:r>
            <a:r>
              <a:rPr lang="en-US" sz="1800">
                <a:solidFill>
                  <a:srgbClr val="FF3300"/>
                </a:solidFill>
              </a:rPr>
              <a:t>:</a:t>
            </a:r>
            <a:r>
              <a:rPr lang="en-US" sz="1800"/>
              <a:t> Administration officials intentionally disregard extensive scientific study on mountaintop removal in Appalachia  </a:t>
            </a:r>
          </a:p>
          <a:p>
            <a:pPr>
              <a:lnSpc>
                <a:spcPct val="90000"/>
              </a:lnSpc>
            </a:pPr>
            <a:r>
              <a:rPr lang="en-US" sz="1800">
                <a:hlinkClick r:id="rId6"/>
              </a:rPr>
              <a:t>Climate Change</a:t>
            </a:r>
            <a:r>
              <a:rPr lang="en-US" sz="1800"/>
              <a:t>: </a:t>
            </a:r>
            <a:r>
              <a:rPr lang="en-US" sz="1800">
                <a:solidFill>
                  <a:srgbClr val="FFFF00"/>
                </a:solidFill>
              </a:rPr>
              <a:t>Administration officials undermined science behind climate change by suppressing reports and publicly misrepresenting scientific consensus</a:t>
            </a:r>
          </a:p>
          <a:p>
            <a:pPr>
              <a:lnSpc>
                <a:spcPct val="90000"/>
              </a:lnSpc>
            </a:pPr>
            <a:r>
              <a:rPr lang="en-US" sz="1800">
                <a:hlinkClick r:id="rId7"/>
              </a:rPr>
              <a:t>Mercury Emissions</a:t>
            </a:r>
            <a:r>
              <a:rPr lang="en-US" sz="1800"/>
              <a:t>: White House suppressed information about the impact of mercury on public health</a:t>
            </a:r>
          </a:p>
          <a:p>
            <a:pPr>
              <a:lnSpc>
                <a:spcPct val="90000"/>
              </a:lnSpc>
            </a:pPr>
            <a:r>
              <a:rPr lang="en-US" sz="1800">
                <a:hlinkClick r:id="rId8"/>
              </a:rPr>
              <a:t>Multiple Air Pollutants</a:t>
            </a:r>
            <a:r>
              <a:rPr lang="en-US" sz="1800"/>
              <a:t>: The Environmental Protection Agency withheld an analysis showing the benefits of a bipartisan alternative to President Bush's Clear Skies Act</a:t>
            </a:r>
          </a:p>
          <a:p>
            <a:pPr>
              <a:lnSpc>
                <a:spcPct val="90000"/>
              </a:lnSpc>
            </a:pPr>
            <a:r>
              <a:rPr lang="en-US" sz="1800">
                <a:hlinkClick r:id="rId9"/>
              </a:rPr>
              <a:t>The Endangered Species Act</a:t>
            </a:r>
            <a:r>
              <a:rPr lang="en-US" sz="1800"/>
              <a:t>: Administration officials are manipulating the scientific underpinnings of the policy making process</a:t>
            </a:r>
          </a:p>
          <a:p>
            <a:pPr>
              <a:lnSpc>
                <a:spcPct val="90000"/>
              </a:lnSpc>
            </a:pPr>
            <a:r>
              <a:rPr lang="en-US" sz="1800">
                <a:hlinkClick r:id="rId10"/>
              </a:rPr>
              <a:t>Forest Management</a:t>
            </a:r>
            <a:r>
              <a:rPr lang="en-US" sz="1800"/>
              <a:t>: A "review team" primarily composed of non-scientists overruled a science-based plan for managing old-growth forest habitat and reducing fire risk</a:t>
            </a:r>
          </a:p>
          <a:p>
            <a:pPr>
              <a:lnSpc>
                <a:spcPct val="90000"/>
              </a:lnSpc>
            </a:pPr>
            <a:endParaRPr lang="en-US" sz="1400"/>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Agency Abuses: Public Health </a:t>
            </a:r>
          </a:p>
        </p:txBody>
      </p:sp>
      <p:sp>
        <p:nvSpPr>
          <p:cNvPr id="462851" name="Rectangle 3"/>
          <p:cNvSpPr>
            <a:spLocks noGrp="1" noChangeArrowheads="1"/>
          </p:cNvSpPr>
          <p:nvPr>
            <p:ph type="body" idx="1"/>
          </p:nvPr>
        </p:nvSpPr>
        <p:spPr>
          <a:xfrm>
            <a:off x="685800" y="1219200"/>
            <a:ext cx="7772400" cy="5410200"/>
          </a:xfrm>
        </p:spPr>
        <p:txBody>
          <a:bodyPr/>
          <a:lstStyle/>
          <a:p>
            <a:r>
              <a:rPr lang="en-US" sz="2000">
                <a:hlinkClick r:id="rId3"/>
              </a:rPr>
              <a:t>Emergency Contraception</a:t>
            </a:r>
            <a:r>
              <a:rPr lang="en-US" sz="2000"/>
              <a:t>: FDA appointees overruled staff scientists and two independent advisory panels to deny access to emergency contraception</a:t>
            </a:r>
          </a:p>
          <a:p>
            <a:r>
              <a:rPr lang="en-US" sz="2000">
                <a:hlinkClick r:id="rId4"/>
              </a:rPr>
              <a:t>Abstinence-only Education</a:t>
            </a:r>
            <a:r>
              <a:rPr lang="en-US" sz="2000"/>
              <a:t>: The Administration has obscured scientific evaluation of abstinence-only education programs and pressured scientists to promote abstinence.</a:t>
            </a:r>
          </a:p>
          <a:p>
            <a:r>
              <a:rPr lang="en-US" sz="2000">
                <a:hlinkClick r:id="rId5"/>
              </a:rPr>
              <a:t>HIV/AIDS Education</a:t>
            </a:r>
            <a:r>
              <a:rPr lang="en-US" sz="2000"/>
              <a:t>: The CDC was ordered to change its website to raise scientifically questionable doubt about the effectiveness of condoms in preventing the spread of HIV/AIDS.</a:t>
            </a:r>
          </a:p>
          <a:p>
            <a:r>
              <a:rPr lang="en-US" sz="2000">
                <a:hlinkClick r:id="rId6"/>
              </a:rPr>
              <a:t>Airborne Bacteria</a:t>
            </a:r>
            <a:r>
              <a:rPr lang="en-US" sz="2000"/>
              <a:t>: A microbiologist was prohibited at least 11 times from publishing research on airborne bacteria originating from farm wastes.</a:t>
            </a:r>
          </a:p>
          <a:p>
            <a:r>
              <a:rPr lang="en-US" sz="2000">
                <a:cs typeface="Times New Roman" pitchFamily="18" charset="0"/>
                <a:hlinkClick r:id="rId7"/>
              </a:rPr>
              <a:t>Breast Cancer</a:t>
            </a:r>
            <a:r>
              <a:rPr lang="en-US" sz="2000">
                <a:cs typeface="Times New Roman" pitchFamily="18" charset="0"/>
              </a:rPr>
              <a:t>: </a:t>
            </a:r>
            <a:r>
              <a:rPr lang="en-US" sz="2000">
                <a:solidFill>
                  <a:srgbClr val="FFFF00"/>
                </a:solidFill>
                <a:cs typeface="Times New Roman" pitchFamily="18" charset="0"/>
              </a:rPr>
              <a:t>Information suggesting a link between abortion and breast cancer was posted on a National Cancer Institute website despite objections from staff scientists.</a:t>
            </a:r>
            <a:r>
              <a:rPr lang="en-US" sz="2000">
                <a:solidFill>
                  <a:srgbClr val="339966"/>
                </a:solidFill>
              </a:rPr>
              <a:t> </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1143000" y="381000"/>
            <a:ext cx="6934200" cy="685800"/>
          </a:xfrm>
        </p:spPr>
        <p:txBody>
          <a:bodyPr/>
          <a:lstStyle/>
          <a:p>
            <a:r>
              <a:rPr lang="en-US" sz="3200" b="1" u="sng">
                <a:cs typeface="Times New Roman" pitchFamily="18" charset="0"/>
              </a:rPr>
              <a:t>Science Advisory Committees </a:t>
            </a:r>
          </a:p>
        </p:txBody>
      </p:sp>
      <p:sp>
        <p:nvSpPr>
          <p:cNvPr id="465923" name="Rectangle 3"/>
          <p:cNvSpPr>
            <a:spLocks noGrp="1" noChangeArrowheads="1"/>
          </p:cNvSpPr>
          <p:nvPr>
            <p:ph type="body" idx="1"/>
          </p:nvPr>
        </p:nvSpPr>
        <p:spPr>
          <a:xfrm>
            <a:off x="685800" y="1219200"/>
            <a:ext cx="7772400" cy="5410200"/>
          </a:xfrm>
        </p:spPr>
        <p:txBody>
          <a:bodyPr/>
          <a:lstStyle/>
          <a:p>
            <a:pPr>
              <a:lnSpc>
                <a:spcPct val="90000"/>
              </a:lnSpc>
            </a:pPr>
            <a:r>
              <a:rPr lang="en-US" sz="1600">
                <a:hlinkClick r:id="rId3"/>
              </a:rPr>
              <a:t>Fogarty International Center Advisory Board</a:t>
            </a:r>
            <a:r>
              <a:rPr lang="en-US" sz="1600"/>
              <a:t>: Qualified scientists, including a Nobel Laureate, were rejected after being subjected to political litmus tests.</a:t>
            </a:r>
          </a:p>
          <a:p>
            <a:pPr>
              <a:lnSpc>
                <a:spcPct val="90000"/>
              </a:lnSpc>
            </a:pPr>
            <a:r>
              <a:rPr lang="en-US" sz="1600">
                <a:hlinkClick r:id="rId4"/>
              </a:rPr>
              <a:t>President's Council on Bioethics</a:t>
            </a:r>
            <a:r>
              <a:rPr lang="en-US" sz="1600"/>
              <a:t>: Two leading scientists were dismissed from the panel because of dissenting opinions on the ethics of biomedical research.</a:t>
            </a:r>
          </a:p>
          <a:p>
            <a:pPr>
              <a:lnSpc>
                <a:spcPct val="90000"/>
              </a:lnSpc>
            </a:pPr>
            <a:r>
              <a:rPr lang="en-US" sz="1600">
                <a:hlinkClick r:id="rId5"/>
              </a:rPr>
              <a:t>Arms Control Panel</a:t>
            </a:r>
            <a:r>
              <a:rPr lang="en-US" sz="1600"/>
              <a:t>: A scientific committee that advised the State Department on matters of arms control was dismissed and never reappointed.</a:t>
            </a:r>
          </a:p>
          <a:p>
            <a:pPr>
              <a:lnSpc>
                <a:spcPct val="90000"/>
              </a:lnSpc>
            </a:pPr>
            <a:r>
              <a:rPr lang="en-US" sz="1600">
                <a:hlinkClick r:id="rId6"/>
              </a:rPr>
              <a:t>Army Science Board</a:t>
            </a:r>
            <a:r>
              <a:rPr lang="en-US" sz="1600"/>
              <a:t>: An engineer was rejected from a panel because of a contribution to John McCain's 2000 presidential bid.</a:t>
            </a:r>
          </a:p>
          <a:p>
            <a:pPr>
              <a:lnSpc>
                <a:spcPct val="90000"/>
              </a:lnSpc>
            </a:pPr>
            <a:r>
              <a:rPr lang="en-US" sz="1600">
                <a:hlinkClick r:id="rId7"/>
              </a:rPr>
              <a:t>National Nuclear Security Administration Panel</a:t>
            </a:r>
            <a:r>
              <a:rPr lang="en-US" sz="1600"/>
              <a:t>: A committee set up to advise the administration on scientific issues regarding the maintenance nation's nuclear weapons stockpile and the design and testing of new nuclear warheads was dismissed.</a:t>
            </a:r>
          </a:p>
          <a:p>
            <a:pPr>
              <a:lnSpc>
                <a:spcPct val="90000"/>
              </a:lnSpc>
            </a:pPr>
            <a:r>
              <a:rPr lang="en-US" sz="1600">
                <a:hlinkClick r:id="rId8"/>
              </a:rPr>
              <a:t>NIH: Drug Abuse Panel</a:t>
            </a:r>
            <a:r>
              <a:rPr lang="en-US" sz="1600"/>
              <a:t>: </a:t>
            </a:r>
            <a:r>
              <a:rPr lang="en-US" sz="1600">
                <a:solidFill>
                  <a:srgbClr val="FFFF00"/>
                </a:solidFill>
              </a:rPr>
              <a:t>Potential panel members were asked if they voted for President Bush.</a:t>
            </a:r>
          </a:p>
          <a:p>
            <a:pPr>
              <a:lnSpc>
                <a:spcPct val="90000"/>
              </a:lnSpc>
            </a:pPr>
            <a:r>
              <a:rPr lang="en-US" sz="1600">
                <a:hlinkClick r:id="rId9"/>
              </a:rPr>
              <a:t>Lead Poisoning Prevention Panel</a:t>
            </a:r>
            <a:r>
              <a:rPr lang="en-US" sz="1600"/>
              <a:t>: Staff-recommended scientists are rejected from a panel considering acceptable levels of lead in drinking water and replaced by appointees with financial ties to the lead industry.</a:t>
            </a:r>
          </a:p>
          <a:p>
            <a:pPr>
              <a:lnSpc>
                <a:spcPct val="90000"/>
              </a:lnSpc>
            </a:pPr>
            <a:r>
              <a:rPr lang="en-US" sz="1600">
                <a:hlinkClick r:id="rId10"/>
              </a:rPr>
              <a:t>Workplace Safety Panel</a:t>
            </a:r>
            <a:r>
              <a:rPr lang="en-US" sz="1600"/>
              <a:t>: Well-qualified scientists were rejected from a panel that evaluates grants for workplace injuries because of their support for a workplace ergonomics standard.</a:t>
            </a:r>
          </a:p>
          <a:p>
            <a:pPr>
              <a:lnSpc>
                <a:spcPct val="90000"/>
              </a:lnSpc>
            </a:pPr>
            <a:r>
              <a:rPr lang="en-US" sz="1600">
                <a:cs typeface="Times New Roman" pitchFamily="18" charset="0"/>
                <a:hlinkClick r:id="rId11"/>
              </a:rPr>
              <a:t>Reproductive Health Advisory Committee</a:t>
            </a:r>
            <a:r>
              <a:rPr lang="en-US" sz="1600">
                <a:cs typeface="Times New Roman" pitchFamily="18" charset="0"/>
              </a:rPr>
              <a:t>: An underqualified nominee was suggested as chair of an FDA committee on reproductive health despite scant credentials and highly partisan political views.</a:t>
            </a:r>
            <a:r>
              <a:rPr lang="en-US" sz="1600"/>
              <a:t> </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685800" y="304800"/>
            <a:ext cx="7772400" cy="1143000"/>
          </a:xfrm>
        </p:spPr>
        <p:txBody>
          <a:bodyPr/>
          <a:lstStyle/>
          <a:p>
            <a:r>
              <a:rPr lang="en-US"/>
              <a:t>Is there confusion?</a:t>
            </a:r>
          </a:p>
        </p:txBody>
      </p:sp>
      <p:sp>
        <p:nvSpPr>
          <p:cNvPr id="489475" name="Rectangle 3"/>
          <p:cNvSpPr>
            <a:spLocks noGrp="1" noChangeArrowheads="1"/>
          </p:cNvSpPr>
          <p:nvPr>
            <p:ph type="body" idx="1"/>
          </p:nvPr>
        </p:nvSpPr>
        <p:spPr>
          <a:xfrm>
            <a:off x="685800" y="1295400"/>
            <a:ext cx="7772400" cy="4876800"/>
          </a:xfrm>
        </p:spPr>
        <p:txBody>
          <a:bodyPr/>
          <a:lstStyle/>
          <a:p>
            <a:r>
              <a:rPr lang="en-US"/>
              <a:t>These are science questions:</a:t>
            </a:r>
          </a:p>
          <a:p>
            <a:pPr lvl="1"/>
            <a:r>
              <a:rPr lang="en-US"/>
              <a:t>Is this drug safe?</a:t>
            </a:r>
          </a:p>
          <a:p>
            <a:pPr lvl="1"/>
            <a:r>
              <a:rPr lang="en-US"/>
              <a:t>Is this species endangered?</a:t>
            </a:r>
          </a:p>
          <a:p>
            <a:pPr lvl="1"/>
            <a:r>
              <a:rPr lang="en-US"/>
              <a:t>Is this chemical toxic?</a:t>
            </a:r>
          </a:p>
          <a:p>
            <a:pPr lvl="1">
              <a:buFontTx/>
              <a:buNone/>
            </a:pPr>
            <a:endParaRPr lang="en-US"/>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685800" y="304800"/>
            <a:ext cx="7772400" cy="1143000"/>
          </a:xfrm>
        </p:spPr>
        <p:txBody>
          <a:bodyPr/>
          <a:lstStyle/>
          <a:p>
            <a:r>
              <a:rPr lang="en-US"/>
              <a:t>Is there confusion?</a:t>
            </a:r>
          </a:p>
        </p:txBody>
      </p:sp>
      <p:sp>
        <p:nvSpPr>
          <p:cNvPr id="492547" name="Rectangle 3"/>
          <p:cNvSpPr>
            <a:spLocks noGrp="1" noChangeArrowheads="1"/>
          </p:cNvSpPr>
          <p:nvPr>
            <p:ph type="body" idx="1"/>
          </p:nvPr>
        </p:nvSpPr>
        <p:spPr>
          <a:xfrm>
            <a:off x="685800" y="1295400"/>
            <a:ext cx="7772400" cy="4876800"/>
          </a:xfrm>
        </p:spPr>
        <p:txBody>
          <a:bodyPr/>
          <a:lstStyle/>
          <a:p>
            <a:r>
              <a:rPr lang="en-US"/>
              <a:t>These are science questions:</a:t>
            </a:r>
          </a:p>
          <a:p>
            <a:pPr lvl="1"/>
            <a:r>
              <a:rPr lang="en-US"/>
              <a:t>Is this drug safe?</a:t>
            </a:r>
          </a:p>
          <a:p>
            <a:pPr lvl="1"/>
            <a:r>
              <a:rPr lang="en-US"/>
              <a:t>Is this species endangered?</a:t>
            </a:r>
          </a:p>
          <a:p>
            <a:pPr lvl="1"/>
            <a:r>
              <a:rPr lang="en-US"/>
              <a:t>Is this chemical toxic?</a:t>
            </a:r>
          </a:p>
          <a:p>
            <a:r>
              <a:rPr lang="en-US"/>
              <a:t>These are public policy questions:</a:t>
            </a:r>
          </a:p>
          <a:p>
            <a:pPr lvl="1"/>
            <a:r>
              <a:rPr lang="en-US"/>
              <a:t>Will the use of this drug offend a constituency?</a:t>
            </a:r>
          </a:p>
          <a:p>
            <a:pPr lvl="1"/>
            <a:r>
              <a:rPr lang="en-US"/>
              <a:t>Should we develop this land?</a:t>
            </a:r>
          </a:p>
          <a:p>
            <a:pPr lvl="1"/>
            <a:r>
              <a:rPr lang="en-US"/>
              <a:t>Should we force this plant to clean up?</a:t>
            </a:r>
          </a:p>
          <a:p>
            <a:pPr lvl="1"/>
            <a:endParaRPr lang="en-US"/>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685800" y="0"/>
            <a:ext cx="7772400" cy="1143000"/>
          </a:xfrm>
        </p:spPr>
        <p:txBody>
          <a:bodyPr/>
          <a:lstStyle/>
          <a:p>
            <a:r>
              <a:rPr lang="en-US" dirty="0" smtClean="0"/>
              <a:t>Has the Situation Changed?</a:t>
            </a:r>
            <a:endParaRPr lang="en-US" dirty="0"/>
          </a:p>
        </p:txBody>
      </p:sp>
      <p:sp>
        <p:nvSpPr>
          <p:cNvPr id="488451" name="Rectangle 3"/>
          <p:cNvSpPr>
            <a:spLocks noGrp="1" noChangeArrowheads="1"/>
          </p:cNvSpPr>
          <p:nvPr>
            <p:ph type="body" idx="1"/>
          </p:nvPr>
        </p:nvSpPr>
        <p:spPr>
          <a:xfrm>
            <a:off x="0" y="990600"/>
            <a:ext cx="9144000" cy="4876800"/>
          </a:xfrm>
        </p:spPr>
        <p:txBody>
          <a:bodyPr/>
          <a:lstStyle/>
          <a:p>
            <a:pPr lvl="1">
              <a:buNone/>
            </a:pPr>
            <a:r>
              <a:rPr lang="en-US" dirty="0" smtClean="0"/>
              <a:t>For everywhere we look, there is work to be done.  The state of our economy calls for action, bold and swift.  And we will act, not only to create new jobs, but to lay a new foundation for growth.  We will build the roads and bridges, the electric grids and digital lines that feed our commerce and bind us together.  </a:t>
            </a:r>
            <a:r>
              <a:rPr lang="en-US" dirty="0" smtClean="0">
                <a:solidFill>
                  <a:srgbClr val="FF0000"/>
                </a:solidFill>
              </a:rPr>
              <a:t>We'll restore science to its rightful place, </a:t>
            </a:r>
            <a:r>
              <a:rPr lang="en-US" dirty="0" smtClean="0"/>
              <a:t>and wield technology's wonders to raise health care's quality and lower its cost.  We will harness the sun and the winds and the soil to fuel our cars and run our factories.  And we will transform our schools and colleges and universities to meet the demands of a new age.  All this we can do.  All this we will do</a:t>
            </a:r>
            <a:r>
              <a:rPr lang="en-US" i="1" dirty="0" smtClean="0"/>
              <a:t>.    Pres. Barack Obama January 21, 2009</a:t>
            </a:r>
            <a:endParaRPr lang="en-US" i="1" dirty="0"/>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685800" y="0"/>
            <a:ext cx="7772400" cy="1143000"/>
          </a:xfrm>
        </p:spPr>
        <p:txBody>
          <a:bodyPr/>
          <a:lstStyle/>
          <a:p>
            <a:r>
              <a:rPr lang="en-US" dirty="0" smtClean="0"/>
              <a:t>Has the Situation Changed?</a:t>
            </a:r>
            <a:endParaRPr lang="en-US" dirty="0"/>
          </a:p>
        </p:txBody>
      </p:sp>
      <p:sp>
        <p:nvSpPr>
          <p:cNvPr id="488451" name="Rectangle 3"/>
          <p:cNvSpPr>
            <a:spLocks noGrp="1" noChangeArrowheads="1"/>
          </p:cNvSpPr>
          <p:nvPr>
            <p:ph type="body" idx="1"/>
          </p:nvPr>
        </p:nvSpPr>
        <p:spPr>
          <a:xfrm>
            <a:off x="0" y="1219200"/>
            <a:ext cx="9144000" cy="4876800"/>
          </a:xfrm>
        </p:spPr>
        <p:txBody>
          <a:bodyPr/>
          <a:lstStyle/>
          <a:p>
            <a:pPr lvl="1">
              <a:buNone/>
            </a:pPr>
            <a:r>
              <a:rPr lang="en-US" dirty="0" smtClean="0"/>
              <a:t>If the </a:t>
            </a:r>
            <a:r>
              <a:rPr lang="en-US" dirty="0" smtClean="0">
                <a:hlinkClick r:id="rId3"/>
              </a:rPr>
              <a:t>Obama</a:t>
            </a:r>
            <a:r>
              <a:rPr lang="en-US" dirty="0" smtClean="0"/>
              <a:t> administration has its way, something like this may happen as NASA changes course under its proposed new budget. The Constellation project -- ordered by </a:t>
            </a:r>
            <a:r>
              <a:rPr lang="en-US" dirty="0" smtClean="0">
                <a:hlinkClick r:id="rId4"/>
              </a:rPr>
              <a:t>President Bush</a:t>
            </a:r>
            <a:r>
              <a:rPr lang="en-US" dirty="0" smtClean="0"/>
              <a:t> in 2004 to return astronauts to the </a:t>
            </a:r>
            <a:r>
              <a:rPr lang="en-US" dirty="0" smtClean="0">
                <a:hlinkClick r:id="rId5"/>
              </a:rPr>
              <a:t>moon</a:t>
            </a:r>
            <a:r>
              <a:rPr lang="en-US" dirty="0" smtClean="0"/>
              <a:t> and eventually send them to </a:t>
            </a:r>
            <a:r>
              <a:rPr lang="en-US" dirty="0" smtClean="0">
                <a:hlinkClick r:id="rId6"/>
              </a:rPr>
              <a:t>Mars</a:t>
            </a:r>
            <a:r>
              <a:rPr lang="en-US" dirty="0" smtClean="0"/>
              <a:t> -- would be canceled. The Obama administration says it was too expensive -- $9.1 billion so far -- and relied on old technology.         		    </a:t>
            </a:r>
            <a:r>
              <a:rPr lang="en-US" i="1" dirty="0" smtClean="0"/>
              <a:t>ABC News,  Feb. 1, 2010 </a:t>
            </a:r>
            <a:endParaRPr lang="en-US" i="1" dirty="0"/>
          </a:p>
        </p:txBody>
      </p:sp>
      <p:sp>
        <p:nvSpPr>
          <p:cNvPr id="4" name="TextBox 3"/>
          <p:cNvSpPr txBox="1"/>
          <p:nvPr/>
        </p:nvSpPr>
        <p:spPr>
          <a:xfrm>
            <a:off x="3048000" y="5105400"/>
            <a:ext cx="2170787" cy="646331"/>
          </a:xfrm>
          <a:prstGeom prst="rect">
            <a:avLst/>
          </a:prstGeom>
          <a:noFill/>
        </p:spPr>
        <p:txBody>
          <a:bodyPr wrap="none" rtlCol="0">
            <a:spAutoFit/>
          </a:bodyPr>
          <a:lstStyle/>
          <a:p>
            <a:r>
              <a:rPr lang="en-US" sz="3600" dirty="0" smtClean="0"/>
              <a:t>but then …</a:t>
            </a:r>
            <a:endParaRPr lang="en-US" sz="3600" dirty="0"/>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685800" y="0"/>
            <a:ext cx="7772400" cy="1143000"/>
          </a:xfrm>
        </p:spPr>
        <p:txBody>
          <a:bodyPr/>
          <a:lstStyle/>
          <a:p>
            <a:r>
              <a:rPr lang="en-US" dirty="0" smtClean="0"/>
              <a:t>Has the Situation Changed?</a:t>
            </a:r>
            <a:endParaRPr lang="en-US" dirty="0"/>
          </a:p>
        </p:txBody>
      </p:sp>
      <p:sp>
        <p:nvSpPr>
          <p:cNvPr id="488451" name="Rectangle 3"/>
          <p:cNvSpPr>
            <a:spLocks noGrp="1" noChangeArrowheads="1"/>
          </p:cNvSpPr>
          <p:nvPr>
            <p:ph type="body" idx="1"/>
          </p:nvPr>
        </p:nvSpPr>
        <p:spPr>
          <a:xfrm>
            <a:off x="0" y="1219200"/>
            <a:ext cx="9144000" cy="4876800"/>
          </a:xfrm>
        </p:spPr>
        <p:txBody>
          <a:bodyPr/>
          <a:lstStyle/>
          <a:p>
            <a:pPr>
              <a:buNone/>
            </a:pPr>
            <a:r>
              <a:rPr lang="en-US" sz="2400" b="1" dirty="0" smtClean="0"/>
              <a:t>Obama NASA plan: Mars shot as next generation's Apollo mission</a:t>
            </a:r>
          </a:p>
          <a:p>
            <a:pPr>
              <a:buNone/>
            </a:pPr>
            <a:endParaRPr lang="en-US" sz="2400" b="1" dirty="0" smtClean="0"/>
          </a:p>
          <a:p>
            <a:pPr>
              <a:buNone/>
            </a:pPr>
            <a:r>
              <a:rPr lang="en-US" sz="2400" b="1" dirty="0" smtClean="0"/>
              <a:t>According to President Obama, NASA needs a goal beyond the space station and the moon for human spaceflight to inspire the nation as the Apollo mission did. He has chosen Mars.</a:t>
            </a:r>
          </a:p>
          <a:p>
            <a:pPr>
              <a:buNone/>
            </a:pPr>
            <a:endParaRPr lang="en-US" sz="2400" b="1" dirty="0"/>
          </a:p>
          <a:p>
            <a:pPr>
              <a:buNone/>
            </a:pPr>
            <a:r>
              <a:rPr lang="en-US" sz="2400" dirty="0" smtClean="0"/>
              <a:t>By 2025, the president's approach envisions sending the first humans to visit an asteroid. By the mid 2030s, "I believe we can send humans to orbit Mars and return them safely to Earth. And landing on Mars will follow," he said.	</a:t>
            </a:r>
            <a:r>
              <a:rPr lang="en-US" sz="2400" i="1" dirty="0" smtClean="0"/>
              <a:t>The Christian Science Monitor, April 15, 2010 </a:t>
            </a:r>
            <a:endParaRPr lang="en-US" sz="2400" i="1"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685800" y="228600"/>
            <a:ext cx="7772400" cy="1143000"/>
          </a:xfrm>
        </p:spPr>
        <p:txBody>
          <a:bodyPr/>
          <a:lstStyle/>
          <a:p>
            <a:r>
              <a:rPr lang="en-US"/>
              <a:t>Two Stories of Carolyn</a:t>
            </a:r>
          </a:p>
        </p:txBody>
      </p:sp>
      <p:sp>
        <p:nvSpPr>
          <p:cNvPr id="317443" name="Rectangle 3"/>
          <p:cNvSpPr>
            <a:spLocks noGrp="1" noChangeArrowheads="1"/>
          </p:cNvSpPr>
          <p:nvPr>
            <p:ph type="body" idx="1"/>
          </p:nvPr>
        </p:nvSpPr>
        <p:spPr>
          <a:xfrm>
            <a:off x="609600" y="1371600"/>
            <a:ext cx="7772400" cy="4114800"/>
          </a:xfrm>
        </p:spPr>
        <p:txBody>
          <a:bodyPr/>
          <a:lstStyle/>
          <a:p>
            <a:r>
              <a:rPr lang="en-US" sz="2800"/>
              <a:t>At her middle school’s Parent’s Night, her science teacher described a project where students drew pictures of the creation of the world. “Anything was OK,” she said.</a:t>
            </a:r>
          </a:p>
          <a:p>
            <a:r>
              <a:rPr lang="en-US" sz="2800"/>
              <a:t>In her high school biology class, a student asked “Why do humans not have bones in their outer ears?”. The teacher responded “I guess that’s just the way God made us.” </a:t>
            </a:r>
            <a:r>
              <a:rPr lang="en-US" sz="2800">
                <a:solidFill>
                  <a:srgbClr val="FFFF00"/>
                </a:solidFill>
              </a:rPr>
              <a:t>The principal said “That’s an OK answer.”</a:t>
            </a: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685800" y="0"/>
            <a:ext cx="7772400" cy="1143000"/>
          </a:xfrm>
        </p:spPr>
        <p:txBody>
          <a:bodyPr/>
          <a:lstStyle/>
          <a:p>
            <a:r>
              <a:rPr lang="en-US" dirty="0" smtClean="0"/>
              <a:t>Has the Situation Changed?</a:t>
            </a:r>
            <a:endParaRPr lang="en-US" dirty="0"/>
          </a:p>
        </p:txBody>
      </p:sp>
      <p:sp>
        <p:nvSpPr>
          <p:cNvPr id="488451" name="Rectangle 3"/>
          <p:cNvSpPr>
            <a:spLocks noGrp="1" noChangeArrowheads="1"/>
          </p:cNvSpPr>
          <p:nvPr>
            <p:ph type="body" idx="1"/>
          </p:nvPr>
        </p:nvSpPr>
        <p:spPr>
          <a:xfrm>
            <a:off x="0" y="1219200"/>
            <a:ext cx="9144000" cy="4876800"/>
          </a:xfrm>
        </p:spPr>
        <p:txBody>
          <a:bodyPr/>
          <a:lstStyle/>
          <a:p>
            <a:pPr>
              <a:buNone/>
            </a:pPr>
            <a:r>
              <a:rPr lang="en-US" sz="2400" b="1" dirty="0" smtClean="0"/>
              <a:t>Obama to Open Offshore Areas to Oil Drilling for First Time</a:t>
            </a:r>
          </a:p>
          <a:p>
            <a:pPr>
              <a:buNone/>
            </a:pPr>
            <a:endParaRPr lang="en-US" sz="2400" dirty="0" smtClean="0"/>
          </a:p>
          <a:p>
            <a:pPr>
              <a:buNone/>
            </a:pPr>
            <a:r>
              <a:rPr lang="en-US" sz="2400" dirty="0" smtClean="0"/>
              <a:t>President Obama, with an F-18 “Green Hornet” that will run partly on bio fuel, during his speech on energy security on Wednesday at Andrews Air Force Base in Maryland. </a:t>
            </a:r>
          </a:p>
          <a:p>
            <a:pPr>
              <a:buNone/>
            </a:pPr>
            <a:endParaRPr lang="en-US" sz="2400" dirty="0" smtClean="0"/>
          </a:p>
          <a:p>
            <a:pPr>
              <a:buNone/>
            </a:pPr>
            <a:r>
              <a:rPr lang="en-US" sz="2400" dirty="0" smtClean="0"/>
              <a:t>The Obama administration is proposing to open vast expanses of water along the Atlantic coastline, the eastern Gulf of Mexico and the north coast of Alaska to </a:t>
            </a:r>
            <a:r>
              <a:rPr lang="en-US" sz="2400" dirty="0" smtClean="0">
                <a:hlinkClick r:id="rId3" tooltip="More articles about oil."/>
              </a:rPr>
              <a:t>oil</a:t>
            </a:r>
            <a:r>
              <a:rPr lang="en-US" sz="2400" dirty="0" smtClean="0"/>
              <a:t> and </a:t>
            </a:r>
            <a:r>
              <a:rPr lang="en-US" sz="2400" dirty="0" smtClean="0">
                <a:hlinkClick r:id="rId4" tooltip="More articles about natural gas."/>
              </a:rPr>
              <a:t>natural gas</a:t>
            </a:r>
            <a:r>
              <a:rPr lang="en-US" sz="2400" dirty="0" smtClean="0"/>
              <a:t> drilling, much of it for the first time, officials said Tuesday.   </a:t>
            </a:r>
            <a:r>
              <a:rPr lang="en-US" sz="2400" i="1" dirty="0" smtClean="0"/>
              <a:t>The New York Times, March 30, 2010 </a:t>
            </a:r>
            <a:endParaRPr lang="en-US" sz="2400" i="1" dirty="0"/>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a:t>What Can We Do?</a:t>
            </a:r>
          </a:p>
        </p:txBody>
      </p:sp>
      <p:sp>
        <p:nvSpPr>
          <p:cNvPr id="429059" name="Rectangle 3"/>
          <p:cNvSpPr>
            <a:spLocks noGrp="1" noChangeArrowheads="1"/>
          </p:cNvSpPr>
          <p:nvPr>
            <p:ph type="body" idx="1"/>
          </p:nvPr>
        </p:nvSpPr>
        <p:spPr/>
        <p:txBody>
          <a:bodyPr/>
          <a:lstStyle/>
          <a:p>
            <a:r>
              <a:rPr lang="en-US"/>
              <a:t>Stop treating anti-scientists as retarded</a:t>
            </a:r>
          </a:p>
          <a:p>
            <a:pPr algn="ctr">
              <a:buFontTx/>
              <a:buNone/>
            </a:pPr>
            <a:endParaRPr lang="en-US"/>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r>
              <a:rPr lang="en-US"/>
              <a:t>What Can We Do?</a:t>
            </a:r>
          </a:p>
        </p:txBody>
      </p:sp>
      <p:sp>
        <p:nvSpPr>
          <p:cNvPr id="431107" name="Rectangle 3"/>
          <p:cNvSpPr>
            <a:spLocks noGrp="1" noChangeArrowheads="1"/>
          </p:cNvSpPr>
          <p:nvPr>
            <p:ph type="body" idx="1"/>
          </p:nvPr>
        </p:nvSpPr>
        <p:spPr/>
        <p:txBody>
          <a:bodyPr/>
          <a:lstStyle/>
          <a:p>
            <a:r>
              <a:rPr lang="en-US"/>
              <a:t>Stop treating anti-scientists as retarded</a:t>
            </a:r>
          </a:p>
          <a:p>
            <a:pPr algn="ctr">
              <a:buFontTx/>
              <a:buNone/>
            </a:pPr>
            <a:r>
              <a:rPr lang="en-US"/>
              <a:t>Confront them</a:t>
            </a: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a:t>What Can We Do?</a:t>
            </a:r>
          </a:p>
        </p:txBody>
      </p:sp>
      <p:sp>
        <p:nvSpPr>
          <p:cNvPr id="435203" name="Rectangle 3"/>
          <p:cNvSpPr>
            <a:spLocks noGrp="1" noChangeArrowheads="1"/>
          </p:cNvSpPr>
          <p:nvPr>
            <p:ph type="body" idx="1"/>
          </p:nvPr>
        </p:nvSpPr>
        <p:spPr/>
        <p:txBody>
          <a:bodyPr/>
          <a:lstStyle/>
          <a:p>
            <a:pPr>
              <a:buFontTx/>
              <a:buNone/>
            </a:pPr>
            <a:r>
              <a:rPr lang="en-US"/>
              <a:t>Ask proponents of intelligent design:</a:t>
            </a:r>
          </a:p>
          <a:p>
            <a:pPr>
              <a:buFontTx/>
              <a:buNone/>
            </a:pPr>
            <a:endParaRPr lang="en-US"/>
          </a:p>
          <a:p>
            <a:pPr algn="ctr">
              <a:buFontTx/>
              <a:buNone/>
            </a:pPr>
            <a:r>
              <a:rPr lang="en-US"/>
              <a:t>Who designed the designer?</a:t>
            </a:r>
          </a:p>
          <a:p>
            <a:pPr>
              <a:buFontTx/>
              <a:buNone/>
            </a:pPr>
            <a:endParaRPr lang="en-US"/>
          </a:p>
          <a:p>
            <a:pPr algn="ctr">
              <a:buFontTx/>
              <a:buNone/>
            </a:pPr>
            <a:endParaRPr lang="en-US"/>
          </a:p>
          <a:p>
            <a:pPr>
              <a:buFontTx/>
              <a:buNone/>
            </a:pPr>
            <a:endParaRPr lang="en-US" sz="24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r>
              <a:rPr lang="en-US"/>
              <a:t>What Can We Do?</a:t>
            </a:r>
          </a:p>
        </p:txBody>
      </p:sp>
      <p:sp>
        <p:nvSpPr>
          <p:cNvPr id="439299"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endParaRPr lang="en-US" sz="2800"/>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p:txBody>
          <a:bodyPr/>
          <a:lstStyle/>
          <a:p>
            <a:r>
              <a:rPr lang="en-US"/>
              <a:t>What Can We Do?</a:t>
            </a:r>
          </a:p>
        </p:txBody>
      </p:sp>
      <p:sp>
        <p:nvSpPr>
          <p:cNvPr id="453635"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r>
              <a:rPr lang="en-US" sz="2800"/>
              <a:t>Get the PTAs to help,</a:t>
            </a:r>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n-US"/>
              <a:t>What Can We Do?</a:t>
            </a:r>
          </a:p>
        </p:txBody>
      </p:sp>
      <p:sp>
        <p:nvSpPr>
          <p:cNvPr id="451587" name="Rectangle 3"/>
          <p:cNvSpPr>
            <a:spLocks noGrp="1" noChangeArrowheads="1"/>
          </p:cNvSpPr>
          <p:nvPr>
            <p:ph type="body" idx="1"/>
          </p:nvPr>
        </p:nvSpPr>
        <p:spPr/>
        <p:txBody>
          <a:bodyPr/>
          <a:lstStyle/>
          <a:p>
            <a:pPr>
              <a:buFontTx/>
              <a:buNone/>
            </a:pPr>
            <a:r>
              <a:rPr lang="en-US" sz="2800"/>
              <a:t>In education:</a:t>
            </a:r>
          </a:p>
          <a:p>
            <a:r>
              <a:rPr lang="en-US" sz="2800"/>
              <a:t>Speak to teachers and administrators when anti-science is practiced,</a:t>
            </a:r>
          </a:p>
          <a:p>
            <a:r>
              <a:rPr lang="en-US" sz="2800"/>
              <a:t>Get the PTAs to help,</a:t>
            </a:r>
          </a:p>
          <a:p>
            <a:r>
              <a:rPr lang="en-US" sz="2800"/>
              <a:t>Run for school boards.</a:t>
            </a:r>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n-US"/>
              <a:t>What Can We Do?</a:t>
            </a:r>
          </a:p>
        </p:txBody>
      </p:sp>
      <p:sp>
        <p:nvSpPr>
          <p:cNvPr id="441347" name="Rectangle 3"/>
          <p:cNvSpPr>
            <a:spLocks noGrp="1" noChangeArrowheads="1"/>
          </p:cNvSpPr>
          <p:nvPr>
            <p:ph type="body" idx="1"/>
          </p:nvPr>
        </p:nvSpPr>
        <p:spPr/>
        <p:txBody>
          <a:bodyPr/>
          <a:lstStyle/>
          <a:p>
            <a:pPr>
              <a:buFontTx/>
              <a:buNone/>
            </a:pPr>
            <a:r>
              <a:rPr lang="en-US" sz="3600"/>
              <a:t>As citizen scientists:</a:t>
            </a:r>
          </a:p>
          <a:p>
            <a:r>
              <a:rPr lang="en-US" sz="3600"/>
              <a:t>Write letters to newspapers calling anti-science to their attention,</a:t>
            </a:r>
          </a:p>
          <a:p>
            <a:pPr>
              <a:buFontTx/>
              <a:buNone/>
            </a:pPr>
            <a:endParaRPr lang="en-US" sz="3600"/>
          </a:p>
          <a:p>
            <a:pPr>
              <a:buFontTx/>
              <a:buNone/>
            </a:pPr>
            <a:endParaRPr lang="en-US" sz="2800"/>
          </a:p>
          <a:p>
            <a:pPr>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r>
              <a:rPr lang="en-US"/>
              <a:t>What Can We Do?</a:t>
            </a:r>
          </a:p>
        </p:txBody>
      </p:sp>
      <p:sp>
        <p:nvSpPr>
          <p:cNvPr id="449539" name="Rectangle 3"/>
          <p:cNvSpPr>
            <a:spLocks noGrp="1" noChangeArrowheads="1"/>
          </p:cNvSpPr>
          <p:nvPr>
            <p:ph type="body" idx="1"/>
          </p:nvPr>
        </p:nvSpPr>
        <p:spPr/>
        <p:txBody>
          <a:bodyPr/>
          <a:lstStyle/>
          <a:p>
            <a:pPr>
              <a:lnSpc>
                <a:spcPct val="90000"/>
              </a:lnSpc>
              <a:buFontTx/>
              <a:buNone/>
            </a:pPr>
            <a:r>
              <a:rPr lang="en-US" sz="3600"/>
              <a:t>As citizen scientists:</a:t>
            </a:r>
          </a:p>
          <a:p>
            <a:pPr>
              <a:lnSpc>
                <a:spcPct val="90000"/>
              </a:lnSpc>
            </a:pPr>
            <a:r>
              <a:rPr lang="en-US" sz="3600"/>
              <a:t>Write letters to newspapers calling anti-science to their attention,</a:t>
            </a:r>
          </a:p>
          <a:p>
            <a:pPr>
              <a:lnSpc>
                <a:spcPct val="90000"/>
              </a:lnSpc>
            </a:pPr>
            <a:r>
              <a:rPr lang="en-US" sz="3600"/>
              <a:t>Establish relationships with reporters,</a:t>
            </a:r>
          </a:p>
          <a:p>
            <a:pPr>
              <a:lnSpc>
                <a:spcPct val="90000"/>
              </a:lnSpc>
              <a:buFontTx/>
              <a:buNone/>
            </a:pPr>
            <a:endParaRPr lang="en-US" sz="3600"/>
          </a:p>
          <a:p>
            <a:pPr>
              <a:lnSpc>
                <a:spcPct val="90000"/>
              </a:lnSpc>
              <a:buFontTx/>
              <a:buNone/>
            </a:pPr>
            <a:endParaRPr lang="en-US" sz="2800"/>
          </a:p>
          <a:p>
            <a:pPr>
              <a:lnSpc>
                <a:spcPct val="90000"/>
              </a:lnSpc>
              <a:buFontTx/>
              <a:buNone/>
            </a:pPr>
            <a:r>
              <a:rPr lang="en-US" sz="2400"/>
              <a:t> </a:t>
            </a:r>
            <a:endParaRPr lang="en-US"/>
          </a:p>
        </p:txBody>
      </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en-US"/>
              <a:t>What Can We Do?</a:t>
            </a:r>
          </a:p>
        </p:txBody>
      </p:sp>
      <p:sp>
        <p:nvSpPr>
          <p:cNvPr id="447491"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a:xfrm>
            <a:off x="685800" y="1219200"/>
            <a:ext cx="7772400" cy="4343400"/>
          </a:xfrm>
        </p:spPr>
        <p:txBody>
          <a:bodyPr/>
          <a:lstStyle/>
          <a:p>
            <a:pPr marL="609600" indent="-609600">
              <a:buFontTx/>
              <a:buAutoNum type="arabicPeriod"/>
            </a:pPr>
            <a:r>
              <a:rPr lang="en-US"/>
              <a:t>Science is not understood.</a:t>
            </a:r>
          </a:p>
          <a:p>
            <a:pPr marL="609600" indent="-609600">
              <a:buFontTx/>
              <a:buAutoNum type="arabicPeriod"/>
            </a:pPr>
            <a:endParaRPr lang="en-US"/>
          </a:p>
          <a:p>
            <a:pPr marL="609600" indent="-609600">
              <a:buFontTx/>
              <a:buAutoNum type="arabicPeriod"/>
            </a:pPr>
            <a:r>
              <a:rPr lang="en-US"/>
              <a:t>Science is not accepted.</a:t>
            </a:r>
          </a:p>
          <a:p>
            <a:pPr marL="609600" indent="-609600">
              <a:buFontTx/>
              <a:buAutoNum type="arabicPeriod"/>
            </a:pPr>
            <a:endParaRPr lang="en-US"/>
          </a:p>
          <a:p>
            <a:pPr marL="609600" indent="-609600">
              <a:buFontTx/>
              <a:buAutoNum type="arabicPeriod"/>
            </a:pPr>
            <a:r>
              <a:rPr lang="en-US"/>
              <a:t>Science is not supported.</a:t>
            </a:r>
          </a:p>
          <a:p>
            <a:pPr marL="609600" indent="-609600">
              <a:buFontTx/>
              <a:buAutoNum type="arabicPeriod"/>
            </a:pPr>
            <a:endParaRPr lang="en-US"/>
          </a:p>
          <a:p>
            <a:pPr marL="609600" indent="-609600">
              <a:buFontTx/>
              <a:buAutoNum type="arabicPeriod"/>
            </a:pPr>
            <a:r>
              <a:rPr lang="en-US"/>
              <a:t>Science is undercut by politicians.</a:t>
            </a: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a:t>What Can We Do?</a:t>
            </a:r>
          </a:p>
        </p:txBody>
      </p:sp>
      <p:sp>
        <p:nvSpPr>
          <p:cNvPr id="445443"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pPr>
            <a:r>
              <a:rPr lang="en-US"/>
              <a:t>Join AAAS and the Union of Concerned Scientists, and</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n-US"/>
              <a:t>What Can We Do?</a:t>
            </a:r>
          </a:p>
        </p:txBody>
      </p:sp>
      <p:sp>
        <p:nvSpPr>
          <p:cNvPr id="443395" name="Rectangle 3"/>
          <p:cNvSpPr>
            <a:spLocks noGrp="1" noChangeArrowheads="1"/>
          </p:cNvSpPr>
          <p:nvPr>
            <p:ph type="body" idx="1"/>
          </p:nvPr>
        </p:nvSpPr>
        <p:spPr/>
        <p:txBody>
          <a:bodyPr/>
          <a:lstStyle/>
          <a:p>
            <a:pPr>
              <a:lnSpc>
                <a:spcPct val="90000"/>
              </a:lnSpc>
              <a:buFontTx/>
              <a:buNone/>
            </a:pPr>
            <a:r>
              <a:rPr lang="en-US"/>
              <a:t>As citizen scientists:</a:t>
            </a:r>
          </a:p>
          <a:p>
            <a:pPr>
              <a:lnSpc>
                <a:spcPct val="90000"/>
              </a:lnSpc>
            </a:pPr>
            <a:r>
              <a:rPr lang="en-US"/>
              <a:t>Write letters to newspapers calling anti-science to their attention,</a:t>
            </a:r>
          </a:p>
          <a:p>
            <a:pPr>
              <a:lnSpc>
                <a:spcPct val="90000"/>
              </a:lnSpc>
            </a:pPr>
            <a:r>
              <a:rPr lang="en-US"/>
              <a:t>Establish relationships with reporters,</a:t>
            </a:r>
          </a:p>
          <a:p>
            <a:pPr>
              <a:lnSpc>
                <a:spcPct val="90000"/>
              </a:lnSpc>
            </a:pPr>
            <a:r>
              <a:rPr lang="en-US"/>
              <a:t>Appear on TV interview shows,</a:t>
            </a:r>
          </a:p>
          <a:p>
            <a:pPr>
              <a:lnSpc>
                <a:spcPct val="90000"/>
              </a:lnSpc>
            </a:pPr>
            <a:r>
              <a:rPr lang="en-US"/>
              <a:t>Join AAAS and the Union of Concerned Scientists,</a:t>
            </a:r>
          </a:p>
          <a:p>
            <a:pPr>
              <a:lnSpc>
                <a:spcPct val="90000"/>
              </a:lnSpc>
            </a:pPr>
            <a:r>
              <a:rPr lang="en-US">
                <a:solidFill>
                  <a:srgbClr val="FFFF00"/>
                </a:solidFill>
              </a:rPr>
              <a:t>Get off our butts – our livelihood is at stake.</a:t>
            </a:r>
          </a:p>
          <a:p>
            <a:pPr>
              <a:lnSpc>
                <a:spcPct val="90000"/>
              </a:lnSpc>
              <a:buFontTx/>
              <a:buNone/>
            </a:pPr>
            <a:endParaRPr lang="en-US"/>
          </a:p>
          <a:p>
            <a:pPr>
              <a:lnSpc>
                <a:spcPct val="90000"/>
              </a:lnSpc>
              <a:buFontTx/>
              <a:buNone/>
            </a:pPr>
            <a:endParaRPr lang="en-US" sz="2400"/>
          </a:p>
          <a:p>
            <a:pPr>
              <a:lnSpc>
                <a:spcPct val="90000"/>
              </a:lnSpc>
              <a:buFontTx/>
              <a:buNone/>
            </a:pPr>
            <a:r>
              <a:rPr lang="en-US" sz="2000"/>
              <a:t> </a:t>
            </a:r>
            <a:endParaRPr lang="en-US" sz="280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a:t>1. Science is not understood.</a:t>
            </a:r>
          </a:p>
        </p:txBody>
      </p:sp>
      <p:sp>
        <p:nvSpPr>
          <p:cNvPr id="359427" name="Rectangle 3"/>
          <p:cNvSpPr>
            <a:spLocks noGrp="1" noChangeArrowheads="1"/>
          </p:cNvSpPr>
          <p:nvPr>
            <p:ph type="body" idx="1"/>
          </p:nvPr>
        </p:nvSpPr>
        <p:spPr/>
        <p:txBody>
          <a:bodyPr/>
          <a:lstStyle/>
          <a:p>
            <a:r>
              <a:rPr lang="en-US"/>
              <a:t>Science is taught in elementary and high schools as formulas and facts – not as experimentation and inquiry.</a:t>
            </a:r>
          </a:p>
          <a:p>
            <a:r>
              <a:rPr lang="en-US"/>
              <a:t>The scientific method is one more fact to be memorized.</a:t>
            </a:r>
          </a:p>
          <a:p>
            <a:r>
              <a:rPr lang="en-US"/>
              <a:t>Even out of schools, Occam’s Razor is ignored. </a:t>
            </a:r>
            <a:endParaRPr lang="en-US" i="1">
              <a:solidFill>
                <a:srgbClr val="FFFF00"/>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a:t>1. Science is not understood.</a:t>
            </a:r>
          </a:p>
        </p:txBody>
      </p:sp>
      <p:sp>
        <p:nvSpPr>
          <p:cNvPr id="369667" name="Rectangle 3"/>
          <p:cNvSpPr>
            <a:spLocks noGrp="1" noChangeArrowheads="1"/>
          </p:cNvSpPr>
          <p:nvPr>
            <p:ph type="body" idx="1"/>
          </p:nvPr>
        </p:nvSpPr>
        <p:spPr/>
        <p:txBody>
          <a:bodyPr/>
          <a:lstStyle/>
          <a:p>
            <a:r>
              <a:rPr lang="en-US"/>
              <a:t>Science is taught in elementary and high schools as formulas and facts – not as experimentation and inquiry.</a:t>
            </a:r>
          </a:p>
          <a:p>
            <a:r>
              <a:rPr lang="en-US"/>
              <a:t>The scientific method is one more fact to be memorized.</a:t>
            </a:r>
          </a:p>
          <a:p>
            <a:r>
              <a:rPr lang="en-US"/>
              <a:t>Even out of schools, Occam’s Razor is ignored. </a:t>
            </a:r>
            <a:r>
              <a:rPr lang="en-US" i="1">
                <a:solidFill>
                  <a:srgbClr val="FFFF00"/>
                </a:solidFill>
              </a:rPr>
              <a:t>Lights in the sky are UFOs.</a:t>
            </a:r>
          </a:p>
          <a:p>
            <a:endParaRPr lang="en-US" i="1">
              <a:solidFill>
                <a:srgbClr val="FFFF00"/>
              </a:solidFil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a:xfrm>
            <a:off x="685800" y="609600"/>
            <a:ext cx="7772400" cy="1981200"/>
          </a:xfrm>
        </p:spPr>
        <p:txBody>
          <a:bodyPr/>
          <a:lstStyle/>
          <a:p>
            <a:pPr marL="838200" indent="-838200">
              <a:buFontTx/>
              <a:buAutoNum type="arabicPeriod"/>
            </a:pPr>
            <a:r>
              <a:rPr lang="en-US" dirty="0"/>
              <a:t>Science is not </a:t>
            </a:r>
            <a:r>
              <a:rPr lang="en-US" dirty="0" smtClean="0"/>
              <a:t>understood.</a:t>
            </a:r>
            <a:br>
              <a:rPr lang="en-US" dirty="0" smtClean="0"/>
            </a:br>
            <a:r>
              <a:rPr lang="en-US" i="1" dirty="0" smtClean="0"/>
              <a:t>e. g. risk   </a:t>
            </a:r>
            <a:endParaRPr lang="en-US" i="1" dirty="0"/>
          </a:p>
        </p:txBody>
      </p:sp>
      <p:sp>
        <p:nvSpPr>
          <p:cNvPr id="363523" name="Rectangle 3"/>
          <p:cNvSpPr>
            <a:spLocks noGrp="1" noChangeArrowheads="1"/>
          </p:cNvSpPr>
          <p:nvPr>
            <p:ph type="body" idx="1"/>
          </p:nvPr>
        </p:nvSpPr>
        <p:spPr>
          <a:xfrm>
            <a:off x="685800" y="2362200"/>
            <a:ext cx="7772400" cy="3733800"/>
          </a:xfrm>
        </p:spPr>
        <p:txBody>
          <a:bodyPr/>
          <a:lstStyle/>
          <a:p>
            <a:pPr>
              <a:lnSpc>
                <a:spcPct val="90000"/>
              </a:lnSpc>
            </a:pPr>
            <a:endParaRPr lang="en-US" dirty="0"/>
          </a:p>
          <a:p>
            <a:pPr>
              <a:lnSpc>
                <a:spcPct val="90000"/>
              </a:lnSpc>
            </a:pPr>
            <a:r>
              <a:rPr lang="en-US" dirty="0"/>
              <a:t>Risk is inevitable part of life yet:</a:t>
            </a:r>
          </a:p>
          <a:p>
            <a:pPr>
              <a:lnSpc>
                <a:spcPct val="90000"/>
              </a:lnSpc>
              <a:buFontTx/>
              <a:buNone/>
            </a:pPr>
            <a:r>
              <a:rPr lang="en-US" dirty="0"/>
              <a:t> </a:t>
            </a:r>
            <a:r>
              <a:rPr lang="en-US" sz="2800" dirty="0"/>
              <a:t>The “morning after pill” Plan B was not approved by the FDA because it was claimed (by FDA administrators) the manufacturer had not proven it was safe for 16 year olds to buy over the counter. </a:t>
            </a:r>
          </a:p>
          <a:p>
            <a:pPr>
              <a:lnSpc>
                <a:spcPct val="90000"/>
              </a:lnSpc>
            </a:pPr>
            <a:endParaRPr lang="en-US" dirty="0">
              <a:solidFill>
                <a:srgbClr val="FFFF00"/>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0C0C0"/>
      </a:dk1>
      <a:lt1>
        <a:srgbClr val="FFFFFF"/>
      </a:lt1>
      <a:dk2>
        <a:srgbClr val="0033CC"/>
      </a:dk2>
      <a:lt2>
        <a:srgbClr val="FFFFFF"/>
      </a:lt2>
      <a:accent1>
        <a:srgbClr val="00CC99"/>
      </a:accent1>
      <a:accent2>
        <a:srgbClr val="3333CC"/>
      </a:accent2>
      <a:accent3>
        <a:srgbClr val="AAADE2"/>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Eurostile"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5087</TotalTime>
  <Words>2021</Words>
  <Application>Microsoft Office PowerPoint</Application>
  <PresentationFormat>On-screen Show (4:3)</PresentationFormat>
  <Paragraphs>305</Paragraphs>
  <Slides>61</Slides>
  <Notes>61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61</vt:i4>
      </vt:variant>
    </vt:vector>
  </HeadingPairs>
  <TitlesOfParts>
    <vt:vector size="68" baseType="lpstr">
      <vt:lpstr>Times New Roman</vt:lpstr>
      <vt:lpstr>Eurostile</vt:lpstr>
      <vt:lpstr>Copperplate Gothic Bold</vt:lpstr>
      <vt:lpstr>Arial</vt:lpstr>
      <vt:lpstr>Default Design</vt:lpstr>
      <vt:lpstr>Microsoft Excel Chart</vt:lpstr>
      <vt:lpstr>Microsoft Office Excel Chart</vt:lpstr>
      <vt:lpstr>Slide 1</vt:lpstr>
      <vt:lpstr>Two Stories of Carolyn</vt:lpstr>
      <vt:lpstr>Two Stories of Carolyn</vt:lpstr>
      <vt:lpstr>Two Stories of Carolyn</vt:lpstr>
      <vt:lpstr>Two Stories of Carolyn</vt:lpstr>
      <vt:lpstr>Slide 6</vt:lpstr>
      <vt:lpstr>1. Science is not understood.</vt:lpstr>
      <vt:lpstr>1. Science is not understood.</vt:lpstr>
      <vt:lpstr>Science is not understood. e. g. risk   </vt:lpstr>
      <vt:lpstr>Science is not understood. e. g. risk   </vt:lpstr>
      <vt:lpstr>2. Science is not accepted. </vt:lpstr>
      <vt:lpstr>Astrology - 25% believers</vt:lpstr>
      <vt:lpstr>Communication with the Dead – 21%</vt:lpstr>
      <vt:lpstr>ETs visited Earth - 24%</vt:lpstr>
      <vt:lpstr>Mental Telepathy – 31%</vt:lpstr>
      <vt:lpstr>ESP – 41%</vt:lpstr>
      <vt:lpstr>Ghosts – 32%</vt:lpstr>
      <vt:lpstr>Haunted Houses – 37%</vt:lpstr>
      <vt:lpstr>People are Possessed by the Devil – 42%</vt:lpstr>
      <vt:lpstr>Slide 20</vt:lpstr>
      <vt:lpstr>Gallup Polls: 1999-2004 </vt:lpstr>
      <vt:lpstr>Slide 22</vt:lpstr>
      <vt:lpstr>Slide 23</vt:lpstr>
      <vt:lpstr>Slide 24</vt:lpstr>
      <vt:lpstr>Harris Poll: June 17-21, 2005 n = 885 adults</vt:lpstr>
      <vt:lpstr>Slide 26</vt:lpstr>
      <vt:lpstr>Slide 27</vt:lpstr>
      <vt:lpstr>Harris Poll: June 17-21, 2005 n = 885 adults</vt:lpstr>
      <vt:lpstr>Slide 29</vt:lpstr>
      <vt:lpstr>3. Science is not supported. </vt:lpstr>
      <vt:lpstr>Slide 31</vt:lpstr>
      <vt:lpstr>Slide 32</vt:lpstr>
      <vt:lpstr>Slide 33</vt:lpstr>
      <vt:lpstr>Slide 34</vt:lpstr>
      <vt:lpstr>Slide 35</vt:lpstr>
      <vt:lpstr>Slide 36</vt:lpstr>
      <vt:lpstr>3. Science is not supported.  </vt:lpstr>
      <vt:lpstr>3. Science is not supported.  </vt:lpstr>
      <vt:lpstr>Daily Headlines in 2005:</vt:lpstr>
      <vt:lpstr>4. Science is undercut by politicians. </vt:lpstr>
      <vt:lpstr>4. Science is undercut by politicians. </vt:lpstr>
      <vt:lpstr>Agency Abuses: The Environment </vt:lpstr>
      <vt:lpstr>Agency Abuses: Public Health </vt:lpstr>
      <vt:lpstr>Science Advisory Committees </vt:lpstr>
      <vt:lpstr>Is there confusion?</vt:lpstr>
      <vt:lpstr>Is there confusion?</vt:lpstr>
      <vt:lpstr>Has the Situation Changed?</vt:lpstr>
      <vt:lpstr>Has the Situation Changed?</vt:lpstr>
      <vt:lpstr>Has the Situation Changed?</vt:lpstr>
      <vt:lpstr>Has the Situation Changed?</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lpstr>What Can We Do?</vt:lpstr>
    </vt:vector>
  </TitlesOfParts>
  <Company>University of Texas at Austin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Pocahontas as told by an admirer</dc:title>
  <dc:creator>Alan Kaylor Cline</dc:creator>
  <cp:lastModifiedBy>Alan Kaylor Cline</cp:lastModifiedBy>
  <cp:revision>77</cp:revision>
  <dcterms:created xsi:type="dcterms:W3CDTF">2001-12-07T04:16:19Z</dcterms:created>
  <dcterms:modified xsi:type="dcterms:W3CDTF">2010-05-07T03:13:16Z</dcterms:modified>
</cp:coreProperties>
</file>