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1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89" r:id="rId9"/>
    <p:sldId id="276" r:id="rId10"/>
    <p:sldId id="278" r:id="rId11"/>
    <p:sldId id="281" r:id="rId12"/>
    <p:sldId id="280" r:id="rId13"/>
    <p:sldId id="282" r:id="rId14"/>
    <p:sldId id="283" r:id="rId15"/>
    <p:sldId id="284" r:id="rId16"/>
    <p:sldId id="286" r:id="rId17"/>
    <p:sldId id="288" r:id="rId18"/>
    <p:sldId id="287" r:id="rId19"/>
    <p:sldId id="285" r:id="rId20"/>
  </p:sldIdLst>
  <p:sldSz cx="9144000" cy="6858000" type="screen4x3"/>
  <p:notesSz cx="6858000" cy="9144000"/>
  <p:embeddedFontLst>
    <p:embeddedFont>
      <p:font typeface="Eurostile" charset="0"/>
      <p:regular r:id="rId22"/>
      <p:bold r:id="rId23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A84C"/>
    <a:srgbClr val="FDC701"/>
    <a:srgbClr val="C9034E"/>
    <a:srgbClr val="D70354"/>
    <a:srgbClr val="E7035A"/>
    <a:srgbClr val="C20254"/>
    <a:srgbClr val="D8025E"/>
    <a:srgbClr val="00A4DE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80" autoAdjust="0"/>
    <p:restoredTop sz="95320" autoAdjust="0"/>
  </p:normalViewPr>
  <p:slideViewPr>
    <p:cSldViewPr>
      <p:cViewPr varScale="1">
        <p:scale>
          <a:sx n="78" d="100"/>
          <a:sy n="78" d="100"/>
        </p:scale>
        <p:origin x="-90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image" Target="../media/image3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image" Target="../media/image3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image" Target="../media/image3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5" Type="http://schemas.openxmlformats.org/officeDocument/2006/relationships/image" Target="../media/image8.wmf"/><Relationship Id="rId4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5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2D952AD-9171-41C7-AA1E-1E6C27CDD8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28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EF2D66-C081-402F-AB27-06FB02896DDF}" type="slidenum">
              <a:rPr lang="en-US"/>
              <a:pPr/>
              <a:t>1</a:t>
            </a:fld>
            <a:endParaRPr lang="en-US"/>
          </a:p>
        </p:txBody>
      </p:sp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F00649-924A-459C-918E-8C6A836F2D10}" type="slidenum">
              <a:rPr lang="en-US"/>
              <a:pPr/>
              <a:t>10</a:t>
            </a:fld>
            <a:endParaRPr lang="en-US"/>
          </a:p>
        </p:txBody>
      </p:sp>
      <p:sp>
        <p:nvSpPr>
          <p:cNvPr id="56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74E3-7B79-4578-B95E-AF5A3A1B730E}" type="slidenum">
              <a:rPr lang="en-US"/>
              <a:pPr/>
              <a:t>11</a:t>
            </a:fld>
            <a:endParaRPr lang="en-US"/>
          </a:p>
        </p:txBody>
      </p:sp>
      <p:sp>
        <p:nvSpPr>
          <p:cNvPr id="57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8E933-E86B-4919-ADD1-7DE7433B8630}" type="slidenum">
              <a:rPr lang="en-US"/>
              <a:pPr/>
              <a:t>12</a:t>
            </a:fld>
            <a:endParaRPr lang="en-US"/>
          </a:p>
        </p:txBody>
      </p:sp>
      <p:sp>
        <p:nvSpPr>
          <p:cNvPr id="57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48C93-EA3A-4B0F-84B8-A3E9E26978A8}" type="slidenum">
              <a:rPr lang="en-US"/>
              <a:pPr/>
              <a:t>13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CC5CD9-C4D3-4C72-9550-1EAF57491D60}" type="slidenum">
              <a:rPr lang="en-US"/>
              <a:pPr/>
              <a:t>14</a:t>
            </a:fld>
            <a:endParaRPr lang="en-US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2F06B-3115-4472-B0B8-0AB87E0117CC}" type="slidenum">
              <a:rPr lang="en-US"/>
              <a:pPr/>
              <a:t>15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86771-2CFE-41A6-8880-5C375D029282}" type="slidenum">
              <a:rPr lang="en-US"/>
              <a:pPr/>
              <a:t>16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86771-2CFE-41A6-8880-5C375D029282}" type="slidenum">
              <a:rPr lang="en-US"/>
              <a:pPr/>
              <a:t>17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20752-C9F0-409E-AD3A-3AFB535C2236}" type="slidenum">
              <a:rPr lang="en-US"/>
              <a:pPr/>
              <a:t>18</a:t>
            </a:fld>
            <a:endParaRPr lang="en-US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39479-C697-49A2-8799-0DB47E543C84}" type="slidenum">
              <a:rPr lang="en-US"/>
              <a:pPr/>
              <a:t>19</a:t>
            </a:fld>
            <a:endParaRPr lang="en-US"/>
          </a:p>
        </p:txBody>
      </p:sp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BB3408-0FC2-4275-A3C8-2AE03582B962}" type="slidenum">
              <a:rPr lang="en-US"/>
              <a:pPr/>
              <a:t>2</a:t>
            </a:fld>
            <a:endParaRPr lang="en-US"/>
          </a:p>
        </p:txBody>
      </p:sp>
      <p:sp>
        <p:nvSpPr>
          <p:cNvPr id="54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E2AF9-7EBA-4A40-9B26-6697B0A5208D}" type="slidenum">
              <a:rPr lang="en-US"/>
              <a:pPr/>
              <a:t>3</a:t>
            </a:fld>
            <a:endParaRPr lang="en-US"/>
          </a:p>
        </p:txBody>
      </p:sp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32A0F-720B-4B65-80D0-A20541D4BB10}" type="slidenum">
              <a:rPr lang="en-US"/>
              <a:pPr/>
              <a:t>4</a:t>
            </a:fld>
            <a:endParaRPr lang="en-US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A33CBC-9C0B-4359-88A3-B30A2E55EC3A}" type="slidenum">
              <a:rPr lang="en-US"/>
              <a:pPr/>
              <a:t>5</a:t>
            </a:fld>
            <a:endParaRPr lang="en-US"/>
          </a:p>
        </p:txBody>
      </p:sp>
      <p:sp>
        <p:nvSpPr>
          <p:cNvPr id="55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D3FDF-D71C-47FD-B620-A862C1C9F42A}" type="slidenum">
              <a:rPr lang="en-US"/>
              <a:pPr/>
              <a:t>6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540E2-7EB3-4E73-99F5-A54F18E81502}" type="slidenum">
              <a:rPr lang="en-US"/>
              <a:pPr/>
              <a:t>7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540E2-7EB3-4E73-99F5-A54F18E81502}" type="slidenum">
              <a:rPr lang="en-US"/>
              <a:pPr/>
              <a:t>8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F7FD8-32B5-4632-91AE-ECADB68A25B4}" type="slidenum">
              <a:rPr lang="en-US"/>
              <a:pPr/>
              <a:t>9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CACDC-8CBF-410B-A6B1-3FBC465E3D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244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323F8-5DDB-44A4-98B8-5E58694928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245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9E6F3-A705-4809-AB73-D53947DC3F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3930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278406-C8EB-4E0C-A1F7-4189D4685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4697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5FD9185-190F-4E31-8F28-719482D969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990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3C29D-629B-4C07-B911-F3BB069E6B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3803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5A93D-544A-4D9D-BFF8-ACEE37F7C7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102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6A87B-CA14-4D47-A0CC-7A9DBB5512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4438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ECF25-6A06-4D43-B416-AC33BD6FDC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9949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BFF81-887F-4158-9FF0-729DB66CF0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0529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B5713-B9F2-4058-9B4D-67F4E0D433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4901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49CAD-D238-49A5-9086-4282428FA9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0626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218C0-DC1D-4F2D-8033-CA7FF5DFCB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814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510C3FB-ACB1-48F5-A934-6FAE4E1246E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5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5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5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6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6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153400" cy="1066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Bayesian Notions and False Positives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False Positives in Medical Tests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114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Suppose that a test for a disease generates the following results: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/>
              <a:t>if a tested patient has the disease, the test returns a positive result 99.9% of the time, or with probability 0.999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2. if a tested patient does not have the disease, the test returns a negative result 99.5% of the time, or with probability 0.995.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Suppose also that only 0.2% of the population has that disease, so that a randomly selected patient has a 0.002 prior probability of having the disease.</a:t>
            </a:r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1236663" y="5332413"/>
            <a:ext cx="64944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“false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not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375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Let’s begin with 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“true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  <p:sp>
        <p:nvSpPr>
          <p:cNvPr id="577539" name="Text Box 3"/>
          <p:cNvSpPr txBox="1">
            <a:spLocks noChangeArrowheads="1"/>
          </p:cNvSpPr>
          <p:nvPr/>
        </p:nvSpPr>
        <p:spPr bwMode="auto">
          <a:xfrm>
            <a:off x="2895600" y="1981200"/>
            <a:ext cx="340201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A: Patient Tests Positively</a:t>
            </a:r>
          </a:p>
          <a:p>
            <a:pPr algn="l"/>
            <a:endParaRPr lang="en-US"/>
          </a:p>
          <a:p>
            <a:pPr algn="l"/>
            <a:r>
              <a:rPr lang="en-US"/>
              <a:t>B: Patient Has Disease</a:t>
            </a:r>
          </a:p>
          <a:p>
            <a:pPr algn="l"/>
            <a:endParaRPr lang="en-US"/>
          </a:p>
        </p:txBody>
      </p:sp>
      <p:graphicFrame>
        <p:nvGraphicFramePr>
          <p:cNvPr id="577540" name="Object 4"/>
          <p:cNvGraphicFramePr>
            <a:graphicFrameLocks noGrp="1" noChangeAspect="1"/>
          </p:cNvGraphicFramePr>
          <p:nvPr>
            <p:ph/>
          </p:nvPr>
        </p:nvGraphicFramePr>
        <p:xfrm>
          <a:off x="2971800" y="3352800"/>
          <a:ext cx="3048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69" name="Equation" r:id="rId4" imgW="1447560" imgH="419040" progId="Equation.DSMT4">
                  <p:embed/>
                </p:oleObj>
              </mc:Choice>
              <mc:Fallback>
                <p:oleObj name="Equation" r:id="rId4" imgW="144756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2800"/>
                        <a:ext cx="3048000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1" name="Object 5"/>
          <p:cNvGraphicFramePr>
            <a:graphicFrameLocks noChangeAspect="1"/>
          </p:cNvGraphicFramePr>
          <p:nvPr/>
        </p:nvGraphicFramePr>
        <p:xfrm>
          <a:off x="304800" y="45720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70" name="Equation" r:id="rId6" imgW="495000" imgH="203040" progId="Equation.DSMT4">
                  <p:embed/>
                </p:oleObj>
              </mc:Choice>
              <mc:Fallback>
                <p:oleObj name="Equation" r:id="rId6" imgW="49500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2" name="Object 6"/>
          <p:cNvGraphicFramePr>
            <a:graphicFrameLocks noChangeAspect="1"/>
          </p:cNvGraphicFramePr>
          <p:nvPr/>
        </p:nvGraphicFramePr>
        <p:xfrm>
          <a:off x="304800" y="51054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71" name="Equation" r:id="rId8" imgW="495000" imgH="203040" progId="Equation.DSMT4">
                  <p:embed/>
                </p:oleObj>
              </mc:Choice>
              <mc:Fallback>
                <p:oleObj name="Equation" r:id="rId8" imgW="49500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054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3" name="Object 7"/>
          <p:cNvGraphicFramePr>
            <a:graphicFrameLocks noChangeAspect="1"/>
          </p:cNvGraphicFramePr>
          <p:nvPr/>
        </p:nvGraphicFramePr>
        <p:xfrm>
          <a:off x="381000" y="5638800"/>
          <a:ext cx="7175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72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638800"/>
                        <a:ext cx="7175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4" name="Object 8"/>
          <p:cNvGraphicFramePr>
            <a:graphicFrameLocks noChangeAspect="1"/>
          </p:cNvGraphicFramePr>
          <p:nvPr/>
        </p:nvGraphicFramePr>
        <p:xfrm>
          <a:off x="381000" y="6172200"/>
          <a:ext cx="7159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73" name="Equation" r:id="rId12" imgW="342720" imgH="203040" progId="Equation.DSMT4">
                  <p:embed/>
                </p:oleObj>
              </mc:Choice>
              <mc:Fallback>
                <p:oleObj name="Equation" r:id="rId12" imgW="34272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172200"/>
                        <a:ext cx="7159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7545" name="Text Box 9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Tests Positively given that Patient Has Disease</a:t>
            </a:r>
          </a:p>
        </p:txBody>
      </p:sp>
      <p:sp>
        <p:nvSpPr>
          <p:cNvPr id="577546" name="Text Box 10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Has Disease</a:t>
            </a:r>
          </a:p>
        </p:txBody>
      </p:sp>
      <p:sp>
        <p:nvSpPr>
          <p:cNvPr id="577547" name="Text Box 11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Tests Positively</a:t>
            </a:r>
          </a:p>
        </p:txBody>
      </p:sp>
      <p:sp>
        <p:nvSpPr>
          <p:cNvPr id="577548" name="Text Box 12"/>
          <p:cNvSpPr txBox="1">
            <a:spLocks noChangeArrowheads="1"/>
          </p:cNvSpPr>
          <p:nvPr/>
        </p:nvSpPr>
        <p:spPr bwMode="auto">
          <a:xfrm>
            <a:off x="1371600" y="45720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Has Disease given that Patient Tests Positively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1371600" y="381000"/>
            <a:ext cx="6375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Let’s begin with 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“true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  <p:sp>
        <p:nvSpPr>
          <p:cNvPr id="572423" name="Text Box 7"/>
          <p:cNvSpPr txBox="1">
            <a:spLocks noChangeArrowheads="1"/>
          </p:cNvSpPr>
          <p:nvPr/>
        </p:nvSpPr>
        <p:spPr bwMode="auto">
          <a:xfrm>
            <a:off x="2895600" y="1981200"/>
            <a:ext cx="340201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A: Patient Tests Positively</a:t>
            </a:r>
          </a:p>
          <a:p>
            <a:pPr algn="l"/>
            <a:endParaRPr lang="en-US"/>
          </a:p>
          <a:p>
            <a:pPr algn="l"/>
            <a:r>
              <a:rPr lang="en-US"/>
              <a:t>B: Patient Has Disease</a:t>
            </a:r>
          </a:p>
          <a:p>
            <a:pPr algn="l"/>
            <a:endParaRPr lang="en-US"/>
          </a:p>
        </p:txBody>
      </p:sp>
      <p:graphicFrame>
        <p:nvGraphicFramePr>
          <p:cNvPr id="572424" name="Object 8"/>
          <p:cNvGraphicFramePr>
            <a:graphicFrameLocks noGrp="1" noChangeAspect="1"/>
          </p:cNvGraphicFramePr>
          <p:nvPr>
            <p:ph/>
          </p:nvPr>
        </p:nvGraphicFramePr>
        <p:xfrm>
          <a:off x="2971800" y="3352800"/>
          <a:ext cx="3048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55" name="Equation" r:id="rId4" imgW="1447560" imgH="419040" progId="Equation.DSMT4">
                  <p:embed/>
                </p:oleObj>
              </mc:Choice>
              <mc:Fallback>
                <p:oleObj name="Equation" r:id="rId4" imgW="144756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2800"/>
                        <a:ext cx="3048000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2426" name="Object 10"/>
          <p:cNvGraphicFramePr>
            <a:graphicFrameLocks noChangeAspect="1"/>
          </p:cNvGraphicFramePr>
          <p:nvPr/>
        </p:nvGraphicFramePr>
        <p:xfrm>
          <a:off x="304800" y="45720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56" name="Equation" r:id="rId6" imgW="495000" imgH="203040" progId="Equation.DSMT4">
                  <p:embed/>
                </p:oleObj>
              </mc:Choice>
              <mc:Fallback>
                <p:oleObj name="Equation" r:id="rId6" imgW="495000" imgH="203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2427" name="Object 11"/>
          <p:cNvGraphicFramePr>
            <a:graphicFrameLocks noChangeAspect="1"/>
          </p:cNvGraphicFramePr>
          <p:nvPr/>
        </p:nvGraphicFramePr>
        <p:xfrm>
          <a:off x="304800" y="51054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57" name="Equation" r:id="rId8" imgW="495000" imgH="203040" progId="Equation.DSMT4">
                  <p:embed/>
                </p:oleObj>
              </mc:Choice>
              <mc:Fallback>
                <p:oleObj name="Equation" r:id="rId8" imgW="49500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054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2428" name="Object 12"/>
          <p:cNvGraphicFramePr>
            <a:graphicFrameLocks noChangeAspect="1"/>
          </p:cNvGraphicFramePr>
          <p:nvPr/>
        </p:nvGraphicFramePr>
        <p:xfrm>
          <a:off x="381000" y="5638800"/>
          <a:ext cx="7175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58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638800"/>
                        <a:ext cx="7175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2429" name="Object 13"/>
          <p:cNvGraphicFramePr>
            <a:graphicFrameLocks noChangeAspect="1"/>
          </p:cNvGraphicFramePr>
          <p:nvPr/>
        </p:nvGraphicFramePr>
        <p:xfrm>
          <a:off x="381000" y="6172200"/>
          <a:ext cx="7159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59" name="Equation" r:id="rId12" imgW="342720" imgH="203040" progId="Equation.DSMT4">
                  <p:embed/>
                </p:oleObj>
              </mc:Choice>
              <mc:Fallback>
                <p:oleObj name="Equation" r:id="rId12" imgW="342720" imgH="203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172200"/>
                        <a:ext cx="7159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2431" name="Text Box 15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Tests Positively given that Patient Has Disease</a:t>
            </a:r>
          </a:p>
        </p:txBody>
      </p:sp>
      <p:sp>
        <p:nvSpPr>
          <p:cNvPr id="572432" name="Text Box 16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Has Disease</a:t>
            </a:r>
          </a:p>
        </p:txBody>
      </p:sp>
      <p:sp>
        <p:nvSpPr>
          <p:cNvPr id="572433" name="Text Box 17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Tests Positively</a:t>
            </a:r>
          </a:p>
        </p:txBody>
      </p:sp>
      <p:sp>
        <p:nvSpPr>
          <p:cNvPr id="572434" name="Text Box 18"/>
          <p:cNvSpPr txBox="1">
            <a:spLocks noChangeArrowheads="1"/>
          </p:cNvSpPr>
          <p:nvPr/>
        </p:nvSpPr>
        <p:spPr bwMode="auto">
          <a:xfrm>
            <a:off x="1371600" y="45720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solidFill>
                  <a:srgbClr val="FFFF00"/>
                </a:solidFill>
                <a:latin typeface="Arial" charset="0"/>
              </a:rPr>
              <a:t>Is the probability Patient Has Disease given that Patient Tests Positively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375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Let’s begin with 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“true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  <p:sp>
        <p:nvSpPr>
          <p:cNvPr id="579587" name="Text Box 3"/>
          <p:cNvSpPr txBox="1">
            <a:spLocks noChangeArrowheads="1"/>
          </p:cNvSpPr>
          <p:nvPr/>
        </p:nvSpPr>
        <p:spPr bwMode="auto">
          <a:xfrm>
            <a:off x="2895600" y="1981200"/>
            <a:ext cx="340201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A: Patient Tests Positively</a:t>
            </a:r>
          </a:p>
          <a:p>
            <a:pPr algn="l"/>
            <a:endParaRPr lang="en-US"/>
          </a:p>
          <a:p>
            <a:pPr algn="l"/>
            <a:r>
              <a:rPr lang="en-US"/>
              <a:t>B: Patient Has Disease</a:t>
            </a:r>
          </a:p>
          <a:p>
            <a:pPr algn="l"/>
            <a:endParaRPr lang="en-US"/>
          </a:p>
        </p:txBody>
      </p:sp>
      <p:graphicFrame>
        <p:nvGraphicFramePr>
          <p:cNvPr id="579588" name="Object 4"/>
          <p:cNvGraphicFramePr>
            <a:graphicFrameLocks noGrp="1" noChangeAspect="1"/>
          </p:cNvGraphicFramePr>
          <p:nvPr>
            <p:ph/>
          </p:nvPr>
        </p:nvGraphicFramePr>
        <p:xfrm>
          <a:off x="2971800" y="3352800"/>
          <a:ext cx="3048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617" name="Equation" r:id="rId4" imgW="1447560" imgH="419040" progId="Equation.DSMT4">
                  <p:embed/>
                </p:oleObj>
              </mc:Choice>
              <mc:Fallback>
                <p:oleObj name="Equation" r:id="rId4" imgW="144756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2800"/>
                        <a:ext cx="3048000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9589" name="Object 5"/>
          <p:cNvGraphicFramePr>
            <a:graphicFrameLocks noChangeAspect="1"/>
          </p:cNvGraphicFramePr>
          <p:nvPr/>
        </p:nvGraphicFramePr>
        <p:xfrm>
          <a:off x="304800" y="45720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618" name="Equation" r:id="rId6" imgW="495000" imgH="203040" progId="Equation.DSMT4">
                  <p:embed/>
                </p:oleObj>
              </mc:Choice>
              <mc:Fallback>
                <p:oleObj name="Equation" r:id="rId6" imgW="49500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9590" name="Object 6"/>
          <p:cNvGraphicFramePr>
            <a:graphicFrameLocks noChangeAspect="1"/>
          </p:cNvGraphicFramePr>
          <p:nvPr/>
        </p:nvGraphicFramePr>
        <p:xfrm>
          <a:off x="304800" y="51054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619" name="Equation" r:id="rId8" imgW="495000" imgH="203040" progId="Equation.DSMT4">
                  <p:embed/>
                </p:oleObj>
              </mc:Choice>
              <mc:Fallback>
                <p:oleObj name="Equation" r:id="rId8" imgW="49500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054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9591" name="Object 7"/>
          <p:cNvGraphicFramePr>
            <a:graphicFrameLocks noChangeAspect="1"/>
          </p:cNvGraphicFramePr>
          <p:nvPr/>
        </p:nvGraphicFramePr>
        <p:xfrm>
          <a:off x="381000" y="5638800"/>
          <a:ext cx="7175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620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638800"/>
                        <a:ext cx="7175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9592" name="Object 8"/>
          <p:cNvGraphicFramePr>
            <a:graphicFrameLocks noChangeAspect="1"/>
          </p:cNvGraphicFramePr>
          <p:nvPr/>
        </p:nvGraphicFramePr>
        <p:xfrm>
          <a:off x="381000" y="6172200"/>
          <a:ext cx="7159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621" name="Equation" r:id="rId12" imgW="342720" imgH="203040" progId="Equation.DSMT4">
                  <p:embed/>
                </p:oleObj>
              </mc:Choice>
              <mc:Fallback>
                <p:oleObj name="Equation" r:id="rId12" imgW="34272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172200"/>
                        <a:ext cx="7159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9593" name="Text Box 9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.999</a:t>
            </a:r>
          </a:p>
        </p:txBody>
      </p:sp>
      <p:sp>
        <p:nvSpPr>
          <p:cNvPr id="579594" name="Text Box 10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.002</a:t>
            </a:r>
          </a:p>
        </p:txBody>
      </p:sp>
      <p:sp>
        <p:nvSpPr>
          <p:cNvPr id="579595" name="Text Box 11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Tests Positively</a:t>
            </a:r>
          </a:p>
        </p:txBody>
      </p:sp>
      <p:sp>
        <p:nvSpPr>
          <p:cNvPr id="579596" name="Text Box 12"/>
          <p:cNvSpPr txBox="1">
            <a:spLocks noChangeArrowheads="1"/>
          </p:cNvSpPr>
          <p:nvPr/>
        </p:nvSpPr>
        <p:spPr bwMode="auto">
          <a:xfrm>
            <a:off x="1371600" y="45720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solidFill>
                  <a:srgbClr val="FFFF00"/>
                </a:solidFill>
                <a:latin typeface="Arial" charset="0"/>
              </a:rPr>
              <a:t>Is the probability Patient Has Disease given that Patient Tests Positively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Text Box 2"/>
          <p:cNvSpPr txBox="1">
            <a:spLocks noChangeArrowheads="1"/>
          </p:cNvSpPr>
          <p:nvPr/>
        </p:nvSpPr>
        <p:spPr bwMode="auto">
          <a:xfrm>
            <a:off x="1522413" y="381000"/>
            <a:ext cx="60817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What is the 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</a:rPr>
              <a:t>probability that the Patient Tests Positively?</a:t>
            </a:r>
          </a:p>
        </p:txBody>
      </p:sp>
      <p:graphicFrame>
        <p:nvGraphicFramePr>
          <p:cNvPr id="581637" name="Object 5"/>
          <p:cNvGraphicFramePr>
            <a:graphicFrameLocks noChangeAspect="1"/>
          </p:cNvGraphicFramePr>
          <p:nvPr/>
        </p:nvGraphicFramePr>
        <p:xfrm>
          <a:off x="304800" y="45720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1677" name="Equation" r:id="rId4" imgW="495000" imgH="203040" progId="Equation.DSMT4">
                  <p:embed/>
                </p:oleObj>
              </mc:Choice>
              <mc:Fallback>
                <p:oleObj name="Equation" r:id="rId4" imgW="49500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1638" name="Object 6"/>
          <p:cNvGraphicFramePr>
            <a:graphicFrameLocks noChangeAspect="1"/>
          </p:cNvGraphicFramePr>
          <p:nvPr/>
        </p:nvGraphicFramePr>
        <p:xfrm>
          <a:off x="304800" y="51054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1678" name="Equation" r:id="rId6" imgW="495000" imgH="203040" progId="Equation.DSMT4">
                  <p:embed/>
                </p:oleObj>
              </mc:Choice>
              <mc:Fallback>
                <p:oleObj name="Equation" r:id="rId6" imgW="49500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054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1639" name="Object 7"/>
          <p:cNvGraphicFramePr>
            <a:graphicFrameLocks noChangeAspect="1"/>
          </p:cNvGraphicFramePr>
          <p:nvPr/>
        </p:nvGraphicFramePr>
        <p:xfrm>
          <a:off x="381000" y="5638800"/>
          <a:ext cx="7175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1679" name="Equation" r:id="rId8" imgW="342720" imgH="203040" progId="Equation.DSMT4">
                  <p:embed/>
                </p:oleObj>
              </mc:Choice>
              <mc:Fallback>
                <p:oleObj name="Equation" r:id="rId8" imgW="34272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638800"/>
                        <a:ext cx="7175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1640" name="Object 8"/>
          <p:cNvGraphicFramePr>
            <a:graphicFrameLocks noChangeAspect="1"/>
          </p:cNvGraphicFramePr>
          <p:nvPr/>
        </p:nvGraphicFramePr>
        <p:xfrm>
          <a:off x="381000" y="6172200"/>
          <a:ext cx="7159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1680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172200"/>
                        <a:ext cx="7159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1641" name="Text Box 9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.999</a:t>
            </a:r>
          </a:p>
        </p:txBody>
      </p:sp>
      <p:sp>
        <p:nvSpPr>
          <p:cNvPr id="581642" name="Text Box 10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.002</a:t>
            </a:r>
          </a:p>
        </p:txBody>
      </p:sp>
      <p:sp>
        <p:nvSpPr>
          <p:cNvPr id="581643" name="Text Box 11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.006988</a:t>
            </a:r>
          </a:p>
        </p:txBody>
      </p:sp>
      <p:sp>
        <p:nvSpPr>
          <p:cNvPr id="581644" name="Text Box 12"/>
          <p:cNvSpPr txBox="1">
            <a:spLocks noChangeArrowheads="1"/>
          </p:cNvSpPr>
          <p:nvPr/>
        </p:nvSpPr>
        <p:spPr bwMode="auto">
          <a:xfrm>
            <a:off x="1371600" y="45720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solidFill>
                  <a:srgbClr val="FFFF00"/>
                </a:solidFill>
                <a:latin typeface="Arial" charset="0"/>
              </a:rPr>
              <a:t>Is the probability Patient Has Disease given that Patient Tests Positively </a:t>
            </a:r>
          </a:p>
        </p:txBody>
      </p:sp>
      <p:graphicFrame>
        <p:nvGraphicFramePr>
          <p:cNvPr id="581653" name="Object 21"/>
          <p:cNvGraphicFramePr>
            <a:graphicFrameLocks noGrp="1" noChangeAspect="1"/>
          </p:cNvGraphicFramePr>
          <p:nvPr>
            <p:ph sz="half" idx="1"/>
          </p:nvPr>
        </p:nvGraphicFramePr>
        <p:xfrm>
          <a:off x="381000" y="1600200"/>
          <a:ext cx="8318500" cy="210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1681" name="Equation" r:id="rId12" imgW="2616120" imgH="660240" progId="Equation.DSMT4">
                  <p:embed/>
                </p:oleObj>
              </mc:Choice>
              <mc:Fallback>
                <p:oleObj name="Equation" r:id="rId12" imgW="2616120" imgH="66024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8318500" cy="210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4707" name="Object 3"/>
          <p:cNvGraphicFramePr>
            <a:graphicFrameLocks noChangeAspect="1"/>
          </p:cNvGraphicFramePr>
          <p:nvPr/>
        </p:nvGraphicFramePr>
        <p:xfrm>
          <a:off x="304800" y="45720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40" name="Equation" r:id="rId4" imgW="495000" imgH="203040" progId="Equation.DSMT4">
                  <p:embed/>
                </p:oleObj>
              </mc:Choice>
              <mc:Fallback>
                <p:oleObj name="Equation" r:id="rId4" imgW="49500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08" name="Object 4"/>
          <p:cNvGraphicFramePr>
            <a:graphicFrameLocks noChangeAspect="1"/>
          </p:cNvGraphicFramePr>
          <p:nvPr/>
        </p:nvGraphicFramePr>
        <p:xfrm>
          <a:off x="304800" y="5105400"/>
          <a:ext cx="10350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41" name="Equation" r:id="rId6" imgW="495000" imgH="203040" progId="Equation.DSMT4">
                  <p:embed/>
                </p:oleObj>
              </mc:Choice>
              <mc:Fallback>
                <p:oleObj name="Equation" r:id="rId6" imgW="49500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05400"/>
                        <a:ext cx="10350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09" name="Object 5"/>
          <p:cNvGraphicFramePr>
            <a:graphicFrameLocks noChangeAspect="1"/>
          </p:cNvGraphicFramePr>
          <p:nvPr/>
        </p:nvGraphicFramePr>
        <p:xfrm>
          <a:off x="381000" y="5638800"/>
          <a:ext cx="7175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42" name="Equation" r:id="rId8" imgW="342720" imgH="203040" progId="Equation.DSMT4">
                  <p:embed/>
                </p:oleObj>
              </mc:Choice>
              <mc:Fallback>
                <p:oleObj name="Equation" r:id="rId8" imgW="34272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638800"/>
                        <a:ext cx="7175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0" name="Object 6"/>
          <p:cNvGraphicFramePr>
            <a:graphicFrameLocks noChangeAspect="1"/>
          </p:cNvGraphicFramePr>
          <p:nvPr/>
        </p:nvGraphicFramePr>
        <p:xfrm>
          <a:off x="381000" y="6172200"/>
          <a:ext cx="7159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43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172200"/>
                        <a:ext cx="7159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711" name="Text Box 7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.999</a:t>
            </a:r>
          </a:p>
        </p:txBody>
      </p:sp>
      <p:sp>
        <p:nvSpPr>
          <p:cNvPr id="584712" name="Text Box 8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.002</a:t>
            </a:r>
          </a:p>
        </p:txBody>
      </p:sp>
      <p:sp>
        <p:nvSpPr>
          <p:cNvPr id="584713" name="Text Box 9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.006988</a:t>
            </a:r>
          </a:p>
        </p:txBody>
      </p:sp>
      <p:sp>
        <p:nvSpPr>
          <p:cNvPr id="584714" name="Text Box 10"/>
          <p:cNvSpPr txBox="1">
            <a:spLocks noChangeArrowheads="1"/>
          </p:cNvSpPr>
          <p:nvPr/>
        </p:nvSpPr>
        <p:spPr bwMode="auto">
          <a:xfrm>
            <a:off x="1371600" y="4572000"/>
            <a:ext cx="800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.2859 and 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P(not B|A) is 1-.2859 = .7141</a:t>
            </a:r>
          </a:p>
        </p:txBody>
      </p:sp>
      <p:sp>
        <p:nvSpPr>
          <p:cNvPr id="584717" name="Text Box 13"/>
          <p:cNvSpPr txBox="1">
            <a:spLocks noChangeArrowheads="1"/>
          </p:cNvSpPr>
          <p:nvPr/>
        </p:nvSpPr>
        <p:spPr bwMode="auto">
          <a:xfrm>
            <a:off x="2895600" y="1600200"/>
            <a:ext cx="340201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A: Patient Tests Positively</a:t>
            </a:r>
          </a:p>
          <a:p>
            <a:pPr algn="l"/>
            <a:endParaRPr lang="en-US"/>
          </a:p>
          <a:p>
            <a:pPr algn="l"/>
            <a:r>
              <a:rPr lang="en-US"/>
              <a:t>B: Patient Has Disease</a:t>
            </a:r>
          </a:p>
          <a:p>
            <a:pPr algn="l"/>
            <a:endParaRPr lang="en-US"/>
          </a:p>
        </p:txBody>
      </p:sp>
      <p:graphicFrame>
        <p:nvGraphicFramePr>
          <p:cNvPr id="584718" name="Object 14"/>
          <p:cNvGraphicFramePr>
            <a:graphicFrameLocks noChangeAspect="1"/>
          </p:cNvGraphicFramePr>
          <p:nvPr/>
        </p:nvGraphicFramePr>
        <p:xfrm>
          <a:off x="2971800" y="2971800"/>
          <a:ext cx="3048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44" name="Equation" r:id="rId12" imgW="1447560" imgH="419040" progId="Equation.DSMT4">
                  <p:embed/>
                </p:oleObj>
              </mc:Choice>
              <mc:Fallback>
                <p:oleObj name="Equation" r:id="rId12" imgW="1447560" imgH="4190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971800"/>
                        <a:ext cx="3048000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719" name="Text Box 15"/>
          <p:cNvSpPr txBox="1">
            <a:spLocks noChangeArrowheads="1"/>
          </p:cNvSpPr>
          <p:nvPr/>
        </p:nvSpPr>
        <p:spPr bwMode="auto">
          <a:xfrm>
            <a:off x="1219200" y="228600"/>
            <a:ext cx="64944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“false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not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9828" name="Picture 4" descr="falsePositiv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"/>
            <a:ext cx="6502400" cy="641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9828" name="Picture 4" descr="falsePositiv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"/>
            <a:ext cx="6502400" cy="641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1981200" y="2743200"/>
            <a:ext cx="609600" cy="3900488"/>
          </a:xfrm>
          <a:prstGeom prst="rect">
            <a:avLst/>
          </a:prstGeom>
          <a:solidFill>
            <a:srgbClr val="00A4DE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981200" y="228600"/>
            <a:ext cx="609600" cy="2514600"/>
          </a:xfrm>
          <a:prstGeom prst="rect">
            <a:avLst/>
          </a:prstGeom>
          <a:solidFill>
            <a:srgbClr val="C903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590800" y="228600"/>
            <a:ext cx="4826000" cy="76200"/>
          </a:xfrm>
          <a:prstGeom prst="rect">
            <a:avLst/>
          </a:prstGeom>
          <a:solidFill>
            <a:srgbClr val="FDC70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590800" y="304800"/>
            <a:ext cx="4826000" cy="6338888"/>
          </a:xfrm>
          <a:prstGeom prst="rect">
            <a:avLst/>
          </a:prstGeom>
          <a:solidFill>
            <a:srgbClr val="00A84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02376" y="3205311"/>
            <a:ext cx="2202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TEST NEGATIVE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9090" y="4462611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+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99090" y="1255067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+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592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/>
              <a:t>What if the test was more accurate for those who did not have the disease?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8804" name="Picture 4" descr="falsePositiv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"/>
            <a:ext cx="6273800" cy="618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8153400" cy="6172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In the 2004, presidential election, of those Texans who voted for either Kerry or Bush,</a:t>
            </a:r>
          </a:p>
          <a:p>
            <a:pPr>
              <a:buFontTx/>
              <a:buNone/>
            </a:pPr>
            <a:r>
              <a:rPr lang="en-US" sz="2800"/>
              <a:t> 			62% voted for Bush and </a:t>
            </a:r>
          </a:p>
          <a:p>
            <a:pPr>
              <a:buFontTx/>
              <a:buNone/>
            </a:pPr>
            <a:r>
              <a:rPr lang="en-US" sz="2800"/>
              <a:t>			38% for Kerry.</a:t>
            </a:r>
          </a:p>
          <a:p>
            <a:pPr>
              <a:buFontTx/>
              <a:buNone/>
            </a:pPr>
            <a:r>
              <a:rPr lang="en-US" sz="2800"/>
              <a:t>Of the Massachusetts residents who voted for either Kerry or Bush, </a:t>
            </a:r>
          </a:p>
          <a:p>
            <a:pPr>
              <a:buFontTx/>
              <a:buNone/>
            </a:pPr>
            <a:r>
              <a:rPr lang="en-US" sz="2800"/>
              <a:t>			37% voted for Bush and </a:t>
            </a:r>
          </a:p>
          <a:p>
            <a:pPr>
              <a:buFontTx/>
              <a:buNone/>
            </a:pPr>
            <a:r>
              <a:rPr lang="en-US" sz="2800"/>
              <a:t>			63% for Kerry.</a:t>
            </a:r>
          </a:p>
          <a:p>
            <a:pPr>
              <a:buFontTx/>
              <a:buNone/>
            </a:pPr>
            <a:r>
              <a:rPr lang="en-US" sz="2800"/>
              <a:t>Bill was a Kerry voter. He comes from either Texas or Massachusetts but I know nothing more about him. </a:t>
            </a:r>
          </a:p>
          <a:p>
            <a:pPr algn="ctr">
              <a:buFontTx/>
              <a:buNone/>
            </a:pPr>
            <a:r>
              <a:rPr lang="en-US" sz="2800">
                <a:solidFill>
                  <a:srgbClr val="FFFF00"/>
                </a:solidFill>
              </a:rPr>
              <a:t>Is it more likely that he comes from Texas or from Massachusetts?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I need to tell you that: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in Texas there were 7.4 million voters for either Kerry or Bush and </a:t>
            </a:r>
          </a:p>
          <a:p>
            <a:pPr>
              <a:buFontTx/>
              <a:buNone/>
            </a:pPr>
            <a:r>
              <a:rPr lang="en-US"/>
              <a:t>in Massachusetts there were only 2.9 million such voters.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r>
              <a:rPr lang="en-US"/>
              <a:t>I need to tell you that in Texas there were 7.4 million voters for either Kerry or Bush and in Massachusetts there were 2.9 million such voters.</a:t>
            </a:r>
          </a:p>
          <a:p>
            <a:r>
              <a:rPr lang="en-US">
                <a:solidFill>
                  <a:srgbClr val="FFFF00"/>
                </a:solidFill>
              </a:rPr>
              <a:t>Thus, of the Kerry voters from the two states, 61% came from Texas and only 39% came from Massachusetts.</a:t>
            </a:r>
            <a:r>
              <a:rPr lang="en-US"/>
              <a:t> </a:t>
            </a:r>
          </a:p>
          <a:p>
            <a:endParaRPr lang="en-US"/>
          </a:p>
          <a:p>
            <a:pPr algn="ctr">
              <a:buFontTx/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Thus, of the Kerry voters from the two states, 61% came from Texas and only 39% came from Massachusetts. </a:t>
            </a:r>
          </a:p>
          <a:p>
            <a:endParaRPr lang="en-US"/>
          </a:p>
          <a:p>
            <a:r>
              <a:rPr lang="en-US">
                <a:solidFill>
                  <a:srgbClr val="FFFF00"/>
                </a:solidFill>
              </a:rPr>
              <a:t>So Bill is more likely a Texan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6036" name="Picture 4" descr="falsePositive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5597525" cy="637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 b="1"/>
              <a:t>Bayes’ Theorem</a:t>
            </a:r>
            <a:r>
              <a:rPr lang="en-US" sz="4000"/>
              <a:t/>
            </a:r>
            <a:br>
              <a:rPr lang="en-US" sz="4000"/>
            </a:br>
            <a:endParaRPr lang="en-US" sz="4000"/>
          </a:p>
        </p:txBody>
      </p:sp>
      <p:graphicFrame>
        <p:nvGraphicFramePr>
          <p:cNvPr id="557067" name="Object 11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85800" y="3429000"/>
          <a:ext cx="18732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098" name="Equation" r:id="rId4" imgW="495000" imgH="203040" progId="Equation.DSMT4">
                  <p:embed/>
                </p:oleObj>
              </mc:Choice>
              <mc:Fallback>
                <p:oleObj name="Equation" r:id="rId4" imgW="49500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29000"/>
                        <a:ext cx="18732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7064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47800" y="1371600"/>
          <a:ext cx="55626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099" name="Equation" r:id="rId6" imgW="1447560" imgH="419040" progId="Equation.DSMT4">
                  <p:embed/>
                </p:oleObj>
              </mc:Choice>
              <mc:Fallback>
                <p:oleObj name="Equation" r:id="rId6" imgW="144756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71600"/>
                        <a:ext cx="5562600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7069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66750" y="4165600"/>
          <a:ext cx="18732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100" name="Equation" r:id="rId8" imgW="495000" imgH="203040" progId="Equation.DSMT4">
                  <p:embed/>
                </p:oleObj>
              </mc:Choice>
              <mc:Fallback>
                <p:oleObj name="Equation" r:id="rId8" imgW="495000" imgH="203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165600"/>
                        <a:ext cx="18732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7066" name="Text Box 10"/>
          <p:cNvSpPr txBox="1">
            <a:spLocks noChangeArrowheads="1"/>
          </p:cNvSpPr>
          <p:nvPr/>
        </p:nvSpPr>
        <p:spPr bwMode="auto">
          <a:xfrm>
            <a:off x="228600" y="2971800"/>
            <a:ext cx="1133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Where:</a:t>
            </a:r>
          </a:p>
          <a:p>
            <a:endParaRPr lang="en-US"/>
          </a:p>
        </p:txBody>
      </p:sp>
      <p:graphicFrame>
        <p:nvGraphicFramePr>
          <p:cNvPr id="557071" name="Object 1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85800" y="4953000"/>
          <a:ext cx="129698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101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1296988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7073" name="Object 17"/>
          <p:cNvGraphicFramePr>
            <a:graphicFrameLocks noChangeAspect="1"/>
          </p:cNvGraphicFramePr>
          <p:nvPr/>
        </p:nvGraphicFramePr>
        <p:xfrm>
          <a:off x="762000" y="5791200"/>
          <a:ext cx="12954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102" name="Equation" r:id="rId12" imgW="342720" imgH="203040" progId="Equation.DSMT4">
                  <p:embed/>
                </p:oleObj>
              </mc:Choice>
              <mc:Fallback>
                <p:oleObj name="Equation" r:id="rId12" imgW="342720" imgH="2030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791200"/>
                        <a:ext cx="12954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7074" name="Text Box 18"/>
          <p:cNvSpPr txBox="1">
            <a:spLocks noChangeArrowheads="1"/>
          </p:cNvSpPr>
          <p:nvPr/>
        </p:nvSpPr>
        <p:spPr bwMode="auto">
          <a:xfrm>
            <a:off x="2590800" y="3657600"/>
            <a:ext cx="655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Is the probability of Event B given that Event A has occurred</a:t>
            </a:r>
          </a:p>
        </p:txBody>
      </p:sp>
      <p:sp>
        <p:nvSpPr>
          <p:cNvPr id="557075" name="Text Box 19"/>
          <p:cNvSpPr txBox="1">
            <a:spLocks noChangeArrowheads="1"/>
          </p:cNvSpPr>
          <p:nvPr/>
        </p:nvSpPr>
        <p:spPr bwMode="auto">
          <a:xfrm>
            <a:off x="2590800" y="4343400"/>
            <a:ext cx="655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Is the probability of Event A given that Event B has occurred</a:t>
            </a:r>
          </a:p>
        </p:txBody>
      </p:sp>
      <p:sp>
        <p:nvSpPr>
          <p:cNvPr id="557076" name="Text Box 20"/>
          <p:cNvSpPr txBox="1">
            <a:spLocks noChangeArrowheads="1"/>
          </p:cNvSpPr>
          <p:nvPr/>
        </p:nvSpPr>
        <p:spPr bwMode="auto">
          <a:xfrm>
            <a:off x="2667000" y="5105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Is the probability of Event B</a:t>
            </a:r>
          </a:p>
        </p:txBody>
      </p:sp>
      <p:sp>
        <p:nvSpPr>
          <p:cNvPr id="557077" name="Text Box 21"/>
          <p:cNvSpPr txBox="1">
            <a:spLocks noChangeArrowheads="1"/>
          </p:cNvSpPr>
          <p:nvPr/>
        </p:nvSpPr>
        <p:spPr bwMode="auto">
          <a:xfrm>
            <a:off x="2743200" y="59436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Is the probability of Event A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z="4000" b="1" dirty="0"/>
              <a:t>Bayes’ </a:t>
            </a:r>
            <a:r>
              <a:rPr lang="en-US" sz="4000" b="1" dirty="0" smtClean="0"/>
              <a:t>Theorem for </a:t>
            </a:r>
            <a:r>
              <a:rPr lang="en-US" sz="4000" b="1" dirty="0" err="1" smtClean="0"/>
              <a:t>Kerry_voter</a:t>
            </a:r>
            <a:r>
              <a:rPr lang="en-US" sz="4000" b="1" dirty="0" smtClean="0"/>
              <a:t> vs. Texan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graphicFrame>
        <p:nvGraphicFramePr>
          <p:cNvPr id="557064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9614884"/>
              </p:ext>
            </p:extLst>
          </p:nvPr>
        </p:nvGraphicFramePr>
        <p:xfrm>
          <a:off x="336836" y="2971800"/>
          <a:ext cx="8470327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732" name="Equation" r:id="rId4" imgW="3708360" imgH="419040" progId="Equation.DSMT4">
                  <p:embed/>
                </p:oleObj>
              </mc:Choice>
              <mc:Fallback>
                <p:oleObj name="Equation" r:id="rId4" imgW="37083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36" y="2971800"/>
                        <a:ext cx="8470327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4035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False Positives in Medical Tests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114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Suppose that a test for a disease generates the following results: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/>
              <a:t>if a tested patient has the disease, the test returns a positive result 99.9% of the time, or with probability 0.999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2. if a tested patient does not have the disease, the test returns a negative result 99.5% of the time, or with probability 0.995.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Suppose also that only 0.2% of the population has that disease, so that a randomly selected patient has a 0.002 prior probability of having the disease.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">
      <a:dk1>
        <a:srgbClr val="C0C0C0"/>
      </a:dk1>
      <a:lt1>
        <a:srgbClr val="FFFFFF"/>
      </a:lt1>
      <a:dk2>
        <a:srgbClr val="0033CC"/>
      </a:dk2>
      <a:lt2>
        <a:srgbClr val="FFFFFF"/>
      </a:lt2>
      <a:accent1>
        <a:srgbClr val="00CC99"/>
      </a:accent1>
      <a:accent2>
        <a:srgbClr val="3333CC"/>
      </a:accent2>
      <a:accent3>
        <a:srgbClr val="AAADE2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5386</TotalTime>
  <Words>725</Words>
  <Application>Microsoft Office PowerPoint</Application>
  <PresentationFormat>On-screen Show (4:3)</PresentationFormat>
  <Paragraphs>118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Eurostile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Bayes’ Theorem </vt:lpstr>
      <vt:lpstr>Bayes’ Theorem for Kerry_voter vs. Texan </vt:lpstr>
      <vt:lpstr>False Positives in Medical Tests</vt:lpstr>
      <vt:lpstr>False Positives in Medical Tests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Pocahontas as told by an admirer</dc:title>
  <dc:creator>Alan Kaylor Cline</dc:creator>
  <cp:lastModifiedBy>Alan Kaylor Cline</cp:lastModifiedBy>
  <cp:revision>83</cp:revision>
  <dcterms:created xsi:type="dcterms:W3CDTF">2001-12-07T04:16:19Z</dcterms:created>
  <dcterms:modified xsi:type="dcterms:W3CDTF">2013-04-10T18:59:05Z</dcterms:modified>
</cp:coreProperties>
</file>