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6"/>
  </p:notesMasterIdLst>
  <p:sldIdLst>
    <p:sldId id="257" r:id="rId2"/>
    <p:sldId id="259" r:id="rId3"/>
    <p:sldId id="258" r:id="rId4"/>
    <p:sldId id="256" r:id="rId5"/>
    <p:sldId id="285" r:id="rId6"/>
    <p:sldId id="289" r:id="rId7"/>
    <p:sldId id="288" r:id="rId8"/>
    <p:sldId id="287" r:id="rId9"/>
    <p:sldId id="286" r:id="rId10"/>
    <p:sldId id="290" r:id="rId11"/>
    <p:sldId id="261" r:id="rId12"/>
    <p:sldId id="291" r:id="rId13"/>
    <p:sldId id="292" r:id="rId14"/>
    <p:sldId id="262" r:id="rId15"/>
    <p:sldId id="309" r:id="rId16"/>
    <p:sldId id="311" r:id="rId17"/>
    <p:sldId id="310" r:id="rId18"/>
    <p:sldId id="313" r:id="rId19"/>
    <p:sldId id="314" r:id="rId20"/>
    <p:sldId id="315" r:id="rId21"/>
    <p:sldId id="316" r:id="rId22"/>
    <p:sldId id="296" r:id="rId23"/>
    <p:sldId id="319" r:id="rId24"/>
    <p:sldId id="318" r:id="rId25"/>
    <p:sldId id="320" r:id="rId26"/>
    <p:sldId id="321" r:id="rId27"/>
    <p:sldId id="322" r:id="rId28"/>
    <p:sldId id="323" r:id="rId29"/>
    <p:sldId id="324" r:id="rId30"/>
    <p:sldId id="326" r:id="rId31"/>
    <p:sldId id="325" r:id="rId32"/>
    <p:sldId id="327" r:id="rId33"/>
    <p:sldId id="328" r:id="rId34"/>
    <p:sldId id="329" r:id="rId35"/>
    <p:sldId id="330" r:id="rId36"/>
    <p:sldId id="305" r:id="rId37"/>
    <p:sldId id="331" r:id="rId38"/>
    <p:sldId id="333" r:id="rId39"/>
    <p:sldId id="332" r:id="rId40"/>
    <p:sldId id="306" r:id="rId41"/>
    <p:sldId id="307" r:id="rId42"/>
    <p:sldId id="347" r:id="rId43"/>
    <p:sldId id="348" r:id="rId44"/>
    <p:sldId id="349" r:id="rId45"/>
    <p:sldId id="350" r:id="rId46"/>
    <p:sldId id="351" r:id="rId47"/>
    <p:sldId id="352" r:id="rId48"/>
    <p:sldId id="338" r:id="rId49"/>
    <p:sldId id="339" r:id="rId50"/>
    <p:sldId id="340" r:id="rId51"/>
    <p:sldId id="341" r:id="rId52"/>
    <p:sldId id="342" r:id="rId53"/>
    <p:sldId id="343" r:id="rId54"/>
    <p:sldId id="344" r:id="rId55"/>
    <p:sldId id="345" r:id="rId56"/>
    <p:sldId id="346" r:id="rId57"/>
    <p:sldId id="308" r:id="rId58"/>
    <p:sldId id="353" r:id="rId59"/>
    <p:sldId id="354" r:id="rId60"/>
    <p:sldId id="355" r:id="rId61"/>
    <p:sldId id="356" r:id="rId62"/>
    <p:sldId id="357" r:id="rId63"/>
    <p:sldId id="358" r:id="rId64"/>
    <p:sldId id="359" r:id="rId65"/>
    <p:sldId id="360" r:id="rId66"/>
    <p:sldId id="361" r:id="rId67"/>
    <p:sldId id="362" r:id="rId68"/>
    <p:sldId id="363" r:id="rId69"/>
    <p:sldId id="364" r:id="rId70"/>
    <p:sldId id="365" r:id="rId71"/>
    <p:sldId id="366" r:id="rId72"/>
    <p:sldId id="367" r:id="rId73"/>
    <p:sldId id="389" r:id="rId74"/>
    <p:sldId id="369" r:id="rId75"/>
    <p:sldId id="370" r:id="rId76"/>
    <p:sldId id="371" r:id="rId77"/>
    <p:sldId id="372" r:id="rId78"/>
    <p:sldId id="373" r:id="rId79"/>
    <p:sldId id="374" r:id="rId80"/>
    <p:sldId id="375" r:id="rId81"/>
    <p:sldId id="301" r:id="rId82"/>
    <p:sldId id="377" r:id="rId83"/>
    <p:sldId id="378" r:id="rId84"/>
    <p:sldId id="381" r:id="rId85"/>
    <p:sldId id="302" r:id="rId86"/>
    <p:sldId id="380" r:id="rId87"/>
    <p:sldId id="376" r:id="rId88"/>
    <p:sldId id="304" r:id="rId89"/>
    <p:sldId id="382" r:id="rId90"/>
    <p:sldId id="383" r:id="rId91"/>
    <p:sldId id="384" r:id="rId92"/>
    <p:sldId id="386" r:id="rId93"/>
    <p:sldId id="387" r:id="rId94"/>
    <p:sldId id="388" r:id="rId95"/>
  </p:sldIdLst>
  <p:sldSz cx="9144000" cy="6858000" type="screen4x3"/>
  <p:notesSz cx="6858000" cy="9144000"/>
  <p:embeddedFontLst>
    <p:embeddedFont>
      <p:font typeface="Calibri" pitchFamily="34" charset="0"/>
      <p:regular r:id="rId97"/>
      <p:bold r:id="rId98"/>
      <p:italic r:id="rId99"/>
      <p:boldItalic r:id="rId100"/>
    </p:embeddedFont>
    <p:embeddedFont>
      <p:font typeface="Academia SSi" pitchFamily="18" charset="0"/>
      <p:regular r:id="rId101"/>
    </p:embeddedFont>
    <p:embeddedFont>
      <p:font typeface="Garamond" pitchFamily="18" charset="0"/>
      <p:regular r:id="rId102"/>
      <p:bold r:id="rId103"/>
      <p:italic r:id="rId104"/>
      <p:boldItalic r:id="rId105"/>
    </p:embeddedFont>
    <p:embeddedFont>
      <p:font typeface="Eurostile" pitchFamily="34" charset="0"/>
      <p:regular r:id="rId106"/>
      <p:bold r:id="rId10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 snapToGrid="0">
      <p:cViewPr>
        <p:scale>
          <a:sx n="80" d="100"/>
          <a:sy n="80" d="100"/>
        </p:scale>
        <p:origin x="-86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font" Target="fonts/font11.fntdata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font" Target="fonts/font6.fntdata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font" Target="fonts/font4.fntdata"/><Relationship Id="rId105" Type="http://schemas.openxmlformats.org/officeDocument/2006/relationships/font" Target="fonts/font9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font" Target="fonts/font7.fntdata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font" Target="fonts/font10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font" Target="fonts/font3.fntdata"/><Relationship Id="rId10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font" Target="fonts/font1.fntdata"/><Relationship Id="rId104" Type="http://schemas.openxmlformats.org/officeDocument/2006/relationships/font" Target="fonts/font8.fntdata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1EA0C-FBA8-4DBB-BCEE-763F65E3C946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E559E-3DE8-4C42-8218-1549BF3DE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ADB62-8BF7-4EB1-B0FF-79FCAECBF7E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31F0B-233F-4C52-AF34-98484E2BE941}" type="slidenum">
              <a:rPr lang="en-US"/>
              <a:pPr/>
              <a:t>50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E6022-0BF5-4C4A-8F3C-2580E14151C9}" type="slidenum">
              <a:rPr lang="en-US"/>
              <a:pPr/>
              <a:t>51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8326F-CB99-4557-A437-D9AD89A7D35B}" type="slidenum">
              <a:rPr lang="en-US"/>
              <a:pPr/>
              <a:t>52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4E8B5-F39E-4406-AE09-97055663F24B}" type="slidenum">
              <a:rPr lang="en-US"/>
              <a:pPr/>
              <a:t>53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84C47-346C-49C4-9324-87BB908FCD9B}" type="slidenum">
              <a:rPr lang="en-US"/>
              <a:pPr/>
              <a:t>54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D24D6-DD63-4FD4-A030-3471A806B642}" type="slidenum">
              <a:rPr lang="en-US"/>
              <a:pPr/>
              <a:t>55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A2779-7083-46A5-A025-78BF57DF6B99}" type="slidenum">
              <a:rPr lang="en-US"/>
              <a:pPr/>
              <a:t>56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805B5-F94B-481D-91F6-5108E4B4C7BD}" type="slidenum">
              <a:rPr lang="en-US"/>
              <a:pPr/>
              <a:t>58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185E-DA1E-4A3D-AFEB-B0A39AA15943}" type="slidenum">
              <a:rPr lang="en-US"/>
              <a:pPr/>
              <a:t>59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43205-526B-45DB-947E-0FAADD9B1F91}" type="slidenum">
              <a:rPr lang="en-US"/>
              <a:pPr/>
              <a:t>60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0A0DC-3B4F-414C-8380-DE84E5B84FCE}" type="slidenum">
              <a:rPr lang="en-US"/>
              <a:pPr/>
              <a:t>42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E6418-03E1-4EDA-AF75-73B45C1E49E0}" type="slidenum">
              <a:rPr lang="en-US"/>
              <a:pPr/>
              <a:t>61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F9C49-8996-49BD-BF36-8B6B693E7A84}" type="slidenum">
              <a:rPr lang="en-US"/>
              <a:pPr/>
              <a:t>62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2E069-869C-4F95-AA0B-4E340B731393}" type="slidenum">
              <a:rPr lang="en-US"/>
              <a:pPr/>
              <a:t>63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C26F8-F29B-4E74-90B9-7F3CA89432A6}" type="slidenum">
              <a:rPr lang="en-US"/>
              <a:pPr/>
              <a:t>64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D5741-9283-4C26-8116-C54BDE08F574}" type="slidenum">
              <a:rPr lang="en-US"/>
              <a:pPr/>
              <a:t>65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3F825-C537-4E03-AC3F-01D3A6144982}" type="slidenum">
              <a:rPr lang="en-US"/>
              <a:pPr/>
              <a:t>66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D1D83-ED07-4081-B1D6-2F5778A9C77C}" type="slidenum">
              <a:rPr lang="en-US"/>
              <a:pPr/>
              <a:t>67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4EE4F-E27D-4A42-852F-C1CB712E1DA2}" type="slidenum">
              <a:rPr lang="en-US"/>
              <a:pPr/>
              <a:t>68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B49E-8110-4AA5-AD67-1E8A375008DF}" type="slidenum">
              <a:rPr lang="en-US"/>
              <a:pPr/>
              <a:t>69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DE3CF-27DB-412A-8A49-F3C6C02E7072}" type="slidenum">
              <a:rPr lang="en-US"/>
              <a:pPr/>
              <a:t>70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02903-02F3-4C47-AB54-5D1453BE4A2D}" type="slidenum">
              <a:rPr lang="en-US"/>
              <a:pPr/>
              <a:t>43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A99FA-8F68-4AFB-AC67-755689FA6BC2}" type="slidenum">
              <a:rPr lang="en-US"/>
              <a:pPr/>
              <a:t>71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611A2-BFF5-43DE-A0BF-9FEA684E5B05}" type="slidenum">
              <a:rPr lang="en-US"/>
              <a:pPr/>
              <a:t>72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47189-97EA-4818-BA26-A96E12CB65F5}" type="slidenum">
              <a:rPr lang="en-US"/>
              <a:pPr/>
              <a:t>73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47189-97EA-4818-BA26-A96E12CB65F5}" type="slidenum">
              <a:rPr lang="en-US"/>
              <a:pPr/>
              <a:t>74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92E74-E11B-453E-87CC-A3E3FA557284}" type="slidenum">
              <a:rPr lang="en-US"/>
              <a:pPr/>
              <a:t>75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35CBA-F1B0-4DF9-AFE1-57A7E4189DC0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8EAB4-84F2-46BF-B26B-C052041CB0EF}" type="slidenum">
              <a:rPr lang="en-US"/>
              <a:pPr/>
              <a:t>77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B33B2-F56C-44AA-8BB1-C80D10ED4C61}" type="slidenum">
              <a:rPr lang="en-US"/>
              <a:pPr/>
              <a:t>78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50DBD-2A33-470E-8F83-D97DA08608E8}" type="slidenum">
              <a:rPr lang="en-US"/>
              <a:pPr/>
              <a:t>79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943AB-84E0-40F8-A2BA-D315379A4AB4}" type="slidenum">
              <a:rPr lang="en-US"/>
              <a:pPr/>
              <a:t>80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F54F4C-12A1-4889-BC07-69B54BC8E54F}" type="slidenum">
              <a:rPr lang="en-US"/>
              <a:pPr/>
              <a:t>44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45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46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6AF66-D507-4499-9536-DAFF2D51C23F}" type="slidenum">
              <a:rPr lang="en-US"/>
              <a:pPr/>
              <a:t>47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AF79C-90B6-48E4-87E4-362FC6597906}" type="slidenum">
              <a:rPr lang="en-US"/>
              <a:pPr/>
              <a:t>48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9B552-BB28-412E-B82A-77FE590AEA80}" type="slidenum">
              <a:rPr lang="en-US"/>
              <a:pPr/>
              <a:t>49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23C6-B3DA-44C1-ADB3-7199C082F41E}" type="datetimeFigureOut">
              <a:rPr lang="en-US" smtClean="0"/>
              <a:pPr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C59F2-920B-4CFB-B068-408D6371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7924800" cy="2819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CasablancaAntique" pitchFamily="82" charset="0"/>
              </a:rPr>
              <a:t>Breakfast Bytes:</a:t>
            </a:r>
            <a:br>
              <a:rPr lang="en-US" sz="6000" dirty="0" smtClean="0">
                <a:latin typeface="CasablancaAntique" pitchFamily="82" charset="0"/>
              </a:rPr>
            </a:br>
            <a:r>
              <a:rPr lang="en-US" dirty="0" smtClean="0"/>
              <a:t>Pigeons, Holes, Bridges and Computers</a:t>
            </a:r>
            <a:endParaRPr lang="en-US" dirty="0" smtClean="0">
              <a:latin typeface="CasablancaAntique" pitchFamily="8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cademia SSi" pitchFamily="18" charset="0"/>
              </a:rPr>
              <a:t>Alan </a:t>
            </a:r>
            <a:r>
              <a:rPr lang="en-US" dirty="0" err="1" smtClean="0">
                <a:latin typeface="Academia SSi" pitchFamily="18" charset="0"/>
              </a:rPr>
              <a:t>Kaylor</a:t>
            </a:r>
            <a:r>
              <a:rPr lang="en-US" dirty="0" smtClean="0">
                <a:latin typeface="Academia SSi" pitchFamily="18" charset="0"/>
              </a:rPr>
              <a:t> Cline</a:t>
            </a:r>
          </a:p>
          <a:p>
            <a:pPr eaLnBrk="1" hangingPunct="1"/>
            <a:r>
              <a:rPr lang="en-US" dirty="0" smtClean="0">
                <a:latin typeface="Academia SSi" pitchFamily="18" charset="0"/>
              </a:rPr>
              <a:t>November 24,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617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Don’t we have a street in Austin with that name?</a:t>
            </a: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552450" y="533400"/>
            <a:ext cx="80391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Koenig+s+berg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876300" y="24384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" y="5562600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Yes, and another way of pronouncing “</a:t>
            </a:r>
            <a:r>
              <a:rPr lang="en-US" sz="3200" dirty="0" err="1" smtClean="0"/>
              <a:t>oe</a:t>
            </a:r>
            <a:r>
              <a:rPr lang="en-US" sz="3200" dirty="0" smtClean="0"/>
              <a:t>” in German is long A.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876300" y="16002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5208" y="685800"/>
            <a:ext cx="5833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So, we could pronounce: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300210" y="3733800"/>
            <a:ext cx="25435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as KAY-nig?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 txBox="1">
            <a:spLocks/>
          </p:cNvSpPr>
          <p:nvPr/>
        </p:nvSpPr>
        <p:spPr>
          <a:xfrm>
            <a:off x="876300" y="1600200"/>
            <a:ext cx="7391400" cy="15696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Koenig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5208" y="685800"/>
            <a:ext cx="5833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So, we could pronounce: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300210" y="3733800"/>
            <a:ext cx="25435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as KAY-nig?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550727" y="4953000"/>
            <a:ext cx="20425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YUP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4304" y="685800"/>
            <a:ext cx="6955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Does this have anything to do with computer science?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4304" y="685800"/>
            <a:ext cx="6955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Does this have anything to do with computer science?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174823" y="4953000"/>
            <a:ext cx="27943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NOPE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500" y="4572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00" y="59436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00250" y="457200"/>
            <a:ext cx="51435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Notice the seven bridges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00" y="59436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to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Bridges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00250" y="457200"/>
            <a:ext cx="51435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Notice the seven bridges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Leonard Euler asked: Can you start someplace and return there having crossed each bridge exactly once. 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2498" y="2705725"/>
            <a:ext cx="4559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You try it.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Couldn’t do it, could you?</a:t>
            </a:r>
          </a:p>
          <a:p>
            <a:pPr algn="ctr"/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Couldn’t do it, could you?</a:t>
            </a:r>
          </a:p>
          <a:p>
            <a:pPr algn="ctr"/>
            <a:r>
              <a:rPr lang="en-US" sz="3200" dirty="0" smtClean="0">
                <a:latin typeface="Garamond" pitchFamily="18" charset="0"/>
              </a:rPr>
              <a:t>Can we make this easier to consider?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Let’s introduce some dots for the land areas: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Let’s introduce some dots for the land areas: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some lines for the bridges: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some lines for the bridges: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283137" y="4870263"/>
            <a:ext cx="1371600" cy="4702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remove the picture: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2971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419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943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283137" y="4870263"/>
            <a:ext cx="1371600" cy="4702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788" y="1295400"/>
            <a:ext cx="70584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500" y="457200"/>
            <a:ext cx="3429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err="1" smtClean="0">
                <a:latin typeface="Garamond" pitchFamily="18" charset="0"/>
              </a:rPr>
              <a:t>Königsberg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96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… and remove the picture: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0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Do we gain anything by doing this?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Do we gain anything by doing this?</a:t>
            </a:r>
          </a:p>
          <a:p>
            <a:pPr algn="ctr"/>
            <a:r>
              <a:rPr lang="en-US" sz="3200" dirty="0" smtClean="0">
                <a:latin typeface="Garamond" pitchFamily="18" charset="0"/>
              </a:rPr>
              <a:t>Sure. It’s easier to concentrate on what matters.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The lesson here is that sometimes it’s better to work with a model of the problem that captures just what’s important and no more.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The lesson here is that sometimes it’s better to work with a model of the problem that captures just what’s important and no more. We call this </a:t>
            </a:r>
            <a:r>
              <a:rPr lang="en-US" sz="3200" b="1" i="1" dirty="0" smtClean="0">
                <a:latin typeface="Garamond" pitchFamily="18" charset="0"/>
              </a:rPr>
              <a:t>abstraction</a:t>
            </a:r>
            <a:r>
              <a:rPr lang="en-US" sz="3200" dirty="0" smtClean="0">
                <a:latin typeface="Garamond" pitchFamily="18" charset="0"/>
              </a:rPr>
              <a:t>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Can you see from the abstract model why there is no solution to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Problem?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762000"/>
            <a:ext cx="81534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Garamond" pitchFamily="18" charset="0"/>
              </a:rPr>
              <a:t>This is a general truth:</a:t>
            </a:r>
          </a:p>
          <a:p>
            <a:pPr algn="ctr"/>
            <a:endParaRPr lang="en-US" sz="5400" dirty="0" smtClean="0">
              <a:latin typeface="Garamond" pitchFamily="18" charset="0"/>
            </a:endParaRPr>
          </a:p>
          <a:p>
            <a:pPr algn="ctr"/>
            <a:r>
              <a:rPr lang="en-US" sz="5400" i="1" dirty="0" smtClean="0">
                <a:latin typeface="Garamond" pitchFamily="18" charset="0"/>
              </a:rPr>
              <a:t>In any graph, there is a circuit containing every edge exactly once if and only if every node touches an even number of edges.</a:t>
            </a:r>
            <a:endParaRPr lang="en-US" sz="5400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255454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</a:p>
          <a:p>
            <a:pPr algn="ctr"/>
            <a:r>
              <a:rPr lang="en-US" sz="3200" i="1" dirty="0" smtClean="0">
                <a:latin typeface="Garamond" pitchFamily="18" charset="0"/>
              </a:rPr>
              <a:t>So there is no solution.</a:t>
            </a:r>
          </a:p>
          <a:p>
            <a:pPr algn="ctr"/>
            <a:endParaRPr lang="en-US" sz="3200" dirty="0" smtClean="0">
              <a:latin typeface="Garamond" pitchFamily="18" charset="0"/>
            </a:endParaRPr>
          </a:p>
          <a:p>
            <a:pPr algn="ctr"/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In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 all four of the nodes have an odd number of edges touching them.</a:t>
            </a:r>
          </a:p>
          <a:p>
            <a:pPr algn="ctr"/>
            <a:r>
              <a:rPr lang="en-US" sz="3200" i="1" dirty="0" smtClean="0">
                <a:latin typeface="Garamond" pitchFamily="18" charset="0"/>
              </a:rPr>
              <a:t>So there is no solution.</a:t>
            </a:r>
            <a:endParaRPr lang="en-US" sz="3200" i="1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did you say that?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7/72/Labelled_Eulergraph.svg/180px-Labelled_Eulergraph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0" y="1254760"/>
            <a:ext cx="4953000" cy="5283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86383" y="609600"/>
            <a:ext cx="3571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Now you try this one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8521" y="2133600"/>
            <a:ext cx="64469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Pigeons and Holes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pic>
        <p:nvPicPr>
          <p:cNvPr id="66563" name="Picture 3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657600"/>
            <a:ext cx="838200" cy="666750"/>
          </a:xfrm>
          <a:prstGeom prst="rect">
            <a:avLst/>
          </a:prstGeom>
          <a:noFill/>
        </p:spPr>
      </p:pic>
      <p:pic>
        <p:nvPicPr>
          <p:cNvPr id="66564" name="Picture 4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2590800"/>
            <a:ext cx="838200" cy="666750"/>
          </a:xfrm>
          <a:prstGeom prst="rect">
            <a:avLst/>
          </a:prstGeom>
          <a:noFill/>
        </p:spPr>
      </p:pic>
      <p:pic>
        <p:nvPicPr>
          <p:cNvPr id="66565" name="Picture 5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800600"/>
            <a:ext cx="838200" cy="666750"/>
          </a:xfrm>
          <a:prstGeom prst="rect">
            <a:avLst/>
          </a:prstGeom>
          <a:noFill/>
        </p:spPr>
      </p:pic>
      <p:pic>
        <p:nvPicPr>
          <p:cNvPr id="66566" name="Picture 6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5029200"/>
            <a:ext cx="838200" cy="666750"/>
          </a:xfrm>
          <a:prstGeom prst="rect">
            <a:avLst/>
          </a:prstGeom>
          <a:noFill/>
        </p:spPr>
      </p:pic>
      <p:pic>
        <p:nvPicPr>
          <p:cNvPr id="66567" name="Picture 7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124200"/>
            <a:ext cx="838200" cy="666750"/>
          </a:xfrm>
          <a:prstGeom prst="rect">
            <a:avLst/>
          </a:prstGeom>
          <a:noFill/>
        </p:spPr>
      </p:pic>
      <p:pic>
        <p:nvPicPr>
          <p:cNvPr id="66568" name="Picture 8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2209800"/>
            <a:ext cx="838200" cy="666750"/>
          </a:xfrm>
          <a:prstGeom prst="rect">
            <a:avLst/>
          </a:prstGeom>
          <a:noFill/>
        </p:spPr>
      </p:pic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5410200" y="2514600"/>
          <a:ext cx="2806700" cy="1892300"/>
        </p:xfrm>
        <a:graphic>
          <a:graphicData uri="http://schemas.openxmlformats.org/presentationml/2006/ole">
            <p:oleObj spid="_x0000_s71682" name="CorelDRAW" r:id="rId5" imgW="2806560" imgH="1891800" progId="CorelDRAW.Graphic.10">
              <p:embed/>
            </p:oleObj>
          </a:graphicData>
        </a:graphic>
      </p:graphicFrame>
      <p:pic>
        <p:nvPicPr>
          <p:cNvPr id="66570" name="Picture 10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3581400"/>
            <a:ext cx="838200" cy="666750"/>
          </a:xfrm>
          <a:prstGeom prst="rect">
            <a:avLst/>
          </a:prstGeom>
          <a:noFill/>
        </p:spPr>
      </p:pic>
      <p:pic>
        <p:nvPicPr>
          <p:cNvPr id="66571" name="Picture 11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495800"/>
            <a:ext cx="838200" cy="666750"/>
          </a:xfrm>
          <a:prstGeom prst="rect">
            <a:avLst/>
          </a:prstGeom>
          <a:noFill/>
        </p:spPr>
      </p:pic>
      <p:pic>
        <p:nvPicPr>
          <p:cNvPr id="66572" name="Picture 12" descr="Wood Pige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5562600"/>
            <a:ext cx="838200" cy="666750"/>
          </a:xfrm>
          <a:prstGeom prst="rect">
            <a:avLst/>
          </a:prstGeom>
          <a:noFill/>
        </p:spPr>
      </p:pic>
      <p:sp>
        <p:nvSpPr>
          <p:cNvPr id="66573" name="Line 13"/>
          <p:cNvSpPr>
            <a:spLocks noChangeShapeType="1"/>
          </p:cNvSpPr>
          <p:nvPr/>
        </p:nvSpPr>
        <p:spPr bwMode="auto">
          <a:xfrm flipV="1">
            <a:off x="2438400" y="3581400"/>
            <a:ext cx="2667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534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i="1" dirty="0">
                <a:latin typeface="Eurostile" pitchFamily="34" charset="0"/>
              </a:rPr>
              <a:t>“If you have more pigeons than pigeonholes, you can’t stuff the pigeons into the holes without having at least two pigeons in the same hole.”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1: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8534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Eurostile" pitchFamily="34" charset="0"/>
              </a:rPr>
              <a:t>Twelve people are on an elevator and they exit on ten different floors. At least two got off on the same floor.</a:t>
            </a:r>
            <a:endParaRPr lang="en-US" sz="40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2: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Eurostile" pitchFamily="34" charset="0"/>
              </a:rPr>
              <a:t>My house is burning down, it’s dark, and I need a pair of matched socks</a:t>
            </a:r>
            <a:r>
              <a:rPr lang="en-US" sz="3600" dirty="0" smtClean="0">
                <a:latin typeface="Eurostile" pitchFamily="34" charset="0"/>
              </a:rPr>
              <a:t>. </a:t>
            </a:r>
          </a:p>
          <a:p>
            <a:pPr algn="ctr"/>
            <a:endParaRPr lang="en-US" sz="3600" dirty="0" smtClean="0">
              <a:latin typeface="Eurostile" pitchFamily="34" charset="0"/>
            </a:endParaRPr>
          </a:p>
          <a:p>
            <a:pPr algn="ctr"/>
            <a:r>
              <a:rPr lang="en-US" sz="3600" dirty="0" smtClean="0">
                <a:latin typeface="Eurostile" pitchFamily="34" charset="0"/>
              </a:rPr>
              <a:t>If I have socks of 4 colors, how many socks must I take from the drawer to be certain I have a matched pair.</a:t>
            </a:r>
            <a:endParaRPr lang="en-US" sz="3600" i="1" dirty="0" smtClean="0">
              <a:latin typeface="Eurostile" pitchFamily="34" charset="0"/>
            </a:endParaRPr>
          </a:p>
          <a:p>
            <a:pPr algn="ctr"/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</a:t>
            </a:r>
            <a:r>
              <a:rPr lang="en-US" sz="2400" dirty="0" smtClean="0">
                <a:latin typeface="Eurostile" pitchFamily="34" charset="0"/>
              </a:rPr>
              <a:t>3:</a:t>
            </a:r>
            <a:endParaRPr lang="en-US" sz="2400" dirty="0">
              <a:latin typeface="Eurostile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latin typeface="Eurostile" pitchFamily="34" charset="0"/>
              </a:rPr>
              <a:t>Let’s everybody select a favorite number between 1 and _.</a:t>
            </a:r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51000" y="685800"/>
            <a:ext cx="584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487613" y="16764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Eurostile" pitchFamily="34" charset="0"/>
              </a:rPr>
              <a:t>Example </a:t>
            </a:r>
            <a:r>
              <a:rPr lang="en-US" sz="2400" dirty="0" smtClean="0">
                <a:latin typeface="Eurostile" pitchFamily="34" charset="0"/>
              </a:rPr>
              <a:t>4:</a:t>
            </a:r>
            <a:endParaRPr lang="en-US" sz="2400" dirty="0">
              <a:latin typeface="Eurostile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0" y="33528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latin typeface="Eurostile" pitchFamily="34" charset="0"/>
              </a:rPr>
              <a:t>Please divide 5 by 7 and obtain at least 13 decimal places. </a:t>
            </a:r>
            <a:endParaRPr lang="en-US" sz="3600" i="1" dirty="0">
              <a:latin typeface="Eurostile" pitchFamily="34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            </a:t>
            </a:r>
          </a:p>
          <a:p>
            <a:r>
              <a:rPr lang="en-US" sz="2400" dirty="0" smtClean="0">
                <a:latin typeface="Courier New" pitchFamily="49" charset="0"/>
              </a:rPr>
              <a:t>7|5.0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</a:t>
            </a:r>
          </a:p>
          <a:p>
            <a:r>
              <a:rPr lang="en-US" sz="2400" dirty="0" smtClean="0">
                <a:latin typeface="Courier New" pitchFamily="49" charset="0"/>
              </a:rPr>
              <a:t>7|5.00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did you say that?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Königsberg</a:t>
            </a:r>
            <a:endParaRPr lang="en-US" sz="96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</a:t>
            </a:r>
          </a:p>
          <a:p>
            <a:r>
              <a:rPr lang="en-US" sz="2400" dirty="0" smtClean="0">
                <a:latin typeface="Courier New" pitchFamily="49" charset="0"/>
              </a:rPr>
              <a:t>7|5.000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</a:t>
            </a:r>
          </a:p>
          <a:p>
            <a:r>
              <a:rPr lang="en-US" sz="2400" dirty="0" smtClean="0">
                <a:latin typeface="Courier New" pitchFamily="49" charset="0"/>
              </a:rPr>
              <a:t>7|5.0000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endParaRPr lang="en-US" sz="2400" b="1" u="sng" dirty="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</a:t>
            </a:r>
          </a:p>
          <a:p>
            <a:r>
              <a:rPr lang="en-US" sz="2400" dirty="0" smtClean="0">
                <a:latin typeface="Courier New" pitchFamily="49" charset="0"/>
              </a:rPr>
              <a:t>7|5.00000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.714285</a:t>
            </a:r>
          </a:p>
          <a:p>
            <a:r>
              <a:rPr lang="en-US" sz="2400" dirty="0" smtClean="0">
                <a:latin typeface="Courier New" pitchFamily="49" charset="0"/>
              </a:rPr>
              <a:t>7|5.000000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.7142857</a:t>
            </a:r>
          </a:p>
          <a:p>
            <a:r>
              <a:rPr lang="en-US" sz="2400" dirty="0" smtClean="0">
                <a:latin typeface="Courier New" pitchFamily="49" charset="0"/>
              </a:rPr>
              <a:t>7|5.0000000</a:t>
            </a:r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u="sng" dirty="0">
                <a:latin typeface="Courier New" pitchFamily="49" charset="0"/>
              </a:rPr>
              <a:t>49</a:t>
            </a:r>
          </a:p>
          <a:p>
            <a:r>
              <a:rPr lang="en-US" sz="2400" dirty="0">
                <a:latin typeface="Courier New" pitchFamily="49" charset="0"/>
              </a:rPr>
              <a:t> 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600200" y="0"/>
            <a:ext cx="584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Let’s divide 5 by 7 and see what happens.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915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.7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142857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142857…</a:t>
            </a:r>
          </a:p>
          <a:p>
            <a:r>
              <a:rPr lang="en-US" sz="2400" dirty="0">
                <a:latin typeface="Courier New" pitchFamily="49" charset="0"/>
              </a:rPr>
              <a:t>7|5.0000000000000</a:t>
            </a: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4 9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u="sng" dirty="0">
                <a:latin typeface="Courier New" pitchFamily="49" charset="0"/>
              </a:rPr>
              <a:t> 7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3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</a:t>
            </a:r>
            <a:r>
              <a:rPr lang="en-US" sz="2400" u="sng" dirty="0">
                <a:latin typeface="Courier New" pitchFamily="49" charset="0"/>
              </a:rPr>
              <a:t>28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2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</a:t>
            </a:r>
            <a:r>
              <a:rPr lang="en-US" sz="2400" u="sng" dirty="0">
                <a:latin typeface="Courier New" pitchFamily="49" charset="0"/>
              </a:rPr>
              <a:t>14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6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</a:t>
            </a:r>
            <a:r>
              <a:rPr lang="en-US" sz="2400" u="sng" dirty="0">
                <a:latin typeface="Courier New" pitchFamily="49" charset="0"/>
              </a:rPr>
              <a:t>56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4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u="sng" dirty="0">
                <a:latin typeface="Courier New" pitchFamily="49" charset="0"/>
              </a:rPr>
              <a:t>35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5</a:t>
            </a:r>
            <a:r>
              <a:rPr lang="en-US" sz="2400" dirty="0">
                <a:latin typeface="Courier New" pitchFamily="49" charset="0"/>
              </a:rPr>
              <a:t>0</a:t>
            </a:r>
          </a:p>
          <a:p>
            <a:r>
              <a:rPr lang="en-US" sz="2400" dirty="0">
                <a:latin typeface="Courier New" pitchFamily="49" charset="0"/>
              </a:rPr>
              <a:t>         </a:t>
            </a:r>
            <a:r>
              <a:rPr lang="en-US" sz="2400" u="sng" dirty="0">
                <a:latin typeface="Courier New" pitchFamily="49" charset="0"/>
              </a:rPr>
              <a:t>49</a:t>
            </a:r>
          </a:p>
          <a:p>
            <a:r>
              <a:rPr lang="en-US" sz="2400" dirty="0">
                <a:latin typeface="Courier New" pitchFamily="49" charset="0"/>
              </a:rPr>
              <a:t>          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</a:rPr>
              <a:t>1</a:t>
            </a:r>
          </a:p>
          <a:p>
            <a:endParaRPr lang="en-US" sz="2400" u="sng" dirty="0">
              <a:latin typeface="Courier New" pitchFamily="49" charset="0"/>
            </a:endParaRPr>
          </a:p>
        </p:txBody>
      </p:sp>
      <p:sp>
        <p:nvSpPr>
          <p:cNvPr id="78852" name="Freeform 4"/>
          <p:cNvSpPr>
            <a:spLocks/>
          </p:cNvSpPr>
          <p:nvPr/>
        </p:nvSpPr>
        <p:spPr bwMode="auto">
          <a:xfrm>
            <a:off x="1295400" y="1981200"/>
            <a:ext cx="2540000" cy="419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1872"/>
              </a:cxn>
              <a:cxn ang="0">
                <a:pos x="672" y="2640"/>
              </a:cxn>
            </a:cxnLst>
            <a:rect l="0" t="0" r="r" b="b"/>
            <a:pathLst>
              <a:path w="1456" h="2640">
                <a:moveTo>
                  <a:pt x="0" y="0"/>
                </a:moveTo>
                <a:cubicBezTo>
                  <a:pt x="616" y="716"/>
                  <a:pt x="1232" y="1432"/>
                  <a:pt x="1344" y="1872"/>
                </a:cubicBezTo>
                <a:cubicBezTo>
                  <a:pt x="1456" y="2312"/>
                  <a:pt x="1064" y="2476"/>
                  <a:pt x="672" y="2640"/>
                </a:cubicBezTo>
              </a:path>
            </a:pathLst>
          </a:custGeom>
          <a:noFill/>
          <a:ln w="66675">
            <a:solidFill>
              <a:srgbClr val="FFFF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070350" y="5029200"/>
            <a:ext cx="499903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Same remainder!</a:t>
            </a:r>
          </a:p>
          <a:p>
            <a:pPr algn="ctr"/>
            <a:endParaRPr lang="en-US" sz="3200">
              <a:latin typeface="Garamond" pitchFamily="18" charset="0"/>
            </a:endParaRPr>
          </a:p>
          <a:p>
            <a:pPr algn="ctr"/>
            <a:r>
              <a:rPr lang="en-US" sz="3200">
                <a:latin typeface="Garamond" pitchFamily="18" charset="0"/>
              </a:rPr>
              <a:t>Thus, the process must repeat.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5845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Eurostile" pitchFamily="34" charset="0"/>
              </a:rPr>
              <a:t>And this must happen whenever we divide whole numbers.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915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3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3|1.0000000000000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u="sng" dirty="0">
                <a:latin typeface="Courier New" pitchFamily="49" charset="0"/>
              </a:rPr>
              <a:t>  .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8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1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11|9.00000000000000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  </a:t>
            </a:r>
            <a:r>
              <a:rPr lang="en-US" sz="2400" u="sng" dirty="0">
                <a:latin typeface="Courier New" pitchFamily="49" charset="0"/>
              </a:rPr>
              <a:t>   .0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7594936708860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7594936708860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759494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237|18.000000000000000000000000000000000</a:t>
            </a:r>
          </a:p>
          <a:p>
            <a:endParaRPr lang="en-US" sz="2400" dirty="0"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u="sng" dirty="0">
                <a:latin typeface="Courier New" pitchFamily="49" charset="0"/>
              </a:rPr>
              <a:t>  .5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FF99CC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solidFill>
                  <a:srgbClr val="66FF99"/>
                </a:solidFill>
                <a:latin typeface="Courier New" pitchFamily="49" charset="0"/>
              </a:rPr>
              <a:t>0</a:t>
            </a:r>
            <a:r>
              <a:rPr lang="en-US" sz="2400" u="sng" dirty="0">
                <a:latin typeface="Courier New" pitchFamily="49" charset="0"/>
              </a:rPr>
              <a:t>…</a:t>
            </a:r>
            <a:endParaRPr lang="en-US" sz="2400" u="sng" dirty="0">
              <a:solidFill>
                <a:srgbClr val="FF99CC"/>
              </a:solidFill>
              <a:latin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</a:rPr>
              <a:t>4|2.0000000000000</a:t>
            </a:r>
          </a:p>
          <a:p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829" y="3276600"/>
            <a:ext cx="45723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Planer Graphs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4495800" y="2667000"/>
            <a:ext cx="76200" cy="1828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133600" y="685800"/>
            <a:ext cx="478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Garamond" pitchFamily="18" charset="0"/>
              </a:rPr>
              <a:t>This doesn’t look planer...</a:t>
            </a: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10000" y="838200"/>
            <a:ext cx="1612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Garamond" pitchFamily="18" charset="0"/>
              </a:rPr>
              <a:t>but it is.</a:t>
            </a: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4800600" y="2362200"/>
            <a:ext cx="2057400" cy="2438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1440" y="672"/>
              </a:cxn>
              <a:cxn ang="0">
                <a:pos x="0" y="1584"/>
              </a:cxn>
            </a:cxnLst>
            <a:rect l="0" t="0" r="r" b="b"/>
            <a:pathLst>
              <a:path w="1448" h="1584">
                <a:moveTo>
                  <a:pt x="48" y="0"/>
                </a:moveTo>
                <a:cubicBezTo>
                  <a:pt x="748" y="204"/>
                  <a:pt x="1448" y="408"/>
                  <a:pt x="1440" y="672"/>
                </a:cubicBezTo>
                <a:cubicBezTo>
                  <a:pt x="1432" y="936"/>
                  <a:pt x="240" y="1432"/>
                  <a:pt x="0" y="1584"/>
                </a:cubicBezTo>
              </a:path>
            </a:pathLst>
          </a:cu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638800" y="32766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819400" y="3200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3352800" y="25146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352800" y="3733800"/>
            <a:ext cx="9144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724400" y="2590800"/>
            <a:ext cx="914400" cy="838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4724400" y="3810000"/>
            <a:ext cx="9906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429000" y="3581400"/>
            <a:ext cx="2209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10000" y="838200"/>
            <a:ext cx="1612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Garamond" pitchFamily="18" charset="0"/>
              </a:rPr>
              <a:t>but it is.</a:t>
            </a: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4800600" y="2362200"/>
            <a:ext cx="2057400" cy="2438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1440" y="672"/>
              </a:cxn>
              <a:cxn ang="0">
                <a:pos x="0" y="1584"/>
              </a:cxn>
            </a:cxnLst>
            <a:rect l="0" t="0" r="r" b="b"/>
            <a:pathLst>
              <a:path w="1448" h="1584">
                <a:moveTo>
                  <a:pt x="48" y="0"/>
                </a:moveTo>
                <a:cubicBezTo>
                  <a:pt x="748" y="204"/>
                  <a:pt x="1448" y="408"/>
                  <a:pt x="1440" y="672"/>
                </a:cubicBezTo>
                <a:cubicBezTo>
                  <a:pt x="1432" y="936"/>
                  <a:pt x="240" y="1432"/>
                  <a:pt x="0" y="1584"/>
                </a:cubicBezTo>
              </a:path>
            </a:pathLst>
          </a:cu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4267200" y="20574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4191000" y="4495800"/>
            <a:ext cx="6096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85800" y="5105400"/>
            <a:ext cx="800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>
                <a:latin typeface="Garamond" pitchFamily="18" charset="0"/>
              </a:rPr>
              <a:t>All that matters is that there is </a:t>
            </a:r>
            <a:r>
              <a:rPr lang="en-US" sz="3600" b="1" i="1">
                <a:latin typeface="Garamond" pitchFamily="18" charset="0"/>
              </a:rPr>
              <a:t>some</a:t>
            </a:r>
            <a:r>
              <a:rPr lang="en-US" sz="3600">
                <a:latin typeface="Garamond" pitchFamily="18" charset="0"/>
              </a:rPr>
              <a:t> planer representation.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0" y="3657600"/>
            <a:ext cx="2894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and three utilities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16138" y="487363"/>
            <a:ext cx="515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How about this problem: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1676400"/>
            <a:ext cx="4865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three houses…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0" y="3657600"/>
            <a:ext cx="2894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and three utilities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04800" y="5486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Can you connect each of the houses to each of the utilities without crossing any lines?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84450" y="167640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Here’s how </a:t>
            </a:r>
            <a:r>
              <a:rPr lang="en-US" sz="3200" b="1">
                <a:latin typeface="Garamond" pitchFamily="18" charset="0"/>
              </a:rPr>
              <a:t>NOT </a:t>
            </a:r>
            <a:r>
              <a:rPr lang="en-US" sz="3200">
                <a:latin typeface="Garamond" pitchFamily="18" charset="0"/>
              </a:rPr>
              <a:t>to do it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048000" y="3429000"/>
            <a:ext cx="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419600" y="33528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5943600" y="3429000"/>
            <a:ext cx="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200400" y="3505200"/>
            <a:ext cx="99060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724400" y="3429000"/>
            <a:ext cx="9144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3276600" y="3429000"/>
            <a:ext cx="9144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4800600" y="3429000"/>
            <a:ext cx="9906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352800" y="3429000"/>
            <a:ext cx="22860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3352800" y="3429000"/>
            <a:ext cx="2209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4450" y="167640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Here’s how </a:t>
            </a:r>
            <a:r>
              <a:rPr lang="en-US" sz="3200" b="1">
                <a:latin typeface="Garamond" pitchFamily="18" charset="0"/>
              </a:rPr>
              <a:t>NOT </a:t>
            </a:r>
            <a:r>
              <a:rPr lang="en-US" sz="3200">
                <a:latin typeface="Garamond" pitchFamily="18" charset="0"/>
              </a:rPr>
              <a:t>to do it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3048000" y="3429000"/>
            <a:ext cx="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419600" y="33528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5943600" y="3429000"/>
            <a:ext cx="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3200400" y="3505200"/>
            <a:ext cx="990600" cy="1066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4724400" y="3429000"/>
            <a:ext cx="9144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H="1">
            <a:off x="3276600" y="3429000"/>
            <a:ext cx="9144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>
            <a:off x="4800600" y="3429000"/>
            <a:ext cx="9906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352800" y="3429000"/>
            <a:ext cx="22860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>
            <a:off x="3352800" y="3429000"/>
            <a:ext cx="2209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920875" y="5638800"/>
            <a:ext cx="5214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Remember: </a:t>
            </a:r>
            <a:r>
              <a:rPr lang="en-US" sz="3200" b="1">
                <a:latin typeface="Garamond" pitchFamily="18" charset="0"/>
              </a:rPr>
              <a:t>No crossing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2050" y="1219200"/>
            <a:ext cx="408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>
                <a:latin typeface="Garamond" pitchFamily="18" charset="0"/>
              </a:rPr>
              <a:t>Now you try.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743200" y="3048000"/>
            <a:ext cx="685800" cy="392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H1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2514600" y="2830513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4864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H3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52578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114800" y="3036888"/>
            <a:ext cx="685800" cy="392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H2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886200" y="2819400"/>
            <a:ext cx="11430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590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Gas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5626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Water</a:t>
            </a: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4114800" y="4419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Elec.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470150" y="1676400"/>
            <a:ext cx="450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five nodes…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201863" y="487363"/>
            <a:ext cx="5000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Here’s another problem: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470150" y="1676400"/>
            <a:ext cx="450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You are given five nodes…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" y="56388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latin typeface="Garamond" pitchFamily="18" charset="0"/>
              </a:rPr>
              <a:t>Can you connect each node to the others without crossing lines?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171700" y="1295400"/>
            <a:ext cx="4954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Garamond" pitchFamily="18" charset="0"/>
              </a:rPr>
              <a:t>This is </a:t>
            </a:r>
            <a:r>
              <a:rPr lang="en-US" sz="4000" b="1">
                <a:latin typeface="Garamond" pitchFamily="18" charset="0"/>
              </a:rPr>
              <a:t>NOT</a:t>
            </a:r>
            <a:r>
              <a:rPr lang="en-US" sz="4000">
                <a:latin typeface="Garamond" pitchFamily="18" charset="0"/>
              </a:rPr>
              <a:t> a solution: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3581400" y="3048000"/>
            <a:ext cx="609600" cy="381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3276600" y="3962400"/>
            <a:ext cx="304800" cy="685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876800" y="2971800"/>
            <a:ext cx="838200" cy="381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 flipV="1">
            <a:off x="4038600" y="4953000"/>
            <a:ext cx="1066800" cy="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 flipH="1">
            <a:off x="5715000" y="3962400"/>
            <a:ext cx="3048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3810000" y="3200400"/>
            <a:ext cx="685800" cy="1371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4800600" y="3124200"/>
            <a:ext cx="457200" cy="1524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 flipH="1">
            <a:off x="3657600" y="3581400"/>
            <a:ext cx="19812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3581400" y="3810000"/>
            <a:ext cx="1600200" cy="914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 flipH="1">
            <a:off x="3962400" y="3810000"/>
            <a:ext cx="16764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191000" y="2438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0292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56388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3276600" y="4572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2895600" y="32004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667000" y="1143000"/>
            <a:ext cx="408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>
                <a:latin typeface="Garamond" pitchFamily="18" charset="0"/>
              </a:rPr>
              <a:t>Now you 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Garamond" pitchFamily="18" charset="0"/>
              </a:rPr>
              <a:t>You could not solve </a:t>
            </a:r>
            <a:r>
              <a:rPr lang="en-US" sz="4000" dirty="0">
                <a:latin typeface="Garamond" pitchFamily="18" charset="0"/>
              </a:rPr>
              <a:t>either problem</a:t>
            </a:r>
            <a:r>
              <a:rPr lang="en-US" sz="4000" dirty="0" smtClean="0">
                <a:latin typeface="Garamond" pitchFamily="18" charset="0"/>
              </a:rPr>
              <a:t>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What’s interesting is that </a:t>
            </a:r>
            <a:r>
              <a:rPr lang="en-US" sz="4000" dirty="0" smtClean="0">
                <a:latin typeface="Garamond" pitchFamily="18" charset="0"/>
              </a:rPr>
              <a:t>those </a:t>
            </a:r>
            <a:r>
              <a:rPr lang="en-US" sz="4000" dirty="0">
                <a:latin typeface="Garamond" pitchFamily="18" charset="0"/>
              </a:rPr>
              <a:t>two problems are the ONLY ones that cannot be solved.</a:t>
            </a:r>
          </a:p>
          <a:p>
            <a:pPr algn="ctr"/>
            <a:endParaRPr lang="en-US" sz="40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Garamond" pitchFamily="18" charset="0"/>
              </a:rPr>
              <a:t>You could not solve </a:t>
            </a:r>
            <a:r>
              <a:rPr lang="en-US" sz="4000" dirty="0">
                <a:latin typeface="Garamond" pitchFamily="18" charset="0"/>
              </a:rPr>
              <a:t>either problem</a:t>
            </a:r>
            <a:r>
              <a:rPr lang="en-US" sz="4000" dirty="0" smtClean="0">
                <a:latin typeface="Garamond" pitchFamily="18" charset="0"/>
              </a:rPr>
              <a:t>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What’s interesting is that </a:t>
            </a:r>
            <a:r>
              <a:rPr lang="en-US" sz="4000" dirty="0" smtClean="0">
                <a:latin typeface="Garamond" pitchFamily="18" charset="0"/>
              </a:rPr>
              <a:t>those </a:t>
            </a:r>
            <a:r>
              <a:rPr lang="en-US" sz="4000" dirty="0">
                <a:latin typeface="Garamond" pitchFamily="18" charset="0"/>
              </a:rPr>
              <a:t>two problems are the ONLY ones that cannot be solved.</a:t>
            </a:r>
          </a:p>
          <a:p>
            <a:pPr algn="ctr"/>
            <a:endParaRPr lang="en-US" sz="4000" dirty="0">
              <a:latin typeface="Garamond" pitchFamily="18" charset="0"/>
            </a:endParaRPr>
          </a:p>
          <a:p>
            <a:pPr algn="ctr"/>
            <a:r>
              <a:rPr lang="en-US" sz="4000" dirty="0">
                <a:latin typeface="Garamond" pitchFamily="18" charset="0"/>
              </a:rPr>
              <a:t>This is the result:</a:t>
            </a:r>
          </a:p>
          <a:p>
            <a:pPr algn="ctr"/>
            <a:r>
              <a:rPr lang="en-US" sz="4400">
                <a:latin typeface="Garamond" pitchFamily="18" charset="0"/>
              </a:rPr>
              <a:t>A </a:t>
            </a:r>
            <a:r>
              <a:rPr lang="en-US" sz="4400" smtClean="0">
                <a:latin typeface="Garamond" pitchFamily="18" charset="0"/>
              </a:rPr>
              <a:t>graph </a:t>
            </a:r>
            <a:r>
              <a:rPr lang="en-US" sz="4400" dirty="0">
                <a:latin typeface="Garamond" pitchFamily="18" charset="0"/>
              </a:rPr>
              <a:t>is </a:t>
            </a:r>
            <a:r>
              <a:rPr lang="en-US" sz="4400" dirty="0" err="1">
                <a:latin typeface="Garamond" pitchFamily="18" charset="0"/>
              </a:rPr>
              <a:t>nonplaner</a:t>
            </a:r>
            <a:r>
              <a:rPr lang="en-US" sz="4400" dirty="0">
                <a:latin typeface="Garamond" pitchFamily="18" charset="0"/>
              </a:rPr>
              <a:t> if and only if it contains as </a:t>
            </a:r>
            <a:r>
              <a:rPr lang="en-US" sz="4400" dirty="0" err="1">
                <a:latin typeface="Garamond" pitchFamily="18" charset="0"/>
              </a:rPr>
              <a:t>subgraphs</a:t>
            </a:r>
            <a:r>
              <a:rPr lang="en-US" sz="4400" dirty="0">
                <a:latin typeface="Garamond" pitchFamily="18" charset="0"/>
              </a:rPr>
              <a:t> either the utility graph or the complete five node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Look at all subgraphs with five or six nodes.</a:t>
            </a:r>
          </a:p>
          <a:p>
            <a:pPr marL="342900" indent="-342900"/>
            <a:r>
              <a:rPr lang="en-US" sz="4800">
                <a:latin typeface="Garamond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Look at all subgraphs with five or six nodes.</a:t>
            </a: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If you find an occurance of the utility graph or the complete graph with five nodes, it’s nonplaner.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>
                <a:latin typeface="Garamond" pitchFamily="18" charset="0"/>
              </a:rPr>
              <a:t>Can you say that again?</a:t>
            </a:r>
          </a:p>
          <a:p>
            <a:pPr marL="342900" indent="-342900" algn="ctr"/>
            <a:endParaRPr lang="en-US" sz="2400">
              <a:latin typeface="Garamond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Look at all subgraphs with five or six nodes.</a:t>
            </a: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If you find an occurance of the utility graph or the complete graph with five nodes, it’s nonplaner.</a:t>
            </a:r>
          </a:p>
          <a:p>
            <a:pPr marL="342900" indent="-342900">
              <a:buFontTx/>
              <a:buAutoNum type="arabicPeriod"/>
            </a:pPr>
            <a:r>
              <a:rPr lang="en-US" sz="4800">
                <a:latin typeface="Garamond" pitchFamily="18" charset="0"/>
              </a:rPr>
              <a:t> If you don’t find those, it’s planer.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So using that, tell me if this graph is planer: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H="1">
            <a:off x="2209800" y="2209800"/>
            <a:ext cx="3962400" cy="1295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1828800" y="4038600"/>
            <a:ext cx="76200" cy="1143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6781800" y="2438400"/>
            <a:ext cx="914400" cy="2286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H="1">
            <a:off x="2209800" y="5105400"/>
            <a:ext cx="5257800" cy="457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H="1" flipV="1">
            <a:off x="5638800" y="3962400"/>
            <a:ext cx="19050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H="1">
            <a:off x="2133600" y="2362200"/>
            <a:ext cx="4114800" cy="2895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5562600" y="2514600"/>
            <a:ext cx="838200" cy="990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 flipV="1">
            <a:off x="2209800" y="3657600"/>
            <a:ext cx="2743200" cy="1524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2209800" y="3810000"/>
            <a:ext cx="5257800" cy="1219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2133600" y="4038600"/>
            <a:ext cx="2819400" cy="14478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1447800" y="5181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61722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5486400" y="4114800"/>
            <a:ext cx="457200" cy="1752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4191000" y="5105400"/>
            <a:ext cx="35052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3733800" y="1981200"/>
            <a:ext cx="24384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 flipV="1">
            <a:off x="1981200" y="3962400"/>
            <a:ext cx="1600200" cy="1905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7467600" y="4648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4953000" y="34290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5638800" y="5791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3429000" y="56388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1447800" y="3276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54296" name="Oval 24"/>
          <p:cNvSpPr>
            <a:spLocks noChangeArrowheads="1"/>
          </p:cNvSpPr>
          <p:nvPr/>
        </p:nvSpPr>
        <p:spPr bwMode="auto">
          <a:xfrm>
            <a:off x="30480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Koenigsberg</a:t>
            </a:r>
            <a:endParaRPr lang="en-US" sz="96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4800" dirty="0">
                <a:latin typeface="Garamond" pitchFamily="18" charset="0"/>
              </a:rPr>
              <a:t>You can find this </a:t>
            </a:r>
            <a:r>
              <a:rPr lang="en-US" sz="4800" dirty="0" err="1">
                <a:latin typeface="Garamond" pitchFamily="18" charset="0"/>
              </a:rPr>
              <a:t>subgraph</a:t>
            </a:r>
            <a:r>
              <a:rPr lang="en-US" sz="4800" dirty="0">
                <a:latin typeface="Garamond" pitchFamily="18" charset="0"/>
              </a:rPr>
              <a:t>, so it’s not planer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 flipH="1">
            <a:off x="2209800" y="2209800"/>
            <a:ext cx="3962400" cy="12954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1828800" y="4038600"/>
            <a:ext cx="76200" cy="11430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6781800" y="2438400"/>
            <a:ext cx="914400" cy="22860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 flipH="1" flipV="1">
            <a:off x="5638800" y="3962400"/>
            <a:ext cx="1905000" cy="990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5562600" y="2514600"/>
            <a:ext cx="838200" cy="990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 flipV="1">
            <a:off x="2209800" y="3657600"/>
            <a:ext cx="2743200" cy="1524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1447800" y="5181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6172200" y="1752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 flipH="1" flipV="1">
            <a:off x="5486400" y="4114800"/>
            <a:ext cx="457200" cy="17526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 flipH="1">
            <a:off x="4191000" y="5105400"/>
            <a:ext cx="3505200" cy="762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H="1">
            <a:off x="3733800" y="1981200"/>
            <a:ext cx="2438400" cy="762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H="1" flipV="1">
            <a:off x="1981200" y="3962400"/>
            <a:ext cx="1600200" cy="1905000"/>
          </a:xfrm>
          <a:prstGeom prst="line">
            <a:avLst/>
          </a:prstGeom>
          <a:noFill/>
          <a:ln w="82550">
            <a:solidFill>
              <a:srgbClr val="00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7467600" y="46482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4953000" y="34290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5638800" y="57912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3429000" y="56388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2240" name="Oval 16"/>
          <p:cNvSpPr>
            <a:spLocks noChangeArrowheads="1"/>
          </p:cNvSpPr>
          <p:nvPr/>
        </p:nvSpPr>
        <p:spPr bwMode="auto">
          <a:xfrm>
            <a:off x="1447800" y="3276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52242" name="Oval 18"/>
          <p:cNvSpPr>
            <a:spLocks noChangeArrowheads="1"/>
          </p:cNvSpPr>
          <p:nvPr/>
        </p:nvSpPr>
        <p:spPr bwMode="auto">
          <a:xfrm>
            <a:off x="3048000" y="1752600"/>
            <a:ext cx="762000" cy="762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2209800" y="3810000"/>
            <a:ext cx="5257800" cy="12192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2209800" y="5105400"/>
            <a:ext cx="5257800" cy="4572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2133600" y="4038600"/>
            <a:ext cx="2819400" cy="14478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>
            <a:off x="2133600" y="2362200"/>
            <a:ext cx="4114800" cy="289560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336" y="2667000"/>
            <a:ext cx="64913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Hamiltonian Circuits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Back when we were looking at the Seven Bridges of </a:t>
            </a:r>
            <a:r>
              <a:rPr lang="en-US" sz="3200" dirty="0" err="1" smtClean="0">
                <a:latin typeface="Garamond" pitchFamily="18" charset="0"/>
              </a:rPr>
              <a:t>Königsberg</a:t>
            </a:r>
            <a:r>
              <a:rPr lang="en-US" sz="3200" dirty="0" smtClean="0">
                <a:latin typeface="Garamond" pitchFamily="18" charset="0"/>
              </a:rPr>
              <a:t> Problem, we wanted a circuit that used every edge. Now let’s see is we can find a circuit that visits every node once. 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209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124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362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8006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4495800"/>
            <a:ext cx="46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5791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810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43434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114800" y="3124200"/>
            <a:ext cx="1003674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 rot="10800000">
            <a:off x="4648200" y="4191000"/>
            <a:ext cx="2133600" cy="457200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359337" y="4870263"/>
            <a:ext cx="1295400" cy="394074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429000" y="2590800"/>
            <a:ext cx="3657600" cy="3505200"/>
          </a:xfrm>
          <a:prstGeom prst="arc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flipV="1">
            <a:off x="3505200" y="4038600"/>
            <a:ext cx="3810000" cy="2590800"/>
          </a:xfrm>
          <a:prstGeom prst="arc">
            <a:avLst>
              <a:gd name="adj1" fmla="val 12499990"/>
              <a:gd name="adj2" fmla="val 711798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3429000" y="2514600"/>
            <a:ext cx="3733800" cy="1752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895600" y="4114800"/>
            <a:ext cx="3733800" cy="2133600"/>
          </a:xfrm>
          <a:prstGeom prst="arc">
            <a:avLst>
              <a:gd name="adj1" fmla="val 9116669"/>
              <a:gd name="adj2" fmla="val 14077933"/>
            </a:avLst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2286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52800" y="5715000"/>
            <a:ext cx="6096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That was simple. Try this one: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0" y="1905000"/>
            <a:ext cx="2438400" cy="1828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057400" y="1905000"/>
            <a:ext cx="2514600" cy="1828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1104900" y="4686300"/>
            <a:ext cx="2895600" cy="990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877594" y="4724400"/>
            <a:ext cx="2132806" cy="610394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95600" y="2743200"/>
            <a:ext cx="16764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2095500" y="4762500"/>
            <a:ext cx="2133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048000" y="6629400"/>
            <a:ext cx="3048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29000" y="6096000"/>
            <a:ext cx="22098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114800" y="3810000"/>
            <a:ext cx="9906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572000" y="4802188"/>
            <a:ext cx="838200" cy="6842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4724400" y="4191000"/>
            <a:ext cx="9906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3429000" y="4114800"/>
            <a:ext cx="9906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33800" y="4800600"/>
            <a:ext cx="838200" cy="685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4953000" y="34290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5410200" y="4800600"/>
            <a:ext cx="5334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695700" y="3390900"/>
            <a:ext cx="4572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 flipV="1">
            <a:off x="3124200" y="4800600"/>
            <a:ext cx="609600" cy="152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4267200" y="5791200"/>
            <a:ext cx="6096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 flipV="1">
            <a:off x="6248400" y="3733800"/>
            <a:ext cx="7620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4191001" y="2362199"/>
            <a:ext cx="762000" cy="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2057400" y="3733800"/>
            <a:ext cx="8382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V="1">
            <a:off x="5562600" y="6172200"/>
            <a:ext cx="609600" cy="457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971800" y="61722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343400" y="1676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4572000" y="2743200"/>
            <a:ext cx="1676400" cy="1219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198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43400" y="2514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505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828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19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991100" y="4762500"/>
            <a:ext cx="3048000" cy="838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867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102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7150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781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816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862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768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816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200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67000" y="3810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724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5052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/>
          <p:cNvCxnSpPr/>
          <p:nvPr/>
        </p:nvCxnSpPr>
        <p:spPr>
          <a:xfrm>
            <a:off x="4572000" y="1905000"/>
            <a:ext cx="2438400" cy="1828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057400" y="1905000"/>
            <a:ext cx="2514600" cy="1828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1104900" y="4686300"/>
            <a:ext cx="2895600" cy="990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5563394" y="4343400"/>
            <a:ext cx="1066006" cy="305594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95600" y="2743200"/>
            <a:ext cx="16764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2095500" y="4762500"/>
            <a:ext cx="21336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048000" y="6629400"/>
            <a:ext cx="3048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72000" y="6096000"/>
            <a:ext cx="1066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114800" y="3810000"/>
            <a:ext cx="9906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572000" y="4802188"/>
            <a:ext cx="838200" cy="6842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4724400" y="4191000"/>
            <a:ext cx="990600" cy="228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3429000" y="4114800"/>
            <a:ext cx="990600" cy="381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33800" y="4800600"/>
            <a:ext cx="838200" cy="685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4953000" y="3429000"/>
            <a:ext cx="5334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5410200" y="4800600"/>
            <a:ext cx="533400" cy="228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695700" y="3390900"/>
            <a:ext cx="457200" cy="381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 flipV="1">
            <a:off x="3124200" y="4800600"/>
            <a:ext cx="609600" cy="152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4267200" y="5791200"/>
            <a:ext cx="6096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 flipV="1">
            <a:off x="6248400" y="3733800"/>
            <a:ext cx="762000" cy="228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4191001" y="2362199"/>
            <a:ext cx="762000" cy="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>
            <a:off x="2057400" y="3733800"/>
            <a:ext cx="8382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V="1">
            <a:off x="5562600" y="6172200"/>
            <a:ext cx="609600" cy="457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971800" y="6172200"/>
            <a:ext cx="533400" cy="381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343400" y="1676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4572000" y="2743200"/>
            <a:ext cx="1676400" cy="1219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198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43400" y="2514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505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828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19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991100" y="4762500"/>
            <a:ext cx="3048000" cy="838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867400" y="6400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781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1816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862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768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816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67000" y="3810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724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5052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52400" y="3048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Here’s the solution: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5295900" y="5372100"/>
            <a:ext cx="990600" cy="3048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7150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102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29000" y="6019800"/>
            <a:ext cx="1143000" cy="76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200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5791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Here’s another one: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0480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2133600"/>
            <a:ext cx="11430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2209800" y="2895600"/>
            <a:ext cx="1066800" cy="609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38400" y="3733800"/>
            <a:ext cx="13716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51816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5942806" y="2896394"/>
            <a:ext cx="1068388" cy="609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2171700" y="50673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6400800"/>
            <a:ext cx="10668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1054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5905500" y="50673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1905000" y="26670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610100" y="2705100"/>
            <a:ext cx="2667000" cy="1524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0480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32766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905000" y="42672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2971800" y="4267200"/>
            <a:ext cx="29718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10000" y="34290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0480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54102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2438400" y="3429000"/>
            <a:ext cx="1371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238500" y="4229100"/>
            <a:ext cx="29718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971800" y="5029200"/>
            <a:ext cx="838200" cy="838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5410200" y="3429000"/>
            <a:ext cx="1295400" cy="1295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410200" y="3735388"/>
            <a:ext cx="1371600" cy="1293812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810000" y="50292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610894" y="4229894"/>
            <a:ext cx="2665412" cy="1676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372100" y="5067300"/>
            <a:ext cx="8382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36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53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09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436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70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814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V="1">
            <a:off x="3048000" y="2133600"/>
            <a:ext cx="9906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2133600"/>
            <a:ext cx="11430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2209800" y="2895600"/>
            <a:ext cx="1066800" cy="609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38400" y="3733800"/>
            <a:ext cx="13716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5181600" y="2133600"/>
            <a:ext cx="9906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5942806" y="2896394"/>
            <a:ext cx="1068388" cy="609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2171700" y="5067300"/>
            <a:ext cx="10668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6400800"/>
            <a:ext cx="1066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105400" y="5867400"/>
            <a:ext cx="1066800" cy="533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5905500" y="5067300"/>
            <a:ext cx="1066800" cy="533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1905000" y="2667000"/>
            <a:ext cx="2667000" cy="1600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610100" y="2705100"/>
            <a:ext cx="2667000" cy="1524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0480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3276600" y="2895600"/>
            <a:ext cx="2895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905000" y="4267200"/>
            <a:ext cx="2667000" cy="16002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2971800" y="4267200"/>
            <a:ext cx="29718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10000" y="34290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3048000" y="2667000"/>
            <a:ext cx="762000" cy="762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5410200" y="2667000"/>
            <a:ext cx="762000" cy="7620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2438400" y="3429000"/>
            <a:ext cx="1371600" cy="13716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238500" y="4229100"/>
            <a:ext cx="2971800" cy="13716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971800" y="5029200"/>
            <a:ext cx="838200" cy="838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5410200" y="3429000"/>
            <a:ext cx="1295400" cy="1295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410200" y="3735388"/>
            <a:ext cx="1371600" cy="129381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810000" y="5029200"/>
            <a:ext cx="1600200" cy="1588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610894" y="4229894"/>
            <a:ext cx="2665412" cy="1676400"/>
          </a:xfrm>
          <a:prstGeom prst="line">
            <a:avLst/>
          </a:prstGeom>
          <a:ln w="793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372100" y="5067300"/>
            <a:ext cx="838200" cy="7620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36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53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1905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2438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09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3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6172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436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70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3505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814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4800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52400" y="304801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latin typeface="Garamond" pitchFamily="18" charset="0"/>
              </a:rPr>
              <a:t>And here’s its solution:</a:t>
            </a:r>
            <a:endParaRPr lang="en-US" sz="3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055" y="2667000"/>
            <a:ext cx="89178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Traveling Salesman Problem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 we are given some nodes and we try to create a circuit that has minimum total length.</a:t>
            </a:r>
            <a:endParaRPr lang="en-US" sz="4400" dirty="0"/>
          </a:p>
        </p:txBody>
      </p:sp>
      <p:sp>
        <p:nvSpPr>
          <p:cNvPr id="3" name="Oval 2"/>
          <p:cNvSpPr/>
          <p:nvPr/>
        </p:nvSpPr>
        <p:spPr>
          <a:xfrm>
            <a:off x="1371600" y="3581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352800" y="4572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10200" y="3124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5181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4953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39000" y="4038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96200" y="5638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This is a 10 node problem to try.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2590800" y="3505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19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4419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148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15000" y="449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562600" y="5791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95600" y="4953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62600" y="2362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715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Did you have to write it with the funny o?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dirty="0" err="1" smtClean="0">
                <a:latin typeface="Garamond" pitchFamily="18" charset="0"/>
              </a:rPr>
              <a:t>Koenigsberg</a:t>
            </a:r>
            <a:endParaRPr lang="en-US" sz="9600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840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aramond" pitchFamily="18" charset="0"/>
              </a:rPr>
              <a:t>Nope. You can write this with “</a:t>
            </a:r>
            <a:r>
              <a:rPr lang="en-US" sz="3200" dirty="0" err="1" smtClean="0">
                <a:latin typeface="Garamond" pitchFamily="18" charset="0"/>
              </a:rPr>
              <a:t>oe</a:t>
            </a:r>
            <a:r>
              <a:rPr lang="en-US" sz="3200" dirty="0" smtClean="0">
                <a:latin typeface="Garamond" pitchFamily="18" charset="0"/>
              </a:rPr>
              <a:t>” instead of “ö ”.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5791200"/>
            <a:ext cx="4406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That looks familiar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Here’s the solution.</a:t>
            </a:r>
            <a:endParaRPr lang="en-US" sz="4400" dirty="0"/>
          </a:p>
        </p:txBody>
      </p:sp>
      <p:sp>
        <p:nvSpPr>
          <p:cNvPr id="18" name="Oval 17"/>
          <p:cNvSpPr/>
          <p:nvPr/>
        </p:nvSpPr>
        <p:spPr>
          <a:xfrm>
            <a:off x="5715000" y="449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7" idx="7"/>
          </p:cNvCxnSpPr>
          <p:nvPr/>
        </p:nvCxnSpPr>
        <p:spPr>
          <a:xfrm rot="5400000" flipH="1" flipV="1">
            <a:off x="4098061" y="2574061"/>
            <a:ext cx="1709878" cy="1438556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67000" y="3657600"/>
            <a:ext cx="266700" cy="76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6"/>
            <a:endCxn id="17" idx="2"/>
          </p:cNvCxnSpPr>
          <p:nvPr/>
        </p:nvCxnSpPr>
        <p:spPr>
          <a:xfrm>
            <a:off x="3048000" y="3771900"/>
            <a:ext cx="990600" cy="4572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V="1">
            <a:off x="2040661" y="4241201"/>
            <a:ext cx="1595578" cy="2667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5" idx="2"/>
          </p:cNvCxnSpPr>
          <p:nvPr/>
        </p:nvCxnSpPr>
        <p:spPr>
          <a:xfrm flipV="1">
            <a:off x="3048000" y="4533900"/>
            <a:ext cx="762000" cy="5668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1" idx="4"/>
            <a:endCxn id="18" idx="0"/>
          </p:cNvCxnSpPr>
          <p:nvPr/>
        </p:nvCxnSpPr>
        <p:spPr>
          <a:xfrm rot="16200000" flipH="1">
            <a:off x="4800600" y="3467100"/>
            <a:ext cx="1905000" cy="1524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8" idx="4"/>
            <a:endCxn id="22" idx="0"/>
          </p:cNvCxnSpPr>
          <p:nvPr/>
        </p:nvCxnSpPr>
        <p:spPr>
          <a:xfrm rot="5400000">
            <a:off x="5181600" y="5372100"/>
            <a:ext cx="12954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3962400" y="4495800"/>
            <a:ext cx="152400" cy="3048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6" idx="5"/>
            <a:endCxn id="19" idx="1"/>
          </p:cNvCxnSpPr>
          <p:nvPr/>
        </p:nvCxnSpPr>
        <p:spPr>
          <a:xfrm rot="16200000" flipH="1">
            <a:off x="4424222" y="4652822"/>
            <a:ext cx="1057556" cy="1286156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5619750" y="5962650"/>
            <a:ext cx="262078" cy="715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715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562600" y="5791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148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4419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95600" y="4953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19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3505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62600" y="2362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063" y="5334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This is a 13 node problem to try.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Here’s the solution.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0"/>
            <a:endCxn id="21" idx="4"/>
          </p:cNvCxnSpPr>
          <p:nvPr/>
        </p:nvCxnSpPr>
        <p:spPr>
          <a:xfrm rot="5400000" flipH="1" flipV="1">
            <a:off x="4114800" y="4229100"/>
            <a:ext cx="685800" cy="158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4"/>
            <a:endCxn id="15" idx="2"/>
          </p:cNvCxnSpPr>
          <p:nvPr/>
        </p:nvCxnSpPr>
        <p:spPr>
          <a:xfrm rot="16200000" flipH="1">
            <a:off x="3238500" y="4343400"/>
            <a:ext cx="266700" cy="419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Why could a solution never have a crossing?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7"/>
            <a:endCxn id="21" idx="4"/>
          </p:cNvCxnSpPr>
          <p:nvPr/>
        </p:nvCxnSpPr>
        <p:spPr>
          <a:xfrm rot="5400000" flipH="1" flipV="1">
            <a:off x="3757472" y="3905250"/>
            <a:ext cx="719278" cy="6811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4"/>
            <a:endCxn id="16" idx="1"/>
          </p:cNvCxnSpPr>
          <p:nvPr/>
        </p:nvCxnSpPr>
        <p:spPr>
          <a:xfrm rot="16200000" flipH="1">
            <a:off x="3676650" y="3905250"/>
            <a:ext cx="185878" cy="12145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581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1463" y="685800"/>
            <a:ext cx="828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Because you can always remove the crossing and get a shorter path.</a:t>
            </a:r>
            <a:endParaRPr lang="en-US" sz="4400" dirty="0"/>
          </a:p>
        </p:txBody>
      </p:sp>
      <p:cxnSp>
        <p:nvCxnSpPr>
          <p:cNvPr id="28" name="Straight Connector 27"/>
          <p:cNvCxnSpPr>
            <a:stCxn id="20" idx="4"/>
          </p:cNvCxnSpPr>
          <p:nvPr/>
        </p:nvCxnSpPr>
        <p:spPr>
          <a:xfrm rot="5400000" flipH="1">
            <a:off x="2838450" y="4095750"/>
            <a:ext cx="609600" cy="38100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14" idx="5"/>
          </p:cNvCxnSpPr>
          <p:nvPr/>
        </p:nvCxnSpPr>
        <p:spPr>
          <a:xfrm rot="10800000" flipH="1" flipV="1">
            <a:off x="2971800" y="3848100"/>
            <a:ext cx="576122" cy="3094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7"/>
            <a:endCxn id="13" idx="2"/>
          </p:cNvCxnSpPr>
          <p:nvPr/>
        </p:nvCxnSpPr>
        <p:spPr>
          <a:xfrm rot="5400000" flipH="1" flipV="1">
            <a:off x="3605072" y="3333750"/>
            <a:ext cx="604978" cy="7192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1"/>
            <a:endCxn id="15" idx="4"/>
          </p:cNvCxnSpPr>
          <p:nvPr/>
        </p:nvCxnSpPr>
        <p:spPr>
          <a:xfrm rot="5400000" flipH="1" flipV="1">
            <a:off x="2990850" y="5272228"/>
            <a:ext cx="11764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5" idx="7"/>
            <a:endCxn id="21" idx="4"/>
          </p:cNvCxnSpPr>
          <p:nvPr/>
        </p:nvCxnSpPr>
        <p:spPr>
          <a:xfrm rot="5400000" flipH="1" flipV="1">
            <a:off x="3757472" y="3905250"/>
            <a:ext cx="719278" cy="681178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16" idx="2"/>
          </p:cNvCxnSpPr>
          <p:nvPr/>
        </p:nvCxnSpPr>
        <p:spPr>
          <a:xfrm>
            <a:off x="3181350" y="4333875"/>
            <a:ext cx="1162050" cy="352425"/>
          </a:xfrm>
          <a:prstGeom prst="line">
            <a:avLst/>
          </a:prstGeom>
          <a:ln w="79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6"/>
            <a:endCxn id="19" idx="5"/>
          </p:cNvCxnSpPr>
          <p:nvPr/>
        </p:nvCxnSpPr>
        <p:spPr>
          <a:xfrm>
            <a:off x="3657600" y="6057900"/>
            <a:ext cx="1109522" cy="1570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9" idx="6"/>
            <a:endCxn id="24" idx="1"/>
          </p:cNvCxnSpPr>
          <p:nvPr/>
        </p:nvCxnSpPr>
        <p:spPr>
          <a:xfrm flipV="1">
            <a:off x="4800600" y="5900878"/>
            <a:ext cx="719278" cy="2332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1"/>
            <a:endCxn id="26" idx="6"/>
          </p:cNvCxnSpPr>
          <p:nvPr/>
        </p:nvCxnSpPr>
        <p:spPr>
          <a:xfrm rot="5400000" flipH="1" flipV="1">
            <a:off x="5734050" y="5615128"/>
            <a:ext cx="71578" cy="4999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6" idx="0"/>
            <a:endCxn id="23" idx="5"/>
          </p:cNvCxnSpPr>
          <p:nvPr/>
        </p:nvCxnSpPr>
        <p:spPr>
          <a:xfrm rot="16200000" flipV="1">
            <a:off x="5014772" y="4824272"/>
            <a:ext cx="1405078" cy="3763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5272228" y="4176572"/>
            <a:ext cx="42722" cy="2239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95672" y="4091128"/>
            <a:ext cx="414478" cy="766622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4"/>
          </p:cNvCxnSpPr>
          <p:nvPr/>
        </p:nvCxnSpPr>
        <p:spPr>
          <a:xfrm rot="5400000" flipH="1">
            <a:off x="4174261" y="3602761"/>
            <a:ext cx="533400" cy="33478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71800" y="3733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3962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3276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43400" y="4572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4114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9000" y="5943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1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86400" y="5867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5715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16" idx="0"/>
          </p:cNvCxnSpPr>
          <p:nvPr/>
        </p:nvCxnSpPr>
        <p:spPr>
          <a:xfrm rot="5400000" flipH="1" flipV="1">
            <a:off x="4067175" y="4171951"/>
            <a:ext cx="790575" cy="9525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15" idx="1"/>
          </p:cNvCxnSpPr>
          <p:nvPr/>
        </p:nvCxnSpPr>
        <p:spPr>
          <a:xfrm>
            <a:off x="3166922" y="4348303"/>
            <a:ext cx="447956" cy="257175"/>
          </a:xfrm>
          <a:prstGeom prst="line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343400" y="36576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1736</Words>
  <Application>Microsoft Office PowerPoint</Application>
  <PresentationFormat>On-screen Show (4:3)</PresentationFormat>
  <Paragraphs>513</Paragraphs>
  <Slides>94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3" baseType="lpstr">
      <vt:lpstr>Arial</vt:lpstr>
      <vt:lpstr>CasablancaAntique</vt:lpstr>
      <vt:lpstr>Calibri</vt:lpstr>
      <vt:lpstr>Academia SSi</vt:lpstr>
      <vt:lpstr>Garamond</vt:lpstr>
      <vt:lpstr>Eurostile</vt:lpstr>
      <vt:lpstr>Courier New</vt:lpstr>
      <vt:lpstr>Office Theme</vt:lpstr>
      <vt:lpstr>CorelDRAW</vt:lpstr>
      <vt:lpstr>Breakfast Bytes: Pigeons, Holes, Bridges and Computers</vt:lpstr>
      <vt:lpstr>Bridges</vt:lpstr>
      <vt:lpstr>Slide 3</vt:lpstr>
      <vt:lpstr>How did you say that?</vt:lpstr>
      <vt:lpstr>How did you say that?</vt:lpstr>
      <vt:lpstr>Did you have to write it with the funny o?</vt:lpstr>
      <vt:lpstr>Did you have to write it with the funny o?</vt:lpstr>
      <vt:lpstr>Did you have to write it with the funny o?</vt:lpstr>
      <vt:lpstr>Did you have to write it with the funny o?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Memories of Inauguration Day January 20, 1961</dc:title>
  <dc:creator>Alan</dc:creator>
  <cp:lastModifiedBy>Alan</cp:lastModifiedBy>
  <cp:revision>42</cp:revision>
  <dcterms:created xsi:type="dcterms:W3CDTF">2009-01-22T02:15:25Z</dcterms:created>
  <dcterms:modified xsi:type="dcterms:W3CDTF">2009-01-24T04:19:59Z</dcterms:modified>
</cp:coreProperties>
</file>