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1"/>
  </p:notesMasterIdLst>
  <p:sldIdLst>
    <p:sldId id="268" r:id="rId2"/>
    <p:sldId id="269" r:id="rId3"/>
    <p:sldId id="270" r:id="rId4"/>
    <p:sldId id="271" r:id="rId5"/>
    <p:sldId id="272" r:id="rId6"/>
    <p:sldId id="273" r:id="rId7"/>
    <p:sldId id="274" r:id="rId8"/>
    <p:sldId id="275" r:id="rId9"/>
    <p:sldId id="276" r:id="rId10"/>
    <p:sldId id="277" r:id="rId11"/>
    <p:sldId id="278" r:id="rId12"/>
    <p:sldId id="264" r:id="rId13"/>
    <p:sldId id="263" r:id="rId14"/>
    <p:sldId id="262" r:id="rId15"/>
    <p:sldId id="261" r:id="rId16"/>
    <p:sldId id="260" r:id="rId17"/>
    <p:sldId id="265" r:id="rId18"/>
    <p:sldId id="266" r:id="rId19"/>
    <p:sldId id="267" r:id="rId20"/>
  </p:sldIdLst>
  <p:sldSz cx="9144000" cy="6858000" type="screen4x3"/>
  <p:notesSz cx="6858000" cy="9144000"/>
  <p:embeddedFontLst>
    <p:embeddedFont>
      <p:font typeface="Eurostile" panose="020B0504020202050204" pitchFamily="34" charset="0"/>
      <p:regular r:id="rId22"/>
      <p:bold r:id="rId23"/>
    </p:embeddedFont>
  </p:embeddedFontLst>
  <p:defaultTextStyle>
    <a:defPPr>
      <a:defRPr lang="en-US"/>
    </a:defPPr>
    <a:lvl1pPr algn="ctr" rtl="0" fontAlgn="base">
      <a:spcBef>
        <a:spcPct val="0"/>
      </a:spcBef>
      <a:spcAft>
        <a:spcPct val="0"/>
      </a:spcAft>
      <a:defRPr sz="2400" kern="1200">
        <a:solidFill>
          <a:schemeClr val="tx1"/>
        </a:solidFill>
        <a:latin typeface="Eurostile" pitchFamily="34" charset="0"/>
        <a:ea typeface="+mn-ea"/>
        <a:cs typeface="+mn-cs"/>
      </a:defRPr>
    </a:lvl1pPr>
    <a:lvl2pPr marL="457200" algn="ctr" rtl="0" fontAlgn="base">
      <a:spcBef>
        <a:spcPct val="0"/>
      </a:spcBef>
      <a:spcAft>
        <a:spcPct val="0"/>
      </a:spcAft>
      <a:defRPr sz="2400" kern="1200">
        <a:solidFill>
          <a:schemeClr val="tx1"/>
        </a:solidFill>
        <a:latin typeface="Eurostile" pitchFamily="34" charset="0"/>
        <a:ea typeface="+mn-ea"/>
        <a:cs typeface="+mn-cs"/>
      </a:defRPr>
    </a:lvl2pPr>
    <a:lvl3pPr marL="914400" algn="ctr" rtl="0" fontAlgn="base">
      <a:spcBef>
        <a:spcPct val="0"/>
      </a:spcBef>
      <a:spcAft>
        <a:spcPct val="0"/>
      </a:spcAft>
      <a:defRPr sz="2400" kern="1200">
        <a:solidFill>
          <a:schemeClr val="tx1"/>
        </a:solidFill>
        <a:latin typeface="Eurostile" pitchFamily="34" charset="0"/>
        <a:ea typeface="+mn-ea"/>
        <a:cs typeface="+mn-cs"/>
      </a:defRPr>
    </a:lvl3pPr>
    <a:lvl4pPr marL="1371600" algn="ctr" rtl="0" fontAlgn="base">
      <a:spcBef>
        <a:spcPct val="0"/>
      </a:spcBef>
      <a:spcAft>
        <a:spcPct val="0"/>
      </a:spcAft>
      <a:defRPr sz="2400" kern="1200">
        <a:solidFill>
          <a:schemeClr val="tx1"/>
        </a:solidFill>
        <a:latin typeface="Eurostile" pitchFamily="34" charset="0"/>
        <a:ea typeface="+mn-ea"/>
        <a:cs typeface="+mn-cs"/>
      </a:defRPr>
    </a:lvl4pPr>
    <a:lvl5pPr marL="1828800" algn="ctr" rtl="0" fontAlgn="base">
      <a:spcBef>
        <a:spcPct val="0"/>
      </a:spcBef>
      <a:spcAft>
        <a:spcPct val="0"/>
      </a:spcAft>
      <a:defRPr sz="2400" kern="1200">
        <a:solidFill>
          <a:schemeClr val="tx1"/>
        </a:solidFill>
        <a:latin typeface="Eurostile" pitchFamily="34" charset="0"/>
        <a:ea typeface="+mn-ea"/>
        <a:cs typeface="+mn-cs"/>
      </a:defRPr>
    </a:lvl5pPr>
    <a:lvl6pPr marL="2286000" algn="l" defTabSz="914400" rtl="0" eaLnBrk="1" latinLnBrk="0" hangingPunct="1">
      <a:defRPr sz="2400" kern="1200">
        <a:solidFill>
          <a:schemeClr val="tx1"/>
        </a:solidFill>
        <a:latin typeface="Eurostile" pitchFamily="34" charset="0"/>
        <a:ea typeface="+mn-ea"/>
        <a:cs typeface="+mn-cs"/>
      </a:defRPr>
    </a:lvl6pPr>
    <a:lvl7pPr marL="2743200" algn="l" defTabSz="914400" rtl="0" eaLnBrk="1" latinLnBrk="0" hangingPunct="1">
      <a:defRPr sz="2400" kern="1200">
        <a:solidFill>
          <a:schemeClr val="tx1"/>
        </a:solidFill>
        <a:latin typeface="Eurostile" pitchFamily="34" charset="0"/>
        <a:ea typeface="+mn-ea"/>
        <a:cs typeface="+mn-cs"/>
      </a:defRPr>
    </a:lvl7pPr>
    <a:lvl8pPr marL="3200400" algn="l" defTabSz="914400" rtl="0" eaLnBrk="1" latinLnBrk="0" hangingPunct="1">
      <a:defRPr sz="2400" kern="1200">
        <a:solidFill>
          <a:schemeClr val="tx1"/>
        </a:solidFill>
        <a:latin typeface="Eurostile" pitchFamily="34" charset="0"/>
        <a:ea typeface="+mn-ea"/>
        <a:cs typeface="+mn-cs"/>
      </a:defRPr>
    </a:lvl8pPr>
    <a:lvl9pPr marL="3657600" algn="l" defTabSz="914400" rtl="0" eaLnBrk="1" latinLnBrk="0" hangingPunct="1">
      <a:defRPr sz="2400" kern="1200">
        <a:solidFill>
          <a:schemeClr val="tx1"/>
        </a:solidFill>
        <a:latin typeface="Eurostil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66"/>
    <a:srgbClr val="993300"/>
    <a:srgbClr val="003399"/>
    <a:srgbClr val="666633"/>
    <a:srgbClr val="FF3300"/>
    <a:srgbClr val="990099"/>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80" autoAdjust="0"/>
    <p:restoredTop sz="95320" autoAdjust="0"/>
  </p:normalViewPr>
  <p:slideViewPr>
    <p:cSldViewPr>
      <p:cViewPr varScale="1">
        <p:scale>
          <a:sx n="99" d="100"/>
          <a:sy n="99" d="100"/>
        </p:scale>
        <p:origin x="-12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n-US"/>
          </a:p>
        </p:txBody>
      </p:sp>
      <p:sp>
        <p:nvSpPr>
          <p:cNvPr id="2150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D354F5BA-4595-41F7-ABE1-3DCB9AF53547}" type="slidenum">
              <a:rPr lang="en-US"/>
              <a:pPr>
                <a:defRPr/>
              </a:pPr>
              <a:t>‹#›</a:t>
            </a:fld>
            <a:endParaRPr lang="en-US"/>
          </a:p>
        </p:txBody>
      </p:sp>
    </p:spTree>
    <p:extLst>
      <p:ext uri="{BB962C8B-B14F-4D97-AF65-F5344CB8AC3E}">
        <p14:creationId xmlns:p14="http://schemas.microsoft.com/office/powerpoint/2010/main" val="1454530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102F6E26-100C-4567-8C53-A141ABC67BD5}" type="slidenum">
              <a:rPr lang="en-US" altLang="en-US" sz="1200">
                <a:latin typeface="Times New Roman" pitchFamily="18" charset="0"/>
              </a:rPr>
              <a:pPr eaLnBrk="1" hangingPunct="1"/>
              <a:t>1</a:t>
            </a:fld>
            <a:endParaRPr lang="en-US" altLang="en-US" sz="1200">
              <a:latin typeface="Times New Roman" pitchFamily="18" charset="0"/>
            </a:endParaRPr>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58C558CB-09F3-434E-A341-D63438C48E97}" type="slidenum">
              <a:rPr lang="en-US" altLang="en-US" sz="1200">
                <a:latin typeface="Times New Roman" pitchFamily="18" charset="0"/>
              </a:rPr>
              <a:pPr eaLnBrk="1" hangingPunct="1"/>
              <a:t>10</a:t>
            </a:fld>
            <a:endParaRPr lang="en-US" altLang="en-US" sz="1200">
              <a:latin typeface="Times New Roman" pitchFamily="18" charset="0"/>
            </a:endParaRPr>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A8BDAE19-85F7-4215-896D-0B3671D4A74D}" type="slidenum">
              <a:rPr lang="en-US" altLang="en-US" sz="1200">
                <a:latin typeface="Times New Roman" pitchFamily="18" charset="0"/>
              </a:rPr>
              <a:pPr eaLnBrk="1" hangingPunct="1"/>
              <a:t>11</a:t>
            </a:fld>
            <a:endParaRPr lang="en-US" altLang="en-US" sz="1200">
              <a:latin typeface="Times New Roman" pitchFamily="18" charset="0"/>
            </a:endParaRPr>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1C905F9D-5197-47AA-B8C2-866EB96CB378}" type="slidenum">
              <a:rPr lang="en-US" altLang="en-US" sz="1200">
                <a:latin typeface="Times New Roman" pitchFamily="18" charset="0"/>
              </a:rPr>
              <a:pPr eaLnBrk="1" hangingPunct="1"/>
              <a:t>12</a:t>
            </a:fld>
            <a:endParaRPr lang="en-US" altLang="en-US" sz="1200">
              <a:latin typeface="Times New Roman" pitchFamily="18" charset="0"/>
            </a:endParaRPr>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A7A9CACA-DC46-47F2-90F0-A4F97B91B5FD}" type="slidenum">
              <a:rPr lang="en-US" altLang="en-US" sz="1200">
                <a:latin typeface="Times New Roman" pitchFamily="18" charset="0"/>
              </a:rPr>
              <a:pPr eaLnBrk="1" hangingPunct="1"/>
              <a:t>13</a:t>
            </a:fld>
            <a:endParaRPr lang="en-US" altLang="en-US" sz="1200">
              <a:latin typeface="Times New Roman" pitchFamily="18" charset="0"/>
            </a:endParaRPr>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5739683C-1ACD-4575-9171-9CFAB3EFCC87}" type="slidenum">
              <a:rPr lang="en-US" altLang="en-US" sz="1200">
                <a:latin typeface="Times New Roman" pitchFamily="18" charset="0"/>
              </a:rPr>
              <a:pPr eaLnBrk="1" hangingPunct="1"/>
              <a:t>14</a:t>
            </a:fld>
            <a:endParaRPr lang="en-US" altLang="en-US" sz="1200">
              <a:latin typeface="Times New Roman" pitchFamily="18" charset="0"/>
            </a:endParaRPr>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328652C3-4AEA-4A7D-B923-B62597C2C20E}" type="slidenum">
              <a:rPr lang="en-US" altLang="en-US" sz="1200">
                <a:latin typeface="Times New Roman" pitchFamily="18" charset="0"/>
              </a:rPr>
              <a:pPr eaLnBrk="1" hangingPunct="1"/>
              <a:t>15</a:t>
            </a:fld>
            <a:endParaRPr lang="en-US" altLang="en-US" sz="1200">
              <a:latin typeface="Times New Roman" pitchFamily="18" charset="0"/>
            </a:endParaRPr>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654328AE-02C3-4D61-8718-9F891E4AA4E0}" type="slidenum">
              <a:rPr lang="en-US" altLang="en-US" sz="1200">
                <a:latin typeface="Times New Roman" pitchFamily="18" charset="0"/>
              </a:rPr>
              <a:pPr eaLnBrk="1" hangingPunct="1"/>
              <a:t>16</a:t>
            </a:fld>
            <a:endParaRPr lang="en-US" altLang="en-US" sz="1200">
              <a:latin typeface="Times New Roman" pitchFamily="18" charset="0"/>
            </a:endParaRPr>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BAF5D02D-E91C-4E22-B00A-FC9261FB43B0}" type="slidenum">
              <a:rPr lang="en-US" altLang="en-US" sz="1200">
                <a:latin typeface="Times New Roman" pitchFamily="18" charset="0"/>
              </a:rPr>
              <a:pPr eaLnBrk="1" hangingPunct="1"/>
              <a:t>17</a:t>
            </a:fld>
            <a:endParaRPr lang="en-US" altLang="en-US" sz="1200">
              <a:latin typeface="Times New Roman" pitchFamily="18" charset="0"/>
            </a:endParaRPr>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2061599C-2AEA-42EF-A8BE-042D86D1CA70}" type="slidenum">
              <a:rPr lang="en-US" altLang="en-US" sz="1200">
                <a:latin typeface="Times New Roman" pitchFamily="18" charset="0"/>
              </a:rPr>
              <a:pPr eaLnBrk="1" hangingPunct="1"/>
              <a:t>18</a:t>
            </a:fld>
            <a:endParaRPr lang="en-US" altLang="en-US" sz="1200">
              <a:latin typeface="Times New Roman" pitchFamily="18" charset="0"/>
            </a:endParaRPr>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C8600BBF-5718-4E4B-9229-D5E8992FEFCA}" type="slidenum">
              <a:rPr lang="en-US" altLang="en-US" sz="1200">
                <a:latin typeface="Times New Roman" pitchFamily="18" charset="0"/>
              </a:rPr>
              <a:pPr eaLnBrk="1" hangingPunct="1"/>
              <a:t>19</a:t>
            </a:fld>
            <a:endParaRPr lang="en-US" altLang="en-US" sz="1200">
              <a:latin typeface="Times New Roman" pitchFamily="18" charset="0"/>
            </a:endParaRPr>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48B8EBCE-1140-4FF9-B328-09C95CA34DC5}" type="slidenum">
              <a:rPr lang="en-US" altLang="en-US" sz="1200">
                <a:latin typeface="Times New Roman" pitchFamily="18" charset="0"/>
              </a:rPr>
              <a:pPr eaLnBrk="1" hangingPunct="1"/>
              <a:t>2</a:t>
            </a:fld>
            <a:endParaRPr lang="en-US" altLang="en-US" sz="1200">
              <a:latin typeface="Times New Roman" pitchFamily="18" charset="0"/>
            </a:endParaRPr>
          </a:p>
        </p:txBody>
      </p:sp>
      <p:sp>
        <p:nvSpPr>
          <p:cNvPr id="23555" name="Rectangle 2"/>
          <p:cNvSpPr>
            <a:spLocks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EE7CDFC1-87C8-40AE-A1EF-E6F518D83469}" type="slidenum">
              <a:rPr lang="en-US" altLang="en-US" sz="1200">
                <a:latin typeface="Times New Roman" pitchFamily="18" charset="0"/>
              </a:rPr>
              <a:pPr eaLnBrk="1" hangingPunct="1"/>
              <a:t>3</a:t>
            </a:fld>
            <a:endParaRPr lang="en-US" altLang="en-US" sz="1200">
              <a:latin typeface="Times New Roman" pitchFamily="18" charset="0"/>
            </a:endParaRPr>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8E179D3D-C0A2-4CA0-B4C3-ACF90E43B436}" type="slidenum">
              <a:rPr lang="en-US" altLang="en-US" sz="1200">
                <a:latin typeface="Times New Roman" pitchFamily="18" charset="0"/>
              </a:rPr>
              <a:pPr eaLnBrk="1" hangingPunct="1"/>
              <a:t>4</a:t>
            </a:fld>
            <a:endParaRPr lang="en-US" altLang="en-US" sz="1200">
              <a:latin typeface="Times New Roman" pitchFamily="18" charset="0"/>
            </a:endParaRPr>
          </a:p>
        </p:txBody>
      </p:sp>
      <p:sp>
        <p:nvSpPr>
          <p:cNvPr id="25603" name="Rectangle 2"/>
          <p:cNvSpPr>
            <a:spLocks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7D1BC22A-9E05-4B3E-BD2C-C1C6CC642689}" type="slidenum">
              <a:rPr lang="en-US" altLang="en-US" sz="1200">
                <a:latin typeface="Times New Roman" pitchFamily="18" charset="0"/>
              </a:rPr>
              <a:pPr eaLnBrk="1" hangingPunct="1"/>
              <a:t>5</a:t>
            </a:fld>
            <a:endParaRPr lang="en-US" altLang="en-US" sz="1200">
              <a:latin typeface="Times New Roman" pitchFamily="18" charset="0"/>
            </a:endParaRP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42FB56CA-4F07-458A-B78E-B27562E44244}" type="slidenum">
              <a:rPr lang="en-US" altLang="en-US" sz="1200">
                <a:latin typeface="Times New Roman" pitchFamily="18" charset="0"/>
              </a:rPr>
              <a:pPr eaLnBrk="1" hangingPunct="1"/>
              <a:t>6</a:t>
            </a:fld>
            <a:endParaRPr lang="en-US" altLang="en-US" sz="1200">
              <a:latin typeface="Times New Roman" pitchFamily="18" charset="0"/>
            </a:endParaRPr>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4BFA56B8-B365-44D1-9B72-0C6A036D1F52}" type="slidenum">
              <a:rPr lang="en-US" altLang="en-US" sz="1200">
                <a:latin typeface="Times New Roman" pitchFamily="18" charset="0"/>
              </a:rPr>
              <a:pPr eaLnBrk="1" hangingPunct="1"/>
              <a:t>7</a:t>
            </a:fld>
            <a:endParaRPr lang="en-US" altLang="en-US" sz="1200">
              <a:latin typeface="Times New Roman" pitchFamily="18" charset="0"/>
            </a:endParaRPr>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61987804-7BE1-4CE7-9ED0-53A775ABF8A1}" type="slidenum">
              <a:rPr lang="en-US" altLang="en-US" sz="1200">
                <a:latin typeface="Times New Roman" pitchFamily="18" charset="0"/>
              </a:rPr>
              <a:pPr eaLnBrk="1" hangingPunct="1"/>
              <a:t>8</a:t>
            </a:fld>
            <a:endParaRPr lang="en-US" altLang="en-US" sz="1200">
              <a:latin typeface="Times New Roman" pitchFamily="18" charset="0"/>
            </a:endParaRPr>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chemeClr val="tx1"/>
                </a:solidFill>
                <a:latin typeface="Eurostile" pitchFamily="34" charset="0"/>
              </a:defRPr>
            </a:lvl1pPr>
            <a:lvl2pPr marL="742950" indent="-285750" eaLnBrk="0" hangingPunct="0">
              <a:defRPr sz="2400">
                <a:solidFill>
                  <a:schemeClr val="tx1"/>
                </a:solidFill>
                <a:latin typeface="Eurostile" pitchFamily="34" charset="0"/>
              </a:defRPr>
            </a:lvl2pPr>
            <a:lvl3pPr marL="1143000" indent="-228600" eaLnBrk="0" hangingPunct="0">
              <a:defRPr sz="2400">
                <a:solidFill>
                  <a:schemeClr val="tx1"/>
                </a:solidFill>
                <a:latin typeface="Eurostile" pitchFamily="34" charset="0"/>
              </a:defRPr>
            </a:lvl3pPr>
            <a:lvl4pPr marL="1600200" indent="-228600" eaLnBrk="0" hangingPunct="0">
              <a:defRPr sz="2400">
                <a:solidFill>
                  <a:schemeClr val="tx1"/>
                </a:solidFill>
                <a:latin typeface="Eurostile" pitchFamily="34" charset="0"/>
              </a:defRPr>
            </a:lvl4pPr>
            <a:lvl5pPr marL="2057400" indent="-228600" eaLnBrk="0" hangingPunct="0">
              <a:defRPr sz="2400">
                <a:solidFill>
                  <a:schemeClr val="tx1"/>
                </a:solidFill>
                <a:latin typeface="Eurostile" pitchFamily="34" charset="0"/>
              </a:defRPr>
            </a:lvl5pPr>
            <a:lvl6pPr marL="2514600" indent="-228600" algn="ctr" eaLnBrk="0" fontAlgn="base" hangingPunct="0">
              <a:spcBef>
                <a:spcPct val="0"/>
              </a:spcBef>
              <a:spcAft>
                <a:spcPct val="0"/>
              </a:spcAft>
              <a:defRPr sz="2400">
                <a:solidFill>
                  <a:schemeClr val="tx1"/>
                </a:solidFill>
                <a:latin typeface="Eurostile" pitchFamily="34" charset="0"/>
              </a:defRPr>
            </a:lvl6pPr>
            <a:lvl7pPr marL="2971800" indent="-228600" algn="ctr" eaLnBrk="0" fontAlgn="base" hangingPunct="0">
              <a:spcBef>
                <a:spcPct val="0"/>
              </a:spcBef>
              <a:spcAft>
                <a:spcPct val="0"/>
              </a:spcAft>
              <a:defRPr sz="2400">
                <a:solidFill>
                  <a:schemeClr val="tx1"/>
                </a:solidFill>
                <a:latin typeface="Eurostile" pitchFamily="34" charset="0"/>
              </a:defRPr>
            </a:lvl7pPr>
            <a:lvl8pPr marL="3429000" indent="-228600" algn="ctr" eaLnBrk="0" fontAlgn="base" hangingPunct="0">
              <a:spcBef>
                <a:spcPct val="0"/>
              </a:spcBef>
              <a:spcAft>
                <a:spcPct val="0"/>
              </a:spcAft>
              <a:defRPr sz="2400">
                <a:solidFill>
                  <a:schemeClr val="tx1"/>
                </a:solidFill>
                <a:latin typeface="Eurostile" pitchFamily="34" charset="0"/>
              </a:defRPr>
            </a:lvl8pPr>
            <a:lvl9pPr marL="3886200" indent="-228600" algn="ctr" eaLnBrk="0" fontAlgn="base" hangingPunct="0">
              <a:spcBef>
                <a:spcPct val="0"/>
              </a:spcBef>
              <a:spcAft>
                <a:spcPct val="0"/>
              </a:spcAft>
              <a:defRPr sz="2400">
                <a:solidFill>
                  <a:schemeClr val="tx1"/>
                </a:solidFill>
                <a:latin typeface="Eurostile" pitchFamily="34" charset="0"/>
              </a:defRPr>
            </a:lvl9pPr>
          </a:lstStyle>
          <a:p>
            <a:pPr eaLnBrk="1" hangingPunct="1"/>
            <a:fld id="{423BF4DD-4B4F-432B-8268-735B8B5F2F8D}" type="slidenum">
              <a:rPr lang="en-US" altLang="en-US" sz="1200">
                <a:latin typeface="Times New Roman" pitchFamily="18" charset="0"/>
              </a:rPr>
              <a:pPr eaLnBrk="1" hangingPunct="1"/>
              <a:t>9</a:t>
            </a:fld>
            <a:endParaRPr lang="en-US" altLang="en-US" sz="1200">
              <a:latin typeface="Times New Roman" pitchFamily="18" charset="0"/>
            </a:endParaRPr>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675DD8-EF1A-429B-81C3-D227CB45BD36}" type="slidenum">
              <a:rPr lang="en-US"/>
              <a:pPr>
                <a:defRPr/>
              </a:pPr>
              <a:t>‹#›</a:t>
            </a:fld>
            <a:endParaRPr lang="en-US"/>
          </a:p>
        </p:txBody>
      </p:sp>
    </p:spTree>
    <p:extLst>
      <p:ext uri="{BB962C8B-B14F-4D97-AF65-F5344CB8AC3E}">
        <p14:creationId xmlns:p14="http://schemas.microsoft.com/office/powerpoint/2010/main" val="876977931"/>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84B93B-3902-4DEB-B524-A7E56BC7A2C9}" type="slidenum">
              <a:rPr lang="en-US"/>
              <a:pPr>
                <a:defRPr/>
              </a:pPr>
              <a:t>‹#›</a:t>
            </a:fld>
            <a:endParaRPr lang="en-US"/>
          </a:p>
        </p:txBody>
      </p:sp>
    </p:spTree>
    <p:extLst>
      <p:ext uri="{BB962C8B-B14F-4D97-AF65-F5344CB8AC3E}">
        <p14:creationId xmlns:p14="http://schemas.microsoft.com/office/powerpoint/2010/main" val="331961358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CAADEF-3D16-4C8E-84D7-99710BCD4379}" type="slidenum">
              <a:rPr lang="en-US"/>
              <a:pPr>
                <a:defRPr/>
              </a:pPr>
              <a:t>‹#›</a:t>
            </a:fld>
            <a:endParaRPr lang="en-US"/>
          </a:p>
        </p:txBody>
      </p:sp>
    </p:spTree>
    <p:extLst>
      <p:ext uri="{BB962C8B-B14F-4D97-AF65-F5344CB8AC3E}">
        <p14:creationId xmlns:p14="http://schemas.microsoft.com/office/powerpoint/2010/main" val="337692659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3F446D-7495-43BE-990A-D13A92C950BD}" type="slidenum">
              <a:rPr lang="en-US"/>
              <a:pPr>
                <a:defRPr/>
              </a:pPr>
              <a:t>‹#›</a:t>
            </a:fld>
            <a:endParaRPr lang="en-US"/>
          </a:p>
        </p:txBody>
      </p:sp>
    </p:spTree>
    <p:extLst>
      <p:ext uri="{BB962C8B-B14F-4D97-AF65-F5344CB8AC3E}">
        <p14:creationId xmlns:p14="http://schemas.microsoft.com/office/powerpoint/2010/main" val="66920696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8FC4D2-0D6B-4A44-AF95-86A136095A7E}" type="slidenum">
              <a:rPr lang="en-US"/>
              <a:pPr>
                <a:defRPr/>
              </a:pPr>
              <a:t>‹#›</a:t>
            </a:fld>
            <a:endParaRPr lang="en-US"/>
          </a:p>
        </p:txBody>
      </p:sp>
    </p:spTree>
    <p:extLst>
      <p:ext uri="{BB962C8B-B14F-4D97-AF65-F5344CB8AC3E}">
        <p14:creationId xmlns:p14="http://schemas.microsoft.com/office/powerpoint/2010/main" val="310609425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105F0-84C9-4C3F-8A77-6C08DFDBE420}" type="slidenum">
              <a:rPr lang="en-US"/>
              <a:pPr>
                <a:defRPr/>
              </a:pPr>
              <a:t>‹#›</a:t>
            </a:fld>
            <a:endParaRPr lang="en-US"/>
          </a:p>
        </p:txBody>
      </p:sp>
    </p:spTree>
    <p:extLst>
      <p:ext uri="{BB962C8B-B14F-4D97-AF65-F5344CB8AC3E}">
        <p14:creationId xmlns:p14="http://schemas.microsoft.com/office/powerpoint/2010/main" val="311236202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92344FF-9C2D-444B-9DDA-3ECE2962A603}" type="slidenum">
              <a:rPr lang="en-US"/>
              <a:pPr>
                <a:defRPr/>
              </a:pPr>
              <a:t>‹#›</a:t>
            </a:fld>
            <a:endParaRPr lang="en-US"/>
          </a:p>
        </p:txBody>
      </p:sp>
    </p:spTree>
    <p:extLst>
      <p:ext uri="{BB962C8B-B14F-4D97-AF65-F5344CB8AC3E}">
        <p14:creationId xmlns:p14="http://schemas.microsoft.com/office/powerpoint/2010/main" val="223591031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57AD596-D6AB-4887-9420-C99D82125457}" type="slidenum">
              <a:rPr lang="en-US"/>
              <a:pPr>
                <a:defRPr/>
              </a:pPr>
              <a:t>‹#›</a:t>
            </a:fld>
            <a:endParaRPr lang="en-US"/>
          </a:p>
        </p:txBody>
      </p:sp>
    </p:spTree>
    <p:extLst>
      <p:ext uri="{BB962C8B-B14F-4D97-AF65-F5344CB8AC3E}">
        <p14:creationId xmlns:p14="http://schemas.microsoft.com/office/powerpoint/2010/main" val="43669949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28FB94-55F2-45B6-8987-ACA7C1402E69}" type="slidenum">
              <a:rPr lang="en-US"/>
              <a:pPr>
                <a:defRPr/>
              </a:pPr>
              <a:t>‹#›</a:t>
            </a:fld>
            <a:endParaRPr lang="en-US"/>
          </a:p>
        </p:txBody>
      </p:sp>
    </p:spTree>
    <p:extLst>
      <p:ext uri="{BB962C8B-B14F-4D97-AF65-F5344CB8AC3E}">
        <p14:creationId xmlns:p14="http://schemas.microsoft.com/office/powerpoint/2010/main" val="260005267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76B6E7-3251-47C2-9F13-120F0F208C97}" type="slidenum">
              <a:rPr lang="en-US"/>
              <a:pPr>
                <a:defRPr/>
              </a:pPr>
              <a:t>‹#›</a:t>
            </a:fld>
            <a:endParaRPr lang="en-US"/>
          </a:p>
        </p:txBody>
      </p:sp>
    </p:spTree>
    <p:extLst>
      <p:ext uri="{BB962C8B-B14F-4D97-AF65-F5344CB8AC3E}">
        <p14:creationId xmlns:p14="http://schemas.microsoft.com/office/powerpoint/2010/main" val="228919973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9EE256C-139F-444B-91B2-F69DD560A17A}" type="slidenum">
              <a:rPr lang="en-US"/>
              <a:pPr>
                <a:defRPr/>
              </a:pPr>
              <a:t>‹#›</a:t>
            </a:fld>
            <a:endParaRPr lang="en-US"/>
          </a:p>
        </p:txBody>
      </p:sp>
    </p:spTree>
    <p:extLst>
      <p:ext uri="{BB962C8B-B14F-4D97-AF65-F5344CB8AC3E}">
        <p14:creationId xmlns:p14="http://schemas.microsoft.com/office/powerpoint/2010/main" val="369089007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smtClean="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D3C4D31F-EC7E-447D-BC72-02D221A43B6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Epidemiological_study"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en.wikipedia.org/wiki/Coronary_heart_disease" TargetMode="External"/><Relationship Id="rId4" Type="http://schemas.openxmlformats.org/officeDocument/2006/relationships/hyperlink" Target="http://en.wikipedia.org/wiki/Hormone_replacement_therapy"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Epidemiological_stud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en.wikipedia.org/wiki/Coronary_heart_disease" TargetMode="External"/><Relationship Id="rId4" Type="http://schemas.openxmlformats.org/officeDocument/2006/relationships/hyperlink" Target="http://en.wikipedia.org/wiki/Hormone_replacement_therapy"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Epidemiological_study" TargetMode="External"/><Relationship Id="rId7" Type="http://schemas.openxmlformats.org/officeDocument/2006/relationships/hyperlink" Target="http://en.wikipedia.org/wiki/NRS_social_grad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en.wikipedia.org/wiki/Socio-economic_group" TargetMode="External"/><Relationship Id="rId5" Type="http://schemas.openxmlformats.org/officeDocument/2006/relationships/hyperlink" Target="http://en.wikipedia.org/wiki/Coronary_heart_disease" TargetMode="External"/><Relationship Id="rId4" Type="http://schemas.openxmlformats.org/officeDocument/2006/relationships/hyperlink" Target="http://en.wikipedia.org/wiki/Hormone_replacement_therapy"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Sleepin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en.wikipedia.org/wiki/Headache" TargetMode="External"/><Relationship Id="rId4" Type="http://schemas.openxmlformats.org/officeDocument/2006/relationships/hyperlink" Target="http://en.wikipedia.org/wiki/Shoe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Sleepin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en.wikipedia.org/wiki/Myopia" TargetMode="External"/><Relationship Id="rId5" Type="http://schemas.openxmlformats.org/officeDocument/2006/relationships/hyperlink" Target="http://en.wikipedia.org/wiki/Headache" TargetMode="External"/><Relationship Id="rId4" Type="http://schemas.openxmlformats.org/officeDocument/2006/relationships/hyperlink" Target="http://en.wikipedia.org/wiki/Shoes"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en.wikipedia.org/wiki/Drowning" TargetMode="External"/><Relationship Id="rId3" Type="http://schemas.openxmlformats.org/officeDocument/2006/relationships/hyperlink" Target="http://en.wikipedia.org/wiki/Sleeping" TargetMode="External"/><Relationship Id="rId7" Type="http://schemas.openxmlformats.org/officeDocument/2006/relationships/hyperlink" Target="http://en.wikipedia.org/wiki/Ice_crea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en.wikipedia.org/wiki/Myopia" TargetMode="External"/><Relationship Id="rId5" Type="http://schemas.openxmlformats.org/officeDocument/2006/relationships/hyperlink" Target="http://en.wikipedia.org/wiki/Headache" TargetMode="External"/><Relationship Id="rId4" Type="http://schemas.openxmlformats.org/officeDocument/2006/relationships/hyperlink" Target="http://en.wikipedia.org/wiki/Sho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ilderlehrman.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685800" y="457200"/>
            <a:ext cx="8153400" cy="6172200"/>
          </a:xfrm>
        </p:spPr>
        <p:txBody>
          <a:bodyPr/>
          <a:lstStyle/>
          <a:p>
            <a:pPr eaLnBrk="1" hangingPunct="1">
              <a:buFontTx/>
              <a:buNone/>
            </a:pPr>
            <a:r>
              <a:rPr lang="en-US" altLang="en-US" sz="2800" smtClean="0"/>
              <a:t>In the 2004, presidential election, of those Texans who voted for either Kerry or Bush,</a:t>
            </a:r>
          </a:p>
          <a:p>
            <a:pPr eaLnBrk="1" hangingPunct="1">
              <a:buFontTx/>
              <a:buNone/>
            </a:pPr>
            <a:r>
              <a:rPr lang="en-US" altLang="en-US" sz="2800" smtClean="0"/>
              <a:t> 			62% voted for Bush and </a:t>
            </a:r>
          </a:p>
          <a:p>
            <a:pPr eaLnBrk="1" hangingPunct="1">
              <a:buFontTx/>
              <a:buNone/>
            </a:pPr>
            <a:r>
              <a:rPr lang="en-US" altLang="en-US" sz="2800" smtClean="0"/>
              <a:t>			38% for Kerry.</a:t>
            </a:r>
          </a:p>
          <a:p>
            <a:pPr eaLnBrk="1" hangingPunct="1">
              <a:buFontTx/>
              <a:buNone/>
            </a:pPr>
            <a:r>
              <a:rPr lang="en-US" altLang="en-US" sz="2800" smtClean="0"/>
              <a:t>Of the Massachusetts residents who voted for either Kerry or Bush, </a:t>
            </a:r>
          </a:p>
          <a:p>
            <a:pPr eaLnBrk="1" hangingPunct="1">
              <a:buFontTx/>
              <a:buNone/>
            </a:pPr>
            <a:r>
              <a:rPr lang="en-US" altLang="en-US" sz="2800" smtClean="0"/>
              <a:t>			37% voted for Bush and </a:t>
            </a:r>
          </a:p>
          <a:p>
            <a:pPr eaLnBrk="1" hangingPunct="1">
              <a:buFontTx/>
              <a:buNone/>
            </a:pPr>
            <a:r>
              <a:rPr lang="en-US" altLang="en-US" sz="2800" smtClean="0"/>
              <a:t>			63% for Kerry.</a:t>
            </a:r>
          </a:p>
          <a:p>
            <a:pPr eaLnBrk="1" hangingPunct="1">
              <a:buFontTx/>
              <a:buNone/>
            </a:pPr>
            <a:r>
              <a:rPr lang="en-US" altLang="en-US" sz="2800" smtClean="0"/>
              <a:t>Bill was a Kerry voter. He comes from either Texas or Massachusetts but I know nothing more about him. </a:t>
            </a:r>
          </a:p>
          <a:p>
            <a:pPr algn="ctr" eaLnBrk="1" hangingPunct="1">
              <a:buFontTx/>
              <a:buNone/>
            </a:pPr>
            <a:r>
              <a:rPr lang="en-US" altLang="en-US" sz="2800" smtClean="0">
                <a:solidFill>
                  <a:srgbClr val="FFFF00"/>
                </a:solidFill>
              </a:rPr>
              <a:t>Is it more likely that he comes from Texas or from Massachusetts?</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685800" y="533400"/>
            <a:ext cx="7772400" cy="6019800"/>
          </a:xfrm>
        </p:spPr>
        <p:txBody>
          <a:bodyPr/>
          <a:lstStyle/>
          <a:p>
            <a:pPr eaLnBrk="1" hangingPunct="1">
              <a:buFontTx/>
              <a:buNone/>
            </a:pPr>
            <a:r>
              <a:rPr lang="en-US" altLang="en-US" sz="3600" smtClean="0"/>
              <a:t>So I will prepare my own manual.</a:t>
            </a:r>
            <a:r>
              <a:rPr lang="en-US" altLang="en-US" smtClean="0"/>
              <a:t> </a:t>
            </a:r>
          </a:p>
          <a:p>
            <a:pPr eaLnBrk="1" hangingPunct="1"/>
            <a:endParaRPr lang="en-US" altLang="en-US" sz="2000" smtClean="0"/>
          </a:p>
          <a:p>
            <a:pPr eaLnBrk="1" hangingPunct="1">
              <a:buFontTx/>
              <a:buNone/>
            </a:pPr>
            <a:r>
              <a:rPr lang="en-US" altLang="en-US" smtClean="0"/>
              <a:t>From A. K. Cline: </a:t>
            </a:r>
            <a:r>
              <a:rPr lang="en-US" altLang="en-US" i="1" smtClean="0"/>
              <a:t>Statistical Nonsense to Mislead Parents</a:t>
            </a:r>
            <a:r>
              <a:rPr lang="en-US" altLang="en-US" smtClean="0"/>
              <a:t>. (Never actually to be published) </a:t>
            </a:r>
          </a:p>
          <a:p>
            <a:pPr eaLnBrk="1" hangingPunct="1">
              <a:buFontTx/>
              <a:buNone/>
            </a:pPr>
            <a:r>
              <a:rPr lang="en-US" altLang="en-US" smtClean="0"/>
              <a:t>“ Question:  Does using </a:t>
            </a:r>
            <a:r>
              <a:rPr lang="en-US" altLang="en-US" smtClean="0">
                <a:solidFill>
                  <a:srgbClr val="FF3300"/>
                </a:solidFill>
              </a:rPr>
              <a:t>water</a:t>
            </a:r>
            <a:r>
              <a:rPr lang="en-US" altLang="en-US" smtClean="0"/>
              <a:t> lead to other drugs? </a:t>
            </a:r>
          </a:p>
          <a:p>
            <a:pPr eaLnBrk="1" hangingPunct="1">
              <a:buFontTx/>
              <a:buNone/>
            </a:pPr>
            <a:r>
              <a:rPr lang="en-US" altLang="en-US" smtClean="0"/>
              <a:t>Answer: </a:t>
            </a:r>
            <a:r>
              <a:rPr lang="en-US" altLang="en-US" smtClean="0">
                <a:solidFill>
                  <a:srgbClr val="FFFF00"/>
                </a:solidFill>
              </a:rPr>
              <a:t>Long-term studies of high school students and their patterns of drug use show that </a:t>
            </a:r>
            <a:r>
              <a:rPr lang="en-US" altLang="en-US" smtClean="0">
                <a:solidFill>
                  <a:srgbClr val="FF3300"/>
                </a:solidFill>
              </a:rPr>
              <a:t>absolutely</a:t>
            </a:r>
            <a:r>
              <a:rPr lang="en-US" altLang="en-US" smtClean="0">
                <a:solidFill>
                  <a:srgbClr val="FFFF00"/>
                </a:solidFill>
              </a:rPr>
              <a:t> </a:t>
            </a:r>
            <a:r>
              <a:rPr lang="en-US" altLang="en-US" smtClean="0">
                <a:solidFill>
                  <a:srgbClr val="FF3300"/>
                </a:solidFill>
              </a:rPr>
              <a:t>no</a:t>
            </a:r>
            <a:r>
              <a:rPr lang="en-US" altLang="en-US" smtClean="0">
                <a:solidFill>
                  <a:srgbClr val="FFFF00"/>
                </a:solidFill>
              </a:rPr>
              <a:t> young people use other drugs without first trying </a:t>
            </a:r>
            <a:r>
              <a:rPr lang="en-US" altLang="en-US" smtClean="0">
                <a:solidFill>
                  <a:srgbClr val="FF3300"/>
                </a:solidFill>
              </a:rPr>
              <a:t>water</a:t>
            </a:r>
            <a:r>
              <a:rPr lang="en-US" altLang="en-US" smtClean="0">
                <a:solidFill>
                  <a:srgbClr val="FFFF00"/>
                </a:solidFill>
              </a:rPr>
              <a:t>. …</a:t>
            </a:r>
            <a:r>
              <a:rPr lang="en-US" altLang="en-US" smtClean="0"/>
              <a:t>”</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p:txBody>
          <a:bodyPr/>
          <a:lstStyle/>
          <a:p>
            <a:pPr eaLnBrk="1" hangingPunct="1">
              <a:buFontTx/>
              <a:buNone/>
            </a:pPr>
            <a:r>
              <a:rPr lang="en-US" altLang="en-US" i="1" smtClean="0"/>
              <a:t>That manual has such a gross abuse of statistics that one must wonder if it was done deliberately.</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4000" smtClean="0"/>
              <a:t>Hormone Replacement and Heart Disease</a:t>
            </a:r>
          </a:p>
        </p:txBody>
      </p:sp>
      <p:sp>
        <p:nvSpPr>
          <p:cNvPr id="13315" name="Rectangle 3"/>
          <p:cNvSpPr>
            <a:spLocks noGrp="1" noChangeArrowheads="1"/>
          </p:cNvSpPr>
          <p:nvPr>
            <p:ph type="body" idx="1"/>
          </p:nvPr>
        </p:nvSpPr>
        <p:spPr/>
        <p:txBody>
          <a:bodyPr/>
          <a:lstStyle/>
          <a:p>
            <a:pPr eaLnBrk="1" hangingPunct="1">
              <a:spcBef>
                <a:spcPct val="0"/>
              </a:spcBef>
              <a:buFontTx/>
              <a:buNone/>
            </a:pPr>
            <a:r>
              <a:rPr lang="en-US" altLang="en-US" sz="2400" smtClean="0"/>
              <a:t>In a widely-studied example, numerous </a:t>
            </a:r>
            <a:r>
              <a:rPr lang="en-US" altLang="en-US" sz="2400" smtClean="0">
                <a:hlinkClick r:id="rId3" tooltip="Epidemiological study"/>
              </a:rPr>
              <a:t>epidemiological studies</a:t>
            </a:r>
            <a:r>
              <a:rPr lang="en-US" altLang="en-US" sz="2400" smtClean="0"/>
              <a:t> showed that women who were taking combined </a:t>
            </a:r>
            <a:r>
              <a:rPr lang="en-US" altLang="en-US" sz="2400" smtClean="0">
                <a:hlinkClick r:id="rId4" tooltip="Hormone replacement therapy"/>
              </a:rPr>
              <a:t>hormone replacement therapy</a:t>
            </a:r>
            <a:r>
              <a:rPr lang="en-US" altLang="en-US" sz="2400" smtClean="0"/>
              <a:t> (HRT) also had a lower-than-average incidence of </a:t>
            </a:r>
            <a:r>
              <a:rPr lang="en-US" altLang="en-US" sz="2400" smtClean="0">
                <a:hlinkClick r:id="rId5" tooltip="Coronary heart disease"/>
              </a:rPr>
              <a:t>coronary heart disease</a:t>
            </a:r>
            <a:r>
              <a:rPr lang="en-US" altLang="en-US" sz="2400" smtClean="0"/>
              <a:t> (CHD), leading doctors to propose that HRT was protective against CHD. </a:t>
            </a:r>
          </a:p>
          <a:p>
            <a:pPr eaLnBrk="1" hangingPunct="1">
              <a:buFontTx/>
              <a:buNone/>
            </a:pPr>
            <a:endParaRPr lang="en-US" altLang="en-US" sz="2400" smtClean="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000" smtClean="0"/>
              <a:t>Hormone Replacement and Heart Disease</a:t>
            </a:r>
          </a:p>
        </p:txBody>
      </p:sp>
      <p:sp>
        <p:nvSpPr>
          <p:cNvPr id="14339" name="Rectangle 3"/>
          <p:cNvSpPr>
            <a:spLocks noGrp="1" noChangeArrowheads="1"/>
          </p:cNvSpPr>
          <p:nvPr>
            <p:ph type="body" idx="1"/>
          </p:nvPr>
        </p:nvSpPr>
        <p:spPr/>
        <p:txBody>
          <a:bodyPr/>
          <a:lstStyle/>
          <a:p>
            <a:pPr eaLnBrk="1" hangingPunct="1">
              <a:spcBef>
                <a:spcPct val="0"/>
              </a:spcBef>
              <a:buFontTx/>
              <a:buNone/>
            </a:pPr>
            <a:r>
              <a:rPr lang="en-US" altLang="en-US" sz="2400" smtClean="0"/>
              <a:t>In a widely-studied example, numerous </a:t>
            </a:r>
            <a:r>
              <a:rPr lang="en-US" altLang="en-US" sz="2400" smtClean="0">
                <a:hlinkClick r:id="rId3" tooltip="Epidemiological study"/>
              </a:rPr>
              <a:t>epidemiological studies</a:t>
            </a:r>
            <a:r>
              <a:rPr lang="en-US" altLang="en-US" sz="2400" smtClean="0"/>
              <a:t> showed that women who were taking combined </a:t>
            </a:r>
            <a:r>
              <a:rPr lang="en-US" altLang="en-US" sz="2400" smtClean="0">
                <a:hlinkClick r:id="rId4" tooltip="Hormone replacement therapy"/>
              </a:rPr>
              <a:t>hormone replacement therapy</a:t>
            </a:r>
            <a:r>
              <a:rPr lang="en-US" altLang="en-US" sz="2400" smtClean="0"/>
              <a:t> (HRT) also had a lower-than-average incidence of </a:t>
            </a:r>
            <a:r>
              <a:rPr lang="en-US" altLang="en-US" sz="2400" smtClean="0">
                <a:hlinkClick r:id="rId5" tooltip="Coronary heart disease"/>
              </a:rPr>
              <a:t>coronary heart disease</a:t>
            </a:r>
            <a:r>
              <a:rPr lang="en-US" altLang="en-US" sz="2400" smtClean="0"/>
              <a:t> (CHD), leading doctors to propose that HRT was protective against CHD. But controlled trials showed that HRT caused a small and significant increase in risk of CHD. </a:t>
            </a:r>
          </a:p>
          <a:p>
            <a:pPr eaLnBrk="1" hangingPunct="1">
              <a:buFontTx/>
              <a:buNone/>
            </a:pPr>
            <a:endParaRPr lang="en-US" altLang="en-US" sz="2400" smtClean="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z="4000" smtClean="0"/>
              <a:t>Hormone Replacement and Heart Disease</a:t>
            </a:r>
          </a:p>
        </p:txBody>
      </p:sp>
      <p:sp>
        <p:nvSpPr>
          <p:cNvPr id="15363" name="Rectangle 3"/>
          <p:cNvSpPr>
            <a:spLocks noGrp="1" noChangeArrowheads="1"/>
          </p:cNvSpPr>
          <p:nvPr>
            <p:ph type="body" idx="1"/>
          </p:nvPr>
        </p:nvSpPr>
        <p:spPr/>
        <p:txBody>
          <a:bodyPr/>
          <a:lstStyle/>
          <a:p>
            <a:pPr eaLnBrk="1" hangingPunct="1">
              <a:lnSpc>
                <a:spcPct val="90000"/>
              </a:lnSpc>
              <a:spcBef>
                <a:spcPct val="0"/>
              </a:spcBef>
              <a:buFontTx/>
              <a:buNone/>
            </a:pPr>
            <a:r>
              <a:rPr lang="en-US" altLang="en-US" sz="2400" smtClean="0"/>
              <a:t>In a widely-studied example, numerous </a:t>
            </a:r>
            <a:r>
              <a:rPr lang="en-US" altLang="en-US" sz="2400" smtClean="0">
                <a:hlinkClick r:id="rId3" tooltip="Epidemiological study"/>
              </a:rPr>
              <a:t>epidemiological studies</a:t>
            </a:r>
            <a:r>
              <a:rPr lang="en-US" altLang="en-US" sz="2400" smtClean="0"/>
              <a:t> showed that women who were taking combined </a:t>
            </a:r>
            <a:r>
              <a:rPr lang="en-US" altLang="en-US" sz="2400" smtClean="0">
                <a:hlinkClick r:id="rId4" tooltip="Hormone replacement therapy"/>
              </a:rPr>
              <a:t>hormone replacement therapy</a:t>
            </a:r>
            <a:r>
              <a:rPr lang="en-US" altLang="en-US" sz="2400" smtClean="0"/>
              <a:t> (HRT) also had a lower-than-average incidence of </a:t>
            </a:r>
            <a:r>
              <a:rPr lang="en-US" altLang="en-US" sz="2400" smtClean="0">
                <a:hlinkClick r:id="rId5" tooltip="Coronary heart disease"/>
              </a:rPr>
              <a:t>coronary heart disease</a:t>
            </a:r>
            <a:r>
              <a:rPr lang="en-US" altLang="en-US" sz="2400" smtClean="0"/>
              <a:t> (CHD), leading doctors to propose that HRT was protective against CHD. But controlled trials showed that HRT caused a small and significant increase in risk of CHD. </a:t>
            </a:r>
            <a:r>
              <a:rPr lang="en-US" altLang="en-US" sz="2400" smtClean="0">
                <a:solidFill>
                  <a:srgbClr val="FFFF00"/>
                </a:solidFill>
              </a:rPr>
              <a:t>Re-analysis of the data showed that women undertaking HRT were more likely to be from higher </a:t>
            </a:r>
            <a:r>
              <a:rPr lang="en-US" altLang="en-US" sz="2400" smtClean="0">
                <a:solidFill>
                  <a:srgbClr val="FFFF00"/>
                </a:solidFill>
                <a:hlinkClick r:id="rId6" tooltip="Socio-economic group"/>
              </a:rPr>
              <a:t>socio-economic groups</a:t>
            </a:r>
            <a:r>
              <a:rPr lang="en-US" altLang="en-US" sz="2400" smtClean="0">
                <a:solidFill>
                  <a:srgbClr val="FFFF00"/>
                </a:solidFill>
              </a:rPr>
              <a:t> (</a:t>
            </a:r>
            <a:r>
              <a:rPr lang="en-US" altLang="en-US" sz="2400" smtClean="0">
                <a:solidFill>
                  <a:srgbClr val="FFFF00"/>
                </a:solidFill>
                <a:hlinkClick r:id="rId7" tooltip="NRS social grade"/>
              </a:rPr>
              <a:t>ABC1</a:t>
            </a:r>
            <a:r>
              <a:rPr lang="en-US" altLang="en-US" sz="2400" smtClean="0">
                <a:solidFill>
                  <a:srgbClr val="FFFF00"/>
                </a:solidFill>
              </a:rPr>
              <a:t>), with better than average diet and exercise regimes. The two were coincident effects of a common cause, rather than cause and effect as had been supposed. </a:t>
            </a:r>
          </a:p>
          <a:p>
            <a:pPr lvl="1" eaLnBrk="1" hangingPunct="1">
              <a:lnSpc>
                <a:spcPct val="90000"/>
              </a:lnSpc>
              <a:buFontTx/>
              <a:buNone/>
            </a:pPr>
            <a:endParaRPr lang="en-US" altLang="en-US" sz="2000" smtClean="0">
              <a:solidFill>
                <a:srgbClr val="FFFF00"/>
              </a:solidFill>
            </a:endParaRPr>
          </a:p>
          <a:p>
            <a:pPr eaLnBrk="1" hangingPunct="1">
              <a:lnSpc>
                <a:spcPct val="90000"/>
              </a:lnSpc>
              <a:buFontTx/>
              <a:buNone/>
            </a:pPr>
            <a:endParaRPr lang="en-US" altLang="en-US" sz="2400" smtClean="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Use Fewer Firemen</a:t>
            </a:r>
          </a:p>
        </p:txBody>
      </p:sp>
      <p:sp>
        <p:nvSpPr>
          <p:cNvPr id="16387" name="Rectangle 3"/>
          <p:cNvSpPr>
            <a:spLocks noGrp="1" noChangeArrowheads="1"/>
          </p:cNvSpPr>
          <p:nvPr>
            <p:ph type="body" idx="1"/>
          </p:nvPr>
        </p:nvSpPr>
        <p:spPr/>
        <p:txBody>
          <a:bodyPr/>
          <a:lstStyle/>
          <a:p>
            <a:pPr lvl="1" eaLnBrk="1" hangingPunct="1">
              <a:buFontTx/>
              <a:buNone/>
            </a:pPr>
            <a:r>
              <a:rPr lang="en-US" altLang="en-US" smtClean="0"/>
              <a:t>An important study has shown that the more firemen fighting a fire, the bigger the fire it has been.</a:t>
            </a:r>
          </a:p>
          <a:p>
            <a:pPr lvl="1" eaLnBrk="1" hangingPunct="1">
              <a:buFontTx/>
              <a:buNone/>
            </a:pPr>
            <a:endParaRPr lang="en-US" altLang="en-US" smtClean="0"/>
          </a:p>
          <a:p>
            <a:pPr eaLnBrk="1" hangingPunct="1">
              <a:buFontTx/>
              <a:buNone/>
            </a:pPr>
            <a:endParaRPr lang="en-US" altLang="en-US" smtClean="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Use Fewer Firemen</a:t>
            </a:r>
          </a:p>
        </p:txBody>
      </p:sp>
      <p:sp>
        <p:nvSpPr>
          <p:cNvPr id="17411" name="Rectangle 3"/>
          <p:cNvSpPr>
            <a:spLocks noGrp="1" noChangeArrowheads="1"/>
          </p:cNvSpPr>
          <p:nvPr>
            <p:ph type="body" idx="1"/>
          </p:nvPr>
        </p:nvSpPr>
        <p:spPr/>
        <p:txBody>
          <a:bodyPr/>
          <a:lstStyle/>
          <a:p>
            <a:pPr lvl="1" eaLnBrk="1" hangingPunct="1">
              <a:buFontTx/>
              <a:buNone/>
            </a:pPr>
            <a:r>
              <a:rPr lang="en-US" altLang="en-US" smtClean="0"/>
              <a:t>An important study has shown that the more firemen fighting a fire, the bigger the fire it has been.</a:t>
            </a:r>
          </a:p>
          <a:p>
            <a:pPr lvl="1" eaLnBrk="1" hangingPunct="1">
              <a:buFontTx/>
              <a:buNone/>
            </a:pPr>
            <a:endParaRPr lang="en-US" altLang="en-US" smtClean="0"/>
          </a:p>
          <a:p>
            <a:pPr lvl="1" eaLnBrk="1" hangingPunct="1">
              <a:buFontTx/>
              <a:buNone/>
            </a:pPr>
            <a:r>
              <a:rPr lang="en-US" altLang="en-US" smtClean="0"/>
              <a:t>Since clearly governments want smaller fires, it is recommended that fewer firemen be sent to fires.</a:t>
            </a:r>
          </a:p>
          <a:p>
            <a:pPr eaLnBrk="1" hangingPunct="1">
              <a:buFontTx/>
              <a:buNone/>
            </a:pPr>
            <a:endParaRPr lang="en-US" altLang="en-US" smtClean="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Third Factor Problems</a:t>
            </a:r>
          </a:p>
        </p:txBody>
      </p:sp>
      <p:sp>
        <p:nvSpPr>
          <p:cNvPr id="18435" name="Rectangle 3"/>
          <p:cNvSpPr>
            <a:spLocks noGrp="1" noChangeArrowheads="1"/>
          </p:cNvSpPr>
          <p:nvPr>
            <p:ph type="body" idx="1"/>
          </p:nvPr>
        </p:nvSpPr>
        <p:spPr/>
        <p:txBody>
          <a:bodyPr/>
          <a:lstStyle/>
          <a:p>
            <a:pPr eaLnBrk="1" hangingPunct="1">
              <a:buFontTx/>
              <a:buNone/>
            </a:pPr>
            <a:r>
              <a:rPr lang="en-US" altLang="en-US" sz="2800" smtClean="0"/>
              <a:t>1. </a:t>
            </a:r>
            <a:r>
              <a:rPr lang="en-US" altLang="en-US" sz="2400" smtClean="0">
                <a:hlinkClick r:id="rId3" tooltip="Sleeping"/>
              </a:rPr>
              <a:t>Sleeping</a:t>
            </a:r>
            <a:r>
              <a:rPr lang="en-US" altLang="en-US" sz="2400" smtClean="0"/>
              <a:t> with one's </a:t>
            </a:r>
            <a:r>
              <a:rPr lang="en-US" altLang="en-US" sz="2400" smtClean="0">
                <a:hlinkClick r:id="rId4" tooltip="Shoes"/>
              </a:rPr>
              <a:t>shoes</a:t>
            </a:r>
            <a:r>
              <a:rPr lang="en-US" altLang="en-US" sz="2400" smtClean="0"/>
              <a:t> on is strongly correlated with waking up with a </a:t>
            </a:r>
            <a:r>
              <a:rPr lang="en-US" altLang="en-US" sz="2400" smtClean="0">
                <a:hlinkClick r:id="rId5" tooltip="Headache"/>
              </a:rPr>
              <a:t>headache</a:t>
            </a:r>
            <a:r>
              <a:rPr lang="en-US" altLang="en-US" sz="2400" smtClean="0"/>
              <a:t>.</a:t>
            </a:r>
          </a:p>
          <a:p>
            <a:pPr eaLnBrk="1" hangingPunct="1">
              <a:buFontTx/>
              <a:buNone/>
            </a:pPr>
            <a:r>
              <a:rPr lang="en-US" altLang="en-US" sz="2400" smtClean="0"/>
              <a:t>Therefore, sleeping with one's shoes on causes headache.</a:t>
            </a:r>
          </a:p>
          <a:p>
            <a:pPr eaLnBrk="1" hangingPunct="1">
              <a:buFontTx/>
              <a:buNone/>
            </a:pPr>
            <a:endParaRPr lang="en-US" altLang="en-US" sz="2400" smtClean="0"/>
          </a:p>
          <a:p>
            <a:pPr eaLnBrk="1" hangingPunct="1">
              <a:buFontTx/>
              <a:buNone/>
            </a:pPr>
            <a:endParaRPr lang="en-US" altLang="en-US" sz="2400" smtClean="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Third Factor Problems</a:t>
            </a:r>
          </a:p>
        </p:txBody>
      </p:sp>
      <p:sp>
        <p:nvSpPr>
          <p:cNvPr id="19459" name="Rectangle 3"/>
          <p:cNvSpPr>
            <a:spLocks noGrp="1" noChangeArrowheads="1"/>
          </p:cNvSpPr>
          <p:nvPr>
            <p:ph type="body" idx="1"/>
          </p:nvPr>
        </p:nvSpPr>
        <p:spPr/>
        <p:txBody>
          <a:bodyPr/>
          <a:lstStyle/>
          <a:p>
            <a:pPr eaLnBrk="1" hangingPunct="1">
              <a:buFontTx/>
              <a:buNone/>
            </a:pPr>
            <a:r>
              <a:rPr lang="en-US" altLang="en-US" sz="2800" smtClean="0"/>
              <a:t>1. </a:t>
            </a:r>
            <a:r>
              <a:rPr lang="en-US" altLang="en-US" sz="2400" smtClean="0">
                <a:hlinkClick r:id="rId3" tooltip="Sleeping"/>
              </a:rPr>
              <a:t>Sleeping</a:t>
            </a:r>
            <a:r>
              <a:rPr lang="en-US" altLang="en-US" sz="2400" smtClean="0"/>
              <a:t> with one's </a:t>
            </a:r>
            <a:r>
              <a:rPr lang="en-US" altLang="en-US" sz="2400" smtClean="0">
                <a:hlinkClick r:id="rId4" tooltip="Shoes"/>
              </a:rPr>
              <a:t>shoes</a:t>
            </a:r>
            <a:r>
              <a:rPr lang="en-US" altLang="en-US" sz="2400" smtClean="0"/>
              <a:t> on is strongly correlated with waking up with a </a:t>
            </a:r>
            <a:r>
              <a:rPr lang="en-US" altLang="en-US" sz="2400" smtClean="0">
                <a:hlinkClick r:id="rId5" tooltip="Headache"/>
              </a:rPr>
              <a:t>headache</a:t>
            </a:r>
            <a:r>
              <a:rPr lang="en-US" altLang="en-US" sz="2400" smtClean="0"/>
              <a:t>.</a:t>
            </a:r>
          </a:p>
          <a:p>
            <a:pPr eaLnBrk="1" hangingPunct="1">
              <a:buFontTx/>
              <a:buNone/>
            </a:pPr>
            <a:r>
              <a:rPr lang="en-US" altLang="en-US" sz="2400" smtClean="0"/>
              <a:t>Therefore, sleeping with one's shoes on causes headache.</a:t>
            </a:r>
          </a:p>
          <a:p>
            <a:pPr eaLnBrk="1" hangingPunct="1">
              <a:buFontTx/>
              <a:buNone/>
            </a:pPr>
            <a:endParaRPr lang="en-US" altLang="en-US" sz="2400" smtClean="0"/>
          </a:p>
          <a:p>
            <a:pPr eaLnBrk="1" hangingPunct="1">
              <a:buFontTx/>
              <a:buNone/>
            </a:pPr>
            <a:r>
              <a:rPr lang="en-US" altLang="en-US" sz="2400" smtClean="0"/>
              <a:t>2. Young children who sleep with the light on are much more likely to develop </a:t>
            </a:r>
            <a:r>
              <a:rPr lang="en-US" altLang="en-US" sz="2400" smtClean="0">
                <a:hlinkClick r:id="rId6" tooltip="Myopia"/>
              </a:rPr>
              <a:t>myopia</a:t>
            </a:r>
            <a:r>
              <a:rPr lang="en-US" altLang="en-US" sz="2400" smtClean="0"/>
              <a:t> in later life. </a:t>
            </a:r>
          </a:p>
          <a:p>
            <a:pPr eaLnBrk="1" hangingPunct="1">
              <a:buFontTx/>
              <a:buNone/>
            </a:pPr>
            <a:endParaRPr lang="en-US" altLang="en-US" sz="2400" smtClean="0"/>
          </a:p>
          <a:p>
            <a:pPr eaLnBrk="1" hangingPunct="1">
              <a:buFontTx/>
              <a:buNone/>
            </a:pPr>
            <a:endParaRPr lang="en-US" altLang="en-US" sz="2400" smtClean="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Third Factor Problems</a:t>
            </a:r>
          </a:p>
        </p:txBody>
      </p:sp>
      <p:sp>
        <p:nvSpPr>
          <p:cNvPr id="20483" name="Rectangle 3"/>
          <p:cNvSpPr>
            <a:spLocks noGrp="1" noChangeArrowheads="1"/>
          </p:cNvSpPr>
          <p:nvPr>
            <p:ph type="body" idx="1"/>
          </p:nvPr>
        </p:nvSpPr>
        <p:spPr/>
        <p:txBody>
          <a:bodyPr/>
          <a:lstStyle/>
          <a:p>
            <a:pPr eaLnBrk="1" hangingPunct="1">
              <a:lnSpc>
                <a:spcPct val="90000"/>
              </a:lnSpc>
              <a:buFontTx/>
              <a:buNone/>
            </a:pPr>
            <a:r>
              <a:rPr lang="en-US" altLang="en-US" sz="2800" smtClean="0"/>
              <a:t>1. </a:t>
            </a:r>
            <a:r>
              <a:rPr lang="en-US" altLang="en-US" sz="2400" smtClean="0">
                <a:hlinkClick r:id="rId3" tooltip="Sleeping"/>
              </a:rPr>
              <a:t>Sleeping</a:t>
            </a:r>
            <a:r>
              <a:rPr lang="en-US" altLang="en-US" sz="2400" smtClean="0"/>
              <a:t> with one's </a:t>
            </a:r>
            <a:r>
              <a:rPr lang="en-US" altLang="en-US" sz="2400" smtClean="0">
                <a:hlinkClick r:id="rId4" tooltip="Shoes"/>
              </a:rPr>
              <a:t>shoes</a:t>
            </a:r>
            <a:r>
              <a:rPr lang="en-US" altLang="en-US" sz="2400" smtClean="0"/>
              <a:t> on is strongly correlated with waking up with a </a:t>
            </a:r>
            <a:r>
              <a:rPr lang="en-US" altLang="en-US" sz="2400" smtClean="0">
                <a:hlinkClick r:id="rId5" tooltip="Headache"/>
              </a:rPr>
              <a:t>headache</a:t>
            </a:r>
            <a:r>
              <a:rPr lang="en-US" altLang="en-US" sz="2400" smtClean="0"/>
              <a:t>.</a:t>
            </a:r>
          </a:p>
          <a:p>
            <a:pPr eaLnBrk="1" hangingPunct="1">
              <a:lnSpc>
                <a:spcPct val="90000"/>
              </a:lnSpc>
              <a:buFontTx/>
              <a:buNone/>
            </a:pPr>
            <a:r>
              <a:rPr lang="en-US" altLang="en-US" sz="2400" smtClean="0"/>
              <a:t>Therefore, sleeping with one's shoes on causes headache.</a:t>
            </a:r>
          </a:p>
          <a:p>
            <a:pPr eaLnBrk="1" hangingPunct="1">
              <a:lnSpc>
                <a:spcPct val="90000"/>
              </a:lnSpc>
              <a:buFontTx/>
              <a:buNone/>
            </a:pPr>
            <a:endParaRPr lang="en-US" altLang="en-US" sz="2400" smtClean="0"/>
          </a:p>
          <a:p>
            <a:pPr eaLnBrk="1" hangingPunct="1">
              <a:lnSpc>
                <a:spcPct val="90000"/>
              </a:lnSpc>
              <a:buFontTx/>
              <a:buNone/>
            </a:pPr>
            <a:r>
              <a:rPr lang="en-US" altLang="en-US" sz="2400" smtClean="0"/>
              <a:t>2. Young children who sleep with the light on are much more likely to develop </a:t>
            </a:r>
            <a:r>
              <a:rPr lang="en-US" altLang="en-US" sz="2400" smtClean="0">
                <a:hlinkClick r:id="rId6" tooltip="Myopia"/>
              </a:rPr>
              <a:t>myopia</a:t>
            </a:r>
            <a:r>
              <a:rPr lang="en-US" altLang="en-US" sz="2400" smtClean="0"/>
              <a:t> in later life. </a:t>
            </a:r>
          </a:p>
          <a:p>
            <a:pPr eaLnBrk="1" hangingPunct="1">
              <a:lnSpc>
                <a:spcPct val="90000"/>
              </a:lnSpc>
              <a:buFontTx/>
              <a:buNone/>
            </a:pPr>
            <a:endParaRPr lang="en-US" altLang="en-US" sz="2400" smtClean="0"/>
          </a:p>
          <a:p>
            <a:pPr eaLnBrk="1" hangingPunct="1">
              <a:lnSpc>
                <a:spcPct val="90000"/>
              </a:lnSpc>
              <a:buFontTx/>
              <a:buNone/>
            </a:pPr>
            <a:r>
              <a:rPr lang="en-US" altLang="en-US" sz="2400" smtClean="0"/>
              <a:t>3. As i</a:t>
            </a:r>
            <a:r>
              <a:rPr lang="en-US" altLang="en-US" sz="2400" smtClean="0">
                <a:hlinkClick r:id="rId7" tooltip="Ice cream"/>
              </a:rPr>
              <a:t>ce cream</a:t>
            </a:r>
            <a:r>
              <a:rPr lang="en-US" altLang="en-US" sz="2400" smtClean="0"/>
              <a:t> sales increase, the rate of </a:t>
            </a:r>
            <a:r>
              <a:rPr lang="en-US" altLang="en-US" sz="2400" smtClean="0">
                <a:hlinkClick r:id="rId8" tooltip="Drowning"/>
              </a:rPr>
              <a:t>drowning</a:t>
            </a:r>
            <a:r>
              <a:rPr lang="en-US" altLang="en-US" sz="2400" smtClean="0"/>
              <a:t> deaths increases sharply.</a:t>
            </a:r>
          </a:p>
          <a:p>
            <a:pPr eaLnBrk="1" hangingPunct="1">
              <a:lnSpc>
                <a:spcPct val="90000"/>
              </a:lnSpc>
              <a:buFontTx/>
              <a:buNone/>
            </a:pPr>
            <a:r>
              <a:rPr lang="en-US" altLang="en-US" sz="2400" smtClean="0"/>
              <a:t>Therefore, ice cream causes drowning.</a:t>
            </a:r>
          </a:p>
          <a:p>
            <a:pPr eaLnBrk="1" hangingPunct="1">
              <a:lnSpc>
                <a:spcPct val="90000"/>
              </a:lnSpc>
              <a:buFontTx/>
              <a:buNone/>
            </a:pPr>
            <a:endParaRPr lang="en-US" altLang="en-US" sz="2400" smtClean="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685800" y="533400"/>
            <a:ext cx="7772400" cy="5562600"/>
          </a:xfrm>
        </p:spPr>
        <p:txBody>
          <a:bodyPr/>
          <a:lstStyle/>
          <a:p>
            <a:pPr eaLnBrk="1" hangingPunct="1"/>
            <a:r>
              <a:rPr lang="en-US" altLang="en-US" smtClean="0"/>
              <a:t>Ooops. I need to tell you that:</a:t>
            </a:r>
          </a:p>
          <a:p>
            <a:pPr eaLnBrk="1" hangingPunct="1">
              <a:buFontTx/>
              <a:buNone/>
            </a:pPr>
            <a:r>
              <a:rPr lang="en-US" altLang="en-US" smtClean="0"/>
              <a:t>in Texas there were 7.4 million voters for either Kerry or Bush and </a:t>
            </a:r>
          </a:p>
          <a:p>
            <a:pPr eaLnBrk="1" hangingPunct="1">
              <a:buFontTx/>
              <a:buNone/>
            </a:pPr>
            <a:r>
              <a:rPr lang="en-US" altLang="en-US" smtClean="0"/>
              <a:t>in Massachusetts there were only 2.9 million such voters.</a:t>
            </a:r>
          </a:p>
          <a:p>
            <a:pPr eaLnBrk="1" hangingPunct="1"/>
            <a:endParaRPr lang="en-US" altLang="en-US" smtClean="0"/>
          </a:p>
          <a:p>
            <a:pPr eaLnBrk="1" hangingPunct="1"/>
            <a:endParaRPr lang="en-US" altLang="en-US" smtClean="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685800" y="533400"/>
            <a:ext cx="7772400" cy="5562600"/>
          </a:xfrm>
        </p:spPr>
        <p:txBody>
          <a:bodyPr/>
          <a:lstStyle/>
          <a:p>
            <a:pPr eaLnBrk="1" hangingPunct="1"/>
            <a:r>
              <a:rPr lang="en-US" altLang="en-US" smtClean="0"/>
              <a:t>Ooops. I need to tell you that in Texas there were 7.4 million voters for either Kerry or Bush and in Massachusetts there were 2.9 million such voters.</a:t>
            </a:r>
          </a:p>
          <a:p>
            <a:pPr eaLnBrk="1" hangingPunct="1"/>
            <a:r>
              <a:rPr lang="en-US" altLang="en-US" smtClean="0">
                <a:solidFill>
                  <a:srgbClr val="FFFF00"/>
                </a:solidFill>
              </a:rPr>
              <a:t>Thus, of the Kerry voters from the two states, 61% came from Texas and only 39% came from Massachusetts.</a:t>
            </a:r>
            <a:r>
              <a:rPr lang="en-US" altLang="en-US" smtClean="0"/>
              <a:t> </a:t>
            </a:r>
          </a:p>
          <a:p>
            <a:pPr eaLnBrk="1" hangingPunct="1"/>
            <a:endParaRPr lang="en-US" altLang="en-US" smtClean="0"/>
          </a:p>
          <a:p>
            <a:pPr algn="ctr" eaLnBrk="1" hangingPunct="1">
              <a:buFontTx/>
              <a:buNone/>
            </a:pPr>
            <a:endParaRPr lang="en-US" altLang="en-US" smtClean="0"/>
          </a:p>
          <a:p>
            <a:pPr eaLnBrk="1" hangingPunct="1"/>
            <a:endParaRPr lang="en-US" altLang="en-US" smtClean="0"/>
          </a:p>
          <a:p>
            <a:pPr eaLnBrk="1" hangingPunct="1"/>
            <a:endParaRPr lang="en-US" altLang="en-US" smtClean="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p:txBody>
          <a:bodyPr/>
          <a:lstStyle/>
          <a:p>
            <a:pPr eaLnBrk="1" hangingPunct="1"/>
            <a:r>
              <a:rPr lang="en-US" altLang="en-US" smtClean="0"/>
              <a:t>Thus, of the Kerry voters from the two states, 61% came from Texas and only 39% came from Massachusetts. </a:t>
            </a:r>
          </a:p>
          <a:p>
            <a:pPr eaLnBrk="1" hangingPunct="1"/>
            <a:endParaRPr lang="en-US" altLang="en-US" smtClean="0"/>
          </a:p>
          <a:p>
            <a:pPr eaLnBrk="1" hangingPunct="1"/>
            <a:r>
              <a:rPr lang="en-US" altLang="en-US" smtClean="0">
                <a:solidFill>
                  <a:srgbClr val="FFFF00"/>
                </a:solidFill>
              </a:rPr>
              <a:t>So Bill is more likely a Texan</a:t>
            </a:r>
            <a:r>
              <a:rPr lang="en-US" altLang="en-US" smtClean="0"/>
              <a:t>.</a:t>
            </a:r>
          </a:p>
          <a:p>
            <a:pPr eaLnBrk="1" hangingPunct="1"/>
            <a:endParaRPr lang="en-US" altLang="en-US" smtClean="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685800" y="2743200"/>
            <a:ext cx="7772400" cy="1143000"/>
          </a:xfrm>
        </p:spPr>
        <p:txBody>
          <a:bodyPr/>
          <a:lstStyle/>
          <a:p>
            <a:pPr algn="ctr" eaLnBrk="1" hangingPunct="1">
              <a:buFontTx/>
              <a:buNone/>
            </a:pPr>
            <a:r>
              <a:rPr lang="en-US" altLang="en-US" i="1" smtClean="0"/>
              <a:t>Do regular folks understand that stuff?</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66800" y="457200"/>
            <a:ext cx="7010400" cy="838200"/>
          </a:xfrm>
        </p:spPr>
        <p:txBody>
          <a:bodyPr/>
          <a:lstStyle/>
          <a:p>
            <a:pPr eaLnBrk="1" hangingPunct="1"/>
            <a:r>
              <a:rPr lang="en-US" altLang="en-US" sz="3200" smtClean="0"/>
              <a:t>The Great Debate: Kennedy, Nixon, and Television in the 1960 Race for the Presidency</a:t>
            </a:r>
          </a:p>
        </p:txBody>
      </p:sp>
      <p:sp>
        <p:nvSpPr>
          <p:cNvPr id="7171" name="Rectangle 3"/>
          <p:cNvSpPr>
            <a:spLocks noGrp="1" noChangeArrowheads="1"/>
          </p:cNvSpPr>
          <p:nvPr>
            <p:ph type="body" idx="1"/>
          </p:nvPr>
        </p:nvSpPr>
        <p:spPr/>
        <p:txBody>
          <a:bodyPr/>
          <a:lstStyle/>
          <a:p>
            <a:pPr eaLnBrk="1" hangingPunct="1">
              <a:lnSpc>
                <a:spcPct val="80000"/>
              </a:lnSpc>
              <a:buFontTx/>
              <a:buNone/>
            </a:pPr>
            <a:r>
              <a:rPr lang="en-US" altLang="en-US" sz="2000" smtClean="0"/>
              <a:t>by Liette Gidlow</a:t>
            </a:r>
            <a:br>
              <a:rPr lang="en-US" altLang="en-US" sz="2000" smtClean="0"/>
            </a:br>
            <a:r>
              <a:rPr lang="en-US" altLang="en-US" sz="2000" smtClean="0"/>
              <a:t>Associate Professor of History, Bowling Green State University </a:t>
            </a:r>
          </a:p>
          <a:p>
            <a:pPr eaLnBrk="1" hangingPunct="1">
              <a:lnSpc>
                <a:spcPct val="80000"/>
              </a:lnSpc>
            </a:pPr>
            <a:endParaRPr lang="en-US" altLang="en-US" sz="2000" smtClean="0"/>
          </a:p>
          <a:p>
            <a:pPr eaLnBrk="1" hangingPunct="1">
              <a:lnSpc>
                <a:spcPct val="80000"/>
              </a:lnSpc>
              <a:buFontTx/>
              <a:buNone/>
            </a:pPr>
            <a:r>
              <a:rPr lang="en-US" altLang="en-US" sz="2000" smtClean="0"/>
              <a:t>“The debates made Kennedy look like a winner. His practice of looking at the camera when answering the questions -- and not at the journalists who asked them, as Nixon did -- made viewers see him as someone who was talking directly to them and who gave them straight answers. Kennedy's performance showed not only that he was a knowledgeable and credible elected official, but also that he just plain looked better. </a:t>
            </a:r>
            <a:r>
              <a:rPr lang="en-US" altLang="en-US" sz="2000" i="1" smtClean="0">
                <a:solidFill>
                  <a:srgbClr val="FFFF00"/>
                </a:solidFill>
              </a:rPr>
              <a:t>The often repeated story -- which is in fact true -- is that polls taken after the first debate showed that most people who listened to it on the radio felt that Nixon had won, while most who watched it on television declared Kennedy the victor.</a:t>
            </a:r>
            <a:r>
              <a:rPr lang="en-US" altLang="en-US" sz="2000" smtClean="0">
                <a:solidFill>
                  <a:srgbClr val="FFFF00"/>
                </a:solidFill>
              </a:rPr>
              <a:t>”</a:t>
            </a:r>
          </a:p>
          <a:p>
            <a:pPr eaLnBrk="1" hangingPunct="1">
              <a:lnSpc>
                <a:spcPct val="80000"/>
              </a:lnSpc>
              <a:buFontTx/>
              <a:buNone/>
            </a:pPr>
            <a:endParaRPr lang="en-US" altLang="en-US" sz="2000" smtClean="0">
              <a:solidFill>
                <a:srgbClr val="FFFF00"/>
              </a:solidFill>
            </a:endParaRPr>
          </a:p>
          <a:p>
            <a:pPr eaLnBrk="1" hangingPunct="1">
              <a:lnSpc>
                <a:spcPct val="80000"/>
              </a:lnSpc>
              <a:buFontTx/>
              <a:buNone/>
            </a:pPr>
            <a:r>
              <a:rPr lang="en-US" altLang="en-US" sz="2000" smtClean="0"/>
              <a:t>© </a:t>
            </a:r>
            <a:r>
              <a:rPr lang="en-US" altLang="en-US" sz="2000" smtClean="0">
                <a:hlinkClick r:id="rId3"/>
              </a:rPr>
              <a:t>The Gilder Lehrman Institute of American History</a:t>
            </a:r>
            <a:r>
              <a:rPr lang="en-US" altLang="en-US" sz="2000" smtClean="0"/>
              <a:t>, 2004.</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4000" smtClean="0"/>
              <a:t>Third Factor</a:t>
            </a:r>
            <a:br>
              <a:rPr lang="en-US" altLang="en-US" sz="4000" smtClean="0"/>
            </a:br>
            <a:r>
              <a:rPr lang="en-US" altLang="en-US" sz="4000" smtClean="0"/>
              <a:t>Availability of Television </a:t>
            </a:r>
          </a:p>
        </p:txBody>
      </p:sp>
      <p:sp>
        <p:nvSpPr>
          <p:cNvPr id="8195" name="Rectangle 3"/>
          <p:cNvSpPr>
            <a:spLocks noGrp="1" noChangeArrowheads="1"/>
          </p:cNvSpPr>
          <p:nvPr>
            <p:ph type="body" idx="1"/>
          </p:nvPr>
        </p:nvSpPr>
        <p:spPr/>
        <p:txBody>
          <a:bodyPr/>
          <a:lstStyle/>
          <a:p>
            <a:pPr eaLnBrk="1" hangingPunct="1"/>
            <a:r>
              <a:rPr lang="en-US" altLang="en-US" smtClean="0"/>
              <a:t>But in 1960, rural areas (where more Republicans lived) were less likely to have television than urban areas (where more Democrats lived).</a:t>
            </a:r>
          </a:p>
          <a:p>
            <a:pPr eaLnBrk="1" hangingPunct="1"/>
            <a:r>
              <a:rPr lang="en-US" altLang="en-US" smtClean="0"/>
              <a:t>Couldn’t this predisposition to like one’s own party’s candidate explain the difference?</a:t>
            </a:r>
          </a:p>
          <a:p>
            <a:pPr eaLnBrk="1" hangingPunct="1"/>
            <a:endParaRPr lang="en-US" altLang="en-US" smtClean="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685800" y="2743200"/>
            <a:ext cx="7772400" cy="1143000"/>
          </a:xfrm>
        </p:spPr>
        <p:txBody>
          <a:bodyPr/>
          <a:lstStyle/>
          <a:p>
            <a:pPr algn="ctr" eaLnBrk="1" hangingPunct="1">
              <a:buFontTx/>
              <a:buNone/>
            </a:pPr>
            <a:r>
              <a:rPr lang="en-US" altLang="en-US" i="1" smtClean="0"/>
              <a:t>Do regular folks understand that stuff?</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685800" y="533400"/>
            <a:ext cx="7772400" cy="6019800"/>
          </a:xfrm>
        </p:spPr>
        <p:txBody>
          <a:bodyPr/>
          <a:lstStyle/>
          <a:p>
            <a:pPr eaLnBrk="1" hangingPunct="1">
              <a:lnSpc>
                <a:spcPct val="90000"/>
              </a:lnSpc>
              <a:buFontTx/>
              <a:buNone/>
            </a:pPr>
            <a:r>
              <a:rPr lang="en-US" altLang="en-US" dirty="0" smtClean="0"/>
              <a:t>Maybe regular folks don’t but The National Institute on Drug Abuse should. </a:t>
            </a:r>
          </a:p>
          <a:p>
            <a:pPr eaLnBrk="1" hangingPunct="1">
              <a:lnSpc>
                <a:spcPct val="90000"/>
              </a:lnSpc>
            </a:pPr>
            <a:endParaRPr lang="en-US" altLang="en-US" dirty="0" smtClean="0"/>
          </a:p>
          <a:p>
            <a:pPr eaLnBrk="1" hangingPunct="1">
              <a:lnSpc>
                <a:spcPct val="90000"/>
              </a:lnSpc>
              <a:buFontTx/>
              <a:buNone/>
            </a:pPr>
            <a:r>
              <a:rPr lang="en-US" altLang="en-US" dirty="0" smtClean="0"/>
              <a:t>From </a:t>
            </a:r>
            <a:r>
              <a:rPr lang="en-US" altLang="en-US" i="1" dirty="0" smtClean="0"/>
              <a:t>Marijuana: Facts Parents Need to Know</a:t>
            </a:r>
            <a:r>
              <a:rPr lang="en-US" altLang="en-US" dirty="0" smtClean="0"/>
              <a:t>, </a:t>
            </a:r>
            <a:r>
              <a:rPr lang="en-US" altLang="en-US" dirty="0" smtClean="0"/>
              <a:t>2014:</a:t>
            </a:r>
            <a:endParaRPr lang="en-US" altLang="en-US" dirty="0" smtClean="0"/>
          </a:p>
          <a:p>
            <a:pPr eaLnBrk="1" hangingPunct="1">
              <a:lnSpc>
                <a:spcPct val="90000"/>
              </a:lnSpc>
              <a:buFontTx/>
              <a:buNone/>
            </a:pPr>
            <a:r>
              <a:rPr lang="en-US" altLang="en-US" dirty="0" smtClean="0"/>
              <a:t>“ Question:  Does using marijuana lead to other drugs? </a:t>
            </a:r>
          </a:p>
          <a:p>
            <a:pPr eaLnBrk="1" hangingPunct="1">
              <a:lnSpc>
                <a:spcPct val="90000"/>
              </a:lnSpc>
              <a:buFontTx/>
              <a:buNone/>
            </a:pPr>
            <a:r>
              <a:rPr lang="en-US" altLang="en-US" dirty="0" smtClean="0"/>
              <a:t>Answer: </a:t>
            </a:r>
            <a:r>
              <a:rPr lang="en-US" altLang="en-US" dirty="0" smtClean="0">
                <a:solidFill>
                  <a:srgbClr val="FFFF00"/>
                </a:solidFill>
              </a:rPr>
              <a:t>Long-term studies of high school students and their patterns of drug use show that very few young people use other drugs without first trying marijuana, alcohol, or tobacco. …</a:t>
            </a:r>
            <a:r>
              <a:rPr lang="en-US" altLang="en-US" dirty="0" smtClean="0"/>
              <a:t>”</a:t>
            </a:r>
          </a:p>
          <a:p>
            <a:pPr eaLnBrk="1" hangingPunct="1">
              <a:lnSpc>
                <a:spcPct val="90000"/>
              </a:lnSpc>
              <a:buFontTx/>
              <a:buNone/>
            </a:pPr>
            <a:r>
              <a:rPr lang="en-US" altLang="en-US" sz="1600" dirty="0" smtClean="0"/>
              <a:t>http://www.drugabuse.gov/MarijBroch/parentpg9-10N.html#Lead</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C0C0C0"/>
      </a:dk1>
      <a:lt1>
        <a:srgbClr val="FFFFFF"/>
      </a:lt1>
      <a:dk2>
        <a:srgbClr val="0033CC"/>
      </a:dk2>
      <a:lt2>
        <a:srgbClr val="FFFFFF"/>
      </a:lt2>
      <a:accent1>
        <a:srgbClr val="00CC99"/>
      </a:accent1>
      <a:accent2>
        <a:srgbClr val="3333CC"/>
      </a:accent2>
      <a:accent3>
        <a:srgbClr val="AAADE2"/>
      </a:accent3>
      <a:accent4>
        <a:srgbClr val="DADADA"/>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Eurostil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Eurostile"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5440</TotalTime>
  <Words>843</Words>
  <Application>Microsoft Office PowerPoint</Application>
  <PresentationFormat>On-screen Show (4:3)</PresentationFormat>
  <Paragraphs>88</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Eurostile</vt: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The Great Debate: Kennedy, Nixon, and Television in the 1960 Race for the Presidency</vt:lpstr>
      <vt:lpstr>Third Factor Availability of Television </vt:lpstr>
      <vt:lpstr>PowerPoint Presentation</vt:lpstr>
      <vt:lpstr>PowerPoint Presentation</vt:lpstr>
      <vt:lpstr>PowerPoint Presentation</vt:lpstr>
      <vt:lpstr>PowerPoint Presentation</vt:lpstr>
      <vt:lpstr>Hormone Replacement and Heart Disease</vt:lpstr>
      <vt:lpstr>Hormone Replacement and Heart Disease</vt:lpstr>
      <vt:lpstr>Hormone Replacement and Heart Disease</vt:lpstr>
      <vt:lpstr>Use Fewer Firemen</vt:lpstr>
      <vt:lpstr>Use Fewer Firemen</vt:lpstr>
      <vt:lpstr>Third Factor Problems</vt:lpstr>
      <vt:lpstr>Third Factor Problems</vt:lpstr>
      <vt:lpstr>Third Factor Problems</vt:lpstr>
    </vt:vector>
  </TitlesOfParts>
  <Company>University of Texas at Austin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Pocahontas as told by an admirer</dc:title>
  <dc:creator>Alan Kaylor Cline</dc:creator>
  <cp:lastModifiedBy>Alan</cp:lastModifiedBy>
  <cp:revision>76</cp:revision>
  <dcterms:created xsi:type="dcterms:W3CDTF">2001-12-07T04:16:19Z</dcterms:created>
  <dcterms:modified xsi:type="dcterms:W3CDTF">2016-09-14T20:01:47Z</dcterms:modified>
</cp:coreProperties>
</file>