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73" r:id="rId3"/>
    <p:sldId id="274" r:id="rId4"/>
    <p:sldId id="278" r:id="rId5"/>
    <p:sldId id="280" r:id="rId6"/>
    <p:sldId id="282" r:id="rId7"/>
    <p:sldId id="382" r:id="rId8"/>
    <p:sldId id="386" r:id="rId9"/>
    <p:sldId id="385" r:id="rId10"/>
    <p:sldId id="383" r:id="rId11"/>
    <p:sldId id="387" r:id="rId12"/>
    <p:sldId id="384" r:id="rId13"/>
    <p:sldId id="335" r:id="rId14"/>
    <p:sldId id="329" r:id="rId15"/>
    <p:sldId id="330" r:id="rId16"/>
    <p:sldId id="331" r:id="rId17"/>
    <p:sldId id="332" r:id="rId18"/>
    <p:sldId id="334" r:id="rId19"/>
    <p:sldId id="293" r:id="rId20"/>
    <p:sldId id="294" r:id="rId21"/>
    <p:sldId id="295" r:id="rId22"/>
    <p:sldId id="296" r:id="rId23"/>
    <p:sldId id="297" r:id="rId24"/>
    <p:sldId id="298" r:id="rId25"/>
    <p:sldId id="319" r:id="rId26"/>
    <p:sldId id="299" r:id="rId27"/>
    <p:sldId id="320" r:id="rId28"/>
    <p:sldId id="321" r:id="rId29"/>
    <p:sldId id="322" r:id="rId30"/>
    <p:sldId id="324" r:id="rId31"/>
    <p:sldId id="300" r:id="rId32"/>
    <p:sldId id="301" r:id="rId33"/>
    <p:sldId id="302" r:id="rId34"/>
    <p:sldId id="303" r:id="rId35"/>
    <p:sldId id="283" r:id="rId36"/>
    <p:sldId id="285" r:id="rId37"/>
    <p:sldId id="284" r:id="rId38"/>
    <p:sldId id="286" r:id="rId39"/>
    <p:sldId id="304" r:id="rId40"/>
    <p:sldId id="336" r:id="rId41"/>
    <p:sldId id="337" r:id="rId42"/>
    <p:sldId id="338" r:id="rId43"/>
    <p:sldId id="339" r:id="rId44"/>
    <p:sldId id="363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5" r:id="rId58"/>
    <p:sldId id="361" r:id="rId59"/>
    <p:sldId id="362" r:id="rId60"/>
    <p:sldId id="316" r:id="rId61"/>
    <p:sldId id="381" r:id="rId62"/>
    <p:sldId id="38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54"/>
    <a:srgbClr val="2C2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AF76-78AC-433F-9B91-E9E459B6ED2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7683-33CB-4DC2-9809-E3497154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http://www.smartplanet.com/blog/thinking-tech/what-is-the-worlds-data-storage-capacity/6256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7683-33CB-4DC2-9809-E3497154883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http://www.smartplanet.com/blog/thinking-tech/what-is-the-worlds-data-storage-capacity/6256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7683-33CB-4DC2-9809-E3497154883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http://www.smartplanet.com/blog/thinking-tech/what-is-the-worlds-data-storage-capacity/6256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7683-33CB-4DC2-9809-E3497154883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4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D7DF-53EE-4829-B7F6-03A9636B3C1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FiV4ymEDfY&amp;feature=related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037"/>
            <a:ext cx="7772400" cy="2960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Algebra</a:t>
            </a:r>
            <a:br>
              <a:rPr lang="en-US" dirty="0" smtClean="0"/>
            </a:br>
            <a:r>
              <a:rPr lang="en-US" dirty="0" smtClean="0"/>
              <a:t>in a </a:t>
            </a:r>
            <a:br>
              <a:rPr lang="en-US" dirty="0" smtClean="0"/>
            </a:br>
            <a:r>
              <a:rPr lang="en-US" dirty="0" smtClean="0"/>
              <a:t>Computational Setting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i="1" dirty="0" smtClean="0"/>
              <a:t>Alan </a:t>
            </a:r>
            <a:r>
              <a:rPr lang="en-US" sz="3100" i="1" dirty="0" err="1" smtClean="0"/>
              <a:t>Kaylor</a:t>
            </a:r>
            <a:r>
              <a:rPr lang="en-US" sz="3100" i="1" dirty="0" smtClean="0"/>
              <a:t> Cline</a:t>
            </a:r>
            <a:endParaRPr lang="en-US" sz="31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455" y="5668819"/>
            <a:ext cx="6400800" cy="1055255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Dean’s Scholars Seminar</a:t>
            </a:r>
          </a:p>
          <a:p>
            <a:pPr algn="r"/>
            <a:r>
              <a:rPr lang="en-US" sz="2400" dirty="0" smtClean="0"/>
              <a:t>January 22,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90" y="274638"/>
            <a:ext cx="53490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from Mars</a:t>
            </a:r>
            <a:br>
              <a:rPr lang="en-US" dirty="0" smtClean="0"/>
            </a:br>
            <a:r>
              <a:rPr lang="en-US" dirty="0" smtClean="0"/>
              <a:t>Oct. 1,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90" y="1600200"/>
            <a:ext cx="547547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other approach was to solve 6 x 6 linear systems for each pixel. The systems were based on the filters being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7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90" y="274638"/>
            <a:ext cx="53490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from Mars</a:t>
            </a:r>
            <a:br>
              <a:rPr lang="en-US" dirty="0" smtClean="0"/>
            </a:br>
            <a:r>
              <a:rPr lang="en-US" dirty="0" smtClean="0"/>
              <a:t>Oct. 1,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90" y="1600200"/>
            <a:ext cx="547547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other approach was to solve 6 x 6 linear systems for each pixel. The systems were based on the filters being used.</a:t>
            </a:r>
          </a:p>
          <a:p>
            <a:pPr marL="0" indent="0">
              <a:buNone/>
            </a:pPr>
            <a:r>
              <a:rPr lang="en-US" dirty="0" smtClean="0"/>
              <a:t>This is what resulted: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779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4" y="4191530"/>
            <a:ext cx="3793787" cy="2579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26867" y="4191530"/>
            <a:ext cx="1896893" cy="2579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90" y="274638"/>
            <a:ext cx="53490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from Mars</a:t>
            </a:r>
            <a:br>
              <a:rPr lang="en-US" dirty="0" smtClean="0"/>
            </a:br>
            <a:r>
              <a:rPr lang="en-US" dirty="0" smtClean="0"/>
              <a:t>Oct. 1,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90" y="3531140"/>
            <a:ext cx="5475470" cy="25950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Compare the two: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779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4" y="4191530"/>
            <a:ext cx="3793787" cy="2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891"/>
            <a:ext cx="7772400" cy="1630218"/>
          </a:xfrm>
        </p:spPr>
        <p:txBody>
          <a:bodyPr>
            <a:noAutofit/>
          </a:bodyPr>
          <a:lstStyle/>
          <a:p>
            <a:r>
              <a:rPr lang="en-US" sz="5400" dirty="0" smtClean="0"/>
              <a:t>But have we ignored something?</a:t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91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9055" y="1145309"/>
            <a:ext cx="7361381" cy="571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924729"/>
            <a:ext cx="8519160" cy="63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620"/>
            <a:ext cx="77724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So you time the code for 30 values of </a:t>
            </a:r>
            <a:r>
              <a:rPr lang="en-US" sz="3100" i="1" dirty="0" smtClean="0">
                <a:solidFill>
                  <a:srgbClr val="FFFF00"/>
                </a:solidFill>
              </a:rPr>
              <a:t>n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and you  get these times {(</a:t>
            </a:r>
            <a:r>
              <a:rPr lang="en-US" sz="3100" dirty="0" err="1" smtClean="0"/>
              <a:t>n</a:t>
            </a:r>
            <a:r>
              <a:rPr lang="en-US" sz="3100" baseline="-25000" dirty="0" err="1" smtClean="0"/>
              <a:t>i</a:t>
            </a:r>
            <a:r>
              <a:rPr lang="en-US" sz="3100" dirty="0" err="1" smtClean="0"/>
              <a:t>,t</a:t>
            </a:r>
            <a:r>
              <a:rPr lang="en-US" sz="3100" baseline="-25000" dirty="0" err="1" smtClean="0"/>
              <a:t>i</a:t>
            </a:r>
            <a:r>
              <a:rPr lang="en-US" sz="3100" dirty="0" smtClean="0"/>
              <a:t>)}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3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679" y="1731100"/>
            <a:ext cx="7952643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the model was perfect </a:t>
            </a:r>
          </a:p>
          <a:p>
            <a:pPr algn="ctr"/>
            <a:r>
              <a:rPr lang="en-US" sz="2800" dirty="0" smtClean="0"/>
              <a:t>and there were no errors in the timings </a:t>
            </a:r>
          </a:p>
          <a:p>
            <a:endParaRPr lang="en-US" sz="2800" dirty="0" smtClean="0"/>
          </a:p>
          <a:p>
            <a:r>
              <a:rPr lang="en-US" sz="2800" dirty="0" smtClean="0"/>
              <a:t>then for some values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n-US" sz="2800" i="1" dirty="0" smtClean="0"/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 </a:t>
            </a:r>
            <a:r>
              <a:rPr lang="en-US" sz="2800" i="1" dirty="0" smtClean="0"/>
              <a:t>=</a:t>
            </a:r>
            <a:r>
              <a:rPr lang="en-US" sz="2800" i="1" baseline="30000" dirty="0" smtClean="0"/>
              <a:t>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 smtClean="0"/>
              <a:t>for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=1,…,30</a:t>
            </a:r>
          </a:p>
        </p:txBody>
      </p:sp>
    </p:spTree>
    <p:extLst>
      <p:ext uri="{BB962C8B-B14F-4D97-AF65-F5344CB8AC3E}">
        <p14:creationId xmlns:p14="http://schemas.microsoft.com/office/powerpoint/2010/main" val="17528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679" y="294809"/>
            <a:ext cx="7952643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the model was </a:t>
            </a:r>
            <a:r>
              <a:rPr lang="en-US" sz="2800" b="1" dirty="0" smtClean="0">
                <a:solidFill>
                  <a:srgbClr val="FFFF00"/>
                </a:solidFill>
              </a:rPr>
              <a:t>not</a:t>
            </a:r>
            <a:r>
              <a:rPr lang="en-US" sz="2800" dirty="0" smtClean="0"/>
              <a:t> perfect </a:t>
            </a:r>
          </a:p>
          <a:p>
            <a:pPr algn="ctr"/>
            <a:r>
              <a:rPr lang="en-US" sz="2800" dirty="0" smtClean="0"/>
              <a:t>and there </a:t>
            </a:r>
            <a:r>
              <a:rPr lang="en-US" sz="2800" b="1" dirty="0" smtClean="0">
                <a:solidFill>
                  <a:srgbClr val="FFFF00"/>
                </a:solidFill>
              </a:rPr>
              <a:t>were</a:t>
            </a:r>
            <a:r>
              <a:rPr lang="en-US" sz="2800" dirty="0" smtClean="0"/>
              <a:t> error in the timings </a:t>
            </a:r>
          </a:p>
          <a:p>
            <a:endParaRPr lang="en-US" sz="2800" dirty="0" smtClean="0"/>
          </a:p>
          <a:p>
            <a:r>
              <a:rPr lang="en-US" sz="2800" dirty="0" smtClean="0"/>
              <a:t>So we do not expect to get any values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e </a:t>
            </a:r>
            <a:r>
              <a:rPr lang="en-US" sz="2800" i="1" dirty="0" smtClean="0"/>
              <a:t>so that: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n-US" sz="2800" i="1" dirty="0" smtClean="0"/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 </a:t>
            </a:r>
            <a:r>
              <a:rPr lang="en-US" sz="2800" b="1" i="1" dirty="0" smtClean="0">
                <a:solidFill>
                  <a:srgbClr val="FFFF00"/>
                </a:solidFill>
              </a:rPr>
              <a:t>=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 smtClean="0"/>
              <a:t>for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=1,…,30</a:t>
            </a:r>
          </a:p>
          <a:p>
            <a:endParaRPr lang="en-US" sz="2800" dirty="0" smtClean="0"/>
          </a:p>
          <a:p>
            <a:r>
              <a:rPr lang="en-US" sz="2800" dirty="0" smtClean="0"/>
              <a:t>We will settle for </a:t>
            </a:r>
            <a:r>
              <a:rPr lang="en-US" sz="2800" dirty="0"/>
              <a:t>values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 </a:t>
            </a:r>
            <a:r>
              <a:rPr lang="en-US" sz="2800" i="1" dirty="0"/>
              <a:t>so that: </a:t>
            </a:r>
            <a:endParaRPr lang="en-US" sz="2800" i="1" dirty="0" smtClean="0"/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b="1" i="1" dirty="0" smtClean="0">
                <a:solidFill>
                  <a:srgbClr val="FFFF00"/>
                </a:solidFill>
                <a:sym typeface="Symbol"/>
              </a:rPr>
              <a:t>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</a:t>
            </a:r>
            <a:r>
              <a:rPr lang="en-US" sz="2800" i="1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396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689" y="776992"/>
            <a:ext cx="8268622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sense of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</a:t>
            </a:r>
            <a:r>
              <a:rPr lang="en-US" sz="2800" i="1" dirty="0"/>
              <a:t>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sym typeface="Symbol"/>
              </a:rPr>
              <a:t>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</a:t>
            </a:r>
            <a:r>
              <a:rPr lang="en-US" sz="2800" i="1" dirty="0" smtClean="0"/>
              <a:t>30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 smtClean="0"/>
              <a:t>Will be to get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 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/>
              <a:t>so that sum of squares of all of the differences</a:t>
            </a:r>
          </a:p>
          <a:p>
            <a:pPr algn="ctr"/>
            <a:r>
              <a:rPr lang="en-US" sz="4000" i="1" dirty="0" smtClean="0">
                <a:sym typeface="Symbol"/>
              </a:rPr>
              <a:t> </a:t>
            </a:r>
            <a:r>
              <a:rPr lang="en-US" sz="2800" i="1" dirty="0" smtClean="0"/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</a:t>
            </a:r>
            <a:r>
              <a:rPr lang="en-US" sz="2800" i="1" dirty="0"/>
              <a:t>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i="1" dirty="0" smtClean="0">
                <a:sym typeface="Symbol"/>
              </a:rPr>
              <a:t>-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endParaRPr lang="en-US" sz="2800" baseline="30000" dirty="0"/>
          </a:p>
          <a:p>
            <a:pPr algn="ctr"/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/>
              <a:t>is minimized over all possible choices of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4524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055" y="1219200"/>
            <a:ext cx="7361381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681"/>
            <a:ext cx="9144000" cy="163021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After solving the least squares system to get the best values of </a:t>
            </a:r>
            <a:r>
              <a:rPr lang="en-US" sz="3100" i="1" dirty="0">
                <a:solidFill>
                  <a:srgbClr val="FF0000"/>
                </a:solidFill>
              </a:rPr>
              <a:t>a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b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c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d</a:t>
            </a:r>
            <a:r>
              <a:rPr lang="en-US" sz="3100" i="1" dirty="0"/>
              <a:t>, and </a:t>
            </a:r>
            <a:r>
              <a:rPr lang="en-US" sz="3100" i="1" dirty="0" smtClean="0">
                <a:solidFill>
                  <a:srgbClr val="FF0000"/>
                </a:solidFill>
              </a:rPr>
              <a:t>e, </a:t>
            </a:r>
            <a:r>
              <a:rPr lang="en-US" sz="3100" i="1" dirty="0" smtClean="0"/>
              <a:t>we plot</a:t>
            </a:r>
            <a:br>
              <a:rPr lang="en-US" sz="3100" i="1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 </a:t>
            </a:r>
            <a:r>
              <a:rPr lang="en-US" sz="3100" i="1" dirty="0">
                <a:solidFill>
                  <a:srgbClr val="FF0000"/>
                </a:solidFill>
              </a:rPr>
              <a:t>a</a:t>
            </a:r>
            <a:r>
              <a:rPr lang="en-US" sz="3100" i="1" dirty="0"/>
              <a:t> + </a:t>
            </a:r>
            <a:r>
              <a:rPr lang="en-US" sz="3100" i="1" dirty="0">
                <a:solidFill>
                  <a:srgbClr val="FF0000"/>
                </a:solidFill>
              </a:rPr>
              <a:t>b</a:t>
            </a:r>
            <a:r>
              <a:rPr lang="en-US" sz="3100" i="1" dirty="0"/>
              <a:t>·log</a:t>
            </a:r>
            <a:r>
              <a:rPr lang="en-US" sz="3100" i="1" baseline="-25000" dirty="0"/>
              <a:t>2</a:t>
            </a:r>
            <a:r>
              <a:rPr lang="en-US" sz="3100" i="1" dirty="0"/>
              <a:t>(n) + </a:t>
            </a:r>
            <a:r>
              <a:rPr lang="en-US" sz="3100" i="1" dirty="0" err="1">
                <a:solidFill>
                  <a:srgbClr val="FF0000"/>
                </a:solidFill>
              </a:rPr>
              <a:t>c</a:t>
            </a:r>
            <a:r>
              <a:rPr lang="en-US" sz="3100" i="1" dirty="0" err="1"/>
              <a:t>·n</a:t>
            </a:r>
            <a:r>
              <a:rPr lang="en-US" sz="3100" i="1" dirty="0"/>
              <a:t> + </a:t>
            </a:r>
            <a:r>
              <a:rPr lang="en-US" sz="3100" i="1" dirty="0">
                <a:solidFill>
                  <a:srgbClr val="FF0000"/>
                </a:solidFill>
              </a:rPr>
              <a:t>d</a:t>
            </a:r>
            <a:r>
              <a:rPr lang="en-US" sz="3100" i="1" dirty="0"/>
              <a:t>·n·log</a:t>
            </a:r>
            <a:r>
              <a:rPr lang="en-US" sz="3100" i="1" baseline="-25000" dirty="0"/>
              <a:t>2</a:t>
            </a:r>
            <a:r>
              <a:rPr lang="en-US" sz="3100" i="1" dirty="0"/>
              <a:t>(n) + </a:t>
            </a:r>
            <a:r>
              <a:rPr lang="en-US" sz="3100" i="1" dirty="0">
                <a:solidFill>
                  <a:srgbClr val="FF0000"/>
                </a:solidFill>
              </a:rPr>
              <a:t>e</a:t>
            </a:r>
            <a:r>
              <a:rPr lang="en-US" sz="3100" i="1" dirty="0"/>
              <a:t>·n</a:t>
            </a:r>
            <a:r>
              <a:rPr lang="en-US" sz="3100" i="1" baseline="30000" dirty="0"/>
              <a:t>2</a:t>
            </a:r>
            <a:r>
              <a:rPr lang="en-US" sz="3100" i="1" dirty="0"/>
              <a:t>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7" y="924729"/>
            <a:ext cx="8348507" cy="626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01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a “good” solution</a:t>
            </a:r>
            <a:br>
              <a:rPr lang="en-US" dirty="0" smtClean="0"/>
            </a:br>
            <a:r>
              <a:rPr lang="en-US" dirty="0" smtClean="0"/>
              <a:t>when we don’t have the exact 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piNjpdpJZXA/TUQzb2zamUI/AAAAAAAAATU/zNnhk7jyIiE/s1600/02-eclipse-j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1051646"/>
            <a:ext cx="7996518" cy="56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6988" y="386781"/>
            <a:ext cx="547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long does it take for this code to run?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28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01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a “good” solution</a:t>
            </a:r>
            <a:br>
              <a:rPr lang="en-US" dirty="0" smtClean="0"/>
            </a:br>
            <a:r>
              <a:rPr lang="en-US" dirty="0" smtClean="0"/>
              <a:t>when we don’t have the exact solution?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8669" y="3926264"/>
            <a:ext cx="5510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“Hey. That’s not a question that was </a:t>
            </a:r>
          </a:p>
          <a:p>
            <a:r>
              <a:rPr lang="en-US" sz="2800" dirty="0" smtClean="0"/>
              <a:t>discussed in other math classes.”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01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a “good” solution</a:t>
            </a:r>
            <a:br>
              <a:rPr lang="en-US" dirty="0" smtClean="0"/>
            </a:br>
            <a:r>
              <a:rPr lang="en-US" dirty="0" smtClean="0"/>
              <a:t>when we don’t have the exact solution?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313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Consider the two equations: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0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two approximate solution pairs: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89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 these two equations: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60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two approximate solution pairs: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89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 these two equations: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4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Important fact to consider: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=−1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369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exact solution is: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6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two approximate solution pairs: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89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 these two equations: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3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Important fact to consider: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95600" y="2750235"/>
                <a:ext cx="5753100" cy="1295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95600" y="2750235"/>
                <a:ext cx="5753100" cy="129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2895600" y="3994666"/>
                <a:ext cx="57531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 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.21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5757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30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.25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2428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994666"/>
                <a:ext cx="5753100" cy="1295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2881507" y="5029200"/>
                <a:ext cx="57531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 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.21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699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.254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07" y="5029200"/>
                <a:ext cx="5753100" cy="1295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4204" y="2577059"/>
            <a:ext cx="286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we are trying to solve: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919" y="3625334"/>
            <a:ext cx="262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first pair, we have: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5918" y="4800600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second pair, we have: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7696200" y="5525616"/>
            <a:ext cx="457200" cy="30256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Important fact to consider: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74141" y="3394364"/>
            <a:ext cx="514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Which pair of these two is better?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54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836" y="274638"/>
            <a:ext cx="6035964" cy="2149042"/>
          </a:xfrm>
        </p:spPr>
        <p:txBody>
          <a:bodyPr>
            <a:normAutofit/>
          </a:bodyPr>
          <a:lstStyle/>
          <a:p>
            <a:r>
              <a:rPr lang="en-US" dirty="0" smtClean="0"/>
              <a:t>Student: “Is there something funny about that problem?”</a:t>
            </a:r>
            <a:endParaRPr lang="en-US" dirty="0"/>
          </a:p>
        </p:txBody>
      </p:sp>
      <p:pic>
        <p:nvPicPr>
          <p:cNvPr id="25602" name="Picture 2" descr="https://encrypted-tbn2.google.com/images?q=tbn:ANd9GcROaMdHMgcbFWTBGaGA0i3ksj7WGuGFGJOQiiZD3Q3Q-uPcta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23293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836" y="274638"/>
            <a:ext cx="6035964" cy="2149042"/>
          </a:xfrm>
        </p:spPr>
        <p:txBody>
          <a:bodyPr>
            <a:normAutofit/>
          </a:bodyPr>
          <a:lstStyle/>
          <a:p>
            <a:r>
              <a:rPr lang="en-US" dirty="0" smtClean="0"/>
              <a:t>Student: “Is there something funny about that problem?”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99" y="2776681"/>
            <a:ext cx="6410037" cy="30446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Professor: “You bet your life. It looks innocent but it is very strange. The problem is knowing when you have a strange case on your hands.”</a:t>
            </a:r>
            <a:endParaRPr lang="en-US" sz="4400" dirty="0"/>
          </a:p>
        </p:txBody>
      </p:sp>
      <p:pic>
        <p:nvPicPr>
          <p:cNvPr id="25602" name="Picture 2" descr="https://encrypted-tbn2.google.com/images?q=tbn:ANd9GcROaMdHMgcbFWTBGaGA0i3ksj7WGuGFGJOQiiZD3Q3Q-uPcta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23293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encrypted-tbn0.google.com/images?q=tbn:ANd9GcTZPwtv_T7MGpONx6imwA8vheT8Jf7A4bITgCFKC1zoZe68rc8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" y="35894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0563" y="5052291"/>
            <a:ext cx="888856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4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examining the code you believe that the running time depends entirely upon some input parameter </a:t>
            </a:r>
            <a:r>
              <a:rPr lang="en-US" sz="2800" i="1" dirty="0" smtClean="0">
                <a:solidFill>
                  <a:srgbClr val="FFFF00"/>
                </a:solidFill>
              </a:rPr>
              <a:t>n</a:t>
            </a:r>
            <a:r>
              <a:rPr lang="en-US" sz="2800" i="1" dirty="0" smtClean="0"/>
              <a:t> </a:t>
            </a:r>
            <a:r>
              <a:rPr lang="en-US" sz="2800" dirty="0" smtClean="0"/>
              <a:t>and 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02891" y="3001818"/>
            <a:ext cx="61382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good model for the running time is</a:t>
            </a:r>
          </a:p>
          <a:p>
            <a:endParaRPr lang="en-US" sz="2800" dirty="0"/>
          </a:p>
          <a:p>
            <a:r>
              <a:rPr lang="en-US" sz="2800" i="1" dirty="0" smtClean="0"/>
              <a:t>Time(n) =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 smtClean="0"/>
              <a:t>·n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</a:t>
            </a:r>
          </a:p>
          <a:p>
            <a:endParaRPr lang="en-US" sz="2800" i="1" dirty="0"/>
          </a:p>
          <a:p>
            <a:r>
              <a:rPr lang="en-US" sz="2800" i="1" dirty="0" smtClean="0"/>
              <a:t>where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 are constants </a:t>
            </a:r>
          </a:p>
          <a:p>
            <a:r>
              <a:rPr lang="en-US" sz="2800" i="1" dirty="0" smtClean="0"/>
              <a:t>but currently unknown.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328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99" y="2776681"/>
            <a:ext cx="6410037" cy="30446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Professor: “Geometrically, solving equations is like finding the intersections of lines.”</a:t>
            </a:r>
            <a:endParaRPr lang="en-US" sz="4400" dirty="0"/>
          </a:p>
        </p:txBody>
      </p:sp>
      <p:pic>
        <p:nvPicPr>
          <p:cNvPr id="25604" name="Picture 4" descr="https://encrypted-tbn0.google.com/images?q=tbn:ANd9GcTZPwtv_T7MGpONx6imwA8vheT8Jf7A4bITgCFKC1zoZe68rc8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" y="35894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0563" y="5052291"/>
            <a:ext cx="888856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14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228600" y="1962727"/>
            <a:ext cx="8473440" cy="5334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2191327"/>
            <a:ext cx="8473440" cy="304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055" y="5098473"/>
            <a:ext cx="4140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here’s the intersection?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3300784" y="2343727"/>
            <a:ext cx="256325" cy="27547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0228" y="449345"/>
            <a:ext cx="547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When lines have no thickness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7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228600" y="1962727"/>
            <a:ext cx="847344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2191327"/>
            <a:ext cx="8473440" cy="3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51036" y="1379682"/>
            <a:ext cx="1699490" cy="16994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055" y="5098473"/>
            <a:ext cx="446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where’s the intersection?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3300781" y="2496127"/>
            <a:ext cx="419033" cy="26023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0228" y="449345"/>
            <a:ext cx="592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 but when lines have thickness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71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0856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228600" y="3505200"/>
            <a:ext cx="847344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3962400"/>
            <a:ext cx="847344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82" y="3594100"/>
            <a:ext cx="630382" cy="630382"/>
          </a:xfrm>
          <a:prstGeom prst="ellipse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154545" y="3038764"/>
            <a:ext cx="666172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5981" y="313586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25.96 miles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0984" y="637309"/>
            <a:ext cx="257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Galveston Island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2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0856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228600" y="3505200"/>
            <a:ext cx="847344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3962400"/>
            <a:ext cx="847344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82" y="3594100"/>
            <a:ext cx="630382" cy="630382"/>
          </a:xfrm>
          <a:prstGeom prst="ellipse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154545" y="3038764"/>
            <a:ext cx="666172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6795" y="3038764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25.96 miles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00984" y="637309"/>
            <a:ext cx="257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Galveston Island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808181" y="3716482"/>
            <a:ext cx="517236" cy="5172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055" y="5098473"/>
            <a:ext cx="446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Where’s the intersection?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1487055" y="4224483"/>
            <a:ext cx="2232759" cy="873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Olympics Swimming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http://www.youtube.com/watch?v=fFiV4ymEDfY&amp;feature=related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1:19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4" y="205508"/>
            <a:ext cx="4637810" cy="3091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818" y="314037"/>
            <a:ext cx="388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 you transform this image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84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4" y="205508"/>
            <a:ext cx="4637810" cy="309187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600594"/>
            <a:ext cx="5192812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1985818" y="2778558"/>
            <a:ext cx="1560946" cy="1644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3818" y="314037"/>
            <a:ext cx="388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 you transform this image …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892" y="5463309"/>
            <a:ext cx="354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into the coordinate system of another image?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49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61" y="3457431"/>
            <a:ext cx="1845595" cy="29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86" y="546921"/>
            <a:ext cx="1853045" cy="28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057" y="487569"/>
            <a:ext cx="3274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 in greater generality, transform </a:t>
            </a:r>
          </a:p>
          <a:p>
            <a:pPr algn="ctr"/>
            <a:r>
              <a:rPr lang="en-US" sz="2800" dirty="0" smtClean="0"/>
              <a:t>3-dimensional objects</a:t>
            </a:r>
            <a:endParaRPr lang="en-US" sz="2800" dirty="0"/>
          </a:p>
        </p:txBody>
      </p:sp>
      <p:sp>
        <p:nvSpPr>
          <p:cNvPr id="13" name="Curved Right Arrow 12"/>
          <p:cNvSpPr/>
          <p:nvPr/>
        </p:nvSpPr>
        <p:spPr>
          <a:xfrm>
            <a:off x="1173018" y="3906438"/>
            <a:ext cx="3805382" cy="2317283"/>
          </a:xfrm>
          <a:prstGeom prst="curvedRightArrow">
            <a:avLst>
              <a:gd name="adj1" fmla="val 13660"/>
              <a:gd name="adj2" fmla="val 4638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The $25 Billion Eigenvector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7493" y="3001818"/>
            <a:ext cx="412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Google do </a:t>
            </a:r>
            <a:r>
              <a:rPr lang="en-US" sz="2400" dirty="0" err="1" smtClean="0"/>
              <a:t>Pagerank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3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236"/>
            <a:ext cx="7772400" cy="163021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So you time the code for 4 values of </a:t>
            </a:r>
            <a:r>
              <a:rPr lang="en-US" sz="3100" i="1" dirty="0" smtClean="0">
                <a:solidFill>
                  <a:srgbClr val="FFFF00"/>
                </a:solidFill>
              </a:rPr>
              <a:t>n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namely </a:t>
            </a:r>
            <a:r>
              <a:rPr lang="en-US" sz="3100" i="1" dirty="0" smtClean="0">
                <a:solidFill>
                  <a:srgbClr val="FFFF00"/>
                </a:solidFill>
              </a:rPr>
              <a:t>n</a:t>
            </a:r>
            <a:r>
              <a:rPr lang="en-US" sz="3100" dirty="0" smtClean="0"/>
              <a:t> = 10, 100, 500, and 1000</a:t>
            </a:r>
            <a:br>
              <a:rPr lang="en-US" sz="3100" dirty="0" smtClean="0"/>
            </a:br>
            <a:r>
              <a:rPr lang="en-US" sz="3100" dirty="0" smtClean="0"/>
              <a:t>and you  get the times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5898" y="3469189"/>
            <a:ext cx="80522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According to the model you then have </a:t>
            </a:r>
          </a:p>
          <a:p>
            <a:r>
              <a:rPr lang="en-US" sz="2800" dirty="0" smtClean="0"/>
              <a:t>4 equations in the 4 unknowns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: </a:t>
            </a:r>
            <a:endParaRPr lang="en-US" sz="1100" i="1" dirty="0" smtClean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= </a:t>
            </a:r>
            <a:r>
              <a:rPr lang="en-US" sz="2800" dirty="0" smtClean="0"/>
              <a:t>0.685</a:t>
            </a:r>
            <a:endParaRPr lang="en-US" sz="2800" i="1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= </a:t>
            </a:r>
            <a:r>
              <a:rPr lang="en-US" sz="2800" dirty="0" smtClean="0"/>
              <a:t>7.247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·5000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·500·log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= </a:t>
            </a:r>
            <a:r>
              <a:rPr lang="en-US" sz="2800" dirty="0" smtClean="0"/>
              <a:t>38.511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·1000+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= </a:t>
            </a:r>
            <a:r>
              <a:rPr lang="en-US" sz="2800" dirty="0" smtClean="0"/>
              <a:t>79.134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20818" y="1542471"/>
            <a:ext cx="3902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Time(10) = 0.685 </a:t>
            </a:r>
            <a:r>
              <a:rPr lang="en-US" sz="2800" dirty="0" err="1" smtClean="0"/>
              <a:t>ms.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Time(100) = 7.247ms.</a:t>
            </a:r>
            <a:br>
              <a:rPr lang="en-US" sz="2800" dirty="0" smtClean="0"/>
            </a:br>
            <a:r>
              <a:rPr lang="en-US" sz="2800" dirty="0" smtClean="0"/>
              <a:t>Time(500) = 38.511ms.</a:t>
            </a:r>
            <a:br>
              <a:rPr lang="en-US" sz="2800" dirty="0" smtClean="0"/>
            </a:br>
            <a:r>
              <a:rPr lang="en-US" sz="2800" dirty="0" smtClean="0"/>
              <a:t>Time(1000) = 79.134 </a:t>
            </a:r>
            <a:r>
              <a:rPr lang="en-US" sz="2800" dirty="0" err="1" smtClean="0"/>
              <a:t>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6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The $25 Billion Eigenvector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7493" y="3001818"/>
            <a:ext cx="392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did Google do </a:t>
            </a:r>
            <a:r>
              <a:rPr lang="en-US" sz="2400" dirty="0" err="1" smtClean="0"/>
              <a:t>Pagerank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73" y="136092"/>
            <a:ext cx="59343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Imaginary Web Surfer: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951182"/>
            <a:ext cx="8229600" cy="4525963"/>
          </a:xfrm>
        </p:spPr>
        <p:txBody>
          <a:bodyPr/>
          <a:lstStyle/>
          <a:p>
            <a:r>
              <a:rPr lang="en-US" dirty="0" smtClean="0"/>
              <a:t>Starts at any page,</a:t>
            </a:r>
          </a:p>
          <a:p>
            <a:r>
              <a:rPr lang="en-US" dirty="0" smtClean="0"/>
              <a:t>Randomly goes to a page linked from the current page,</a:t>
            </a:r>
          </a:p>
          <a:p>
            <a:r>
              <a:rPr lang="en-US" dirty="0" smtClean="0"/>
              <a:t>Randomly goes to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web page from a dangling page,</a:t>
            </a:r>
          </a:p>
          <a:p>
            <a:r>
              <a:rPr lang="en-US" dirty="0" smtClean="0"/>
              <a:t>… except sometimes (e.g. 15% of the time), goes to a purely random page.</a:t>
            </a:r>
            <a:endParaRPr lang="en-US" dirty="0"/>
          </a:p>
        </p:txBody>
      </p:sp>
      <p:pic>
        <p:nvPicPr>
          <p:cNvPr id="19458" name="Picture 2" descr="http://www.metaseo.com/wp-content/uploads/2011/01/web-sur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83" y="140709"/>
            <a:ext cx="2466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tiny web: who should get the highest rank?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2659692" y="2033167"/>
            <a:ext cx="685800" cy="685800"/>
          </a:xfrm>
          <a:prstGeom prst="ellipse">
            <a:avLst/>
          </a:prstGeom>
          <a:solidFill>
            <a:srgbClr val="7D66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1999" y="2033167"/>
            <a:ext cx="685800" cy="6858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53199" y="2150077"/>
            <a:ext cx="685800" cy="685800"/>
          </a:xfrm>
          <a:prstGeom prst="ellipse">
            <a:avLst/>
          </a:prstGeom>
          <a:solidFill>
            <a:srgbClr val="3A3A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66799" y="283587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48599" y="2835877"/>
            <a:ext cx="685800" cy="685800"/>
          </a:xfrm>
          <a:prstGeom prst="ellipse">
            <a:avLst/>
          </a:prstGeom>
          <a:solidFill>
            <a:srgbClr val="5E8B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48599" y="4166767"/>
            <a:ext cx="685800" cy="685800"/>
          </a:xfrm>
          <a:prstGeom prst="ellipse">
            <a:avLst/>
          </a:prstGeom>
          <a:solidFill>
            <a:srgbClr val="39A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599" y="4166767"/>
            <a:ext cx="685800" cy="685800"/>
          </a:xfrm>
          <a:prstGeom prst="ellipse">
            <a:avLst/>
          </a:prstGeom>
          <a:solidFill>
            <a:srgbClr val="F688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48210" y="4838065"/>
            <a:ext cx="685800" cy="685800"/>
          </a:xfrm>
          <a:prstGeom prst="ellipse">
            <a:avLst/>
          </a:prstGeom>
          <a:solidFill>
            <a:srgbClr val="E5CE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1999" y="4852567"/>
            <a:ext cx="685800" cy="685800"/>
          </a:xfrm>
          <a:prstGeom prst="ellipse">
            <a:avLst/>
          </a:prstGeom>
          <a:solidFill>
            <a:srgbClr val="49DC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553199" y="4852567"/>
            <a:ext cx="685800" cy="685800"/>
          </a:xfrm>
          <a:prstGeom prst="ellipse">
            <a:avLst/>
          </a:prstGeom>
          <a:solidFill>
            <a:srgbClr val="3BD1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6"/>
            <a:endCxn id="5" idx="2"/>
          </p:cNvCxnSpPr>
          <p:nvPr/>
        </p:nvCxnSpPr>
        <p:spPr>
          <a:xfrm>
            <a:off x="3345492" y="2376067"/>
            <a:ext cx="122650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1664917" y="4609465"/>
            <a:ext cx="1083726" cy="329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10" idx="0"/>
          </p:cNvCxnSpPr>
          <p:nvPr/>
        </p:nvCxnSpPr>
        <p:spPr>
          <a:xfrm flipH="1">
            <a:off x="1333499" y="3521677"/>
            <a:ext cx="76200" cy="6450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 flipH="1">
            <a:off x="1676399" y="2618534"/>
            <a:ext cx="1083726" cy="1700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52599" y="2528467"/>
            <a:ext cx="907093" cy="4450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5"/>
          </p:cNvCxnSpPr>
          <p:nvPr/>
        </p:nvCxnSpPr>
        <p:spPr>
          <a:xfrm>
            <a:off x="5157366" y="2618534"/>
            <a:ext cx="1624433" cy="2234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6"/>
            <a:endCxn id="6" idx="2"/>
          </p:cNvCxnSpPr>
          <p:nvPr/>
        </p:nvCxnSpPr>
        <p:spPr>
          <a:xfrm>
            <a:off x="5257799" y="2376067"/>
            <a:ext cx="1295400" cy="1169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6"/>
            <a:endCxn id="13" idx="2"/>
          </p:cNvCxnSpPr>
          <p:nvPr/>
        </p:nvCxnSpPr>
        <p:spPr>
          <a:xfrm>
            <a:off x="5257799" y="5195467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1"/>
          </p:cNvCxnSpPr>
          <p:nvPr/>
        </p:nvCxnSpPr>
        <p:spPr>
          <a:xfrm>
            <a:off x="7238999" y="2618534"/>
            <a:ext cx="710033" cy="3177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4"/>
            <a:endCxn id="9" idx="0"/>
          </p:cNvCxnSpPr>
          <p:nvPr/>
        </p:nvCxnSpPr>
        <p:spPr>
          <a:xfrm>
            <a:off x="8191499" y="3521677"/>
            <a:ext cx="0" cy="6450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7"/>
            <a:endCxn id="5" idx="3"/>
          </p:cNvCxnSpPr>
          <p:nvPr/>
        </p:nvCxnSpPr>
        <p:spPr>
          <a:xfrm flipV="1">
            <a:off x="3233577" y="2618534"/>
            <a:ext cx="1438855" cy="23199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3"/>
            <a:endCxn id="12" idx="7"/>
          </p:cNvCxnSpPr>
          <p:nvPr/>
        </p:nvCxnSpPr>
        <p:spPr>
          <a:xfrm flipH="1">
            <a:off x="5157366" y="2735444"/>
            <a:ext cx="1496266" cy="22175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3"/>
            <a:endCxn id="13" idx="6"/>
          </p:cNvCxnSpPr>
          <p:nvPr/>
        </p:nvCxnSpPr>
        <p:spPr>
          <a:xfrm flipH="1">
            <a:off x="7238999" y="4752134"/>
            <a:ext cx="710033" cy="4433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3"/>
            <a:endCxn id="12" idx="5"/>
          </p:cNvCxnSpPr>
          <p:nvPr/>
        </p:nvCxnSpPr>
        <p:spPr>
          <a:xfrm flipH="1">
            <a:off x="5157366" y="5437934"/>
            <a:ext cx="14962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" idx="5"/>
            <a:endCxn id="9" idx="1"/>
          </p:cNvCxnSpPr>
          <p:nvPr/>
        </p:nvCxnSpPr>
        <p:spPr>
          <a:xfrm>
            <a:off x="7138566" y="2735444"/>
            <a:ext cx="810466" cy="15317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0"/>
            <a:endCxn id="4" idx="4"/>
          </p:cNvCxnSpPr>
          <p:nvPr/>
        </p:nvCxnSpPr>
        <p:spPr>
          <a:xfrm flipV="1">
            <a:off x="2991110" y="2718967"/>
            <a:ext cx="11482" cy="21190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associated stochastic matrix: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67001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0.0150    0.0150    0.0150    0.0150    0.0150    0.0150    0.4400    0.0150    0.0150    0.2983</a:t>
            </a:r>
          </a:p>
          <a:p>
            <a:r>
              <a:rPr lang="en-US" dirty="0" smtClean="0"/>
              <a:t>    0.4400    0.0150    0.0150    0.0150    0.0150    0.0150    0.0150    0.0150    0.0150    0.0150</a:t>
            </a:r>
          </a:p>
          <a:p>
            <a:r>
              <a:rPr lang="en-US" dirty="0" smtClean="0"/>
              <a:t>    0.0150    0.2983    0.0150    0.0150    0.0150    0.0150    0.0150    0.0150    0.0150    0.0150</a:t>
            </a:r>
          </a:p>
          <a:p>
            <a:r>
              <a:rPr lang="en-US" dirty="0" smtClean="0"/>
              <a:t>    0.0150    0.2983    0.8650    0.0150    0.0150    0.0150    0.0150    0.0150    0.0150    0.0150</a:t>
            </a:r>
          </a:p>
          <a:p>
            <a:r>
              <a:rPr lang="en-US" dirty="0" smtClean="0"/>
              <a:t>    0.4400    0.0150    0.0150    0.8650    0.0150    0.8650    0.0150    0.0150    0.0150    0.0150</a:t>
            </a:r>
          </a:p>
          <a:p>
            <a:r>
              <a:rPr lang="en-US" dirty="0" smtClean="0"/>
              <a:t>    0.0150    0.2983    0.0150    0.0150    0.8650    0.0150    0.0150    0.0150    0.0150    0.0150</a:t>
            </a:r>
          </a:p>
          <a:p>
            <a:r>
              <a:rPr lang="en-US" dirty="0" smtClean="0"/>
              <a:t>    0.0150    0.0150    0.0150    0.0150    0.0150    0.0150    0.0150    0.8650    0.0150    0.0150</a:t>
            </a:r>
          </a:p>
          <a:p>
            <a:r>
              <a:rPr lang="en-US" dirty="0" smtClean="0"/>
              <a:t>    0.0150    0.0150    0.0150    0.0150    0.0150    0.0150    0.0150    0.0150    0.8650    0.2983</a:t>
            </a:r>
          </a:p>
          <a:p>
            <a:r>
              <a:rPr lang="en-US" dirty="0" smtClean="0"/>
              <a:t>    0.0150    0.0150    0.0150    0.0150    0.0150    0.0150    0.0150    0.0150    0.0150    0.2983</a:t>
            </a:r>
          </a:p>
          <a:p>
            <a:r>
              <a:rPr lang="en-US" dirty="0" smtClean="0"/>
              <a:t>    0.0150    0.0150    0.0150    0.0150    0.0150    0.0150    0.4400    0.0150    0.0150    0.0150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 seek to find a vector x so that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A x = x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67295" y="3398982"/>
            <a:ext cx="5838265" cy="2964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way is to start with some initial x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	and then:</a:t>
            </a:r>
          </a:p>
          <a:p>
            <a:endParaRPr lang="en-US" sz="2800" dirty="0" smtClean="0"/>
          </a:p>
          <a:p>
            <a:r>
              <a:rPr lang="en-US" sz="2800" dirty="0" smtClean="0"/>
              <a:t>		for k = 1, 2, 3,…</a:t>
            </a:r>
          </a:p>
          <a:p>
            <a:r>
              <a:rPr lang="en-US" sz="2800" dirty="0" smtClean="0"/>
              <a:t>			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k</a:t>
            </a:r>
            <a:r>
              <a:rPr lang="en-US" sz="2800" dirty="0" smtClean="0"/>
              <a:t>  = A x</a:t>
            </a:r>
            <a:r>
              <a:rPr lang="en-US" sz="2800" baseline="30000" dirty="0" smtClean="0"/>
              <a:t>k-1</a:t>
            </a:r>
          </a:p>
          <a:p>
            <a:endParaRPr lang="en-US" sz="2800" baseline="30000" dirty="0"/>
          </a:p>
          <a:p>
            <a:r>
              <a:rPr lang="en-US" sz="2800" dirty="0" smtClean="0"/>
              <a:t>This converges to an </a:t>
            </a:r>
            <a:r>
              <a:rPr lang="en-US" sz="2800" dirty="0"/>
              <a:t>x so </a:t>
            </a:r>
            <a:r>
              <a:rPr lang="en-US" sz="2800" dirty="0" smtClean="0"/>
              <a:t>that A </a:t>
            </a:r>
            <a:r>
              <a:rPr lang="en-US" sz="2800" dirty="0"/>
              <a:t>x = x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8024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712788"/>
            <a:ext cx="11582400" cy="614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Start with equal components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99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0563"/>
            <a:ext cx="11582400" cy="6167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iteration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93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07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Three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76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Four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74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42"/>
            <a:ext cx="7772400" cy="16302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equations are </a:t>
            </a:r>
            <a:r>
              <a:rPr lang="en-US" dirty="0" smtClean="0">
                <a:solidFill>
                  <a:srgbClr val="FFFF00"/>
                </a:solidFill>
              </a:rPr>
              <a:t>linear</a:t>
            </a:r>
            <a:r>
              <a:rPr lang="en-US" sz="2800" dirty="0" smtClean="0"/>
              <a:t> in the unknowns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5898" y="1658860"/>
            <a:ext cx="80522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= </a:t>
            </a:r>
            <a:r>
              <a:rPr lang="en-US" sz="2800" dirty="0" smtClean="0"/>
              <a:t>0.685</a:t>
            </a:r>
            <a:endParaRPr lang="en-US" sz="2800" i="1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= </a:t>
            </a:r>
            <a:r>
              <a:rPr lang="en-US" sz="2800" dirty="0" smtClean="0"/>
              <a:t>7.247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·5000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·500·log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= </a:t>
            </a:r>
            <a:r>
              <a:rPr lang="en-US" sz="2800" dirty="0" smtClean="0"/>
              <a:t>38.511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·1000+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= </a:t>
            </a:r>
            <a:r>
              <a:rPr lang="en-US" sz="2800" dirty="0" smtClean="0"/>
              <a:t>79.134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5898" y="3681623"/>
            <a:ext cx="7772400" cy="1630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We solve them and obtain: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= 6.5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 = 10.3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 = 57.1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 = 2.2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8371" y="5439773"/>
            <a:ext cx="75472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 the final model for the running time is</a:t>
            </a:r>
          </a:p>
          <a:p>
            <a:endParaRPr lang="en-US" sz="2800" dirty="0"/>
          </a:p>
          <a:p>
            <a:r>
              <a:rPr lang="en-US" sz="2800" i="1" dirty="0" smtClean="0"/>
              <a:t>Time(n) = </a:t>
            </a:r>
            <a:r>
              <a:rPr lang="en-US" sz="2800" i="1" dirty="0" smtClean="0">
                <a:solidFill>
                  <a:srgbClr val="FF0000"/>
                </a:solidFill>
              </a:rPr>
              <a:t>6.5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10.3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smtClean="0">
                <a:solidFill>
                  <a:srgbClr val="FF0000"/>
                </a:solidFill>
              </a:rPr>
              <a:t>57.1</a:t>
            </a:r>
            <a:r>
              <a:rPr lang="en-US" sz="2800" i="1" dirty="0" smtClean="0"/>
              <a:t>·n + </a:t>
            </a:r>
            <a:r>
              <a:rPr lang="en-US" sz="2800" i="1" dirty="0" smtClean="0">
                <a:solidFill>
                  <a:srgbClr val="FF0000"/>
                </a:solidFill>
              </a:rPr>
              <a:t>2.2</a:t>
            </a:r>
            <a:r>
              <a:rPr lang="en-US" sz="2800" i="1" dirty="0" smtClean="0"/>
              <a:t>·n·log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652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Five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20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Six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6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Seven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7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Eight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5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Nine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17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Ten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48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Eigenvector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95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[U,G] = surfer ('http://cns.utexas.edu/honors/honors-programs-center/deans-scholars', 100)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3" y="1428749"/>
            <a:ext cx="8730575" cy="65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Title 1"/>
          <p:cNvSpPr txBox="1">
            <a:spLocks/>
          </p:cNvSpPr>
          <p:nvPr/>
        </p:nvSpPr>
        <p:spPr>
          <a:xfrm>
            <a:off x="457200" y="274638"/>
            <a:ext cx="8229600" cy="62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Pagerank</a:t>
            </a:r>
            <a:r>
              <a:rPr lang="en-US" sz="3200" dirty="0" smtClean="0"/>
              <a:t> Power Iteration the limit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247" y="778213"/>
            <a:ext cx="10126494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1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231094"/>
            <a:ext cx="8229600" cy="97098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And the winners are…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77" y="853082"/>
            <a:ext cx="8513341" cy="4030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://www.utexas.edu'</a:t>
            </a:r>
          </a:p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://www.utexas.edu/maps'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'http</a:t>
            </a:r>
            <a:r>
              <a:rPr lang="en-US" sz="2800" dirty="0">
                <a:solidFill>
                  <a:srgbClr val="FFFF00"/>
                </a:solidFill>
              </a:rPr>
              <a:t>://www'</a:t>
            </a:r>
          </a:p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://m.utexas.edu'</a:t>
            </a:r>
          </a:p>
          <a:p>
            <a:pPr marL="0" indent="0">
              <a:buNone/>
            </a:pPr>
            <a:r>
              <a:rPr lang="en-US" sz="2800" dirty="0"/>
              <a:t>'</a:t>
            </a:r>
            <a:r>
              <a:rPr lang="en-US" sz="2800" dirty="0" smtClean="0"/>
              <a:t>http</a:t>
            </a:r>
            <a:r>
              <a:rPr lang="en-US" sz="2800" dirty="0"/>
              <a:t>://www.utexas.edu/emergency'</a:t>
            </a:r>
          </a:p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://www.lib.utexas.edu</a:t>
            </a:r>
            <a:r>
              <a:rPr lang="en-US" sz="2800" dirty="0" smtClean="0"/>
              <a:t>'    'http://</a:t>
            </a:r>
            <a:r>
              <a:rPr lang="en-US" sz="2800" dirty="0"/>
              <a:t>www.utexas.edu/parking/transportation/shuttle'</a:t>
            </a:r>
          </a:p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://healthyhorns.utexas.edu'</a:t>
            </a:r>
          </a:p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://www.utexas.edu/know/feed'</a:t>
            </a:r>
          </a:p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://www.utexas.edu/know'</a:t>
            </a:r>
          </a:p>
          <a:p>
            <a:pPr marL="0" indent="0">
              <a:buNone/>
            </a:pPr>
            <a:r>
              <a:rPr lang="en-US" sz="2800" dirty="0" smtClean="0"/>
              <a:t>'http</a:t>
            </a:r>
            <a:r>
              <a:rPr lang="en-US" sz="2800" dirty="0"/>
              <a:t>://cns.utexas.edu'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800" dirty="0" smtClean="0"/>
              <a:t>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61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577" y="1338827"/>
            <a:ext cx="839685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and now we may apply the model </a:t>
            </a:r>
          </a:p>
          <a:p>
            <a:r>
              <a:rPr lang="en-US" sz="2800" i="1" dirty="0" smtClean="0"/>
              <a:t>Time(n) = </a:t>
            </a:r>
            <a:r>
              <a:rPr lang="en-US" sz="2800" i="1" dirty="0" smtClean="0">
                <a:solidFill>
                  <a:srgbClr val="FF0000"/>
                </a:solidFill>
              </a:rPr>
              <a:t>6.5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10.3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smtClean="0">
                <a:solidFill>
                  <a:srgbClr val="FF0000"/>
                </a:solidFill>
              </a:rPr>
              <a:t>57.1</a:t>
            </a:r>
            <a:r>
              <a:rPr lang="en-US" sz="2800" i="1" dirty="0" smtClean="0"/>
              <a:t>·n + </a:t>
            </a:r>
            <a:r>
              <a:rPr lang="en-US" sz="2800" i="1" dirty="0" smtClean="0">
                <a:solidFill>
                  <a:srgbClr val="FF0000"/>
                </a:solidFill>
              </a:rPr>
              <a:t>2.2</a:t>
            </a:r>
            <a:r>
              <a:rPr lang="en-US" sz="2800" i="1" dirty="0" smtClean="0"/>
              <a:t>·n·log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</a:t>
            </a:r>
          </a:p>
          <a:p>
            <a:endParaRPr lang="en-US" sz="2800" i="1" dirty="0"/>
          </a:p>
          <a:p>
            <a:r>
              <a:rPr lang="en-US" sz="2800" i="1" dirty="0" smtClean="0"/>
              <a:t>for a particular value of n (for example, n = 10,000)</a:t>
            </a:r>
          </a:p>
          <a:p>
            <a:r>
              <a:rPr lang="en-US" sz="2800" i="1" dirty="0" smtClean="0"/>
              <a:t>to estimate a running time of</a:t>
            </a:r>
          </a:p>
          <a:p>
            <a:endParaRPr lang="en-US" sz="2800" i="1" dirty="0"/>
          </a:p>
          <a:p>
            <a:r>
              <a:rPr lang="en-US" sz="2800" i="1" dirty="0" smtClean="0"/>
              <a:t>Time(10,000) = </a:t>
            </a:r>
            <a:r>
              <a:rPr lang="en-US" sz="2800" i="1" dirty="0" smtClean="0">
                <a:solidFill>
                  <a:srgbClr val="FF0000"/>
                </a:solidFill>
              </a:rPr>
              <a:t>6.5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10.3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(10,000) + 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                             57.1</a:t>
            </a:r>
            <a:r>
              <a:rPr lang="en-US" sz="2800" i="1" dirty="0" smtClean="0"/>
              <a:t>· 10,000 + </a:t>
            </a:r>
            <a:r>
              <a:rPr lang="en-US" sz="2800" i="1" dirty="0" smtClean="0">
                <a:solidFill>
                  <a:srgbClr val="FF0000"/>
                </a:solidFill>
              </a:rPr>
              <a:t>2.2</a:t>
            </a:r>
            <a:r>
              <a:rPr lang="en-US" sz="2800" i="1" dirty="0" smtClean="0"/>
              <a:t>· 10,000 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(10,000)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                =  </a:t>
            </a:r>
            <a:r>
              <a:rPr lang="en-US" sz="2800" i="1" dirty="0" smtClean="0">
                <a:solidFill>
                  <a:srgbClr val="FFFF00"/>
                </a:solidFill>
              </a:rPr>
              <a:t>863.47 </a:t>
            </a:r>
            <a:r>
              <a:rPr lang="en-US" sz="2800" i="1" dirty="0" err="1" smtClean="0">
                <a:solidFill>
                  <a:srgbClr val="FFFF00"/>
                </a:solidFill>
              </a:rPr>
              <a:t>ms.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791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storage to hold this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600200"/>
            <a:ext cx="892232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estimate of indexed WWW:</a:t>
            </a:r>
          </a:p>
          <a:p>
            <a:pPr marL="1257300" lvl="3" indent="0">
              <a:buNone/>
            </a:pPr>
            <a:r>
              <a:rPr lang="en-US" sz="3200" dirty="0" smtClean="0"/>
              <a:t>4.7 · 10</a:t>
            </a:r>
            <a:r>
              <a:rPr lang="en-US" sz="3200" baseline="30000" dirty="0" smtClean="0"/>
              <a:t>10 </a:t>
            </a:r>
            <a:r>
              <a:rPr lang="en-US" sz="3200" dirty="0" smtClean="0"/>
              <a:t>web pages</a:t>
            </a:r>
          </a:p>
          <a:p>
            <a:r>
              <a:rPr lang="en-US" dirty="0" smtClean="0"/>
              <a:t>If placed into an array this would have</a:t>
            </a:r>
          </a:p>
          <a:p>
            <a:pPr marL="1257300" lvl="3" indent="0">
              <a:buNone/>
            </a:pPr>
            <a:r>
              <a:rPr lang="en-US" sz="3200" dirty="0" smtClean="0"/>
              <a:t>2.21 · 10</a:t>
            </a:r>
            <a:r>
              <a:rPr lang="en-US" sz="3200" baseline="30000" dirty="0" smtClean="0"/>
              <a:t>2</a:t>
            </a:r>
            <a:r>
              <a:rPr lang="en-US" sz="3200" baseline="30000" dirty="0"/>
              <a:t>1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elements</a:t>
            </a:r>
          </a:p>
          <a:p>
            <a:r>
              <a:rPr lang="en-US" dirty="0" smtClean="0"/>
              <a:t>If each element is stored in 4 bytes, this would be</a:t>
            </a:r>
          </a:p>
          <a:p>
            <a:pPr marL="800100" lvl="2" indent="0">
              <a:buNone/>
            </a:pPr>
            <a:r>
              <a:rPr lang="en-US" sz="3600" dirty="0" smtClean="0"/>
              <a:t>	   </a:t>
            </a:r>
            <a:r>
              <a:rPr lang="en-US" sz="3200" dirty="0" smtClean="0"/>
              <a:t>8.8 · 10</a:t>
            </a:r>
            <a:r>
              <a:rPr lang="en-US" sz="3200" baseline="30000" dirty="0" smtClean="0"/>
              <a:t>22 </a:t>
            </a:r>
            <a:r>
              <a:rPr lang="en-US" sz="3200" dirty="0" smtClean="0"/>
              <a:t> bytes</a:t>
            </a:r>
          </a:p>
          <a:p>
            <a:r>
              <a:rPr lang="en-US" dirty="0" smtClean="0"/>
              <a:t>Current estimate of world’s data storage capacity is 3.0 </a:t>
            </a:r>
            <a:r>
              <a:rPr lang="en-US" dirty="0"/>
              <a:t>· </a:t>
            </a:r>
            <a:r>
              <a:rPr lang="en-US" dirty="0" smtClean="0"/>
              <a:t>10</a:t>
            </a:r>
            <a:r>
              <a:rPr lang="en-US" baseline="30000" dirty="0" smtClean="0"/>
              <a:t>18 </a:t>
            </a:r>
            <a:r>
              <a:rPr lang="en-US" dirty="0" smtClean="0"/>
              <a:t>bytes (.003% of necessary space)</a:t>
            </a:r>
          </a:p>
          <a:p>
            <a:endParaRPr lang="en-US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0910" y="6351427"/>
            <a:ext cx="8271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http://www.smartplanet.com/blog/thinking-tech/what-is-the-worlds-data-storage-capacity/6256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49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time to do one power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600200"/>
            <a:ext cx="892232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Current estimate of indexed WWW:</a:t>
            </a:r>
          </a:p>
          <a:p>
            <a:pPr marL="1257300" lvl="3" indent="0">
              <a:buNone/>
            </a:pPr>
            <a:r>
              <a:rPr lang="en-US" sz="3200" dirty="0" smtClean="0"/>
              <a:t>4.7 · 10</a:t>
            </a:r>
            <a:r>
              <a:rPr lang="en-US" sz="3200" baseline="30000" dirty="0" smtClean="0"/>
              <a:t>10 </a:t>
            </a:r>
            <a:r>
              <a:rPr lang="en-US" sz="3200" dirty="0" smtClean="0"/>
              <a:t>web pages</a:t>
            </a:r>
          </a:p>
          <a:p>
            <a:r>
              <a:rPr lang="en-US" dirty="0" smtClean="0"/>
              <a:t>If placed into an array this would have</a:t>
            </a:r>
          </a:p>
          <a:p>
            <a:pPr marL="1257300" lvl="3" indent="0">
              <a:buNone/>
            </a:pPr>
            <a:r>
              <a:rPr lang="en-US" sz="3200" dirty="0" smtClean="0"/>
              <a:t>2.21 · 10</a:t>
            </a:r>
            <a:r>
              <a:rPr lang="en-US" sz="3200" baseline="30000" dirty="0" smtClean="0"/>
              <a:t>2</a:t>
            </a:r>
            <a:r>
              <a:rPr lang="en-US" sz="3200" baseline="30000" dirty="0"/>
              <a:t>1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elements</a:t>
            </a:r>
          </a:p>
          <a:p>
            <a:r>
              <a:rPr lang="en-US" dirty="0" smtClean="0"/>
              <a:t>Fastest current machine does 33.86</a:t>
            </a:r>
            <a:r>
              <a:rPr lang="en-US" dirty="0"/>
              <a:t> · </a:t>
            </a:r>
            <a:r>
              <a:rPr lang="en-US" dirty="0" smtClean="0"/>
              <a:t>10</a:t>
            </a:r>
            <a:r>
              <a:rPr lang="en-US" baseline="30000" dirty="0" smtClean="0"/>
              <a:t>15 </a:t>
            </a:r>
            <a:r>
              <a:rPr lang="en-US" dirty="0" smtClean="0"/>
              <a:t>operations per second</a:t>
            </a:r>
          </a:p>
          <a:p>
            <a:r>
              <a:rPr lang="en-US" dirty="0" smtClean="0"/>
              <a:t>One step of y = Ay takes 3.68 days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9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4665" y="3105835"/>
            <a:ext cx="301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Go Home Now.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0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90" y="274638"/>
            <a:ext cx="53490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from Mars</a:t>
            </a:r>
            <a:br>
              <a:rPr lang="en-US" dirty="0" smtClean="0"/>
            </a:br>
            <a:r>
              <a:rPr lang="en-US" dirty="0" smtClean="0"/>
              <a:t>Oct. 1,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90" y="1600200"/>
            <a:ext cx="534901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approach to the coloring of the images was to adjust manually the colors in the various patches.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779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77438" y="3044757"/>
            <a:ext cx="398834" cy="3015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2315183" y="3115284"/>
            <a:ext cx="1673155" cy="627432"/>
          </a:xfrm>
          <a:prstGeom prst="curved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90" y="274638"/>
            <a:ext cx="53490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from Mars</a:t>
            </a:r>
            <a:br>
              <a:rPr lang="en-US" dirty="0" smtClean="0"/>
            </a:br>
            <a:r>
              <a:rPr lang="en-US" dirty="0" smtClean="0"/>
              <a:t>Oct. 1,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90" y="1600200"/>
            <a:ext cx="534901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approach to the coloring of the images was to adjust manually the colors in the various patches.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779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77438" y="3044757"/>
            <a:ext cx="398834" cy="3015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2315183" y="3115284"/>
            <a:ext cx="1673155" cy="627432"/>
          </a:xfrm>
          <a:prstGeom prst="curved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8042" y="3278221"/>
            <a:ext cx="398834" cy="3015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9004" y="3349557"/>
            <a:ext cx="398834" cy="3015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90" y="274638"/>
            <a:ext cx="53490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from Mars</a:t>
            </a:r>
            <a:br>
              <a:rPr lang="en-US" dirty="0" smtClean="0"/>
            </a:br>
            <a:r>
              <a:rPr lang="en-US" dirty="0" smtClean="0"/>
              <a:t>Oct. 1,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90" y="1600200"/>
            <a:ext cx="534901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approach to the coloring of the images was to adjust manually the colors in the various patches. </a:t>
            </a:r>
          </a:p>
          <a:p>
            <a:pPr marL="0" indent="0">
              <a:buNone/>
            </a:pPr>
            <a:r>
              <a:rPr lang="en-US" dirty="0" smtClean="0"/>
              <a:t>This is what resulted: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779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77438" y="3044757"/>
            <a:ext cx="398834" cy="3015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2315183" y="3115284"/>
            <a:ext cx="1673155" cy="627432"/>
          </a:xfrm>
          <a:prstGeom prst="curved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8042" y="3278221"/>
            <a:ext cx="398834" cy="3015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9004" y="3349557"/>
            <a:ext cx="398834" cy="3015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4" y="4191530"/>
            <a:ext cx="3793787" cy="2579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29974" y="4191530"/>
            <a:ext cx="1896893" cy="2579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10126</TotalTime>
  <Words>1669</Words>
  <Application>Microsoft Office PowerPoint</Application>
  <PresentationFormat>On-screen Show (4:3)</PresentationFormat>
  <Paragraphs>243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Linear Algebra in a  Computational Setting  Alan Kaylor Cline</vt:lpstr>
      <vt:lpstr>PowerPoint Presentation</vt:lpstr>
      <vt:lpstr>After examining the code you believe that the running time depends entirely upon some input parameter n and …</vt:lpstr>
      <vt:lpstr>So you time the code for 4 values of n,  namely n = 10, 100, 500, and 1000 and you  get the times  </vt:lpstr>
      <vt:lpstr>These equations are linear in the unknowns  a, b, c, and d.</vt:lpstr>
      <vt:lpstr>PowerPoint Presentation</vt:lpstr>
      <vt:lpstr>Picture from Mars Oct. 1, 1976</vt:lpstr>
      <vt:lpstr>Picture from Mars Oct. 1, 1976</vt:lpstr>
      <vt:lpstr>Picture from Mars Oct. 1, 1976</vt:lpstr>
      <vt:lpstr>Picture from Mars Oct. 1, 1976</vt:lpstr>
      <vt:lpstr>Picture from Mars Oct. 1, 1976</vt:lpstr>
      <vt:lpstr>Picture from Mars Oct. 1, 1976</vt:lpstr>
      <vt:lpstr>But have we ignored something? </vt:lpstr>
      <vt:lpstr>So you time the code for 30 values of n,  and you  get these times {(ni,ti)}  </vt:lpstr>
      <vt:lpstr>PowerPoint Presentation</vt:lpstr>
      <vt:lpstr>PowerPoint Presentation</vt:lpstr>
      <vt:lpstr>PowerPoint Presentation</vt:lpstr>
      <vt:lpstr>After solving the least squares system to get the best values of a, b, c, d, and e, we plot  a + b·log2(n) + c·n + d·n·log2(n) + e·n2   </vt:lpstr>
      <vt:lpstr>What’s a “good” solution when we don’t have the exact solution?</vt:lpstr>
      <vt:lpstr>What’s a “good” solution when we don’t have the exact solution?</vt:lpstr>
      <vt:lpstr>What’s a “good” solution when we don’t have the exact solution?</vt:lpstr>
      <vt:lpstr>Consider two approximate solution pairs:</vt:lpstr>
      <vt:lpstr>Consider two approximate solution pairs:</vt:lpstr>
      <vt:lpstr>Important fact to consider:</vt:lpstr>
      <vt:lpstr>Consider two approximate solution pairs:</vt:lpstr>
      <vt:lpstr>Important fact to consider:</vt:lpstr>
      <vt:lpstr>Important fact to consider:</vt:lpstr>
      <vt:lpstr>Student: “Is there something funny about that problem?”</vt:lpstr>
      <vt:lpstr>Student: “Is there something funny about that problem?”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London Olympics Swimming</vt:lpstr>
      <vt:lpstr>PowerPoint Presentation</vt:lpstr>
      <vt:lpstr>PowerPoint Presentation</vt:lpstr>
      <vt:lpstr>PowerPoint Presentation</vt:lpstr>
      <vt:lpstr>The $25 Billion Eigenvector</vt:lpstr>
      <vt:lpstr>The $25 Billion Eigenvector</vt:lpstr>
      <vt:lpstr>The Imaginary Web Surfer:</vt:lpstr>
      <vt:lpstr>A tiny web: who should get the highest rank?</vt:lpstr>
      <vt:lpstr>The associated stochastic matrix:</vt:lpstr>
      <vt:lpstr>We seek to find a vector x so that  A x = x</vt:lpstr>
      <vt:lpstr>Start with equal components</vt:lpstr>
      <vt:lpstr>One iteration</vt:lpstr>
      <vt:lpstr>Two iterations</vt:lpstr>
      <vt:lpstr>Three iterations</vt:lpstr>
      <vt:lpstr>Four iterations</vt:lpstr>
      <vt:lpstr>Five iterations</vt:lpstr>
      <vt:lpstr>Six iterations</vt:lpstr>
      <vt:lpstr>Seven iterations</vt:lpstr>
      <vt:lpstr>Eight iterations</vt:lpstr>
      <vt:lpstr>Nine iterations</vt:lpstr>
      <vt:lpstr>Ten iterations</vt:lpstr>
      <vt:lpstr>The Eigenvector</vt:lpstr>
      <vt:lpstr>[U,G] = surfer ('http://cns.utexas.edu/honors/honors-programs-center/deans-scholars', 100)</vt:lpstr>
      <vt:lpstr>PowerPoint Presentation</vt:lpstr>
      <vt:lpstr>And the winners are… </vt:lpstr>
      <vt:lpstr>How much storage to hold this array?</vt:lpstr>
      <vt:lpstr>How much time to do one power step?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340L - CS</dc:title>
  <dc:creator>Alan</dc:creator>
  <cp:lastModifiedBy>Alan</cp:lastModifiedBy>
  <cp:revision>76</cp:revision>
  <dcterms:created xsi:type="dcterms:W3CDTF">2012-08-23T21:45:39Z</dcterms:created>
  <dcterms:modified xsi:type="dcterms:W3CDTF">2014-01-22T20:40:21Z</dcterms:modified>
</cp:coreProperties>
</file>