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260" r:id="rId4"/>
    <p:sldId id="386" r:id="rId5"/>
    <p:sldId id="269" r:id="rId6"/>
    <p:sldId id="370" r:id="rId7"/>
    <p:sldId id="371" r:id="rId8"/>
    <p:sldId id="364" r:id="rId9"/>
    <p:sldId id="366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94" r:id="rId21"/>
    <p:sldId id="395" r:id="rId22"/>
    <p:sldId id="396" r:id="rId23"/>
    <p:sldId id="397" r:id="rId24"/>
    <p:sldId id="382" r:id="rId25"/>
    <p:sldId id="257" r:id="rId26"/>
    <p:sldId id="383" r:id="rId27"/>
    <p:sldId id="384" r:id="rId28"/>
    <p:sldId id="369" r:id="rId29"/>
    <p:sldId id="385" r:id="rId30"/>
    <p:sldId id="267" r:id="rId31"/>
    <p:sldId id="331" r:id="rId32"/>
    <p:sldId id="268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95" r:id="rId41"/>
    <p:sldId id="277" r:id="rId42"/>
    <p:sldId id="278" r:id="rId43"/>
    <p:sldId id="279" r:id="rId44"/>
    <p:sldId id="280" r:id="rId45"/>
    <p:sldId id="298" r:id="rId46"/>
    <p:sldId id="281" r:id="rId47"/>
    <p:sldId id="282" r:id="rId48"/>
    <p:sldId id="284" r:id="rId49"/>
    <p:sldId id="297" r:id="rId50"/>
    <p:sldId id="285" r:id="rId51"/>
    <p:sldId id="283" r:id="rId52"/>
    <p:sldId id="287" r:id="rId53"/>
    <p:sldId id="286" r:id="rId54"/>
    <p:sldId id="288" r:id="rId55"/>
    <p:sldId id="289" r:id="rId56"/>
    <p:sldId id="290" r:id="rId57"/>
    <p:sldId id="291" r:id="rId58"/>
    <p:sldId id="294" r:id="rId59"/>
    <p:sldId id="293" r:id="rId60"/>
    <p:sldId id="292" r:id="rId61"/>
    <p:sldId id="299" r:id="rId62"/>
    <p:sldId id="300" r:id="rId63"/>
    <p:sldId id="302" r:id="rId64"/>
    <p:sldId id="312" r:id="rId65"/>
    <p:sldId id="313" r:id="rId66"/>
    <p:sldId id="314" r:id="rId67"/>
    <p:sldId id="339" r:id="rId68"/>
    <p:sldId id="340" r:id="rId69"/>
    <p:sldId id="342" r:id="rId70"/>
    <p:sldId id="352" r:id="rId71"/>
    <p:sldId id="360" r:id="rId72"/>
    <p:sldId id="361" r:id="rId73"/>
    <p:sldId id="354" r:id="rId74"/>
    <p:sldId id="363" r:id="rId75"/>
    <p:sldId id="362" r:id="rId76"/>
    <p:sldId id="301" r:id="rId77"/>
    <p:sldId id="303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5" r:id="rId86"/>
    <p:sldId id="316" r:id="rId87"/>
    <p:sldId id="326" r:id="rId88"/>
    <p:sldId id="327" r:id="rId89"/>
    <p:sldId id="329" r:id="rId90"/>
    <p:sldId id="330" r:id="rId91"/>
    <p:sldId id="318" r:id="rId92"/>
    <p:sldId id="321" r:id="rId93"/>
    <p:sldId id="322" r:id="rId94"/>
    <p:sldId id="323" r:id="rId95"/>
    <p:sldId id="324" r:id="rId96"/>
    <p:sldId id="325" r:id="rId97"/>
    <p:sldId id="332" r:id="rId98"/>
    <p:sldId id="333" r:id="rId99"/>
    <p:sldId id="334" r:id="rId100"/>
    <p:sldId id="337" r:id="rId101"/>
    <p:sldId id="335" r:id="rId102"/>
    <p:sldId id="336" r:id="rId103"/>
    <p:sldId id="338" r:id="rId104"/>
    <p:sldId id="387" r:id="rId105"/>
    <p:sldId id="388" r:id="rId106"/>
    <p:sldId id="389" r:id="rId107"/>
    <p:sldId id="390" r:id="rId108"/>
    <p:sldId id="391" r:id="rId109"/>
    <p:sldId id="392" r:id="rId110"/>
    <p:sldId id="393" r:id="rId111"/>
    <p:sldId id="413" r:id="rId112"/>
    <p:sldId id="410" r:id="rId113"/>
    <p:sldId id="411" r:id="rId114"/>
    <p:sldId id="412" r:id="rId115"/>
    <p:sldId id="406" r:id="rId116"/>
    <p:sldId id="407" r:id="rId117"/>
    <p:sldId id="408" r:id="rId118"/>
    <p:sldId id="409" r:id="rId119"/>
    <p:sldId id="402" r:id="rId120"/>
    <p:sldId id="403" r:id="rId121"/>
    <p:sldId id="404" r:id="rId122"/>
    <p:sldId id="405" r:id="rId123"/>
    <p:sldId id="414" r:id="rId124"/>
    <p:sldId id="398" r:id="rId125"/>
    <p:sldId id="415" r:id="rId1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275E-1881-4514-BC5E-5CDAFADB2B8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DCB8-AB04-4EA2-A6A6-71E34A62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5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6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7" Type="http://schemas.openxmlformats.org/officeDocument/2006/relationships/image" Target="../media/image57.wmf"/><Relationship Id="rId2" Type="http://schemas.microsoft.com/office/2007/relationships/media" Target="../media/media1.avi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99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0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1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4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5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6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7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8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09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0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1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2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4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emf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4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5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6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7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5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6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6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7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6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8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8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8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3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4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86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7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8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8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0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2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3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9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420" y="2438400"/>
            <a:ext cx="68531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stellar" pitchFamily="18" charset="0"/>
              </a:rPr>
              <a:t>The Effects of </a:t>
            </a:r>
          </a:p>
          <a:p>
            <a:pPr algn="ctr"/>
            <a:r>
              <a:rPr lang="en-US" sz="2800" dirty="0" smtClean="0">
                <a:latin typeface="Castellar" pitchFamily="18" charset="0"/>
              </a:rPr>
              <a:t>Linear Transformations </a:t>
            </a:r>
          </a:p>
          <a:p>
            <a:pPr algn="ctr"/>
            <a:r>
              <a:rPr lang="en-US" sz="2800" dirty="0">
                <a:latin typeface="Castellar" pitchFamily="18" charset="0"/>
              </a:rPr>
              <a:t>o</a:t>
            </a:r>
            <a:r>
              <a:rPr lang="en-US" sz="2800" dirty="0" smtClean="0">
                <a:latin typeface="Castellar" pitchFamily="18" charset="0"/>
              </a:rPr>
              <a:t>n Two –dimensional Objects</a:t>
            </a:r>
            <a:endParaRPr lang="en-US" sz="2800" dirty="0"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502">
        <p:fade/>
      </p:transition>
    </mc:Choice>
    <mc:Fallback>
      <p:transition spd="med" advClick="0" advTm="45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86509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6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Mr. Matrix</a:t>
            </a:r>
            <a:endParaRPr lang="en-US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 and this is Mr. Matrix.</a:t>
            </a:r>
          </a:p>
        </p:txBody>
      </p:sp>
    </p:spTree>
    <p:extLst>
      <p:ext uri="{BB962C8B-B14F-4D97-AF65-F5344CB8AC3E}">
        <p14:creationId xmlns:p14="http://schemas.microsoft.com/office/powerpoint/2010/main" val="382925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375">
        <p:fade/>
      </p:transition>
    </mc:Choice>
    <mc:Fallback>
      <p:transition spd="med" advClick="0" advTm="43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1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32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99">
        <p:fade/>
      </p:transition>
    </mc:Choice>
    <mc:Fallback>
      <p:transition spd="med" advClick="0" advTm="7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7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27">
        <p:fade/>
      </p:transition>
    </mc:Choice>
    <mc:Fallback>
      <p:transition spd="med" advClick="0" advTm="7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get the idea.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9353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>
            <a:off x="533400" y="1014046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If we call this matrix R, then the total effect is R</a:t>
            </a:r>
            <a:r>
              <a:rPr lang="en-US" sz="1600" b="1" i="1" baseline="30000" dirty="0" smtClean="0"/>
              <a:t>7</a:t>
            </a:r>
            <a:r>
              <a:rPr lang="en-US" sz="1600" b="1" i="1" dirty="0" smtClean="0"/>
              <a:t>.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pin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0156" y="809707"/>
            <a:ext cx="6643688" cy="523858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Equation" r:id="rId6" imgW="1549080" imgH="457200" progId="Equation.DSMT4">
                  <p:embed/>
                </p:oleObj>
              </mc:Choice>
              <mc:Fallback>
                <p:oleObj name="Equation" r:id="rId6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6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</p:transition>
    </mc:Choice>
    <mc:Fallback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583" objId="3"/>
      </p14:showEvtLst>
    </p:ext>
  </p:extLs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Finally, we will see what happens when Mr. Matrix transforms me over and over.</a:t>
            </a:r>
          </a:p>
        </p:txBody>
      </p:sp>
    </p:spTree>
    <p:extLst>
      <p:ext uri="{BB962C8B-B14F-4D97-AF65-F5344CB8AC3E}">
        <p14:creationId xmlns:p14="http://schemas.microsoft.com/office/powerpoint/2010/main" val="174573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976">
        <p:fade/>
      </p:transition>
    </mc:Choice>
    <mc:Fallback>
      <p:transition spd="med" advClick="0" advTm="39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special matrix called a “stochastic matrix”: no negative numbers and each column has a sum of 1.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134838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0" y="1348887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Stochastic Matrix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70605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640">
        <p:fade/>
      </p:transition>
    </mc:Choice>
    <mc:Fallback>
      <p:transition spd="med" advClick="0" advTm="8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is sometimes used to describe the probabilities of movements between “states”.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1970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72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161">
        <p:fade/>
      </p:transition>
    </mc:Choice>
    <mc:Fallback>
      <p:transition spd="med" advClick="0" advTm="41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Here’s a state diagram corresponding to this matrix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0703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2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332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795">
        <p:fade/>
      </p:transition>
    </mc:Choice>
    <mc:Fallback>
      <p:transition spd="med" advClick="0" advTm="77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Thus, the probability of staying in state A is .96, the probability of moving from state A to state B is .04, 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141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18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83">
        <p:fade/>
      </p:transition>
    </mc:Choice>
    <mc:Fallback>
      <p:transition spd="med" advClick="0" advTm="80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Applying Mr. Matrix over and over is a way of finding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“steady state”.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2438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2990849" y="4563110"/>
            <a:ext cx="1038225" cy="1038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14699" y="4850130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57724" y="4563110"/>
            <a:ext cx="1038225" cy="10382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79034" y="484060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rc 11"/>
          <p:cNvSpPr/>
          <p:nvPr/>
        </p:nvSpPr>
        <p:spPr>
          <a:xfrm rot="19439121">
            <a:off x="5476874" y="4772660"/>
            <a:ext cx="828675" cy="828675"/>
          </a:xfrm>
          <a:prstGeom prst="arc">
            <a:avLst>
              <a:gd name="adj1" fmla="val 16199996"/>
              <a:gd name="adj2" fmla="val 1088086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Arc 12"/>
          <p:cNvSpPr/>
          <p:nvPr/>
        </p:nvSpPr>
        <p:spPr>
          <a:xfrm rot="7732434">
            <a:off x="2381249" y="4707255"/>
            <a:ext cx="828675" cy="828675"/>
          </a:xfrm>
          <a:prstGeom prst="arc">
            <a:avLst>
              <a:gd name="adj1" fmla="val 16200000"/>
              <a:gd name="adj2" fmla="val 10880869"/>
            </a:avLst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086223" y="5339908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81749" y="4950142"/>
            <a:ext cx="762000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84%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85924" y="4950142"/>
            <a:ext cx="64071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96%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075578" y="4494642"/>
            <a:ext cx="60007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16%</a:t>
            </a:r>
            <a:endParaRPr lang="en-US" sz="11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14774" y="5410835"/>
            <a:ext cx="847725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62399" y="4839335"/>
            <a:ext cx="74295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510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64">
        <p:fade/>
      </p:transition>
    </mc:Choice>
    <mc:Fallback>
      <p:transition spd="med" advClick="0" advTm="53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73310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8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tells us where to go.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28">
        <p:fade/>
      </p:transition>
    </mc:Choice>
    <mc:Fallback>
      <p:transition spd="med" advClick="0" advTm="2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let’s see what happens </a:t>
            </a:r>
            <a:r>
              <a:rPr lang="en-US" sz="2000" dirty="0">
                <a:solidFill>
                  <a:schemeClr val="tx1"/>
                </a:solidFill>
              </a:rPr>
              <a:t>when Mr. Matrix </a:t>
            </a:r>
            <a:r>
              <a:rPr lang="en-US" sz="2000" dirty="0" smtClean="0">
                <a:solidFill>
                  <a:schemeClr val="tx1"/>
                </a:solidFill>
              </a:rPr>
              <a:t>is applied over </a:t>
            </a:r>
            <a:r>
              <a:rPr lang="en-US" sz="2000" dirty="0">
                <a:solidFill>
                  <a:schemeClr val="tx1"/>
                </a:solidFill>
              </a:rPr>
              <a:t>and over </a:t>
            </a:r>
            <a:r>
              <a:rPr lang="en-US" sz="2000" dirty="0" smtClean="0">
                <a:solidFill>
                  <a:schemeClr val="tx1"/>
                </a:solidFill>
              </a:rPr>
              <a:t>to me.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7803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2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543">
        <p:fade/>
      </p:transition>
    </mc:Choice>
    <mc:Fallback>
      <p:transition spd="med" advClick="0" advTm="55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8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44">
        <p:fade/>
      </p:transition>
    </mc:Choice>
    <mc:Fallback>
      <p:transition spd="med" advClick="0" advTm="7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2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76">
        <p:fade/>
      </p:transition>
    </mc:Choice>
    <mc:Fallback>
      <p:transition spd="med" advClick="0" advTm="6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4">
        <p:fade/>
      </p:transition>
    </mc:Choice>
    <mc:Fallback>
      <p:transition spd="med" advClick="0" advTm="5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0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67">
        <p:fade/>
      </p:transition>
    </mc:Choice>
    <mc:Fallback>
      <p:transition spd="med" advClick="0" advTm="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85">
        <p:fade/>
      </p:transition>
    </mc:Choice>
    <mc:Fallback>
      <p:transition spd="med" advClick="0" advTm="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8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81">
        <p:fade/>
      </p:transition>
    </mc:Choice>
    <mc:Fallback>
      <p:transition spd="med" advClick="0" advTm="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88">
        <p:fade/>
      </p:transition>
    </mc:Choice>
    <mc:Fallback>
      <p:transition spd="med" advClick="0" advTm="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7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8">
        <p:fade/>
      </p:transition>
    </mc:Choice>
    <mc:Fallback>
      <p:transition spd="med" advClick="0" advTm="6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66989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1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40">
        <p:fade/>
      </p:transition>
    </mc:Choice>
    <mc:Fallback>
      <p:transition spd="med" advClick="0" advTm="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7179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 fact, knowing where Mr. Matrix sends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and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actually tells us everything.</a:t>
            </a:r>
          </a:p>
        </p:txBody>
      </p:sp>
    </p:spTree>
    <p:extLst>
      <p:ext uri="{BB962C8B-B14F-4D97-AF65-F5344CB8AC3E}">
        <p14:creationId xmlns:p14="http://schemas.microsoft.com/office/powerpoint/2010/main" val="55281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900">
        <p:fade/>
      </p:transition>
    </mc:Choice>
    <mc:Fallback>
      <p:transition spd="med" advClick="0" advTm="6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3156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5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23">
        <p:fade/>
      </p:transition>
    </mc:Choice>
    <mc:Fallback>
      <p:transition spd="med" advClick="0" advTm="7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40430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9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6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62">
        <p:fade/>
      </p:transition>
    </mc:Choice>
    <mc:Fallback>
      <p:transition spd="med" advClick="0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40615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3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75">
        <p:fade/>
      </p:transition>
    </mc:Choice>
    <mc:Fallback>
      <p:transition spd="med" advClick="0" advTm="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993197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let’s skip forward an infinite number of steps to …</a:t>
            </a:r>
          </a:p>
        </p:txBody>
      </p:sp>
    </p:spTree>
    <p:extLst>
      <p:ext uri="{BB962C8B-B14F-4D97-AF65-F5344CB8AC3E}">
        <p14:creationId xmlns:p14="http://schemas.microsoft.com/office/powerpoint/2010/main" val="396620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310">
        <p:fade/>
      </p:transition>
    </mc:Choice>
    <mc:Fallback>
      <p:transition spd="med" advClick="0" advTm="23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28984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7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now I’m fixed. All of my points are called “eigenvectors” corresponding  to “eigenvalue” 1.</a:t>
            </a:r>
          </a:p>
        </p:txBody>
      </p:sp>
      <p:sp>
        <p:nvSpPr>
          <p:cNvPr id="5" name="Rectangle 4"/>
          <p:cNvSpPr/>
          <p:nvPr/>
        </p:nvSpPr>
        <p:spPr>
          <a:xfrm rot="20767851">
            <a:off x="4419600" y="3309244"/>
            <a:ext cx="304800" cy="26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76600" y="2895601"/>
            <a:ext cx="31242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8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44">
        <p:fade/>
      </p:transition>
    </mc:Choice>
    <mc:Fallback>
      <p:transition spd="med" advClick="0" advTm="4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95275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747551"/>
              </p:ext>
            </p:extLst>
          </p:nvPr>
        </p:nvGraphicFramePr>
        <p:xfrm>
          <a:off x="152400" y="157926"/>
          <a:ext cx="1928815" cy="128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4" name="Equation" r:id="rId4" imgW="685800" imgH="457200" progId="Equation.DSMT4">
                  <p:embed/>
                </p:oleObj>
              </mc:Choice>
              <mc:Fallback>
                <p:oleObj name="Equation" r:id="rId4" imgW="68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7926"/>
                        <a:ext cx="1928815" cy="1285876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940300" y="533400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Timmy </a:t>
            </a:r>
            <a:r>
              <a:rPr lang="en-US" sz="2000" dirty="0" err="1" smtClean="0">
                <a:solidFill>
                  <a:schemeClr val="tx1"/>
                </a:solidFill>
              </a:rPr>
              <a:t>Twospace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signing </a:t>
            </a:r>
            <a:r>
              <a:rPr lang="en-US" sz="2000" dirty="0" smtClean="0">
                <a:solidFill>
                  <a:schemeClr val="tx1"/>
                </a:solidFill>
              </a:rPr>
              <a:t>off.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Bye.</a:t>
            </a:r>
          </a:p>
        </p:txBody>
      </p:sp>
      <p:sp>
        <p:nvSpPr>
          <p:cNvPr id="5" name="Rectangle 4"/>
          <p:cNvSpPr/>
          <p:nvPr/>
        </p:nvSpPr>
        <p:spPr>
          <a:xfrm rot="20767851">
            <a:off x="4419600" y="3309244"/>
            <a:ext cx="304800" cy="2667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76600" y="2895601"/>
            <a:ext cx="31242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59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41">
        <p:fade/>
      </p:transition>
    </mc:Choice>
    <mc:Fallback>
      <p:transition spd="med" advClick="0" advTm="49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22829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7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19100" y="314325"/>
            <a:ext cx="647700" cy="1743075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143000" y="15240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gets his instructions from the first column of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Mr. Matrix</a:t>
            </a:r>
          </a:p>
        </p:txBody>
      </p:sp>
    </p:spTree>
    <p:extLst>
      <p:ext uri="{BB962C8B-B14F-4D97-AF65-F5344CB8AC3E}">
        <p14:creationId xmlns:p14="http://schemas.microsoft.com/office/powerpoint/2010/main" val="341278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964">
        <p:fade/>
      </p:transition>
    </mc:Choice>
    <mc:Fallback>
      <p:transition spd="med" advClick="0" advTm="59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905886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19100" y="314325"/>
            <a:ext cx="647700" cy="1743075"/>
          </a:xfrm>
          <a:prstGeom prst="roundRect">
            <a:avLst/>
          </a:prstGeom>
          <a:solidFill>
            <a:srgbClr val="00B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is telling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to go to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130116"/>
              </p:ext>
            </p:extLst>
          </p:nvPr>
        </p:nvGraphicFramePr>
        <p:xfrm>
          <a:off x="6955080" y="1012115"/>
          <a:ext cx="488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5" name="Equation" r:id="rId6" imgW="266584" imgH="457002" progId="Equation.DSMT4">
                  <p:embed/>
                </p:oleObj>
              </mc:Choice>
              <mc:Fallback>
                <p:oleObj name="Equation" r:id="rId6" imgW="266584" imgH="4570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080" y="1012115"/>
                        <a:ext cx="488950" cy="838200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2819400" y="3429000"/>
            <a:ext cx="2743200" cy="8382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93298"/>
              </p:ext>
            </p:extLst>
          </p:nvPr>
        </p:nvGraphicFramePr>
        <p:xfrm>
          <a:off x="2133600" y="3923310"/>
          <a:ext cx="401205" cy="68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6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3310"/>
                        <a:ext cx="401205" cy="687780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98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47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526">
        <p:fade/>
      </p:transition>
    </mc:Choice>
    <mc:Fallback>
      <p:transition spd="med" advClick="0" advTm="55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6663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447800" y="314325"/>
            <a:ext cx="647700" cy="17430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981200" y="19050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gets his instructions from the second column of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Mr. </a:t>
            </a:r>
            <a:r>
              <a:rPr lang="en-US" sz="2000" dirty="0" smtClean="0">
                <a:solidFill>
                  <a:schemeClr val="tx1"/>
                </a:solidFill>
              </a:rPr>
              <a:t>Matrix.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5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190">
        <p:fade/>
      </p:transition>
    </mc:Choice>
    <mc:Fallback>
      <p:transition spd="med" advClick="0" advTm="6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7524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447800" y="314325"/>
            <a:ext cx="647700" cy="174307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06643"/>
              </p:ext>
            </p:extLst>
          </p:nvPr>
        </p:nvGraphicFramePr>
        <p:xfrm>
          <a:off x="6749405" y="3429000"/>
          <a:ext cx="41339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5" name="Equation" r:id="rId6" imgW="279400" imgH="457200" progId="Equation.DSMT4">
                  <p:embed/>
                </p:oleObj>
              </mc:Choice>
              <mc:Fallback>
                <p:oleObj name="Equation" r:id="rId6" imgW="2794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405" y="3429000"/>
                        <a:ext cx="413395" cy="685800"/>
                      </a:xfrm>
                      <a:prstGeom prst="rect">
                        <a:avLst/>
                      </a:prstGeom>
                      <a:solidFill>
                        <a:srgbClr val="E6B9B8">
                          <a:alpha val="54117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4876800" y="2438400"/>
            <a:ext cx="1524000" cy="10668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Callout 19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Mr. Matrix is telling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to go to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555874"/>
              </p:ext>
            </p:extLst>
          </p:nvPr>
        </p:nvGraphicFramePr>
        <p:xfrm>
          <a:off x="6858000" y="1012115"/>
          <a:ext cx="48051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6" name="Equation" r:id="rId8" imgW="279400" imgH="457200" progId="Equation.DSMT4">
                  <p:embed/>
                </p:oleObj>
              </mc:Choice>
              <mc:Fallback>
                <p:oleObj name="Equation" r:id="rId8" imgW="279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012115"/>
                        <a:ext cx="480517" cy="795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  <a:alpha val="5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07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76">
        <p:fade/>
      </p:transition>
    </mc:Choice>
    <mc:Fallback>
      <p:transition spd="med" advClick="0" advTm="4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88915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1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76800" y="2438400"/>
            <a:ext cx="1524000" cy="10668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819400" y="3429000"/>
            <a:ext cx="2743200" cy="8382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406643"/>
              </p:ext>
            </p:extLst>
          </p:nvPr>
        </p:nvGraphicFramePr>
        <p:xfrm>
          <a:off x="6750050" y="3429000"/>
          <a:ext cx="412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2" name="Equation" r:id="rId6" imgW="279400" imgH="457200" progId="Equation.DSMT4">
                  <p:embed/>
                </p:oleObj>
              </mc:Choice>
              <mc:Fallback>
                <p:oleObj name="Equation" r:id="rId6" imgW="2794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3429000"/>
                        <a:ext cx="412750" cy="685800"/>
                      </a:xfrm>
                      <a:prstGeom prst="rect">
                        <a:avLst/>
                      </a:prstGeom>
                      <a:solidFill>
                        <a:srgbClr val="E6B9B8">
                          <a:alpha val="54117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93298"/>
              </p:ext>
            </p:extLst>
          </p:nvPr>
        </p:nvGraphicFramePr>
        <p:xfrm>
          <a:off x="2133600" y="3922713"/>
          <a:ext cx="4016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3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22713"/>
                        <a:ext cx="401638" cy="688975"/>
                      </a:xfrm>
                      <a:prstGeom prst="rect">
                        <a:avLst/>
                      </a:prstGeom>
                      <a:solidFill>
                        <a:srgbClr val="00B050">
                          <a:alpha val="25098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Callout 25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… and those are enough instructions to tell where </a:t>
            </a:r>
            <a:r>
              <a:rPr lang="en-US" sz="2000" b="1" dirty="0">
                <a:solidFill>
                  <a:schemeClr val="tx1"/>
                </a:solidFill>
              </a:rPr>
              <a:t>everything</a:t>
            </a:r>
            <a:r>
              <a:rPr lang="en-US" sz="2000" dirty="0">
                <a:solidFill>
                  <a:schemeClr val="tx1"/>
                </a:solidFill>
              </a:rPr>
              <a:t> moves. </a:t>
            </a:r>
          </a:p>
        </p:txBody>
      </p:sp>
    </p:spTree>
    <p:extLst>
      <p:ext uri="{BB962C8B-B14F-4D97-AF65-F5344CB8AC3E}">
        <p14:creationId xmlns:p14="http://schemas.microsoft.com/office/powerpoint/2010/main" val="354864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33">
        <p:fade/>
      </p:transition>
    </mc:Choice>
    <mc:Fallback>
      <p:transition spd="med" advClick="0" advTm="47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example, this blue point is half of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plus twice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8524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24399" y="1143000"/>
            <a:ext cx="457201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72000" y="1295400"/>
            <a:ext cx="1" cy="20574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87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963">
        <p:fade/>
      </p:transition>
    </mc:Choice>
    <mc:Fallback>
      <p:transition spd="med" advClick="0" advTm="59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7143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9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 the point moves to twice where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moves plus one half of where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 moves.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1900" y="3295650"/>
            <a:ext cx="952500" cy="485775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86199" y="3770219"/>
            <a:ext cx="3313356" cy="649381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19400" y="3295650"/>
            <a:ext cx="1905000" cy="971550"/>
          </a:xfrm>
          <a:prstGeom prst="straightConnector1">
            <a:avLst/>
          </a:prstGeom>
          <a:ln w="12700">
            <a:solidFill>
              <a:schemeClr val="tx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29303"/>
              </p:ext>
            </p:extLst>
          </p:nvPr>
        </p:nvGraphicFramePr>
        <p:xfrm>
          <a:off x="6477000" y="4572000"/>
          <a:ext cx="722555" cy="101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70" name="Equation" r:id="rId6" imgW="596880" imgH="838080" progId="Equation.DSMT4">
                  <p:embed/>
                </p:oleObj>
              </mc:Choice>
              <mc:Fallback>
                <p:oleObj name="Equation" r:id="rId6" imgW="596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7000" y="4572000"/>
                        <a:ext cx="722555" cy="1014652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  <a:alpha val="52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4708264" y="3295650"/>
            <a:ext cx="3733800" cy="685800"/>
          </a:xfrm>
          <a:prstGeom prst="straightConnector1">
            <a:avLst/>
          </a:prstGeom>
          <a:ln w="12700">
            <a:solidFill>
              <a:schemeClr val="tx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16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232">
        <p:fade/>
      </p:transition>
    </mc:Choice>
    <mc:Fallback>
      <p:transition spd="med" advClick="0" advTm="8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2573" y="316739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or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22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">
        <p:fade/>
      </p:transition>
    </mc:Choice>
    <mc:Fallback>
      <p:transition spd="med" advClick="0" advTm="1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72556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3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all of the points in this square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121">
        <p:fade/>
      </p:transition>
    </mc:Choice>
    <mc:Fallback>
      <p:transition spd="med" advClick="0" advTm="2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652828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90037" y="3338623"/>
            <a:ext cx="3870251" cy="1414130"/>
          </a:xfrm>
          <a:custGeom>
            <a:avLst/>
            <a:gdLst>
              <a:gd name="connsiteX0" fmla="*/ 2020186 w 3870251"/>
              <a:gd name="connsiteY0" fmla="*/ 0 h 1414130"/>
              <a:gd name="connsiteX1" fmla="*/ 3870251 w 3870251"/>
              <a:gd name="connsiteY1" fmla="*/ 297712 h 1414130"/>
              <a:gd name="connsiteX2" fmla="*/ 1881963 w 3870251"/>
              <a:gd name="connsiteY2" fmla="*/ 1414130 h 1414130"/>
              <a:gd name="connsiteX3" fmla="*/ 0 w 3870251"/>
              <a:gd name="connsiteY3" fmla="*/ 999461 h 1414130"/>
              <a:gd name="connsiteX4" fmla="*/ 2020186 w 3870251"/>
              <a:gd name="connsiteY4" fmla="*/ 0 h 141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251" h="1414130">
                <a:moveTo>
                  <a:pt x="2020186" y="0"/>
                </a:moveTo>
                <a:lnTo>
                  <a:pt x="3870251" y="297712"/>
                </a:lnTo>
                <a:lnTo>
                  <a:pt x="1881963" y="1414130"/>
                </a:lnTo>
                <a:lnTo>
                  <a:pt x="0" y="999461"/>
                </a:lnTo>
                <a:lnTo>
                  <a:pt x="2020186" y="0"/>
                </a:lnTo>
                <a:close/>
              </a:path>
            </a:pathLst>
          </a:custGeom>
          <a:pattFill prst="lgConfetti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are transformed to all of the points in this parallelogram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pattFill prst="smConfetti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24400" y="3338623"/>
            <a:ext cx="76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486400" y="2964711"/>
            <a:ext cx="1" cy="3739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</p:cNvCxnSpPr>
          <p:nvPr/>
        </p:nvCxnSpPr>
        <p:spPr>
          <a:xfrm flipH="1">
            <a:off x="3200400" y="3338623"/>
            <a:ext cx="1509823" cy="7761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6600" y="4121888"/>
            <a:ext cx="762000" cy="1453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191000" y="2964711"/>
            <a:ext cx="1103555" cy="115717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5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60">
        <p:fade/>
      </p:transition>
    </mc:Choice>
    <mc:Fallback>
      <p:transition spd="med" advClick="0" advTm="47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50411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2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690037" y="3338623"/>
            <a:ext cx="3870251" cy="1414130"/>
          </a:xfrm>
          <a:custGeom>
            <a:avLst/>
            <a:gdLst>
              <a:gd name="connsiteX0" fmla="*/ 2020186 w 3870251"/>
              <a:gd name="connsiteY0" fmla="*/ 0 h 1414130"/>
              <a:gd name="connsiteX1" fmla="*/ 3870251 w 3870251"/>
              <a:gd name="connsiteY1" fmla="*/ 297712 h 1414130"/>
              <a:gd name="connsiteX2" fmla="*/ 1881963 w 3870251"/>
              <a:gd name="connsiteY2" fmla="*/ 1414130 h 1414130"/>
              <a:gd name="connsiteX3" fmla="*/ 0 w 3870251"/>
              <a:gd name="connsiteY3" fmla="*/ 999461 h 1414130"/>
              <a:gd name="connsiteX4" fmla="*/ 2020186 w 3870251"/>
              <a:gd name="connsiteY4" fmla="*/ 0 h 141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0251" h="1414130">
                <a:moveTo>
                  <a:pt x="2020186" y="0"/>
                </a:moveTo>
                <a:lnTo>
                  <a:pt x="3870251" y="297712"/>
                </a:lnTo>
                <a:lnTo>
                  <a:pt x="1881963" y="1414130"/>
                </a:lnTo>
                <a:lnTo>
                  <a:pt x="0" y="999461"/>
                </a:lnTo>
                <a:lnTo>
                  <a:pt x="2020186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|ad-</a:t>
            </a:r>
            <a:r>
              <a:rPr lang="en-US" sz="3200" dirty="0" err="1" smtClean="0">
                <a:solidFill>
                  <a:schemeClr val="bg1"/>
                </a:solidFill>
              </a:rPr>
              <a:t>bc</a:t>
            </a:r>
            <a:r>
              <a:rPr lang="en-US" sz="3200" dirty="0" smtClean="0">
                <a:solidFill>
                  <a:schemeClr val="bg1"/>
                </a:solidFill>
              </a:rPr>
              <a:t>|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9906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(and by the way,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the area of the parallelogram is |ad-</a:t>
            </a:r>
            <a:r>
              <a:rPr lang="en-US" sz="2000" dirty="0" err="1" smtClean="0">
                <a:solidFill>
                  <a:schemeClr val="tx1"/>
                </a:solidFill>
              </a:rPr>
              <a:t>bc</a:t>
            </a:r>
            <a:r>
              <a:rPr lang="en-US" sz="2000" dirty="0" smtClean="0">
                <a:solidFill>
                  <a:schemeClr val="tx1"/>
                </a:solidFill>
              </a:rPr>
              <a:t>| times the area of the square.)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99555" y="42672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6662" y="1143000"/>
            <a:ext cx="34424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6199" y="2137264"/>
            <a:ext cx="3200401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ad-</a:t>
            </a:r>
            <a:r>
              <a:rPr lang="en-US" b="1" i="1" dirty="0" err="1" smtClean="0"/>
              <a:t>bc</a:t>
            </a:r>
            <a:r>
              <a:rPr lang="en-US" b="1" i="1" dirty="0" smtClean="0"/>
              <a:t> is the “determinant” of this matrix</a:t>
            </a:r>
          </a:p>
          <a:p>
            <a:pPr algn="ctr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106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619">
        <p:fade/>
      </p:transition>
    </mc:Choice>
    <mc:Fallback>
      <p:transition spd="med" advClick="0" advTm="56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Once again, knowing where Mr. Matrix sends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 actually tells us everything.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98742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65">
        <p:fade/>
      </p:transition>
    </mc:Choice>
    <mc:Fallback>
      <p:transition spd="med" advClick="0" advTm="53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this even applies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to me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114">
        <p:fade/>
      </p:transition>
    </mc:Choice>
    <mc:Fallback>
      <p:transition spd="med" advClick="0" advTm="5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First realize that,  amusing  as I am, I‘m actually just some points in the plane: line segments and circles.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3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810">
        <p:fade/>
      </p:transition>
    </mc:Choice>
    <mc:Fallback>
      <p:transition spd="med" advClick="0" advTm="68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So, all of my points move under the instructions of Mr. Matrix.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371434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5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059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15">
        <p:fade/>
      </p:transition>
    </mc:Choice>
    <mc:Fallback>
      <p:transition spd="med" advClick="0" advTm="53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Every one of my points is just a sum of some amount of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some amount of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09907"/>
              </p:ext>
            </p:extLst>
          </p:nvPr>
        </p:nvGraphicFramePr>
        <p:xfrm>
          <a:off x="152400" y="168275"/>
          <a:ext cx="22098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8275"/>
                        <a:ext cx="2209800" cy="2039938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267200" y="2057400"/>
            <a:ext cx="0" cy="114300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67200" y="3200400"/>
            <a:ext cx="457200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9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383">
        <p:fade/>
      </p:transition>
    </mc:Choice>
    <mc:Fallback>
      <p:transition spd="med" advClick="0" advTm="6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9" y="296069"/>
            <a:ext cx="8354483" cy="62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51388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</a:t>
            </a:r>
            <a:r>
              <a:rPr lang="en-US" sz="2000" dirty="0" smtClean="0">
                <a:solidFill>
                  <a:schemeClr val="tx1"/>
                </a:solidFill>
              </a:rPr>
              <a:t>where Mr. Matrix sends my points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186509"/>
              </p:ext>
            </p:extLst>
          </p:nvPr>
        </p:nvGraphicFramePr>
        <p:xfrm>
          <a:off x="152400" y="167786"/>
          <a:ext cx="2209800" cy="203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8" name="Equation" r:id="rId4" imgW="495085" imgH="457002" progId="Equation.DSMT4">
                  <p:embed/>
                </p:oleObj>
              </mc:Choice>
              <mc:Fallback>
                <p:oleObj name="Equation" r:id="rId4" imgW="495085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786"/>
                        <a:ext cx="2209800" cy="203981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42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37">
        <p:fade/>
      </p:transition>
    </mc:Choice>
    <mc:Fallback>
      <p:transition spd="med" advClick="0" advTm="49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 are going to see what happens to me with various versions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Mr. Matrix.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813">
        <p:fade/>
      </p:transition>
    </mc:Choice>
    <mc:Fallback>
      <p:transition spd="med" advClick="0" advTm="58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2314" y="1447800"/>
            <a:ext cx="4471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Timmy </a:t>
            </a:r>
            <a:r>
              <a:rPr lang="en-US" sz="2800" dirty="0" err="1" smtClean="0">
                <a:latin typeface="Ravie" pitchFamily="82" charset="0"/>
              </a:rPr>
              <a:t>Twospace</a:t>
            </a:r>
            <a:r>
              <a:rPr lang="en-US" sz="2800" dirty="0" smtClean="0">
                <a:latin typeface="Ravie" pitchFamily="8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Meets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Ravie" pitchFamily="82" charset="0"/>
              </a:rPr>
              <a:t>Mr. Matrix</a:t>
            </a:r>
            <a:endParaRPr lang="en-US" sz="2800" dirty="0">
              <a:latin typeface="Ravie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862" y="4375666"/>
            <a:ext cx="719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urlz MT" pitchFamily="82" charset="0"/>
              </a:rPr>
              <a:t>(An ill-conceived attempt to introduce humor into learning)</a:t>
            </a:r>
            <a:endParaRPr lang="en-US" sz="2400" dirty="0">
              <a:latin typeface="Curlz MT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3458" y="3810000"/>
            <a:ext cx="175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nhardFashion BT" pitchFamily="82" charset="0"/>
              </a:rPr>
              <a:t>Alan Kaylor Cline</a:t>
            </a:r>
            <a:endParaRPr lang="en-US" dirty="0"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1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652">
        <p:fade/>
      </p:transition>
    </mc:Choice>
    <mc:Fallback>
      <p:transition spd="med" advClick="0" advTm="7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should pay attention to what happens  to my line segments and circles and this box around me. 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81">
        <p:fade/>
      </p:transition>
    </mc:Choice>
    <mc:Fallback>
      <p:transition spd="med" advClick="0" advTm="4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before that, notice that I am not symmetric: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one arm is raised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– the other arm isn’t.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2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787">
        <p:fade/>
      </p:transition>
    </mc:Choice>
    <mc:Fallback>
      <p:transition spd="med" advClick="0" advTm="67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Pay special attention to the two arms.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98">
        <p:fade/>
      </p:transition>
    </mc:Choice>
    <mc:Fallback>
      <p:transition spd="med" advClick="0" advTm="3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here we go.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First, Mr. Matrix  is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“identity matrix”.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44434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Up Arrow 3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Mr. Matrix as the identity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5770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805">
        <p:fade/>
      </p:transition>
    </mc:Choice>
    <mc:Fallback>
      <p:transition spd="med" advClick="0" advTm="48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he transforms me to 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88331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790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45">
        <p:fade/>
      </p:transition>
    </mc:Choice>
    <mc:Fallback>
      <p:transition spd="med" advClick="0" advTm="2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797405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635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44">
        <p:fade/>
      </p:transition>
    </mc:Choice>
    <mc:Fallback>
      <p:transition spd="med" advClick="0" advTm="15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Yup.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No change whatsoever.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263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331">
        <p:fade/>
      </p:transition>
    </mc:Choice>
    <mc:Fallback>
      <p:transition spd="med" advClick="0" advTm="2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Pretty boring. Right?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07263"/>
              </p:ext>
            </p:extLst>
          </p:nvPr>
        </p:nvGraphicFramePr>
        <p:xfrm>
          <a:off x="184150" y="167787"/>
          <a:ext cx="2178050" cy="2119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150" y="167787"/>
                        <a:ext cx="2178050" cy="211918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90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96">
        <p:fade/>
      </p:transition>
    </mc:Choice>
    <mc:Fallback>
      <p:transition spd="med" advClick="0" advTm="13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time Mr. Matrix is just half of what he was as the identity matrix.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99263"/>
              </p:ext>
            </p:extLst>
          </p:nvPr>
        </p:nvGraphicFramePr>
        <p:xfrm>
          <a:off x="152400" y="132618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2618"/>
                        <a:ext cx="3098800" cy="1828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82062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 ½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32667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71">
        <p:fade/>
      </p:transition>
    </mc:Choice>
    <mc:Fallback>
      <p:transition spd="med" advClick="0" advTm="53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…and he transforms me to…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99263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243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800">
        <p:fade/>
      </p:transition>
    </mc:Choice>
    <mc:Fallback>
      <p:transition spd="med" advClick="0" advTm="18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97949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urlz MT" pitchFamily="82" charset="0"/>
              </a:rPr>
              <a:t>Dedicated to the Students of the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Inaugural Math 340L-CS Class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at the University of Texas at Austin, </a:t>
            </a:r>
          </a:p>
          <a:p>
            <a:pPr algn="ctr"/>
            <a:r>
              <a:rPr lang="en-US" sz="3200" dirty="0" smtClean="0">
                <a:latin typeface="Curlz MT" pitchFamily="82" charset="0"/>
              </a:rPr>
              <a:t>Fall, 2012</a:t>
            </a:r>
            <a:endParaRPr lang="en-US" sz="3200" dirty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5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155">
        <p:fade/>
      </p:transition>
    </mc:Choice>
    <mc:Fallback>
      <p:transition spd="med" advClick="0" advTm="61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47314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5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568">
        <p:fade/>
      </p:transition>
    </mc:Choice>
    <mc:Fallback>
      <p:transition spd="med" advClick="0" advTm="45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79606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(back to blue)</a:t>
            </a:r>
          </a:p>
        </p:txBody>
      </p:sp>
    </p:spTree>
    <p:extLst>
      <p:ext uri="{BB962C8B-B14F-4D97-AF65-F5344CB8AC3E}">
        <p14:creationId xmlns:p14="http://schemas.microsoft.com/office/powerpoint/2010/main" val="77865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19">
        <p:fade/>
      </p:transition>
    </mc:Choice>
    <mc:Fallback>
      <p:transition spd="med" advClick="0" advTm="11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06101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I’ve been shrunk in half.</a:t>
            </a:r>
          </a:p>
        </p:txBody>
      </p:sp>
    </p:spTree>
    <p:extLst>
      <p:ext uri="{BB962C8B-B14F-4D97-AF65-F5344CB8AC3E}">
        <p14:creationId xmlns:p14="http://schemas.microsoft.com/office/powerpoint/2010/main" val="92366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452">
        <p:fade/>
      </p:transition>
    </mc:Choice>
    <mc:Fallback>
      <p:transition spd="med" advClick="0" advTm="34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767017"/>
              </p:ext>
            </p:extLst>
          </p:nvPr>
        </p:nvGraphicFramePr>
        <p:xfrm>
          <a:off x="152400" y="133350"/>
          <a:ext cx="309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4" imgW="774360" imgH="457200" progId="Equation.DSMT4">
                  <p:embed/>
                </p:oleObj>
              </mc:Choice>
              <mc:Fallback>
                <p:oleObj name="Equation" r:id="rId4" imgW="774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3098800" cy="182880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called a “scaling”.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Notice the constant ½  on the diagonal of Mr. Matrix.</a:t>
            </a:r>
          </a:p>
        </p:txBody>
      </p:sp>
    </p:spTree>
    <p:extLst>
      <p:ext uri="{BB962C8B-B14F-4D97-AF65-F5344CB8AC3E}">
        <p14:creationId xmlns:p14="http://schemas.microsoft.com/office/powerpoint/2010/main" val="206953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921">
        <p:fade/>
      </p:transition>
    </mc:Choice>
    <mc:Fallback>
      <p:transition spd="med" advClick="0" advTm="59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change that constant to 2.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Written as  2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1271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117">
        <p:fade/>
      </p:transition>
    </mc:Choice>
    <mc:Fallback>
      <p:transition spd="med" advClick="0" advTm="51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7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62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68">
        <p:fade/>
      </p:transition>
    </mc:Choice>
    <mc:Fallback>
      <p:transition spd="med" advClick="0" advTm="22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now I am back to my original self.  Notice the second process undid what the first did.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213328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83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265">
        <p:fade/>
      </p:transition>
    </mc:Choice>
    <mc:Fallback>
      <p:transition spd="med" advClick="0" advTm="4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two processes are “inverses” of each other.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051724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Up Arrow 4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(½ I)</a:t>
            </a:r>
            <a:r>
              <a:rPr lang="en-US" b="1" i="1" baseline="30000" dirty="0" smtClean="0"/>
              <a:t>-1</a:t>
            </a:r>
            <a:r>
              <a:rPr lang="en-US" b="1" i="1" dirty="0" smtClean="0"/>
              <a:t> = 2 I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968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400">
        <p:fade/>
      </p:transition>
    </mc:Choice>
    <mc:Fallback>
      <p:transition spd="med" advClick="0" advTm="54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if we were to apply this scaling again to me…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751351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9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77">
        <p:fade/>
      </p:transition>
    </mc:Choice>
    <mc:Fallback>
      <p:transition spd="med" advClick="0" advTm="40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715635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13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61">
        <p:fade/>
      </p:transition>
    </mc:Choice>
    <mc:Fallback>
      <p:transition spd="med" advClick="0" advTm="47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Hi. I’m Timmy </a:t>
            </a:r>
            <a:r>
              <a:rPr lang="en-US" sz="2000" dirty="0" err="1" smtClean="0">
                <a:solidFill>
                  <a:schemeClr val="tx1"/>
                </a:solidFill>
              </a:rPr>
              <a:t>Twospace</a:t>
            </a:r>
            <a:r>
              <a:rPr lang="en-US" sz="2000" dirty="0" smtClean="0">
                <a:solidFill>
                  <a:schemeClr val="tx1"/>
                </a:solidFill>
              </a:rPr>
              <a:t> and I want to show you what happens to me  when Mr. Matrix does  his thing.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149">
        <p:fade/>
      </p:transition>
    </mc:Choice>
    <mc:Fallback>
      <p:transition spd="med" advClick="0" advTm="61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03694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86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825">
        <p:fade/>
      </p:transition>
    </mc:Choice>
    <mc:Fallback>
      <p:transition spd="med" advClick="0" advTm="18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419600" y="167787"/>
            <a:ext cx="4572000" cy="12800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... I get twice as big.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Same shape – just twice as big.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88452"/>
              </p:ext>
            </p:extLst>
          </p:nvPr>
        </p:nvGraphicFramePr>
        <p:xfrm>
          <a:off x="152400" y="111125"/>
          <a:ext cx="22098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1125"/>
                        <a:ext cx="2209800" cy="20939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29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893">
        <p:fade/>
      </p:transition>
    </mc:Choice>
    <mc:Fallback>
      <p:transition spd="med" advClick="0" advTm="1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Now let’s see what this one does with one 2 and one 1.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0995"/>
              </p:ext>
            </p:extLst>
          </p:nvPr>
        </p:nvGraphicFramePr>
        <p:xfrm>
          <a:off x="152400" y="120894"/>
          <a:ext cx="2177888" cy="206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20894"/>
                        <a:ext cx="2177888" cy="20632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1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325">
        <p:fade/>
      </p:transition>
    </mc:Choice>
    <mc:Fallback>
      <p:transition spd="med" advClick="0" advTm="4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Can you see I’ve been stretched?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250995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44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485">
        <p:fade/>
      </p:transition>
    </mc:Choice>
    <mc:Fallback>
      <p:transition spd="med" advClick="0" advTm="44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My x-component s have been doubled </a:t>
            </a:r>
            <a:r>
              <a:rPr lang="en-US" sz="2000" dirty="0">
                <a:solidFill>
                  <a:schemeClr val="tx1"/>
                </a:solidFill>
              </a:rPr>
              <a:t>but </a:t>
            </a:r>
            <a:r>
              <a:rPr lang="en-US" sz="2000" dirty="0" smtClean="0">
                <a:solidFill>
                  <a:schemeClr val="tx1"/>
                </a:solidFill>
              </a:rPr>
              <a:t>my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y-components were left alone.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50076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65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809">
        <p:fade/>
      </p:transition>
    </mc:Choice>
    <mc:Fallback>
      <p:transition spd="med" advClick="0" advTm="68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My head is no longer a circle but an ellipse.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35410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4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24">
        <p:fade/>
      </p:transition>
    </mc:Choice>
    <mc:Fallback>
      <p:transition spd="med" advClick="0" advTm="49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 box around me is still a rectangle – just twice as wide.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06364"/>
              </p:ext>
            </p:extLst>
          </p:nvPr>
        </p:nvGraphicFramePr>
        <p:xfrm>
          <a:off x="152400" y="120650"/>
          <a:ext cx="21780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0650"/>
                        <a:ext cx="2178050" cy="2063750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5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277">
        <p:fade/>
      </p:transition>
    </mc:Choice>
    <mc:Fallback>
      <p:transition spd="med" advClick="0" advTm="42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I’m back to regular and now we’ll reverse the positions of the 1 and 2.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2228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8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675">
        <p:fade/>
      </p:transition>
    </mc:Choice>
    <mc:Fallback>
      <p:transition spd="med" advClick="0" advTm="4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9526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80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59">
        <p:fade/>
      </p:transition>
    </mc:Choice>
    <mc:Fallback>
      <p:transition spd="med" advClick="0" advTm="2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518010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48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29">
        <p:fade/>
      </p:transition>
    </mc:Choice>
    <mc:Fallback>
      <p:transition spd="med" advClick="0" advTm="1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 want you to meet two friends of mine: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-Juan and </a:t>
            </a:r>
            <a:r>
              <a:rPr lang="en-US" sz="2000" dirty="0" err="1" smtClean="0">
                <a:solidFill>
                  <a:schemeClr val="tx1"/>
                </a:solidFill>
              </a:rPr>
              <a:t>Eee</a:t>
            </a:r>
            <a:r>
              <a:rPr lang="en-US" sz="2000" dirty="0" smtClean="0">
                <a:solidFill>
                  <a:schemeClr val="tx1"/>
                </a:solidFill>
              </a:rPr>
              <a:t>-too.</a:t>
            </a:r>
          </a:p>
        </p:txBody>
      </p:sp>
    </p:spTree>
    <p:extLst>
      <p:ext uri="{BB962C8B-B14F-4D97-AF65-F5344CB8AC3E}">
        <p14:creationId xmlns:p14="http://schemas.microsoft.com/office/powerpoint/2010/main" val="392106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327">
        <p:fade/>
      </p:transition>
    </mc:Choice>
    <mc:Fallback>
      <p:transition spd="med" advClick="0" advTm="53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My </a:t>
            </a:r>
            <a:r>
              <a:rPr lang="en-US" sz="2000" dirty="0" smtClean="0">
                <a:solidFill>
                  <a:schemeClr val="tx1"/>
                </a:solidFill>
              </a:rPr>
              <a:t>y-component </a:t>
            </a:r>
            <a:r>
              <a:rPr lang="en-US" sz="2000" dirty="0">
                <a:solidFill>
                  <a:schemeClr val="tx1"/>
                </a:solidFill>
              </a:rPr>
              <a:t>s have been doubled but </a:t>
            </a:r>
            <a:r>
              <a:rPr lang="en-US" sz="2000" dirty="0" smtClean="0">
                <a:solidFill>
                  <a:schemeClr val="tx1"/>
                </a:solidFill>
              </a:rPr>
              <a:t>x-components </a:t>
            </a:r>
            <a:r>
              <a:rPr lang="en-US" sz="2000" dirty="0">
                <a:solidFill>
                  <a:schemeClr val="tx1"/>
                </a:solidFill>
              </a:rPr>
              <a:t>were left alone.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525390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758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352">
        <p:fade/>
      </p:transition>
    </mc:Choice>
    <mc:Fallback>
      <p:transition spd="med" advClick="0" advTm="4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Again my </a:t>
            </a:r>
            <a:r>
              <a:rPr lang="en-US" sz="2000" dirty="0">
                <a:solidFill>
                  <a:schemeClr val="tx1"/>
                </a:solidFill>
              </a:rPr>
              <a:t>head is </a:t>
            </a:r>
            <a:r>
              <a:rPr lang="en-US" sz="2000" dirty="0" smtClean="0">
                <a:solidFill>
                  <a:schemeClr val="tx1"/>
                </a:solidFill>
              </a:rPr>
              <a:t>an </a:t>
            </a:r>
            <a:r>
              <a:rPr lang="en-US" sz="2000" dirty="0">
                <a:solidFill>
                  <a:schemeClr val="tx1"/>
                </a:solidFill>
              </a:rPr>
              <a:t>ellipse.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1734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4437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20">
        <p:fade/>
      </p:transition>
    </mc:Choice>
    <mc:Fallback>
      <p:transition spd="med" advClick="0" advTm="27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4495800" cy="1127613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and again the </a:t>
            </a:r>
            <a:r>
              <a:rPr lang="en-US" sz="2000" dirty="0">
                <a:solidFill>
                  <a:schemeClr val="tx1"/>
                </a:solidFill>
              </a:rPr>
              <a:t>box around me is still a rectangle – </a:t>
            </a:r>
            <a:r>
              <a:rPr lang="en-US" sz="2000" dirty="0" smtClean="0">
                <a:solidFill>
                  <a:schemeClr val="tx1"/>
                </a:solidFill>
              </a:rPr>
              <a:t>now </a:t>
            </a:r>
            <a:r>
              <a:rPr lang="en-US" sz="2000" dirty="0">
                <a:solidFill>
                  <a:schemeClr val="tx1"/>
                </a:solidFill>
              </a:rPr>
              <a:t>twice as </a:t>
            </a:r>
            <a:r>
              <a:rPr lang="en-US" sz="2000" dirty="0" smtClean="0">
                <a:solidFill>
                  <a:schemeClr val="tx1"/>
                </a:solidFill>
              </a:rPr>
              <a:t>tall.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42417"/>
              </p:ext>
            </p:extLst>
          </p:nvPr>
        </p:nvGraphicFramePr>
        <p:xfrm>
          <a:off x="152400" y="111639"/>
          <a:ext cx="2209800" cy="209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Equation" r:id="rId4" imgW="482400" imgH="457200" progId="Equation.DSMT4">
                  <p:embed/>
                </p:oleObj>
              </mc:Choice>
              <mc:Fallback>
                <p:oleObj name="Equation" r:id="rId4" imgW="48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11639"/>
                        <a:ext cx="2209800" cy="209349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58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476">
        <p:fade/>
      </p:transition>
    </mc:Choice>
    <mc:Fallback>
      <p:transition spd="med" advClick="0" advTm="54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Back to normal. Now let’s double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x-coordinate and halve the y-coordinate at the same time.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3228"/>
              </p:ext>
            </p:extLst>
          </p:nvPr>
        </p:nvGraphicFramePr>
        <p:xfrm>
          <a:off x="76200" y="59052"/>
          <a:ext cx="25590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052"/>
                        <a:ext cx="2559050" cy="1879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Notice the 2 and the ½.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24548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428">
        <p:fade/>
      </p:transition>
    </mc:Choice>
    <mc:Fallback>
      <p:transition spd="med" advClick="0" advTm="54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Big time squishing, right?  The box is twice as wide and half as tall – so the area is the same as before.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60263"/>
              </p:ext>
            </p:extLst>
          </p:nvPr>
        </p:nvGraphicFramePr>
        <p:xfrm>
          <a:off x="76200" y="59052"/>
          <a:ext cx="255905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9052"/>
                        <a:ext cx="2559050" cy="1879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3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220">
        <p:fade/>
      </p:transition>
    </mc:Choice>
    <mc:Fallback>
      <p:transition spd="med" advClick="0" advTm="82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55906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go the other way: halve the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x-coordinate and double the y-coordinate. </a:t>
            </a:r>
          </a:p>
        </p:txBody>
      </p:sp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2 and the ½ are switched.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7149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35">
        <p:fade/>
      </p:transition>
    </mc:Choice>
    <mc:Fallback>
      <p:transition spd="med" advClick="0" advTm="3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14893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36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707">
        <p:fade/>
      </p:transition>
    </mc:Choice>
    <mc:Fallback>
      <p:transition spd="med" advClick="0" advTm="17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69347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1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Those transformations stretched or shrank the x- or y-coordinate – or both.  </a:t>
            </a:r>
          </a:p>
        </p:txBody>
      </p:sp>
    </p:spTree>
    <p:extLst>
      <p:ext uri="{BB962C8B-B14F-4D97-AF65-F5344CB8AC3E}">
        <p14:creationId xmlns:p14="http://schemas.microsoft.com/office/powerpoint/2010/main" val="169420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67">
        <p:fade/>
      </p:transition>
    </mc:Choice>
    <mc:Fallback>
      <p:transition spd="med" advClick="0" advTm="40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268068"/>
              </p:ext>
            </p:extLst>
          </p:nvPr>
        </p:nvGraphicFramePr>
        <p:xfrm>
          <a:off x="54796" y="36923"/>
          <a:ext cx="2587090" cy="19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5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96" y="36923"/>
                        <a:ext cx="2587090" cy="190071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Mr. Matrix was “diagonal”: non-zeros only in the upper left and lower right positions.</a:t>
            </a:r>
          </a:p>
        </p:txBody>
      </p:sp>
    </p:spTree>
    <p:extLst>
      <p:ext uri="{BB962C8B-B14F-4D97-AF65-F5344CB8AC3E}">
        <p14:creationId xmlns:p14="http://schemas.microsoft.com/office/powerpoint/2010/main" val="407139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218">
        <p:fade/>
      </p:transition>
    </mc:Choice>
    <mc:Fallback>
      <p:transition spd="med" advClick="0" advTm="62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6528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Now let’s go back to the identity - but add a non-zero in the upper right.</a:t>
            </a:r>
          </a:p>
        </p:txBody>
      </p:sp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upper right is now 1/2.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61185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906">
        <p:fade/>
      </p:transition>
    </mc:Choice>
    <mc:Fallback>
      <p:transition spd="med" advClick="0" advTm="59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1828800"/>
            <a:ext cx="1905000" cy="2819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For the moment, I going to be invisible.</a:t>
            </a:r>
          </a:p>
        </p:txBody>
      </p:sp>
    </p:spTree>
    <p:extLst>
      <p:ext uri="{BB962C8B-B14F-4D97-AF65-F5344CB8AC3E}">
        <p14:creationId xmlns:p14="http://schemas.microsoft.com/office/powerpoint/2010/main" val="103779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690">
        <p:fade/>
      </p:transition>
    </mc:Choice>
    <mc:Fallback>
      <p:transition spd="med" advClick="0" advTm="26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22233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7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80">
        <p:fade/>
      </p:transition>
    </mc:Choice>
    <mc:Fallback>
      <p:transition spd="med" advClick="0" advTm="2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66321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3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y-coordinates are left alone. The x- plus one half the y-coordinates are added to get the new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x-coordinates. </a:t>
            </a:r>
          </a:p>
        </p:txBody>
      </p:sp>
    </p:spTree>
    <p:extLst>
      <p:ext uri="{BB962C8B-B14F-4D97-AF65-F5344CB8AC3E}">
        <p14:creationId xmlns:p14="http://schemas.microsoft.com/office/powerpoint/2010/main" val="378062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336">
        <p:fade/>
      </p:transition>
    </mc:Choice>
    <mc:Fallback>
      <p:transition spd="med" advClick="0" advTm="73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7503"/>
              </p:ext>
            </p:extLst>
          </p:nvPr>
        </p:nvGraphicFramePr>
        <p:xfrm>
          <a:off x="71582" y="-1"/>
          <a:ext cx="2747818" cy="196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5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82" y="-1"/>
                        <a:ext cx="2747818" cy="1962821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called a “shear”.</a:t>
            </a:r>
          </a:p>
        </p:txBody>
      </p:sp>
    </p:spTree>
    <p:extLst>
      <p:ext uri="{BB962C8B-B14F-4D97-AF65-F5344CB8AC3E}">
        <p14:creationId xmlns:p14="http://schemas.microsoft.com/office/powerpoint/2010/main" val="162803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689">
        <p:fade/>
      </p:transition>
    </mc:Choice>
    <mc:Fallback>
      <p:transition spd="med" advClick="0" advTm="26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There is another shear: We go back to the identity but add a non-zero in the lower left.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704327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8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8288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lower left is now 1/2.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3169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896">
        <p:fade/>
      </p:transition>
    </mc:Choice>
    <mc:Fallback>
      <p:transition spd="med" advClick="0" advTm="68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348323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9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11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97">
        <p:fade/>
      </p:transition>
    </mc:Choice>
    <mc:Fallback>
      <p:transition spd="med" advClick="0" advTm="15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67255"/>
              </p:ext>
            </p:extLst>
          </p:nvPr>
        </p:nvGraphicFramePr>
        <p:xfrm>
          <a:off x="76200" y="0"/>
          <a:ext cx="27432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4" name="Equation" r:id="rId4" imgW="622300" imgH="457200" progId="Equation.DSMT4">
                  <p:embed/>
                </p:oleObj>
              </mc:Choice>
              <mc:Fallback>
                <p:oleObj name="Equation" r:id="rId4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743200" cy="1981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Callout 7"/>
          <p:cNvSpPr/>
          <p:nvPr/>
        </p:nvSpPr>
        <p:spPr>
          <a:xfrm>
            <a:off x="3863939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x-coordinates are left alone. The y- plus one half the x-coordinates are added to get the new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y-coordinates. </a:t>
            </a:r>
          </a:p>
        </p:txBody>
      </p:sp>
    </p:spTree>
    <p:extLst>
      <p:ext uri="{BB962C8B-B14F-4D97-AF65-F5344CB8AC3E}">
        <p14:creationId xmlns:p14="http://schemas.microsoft.com/office/powerpoint/2010/main" val="3896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8080">
        <p:fade/>
      </p:transition>
    </mc:Choice>
    <mc:Fallback>
      <p:transition spd="med" advClick="0" advTm="80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Moving on…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what will this do?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 looks sort of like the identity.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6806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1’s and 0’s are reversed from the identity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79986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62">
        <p:fade/>
      </p:transition>
    </mc:Choice>
    <mc:Fallback>
      <p:transition spd="med" advClick="0" advTm="2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329686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59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39">
        <p:fade/>
      </p:transition>
    </mc:Choice>
    <mc:Fallback>
      <p:transition spd="med" advClick="0" advTm="31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52248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you believe I’ve been rotated?</a:t>
            </a:r>
          </a:p>
        </p:txBody>
      </p:sp>
    </p:spTree>
    <p:extLst>
      <p:ext uri="{BB962C8B-B14F-4D97-AF65-F5344CB8AC3E}">
        <p14:creationId xmlns:p14="http://schemas.microsoft.com/office/powerpoint/2010/main" val="272576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480">
        <p:fade/>
      </p:transition>
    </mc:Choice>
    <mc:Fallback>
      <p:transition spd="med" advClick="0" advTm="3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26269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6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Look closer.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Look at the arm I have raised.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Is this really a rotation?</a:t>
            </a:r>
          </a:p>
        </p:txBody>
      </p:sp>
    </p:spTree>
    <p:extLst>
      <p:ext uri="{BB962C8B-B14F-4D97-AF65-F5344CB8AC3E}">
        <p14:creationId xmlns:p14="http://schemas.microsoft.com/office/powerpoint/2010/main" val="98052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783">
        <p:fade/>
      </p:transition>
    </mc:Choice>
    <mc:Fallback>
      <p:transition spd="med" advClick="0" advTm="57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03628"/>
              </p:ext>
            </p:extLst>
          </p:nvPr>
        </p:nvGraphicFramePr>
        <p:xfrm>
          <a:off x="152400" y="0"/>
          <a:ext cx="111962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Equation" r:id="rId4" imgW="253890" imgH="457002" progId="Equation.DSMT4">
                  <p:embed/>
                </p:oleObj>
              </mc:Choice>
              <mc:Fallback>
                <p:oleObj name="Equation" r:id="rId4" imgW="253890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1119620" cy="1905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-76200" y="1836082"/>
            <a:ext cx="16002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We write it</a:t>
            </a:r>
          </a:p>
          <a:p>
            <a:pPr algn="ctr"/>
            <a:endParaRPr lang="en-US" sz="1600" b="1" i="1" dirty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149"/>
              </p:ext>
            </p:extLst>
          </p:nvPr>
        </p:nvGraphicFramePr>
        <p:xfrm>
          <a:off x="533400" y="2636182"/>
          <a:ext cx="381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2" name="Equation" r:id="rId6" imgW="139700" imgH="228600" progId="Equation.DSMT4">
                  <p:embed/>
                </p:oleObj>
              </mc:Choice>
              <mc:Fallback>
                <p:oleObj name="Equation" r:id="rId6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36182"/>
                        <a:ext cx="38100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5791200" y="3436282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This is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-Juan :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just that green spot.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607">
        <p:fade/>
      </p:transition>
    </mc:Choice>
    <mc:Fallback>
      <p:transition spd="med" advClick="0" advTm="46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75947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Nope. It’s a “reflection”. My x- and y-components have been reversed.</a:t>
            </a:r>
          </a:p>
        </p:txBody>
      </p:sp>
    </p:spTree>
    <p:extLst>
      <p:ext uri="{BB962C8B-B14F-4D97-AF65-F5344CB8AC3E}">
        <p14:creationId xmlns:p14="http://schemas.microsoft.com/office/powerpoint/2010/main" val="113600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286">
        <p:fade/>
      </p:transition>
    </mc:Choice>
    <mc:Fallback>
      <p:transition spd="med" advClick="0" advTm="52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46677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3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easier to see if I draw in this 45 degree line.</a:t>
            </a:r>
          </a:p>
        </p:txBody>
      </p:sp>
    </p:spTree>
    <p:extLst>
      <p:ext uri="{BB962C8B-B14F-4D97-AF65-F5344CB8AC3E}">
        <p14:creationId xmlns:p14="http://schemas.microsoft.com/office/powerpoint/2010/main" val="46147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83">
        <p:fade/>
      </p:transition>
    </mc:Choice>
    <mc:Fallback>
      <p:transition spd="med" advClick="0" advTm="27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02348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 reflection is a flipping across some line. I am a mirror image of my former self.</a:t>
            </a:r>
          </a:p>
        </p:txBody>
      </p:sp>
    </p:spTree>
    <p:extLst>
      <p:ext uri="{BB962C8B-B14F-4D97-AF65-F5344CB8AC3E}">
        <p14:creationId xmlns:p14="http://schemas.microsoft.com/office/powerpoint/2010/main" val="251791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305">
        <p:fade/>
      </p:transition>
    </mc:Choice>
    <mc:Fallback>
      <p:transition spd="med" advClick="0" advTm="63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But other than that exactly the same: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shrinking,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 stretching.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879510"/>
              </p:ext>
            </p:extLst>
          </p:nvPr>
        </p:nvGraphicFramePr>
        <p:xfrm>
          <a:off x="152400" y="130420"/>
          <a:ext cx="2209799" cy="21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4" imgW="469800" imgH="457200" progId="Equation.DSMT4">
                  <p:embed/>
                </p:oleObj>
              </mc:Choice>
              <mc:Fallback>
                <p:oleObj name="Equation" r:id="rId4" imgW="469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30420"/>
                        <a:ext cx="2209799" cy="215007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87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554">
        <p:fade/>
      </p:transition>
    </mc:Choice>
    <mc:Fallback>
      <p:transition spd="med" advClick="0" advTm="25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I’m back to normal and Mr. Matrix is very similar to his last form but notice the -1.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51767"/>
              </p:ext>
            </p:extLst>
          </p:nvPr>
        </p:nvGraphicFramePr>
        <p:xfrm>
          <a:off x="76200" y="0"/>
          <a:ext cx="266700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6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2667000" cy="2233613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>
            <a:off x="76200" y="2137264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See the -1 in the lower left?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59198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852">
        <p:fade/>
      </p:transition>
    </mc:Choice>
    <mc:Fallback>
      <p:transition spd="med" advClick="0" advTm="68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51767"/>
              </p:ext>
            </p:extLst>
          </p:nvPr>
        </p:nvGraphicFramePr>
        <p:xfrm>
          <a:off x="76200" y="-1"/>
          <a:ext cx="2667000" cy="223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4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-1"/>
                        <a:ext cx="2667000" cy="22328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rotation through 90 degrees.</a:t>
            </a:r>
          </a:p>
        </p:txBody>
      </p:sp>
    </p:spTree>
    <p:extLst>
      <p:ext uri="{BB962C8B-B14F-4D97-AF65-F5344CB8AC3E}">
        <p14:creationId xmlns:p14="http://schemas.microsoft.com/office/powerpoint/2010/main" val="386743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201">
        <p:fade/>
      </p:transition>
    </mc:Choice>
    <mc:Fallback>
      <p:transition spd="med" advClick="0" advTm="42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20151"/>
              </p:ext>
            </p:extLst>
          </p:nvPr>
        </p:nvGraphicFramePr>
        <p:xfrm>
          <a:off x="76200" y="-1"/>
          <a:ext cx="2667000" cy="223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-1"/>
                        <a:ext cx="2667000" cy="22328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2286000" y="685800"/>
            <a:ext cx="5029200" cy="502920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Notice it is not a reflection - not a mirror image.</a:t>
            </a:r>
          </a:p>
        </p:txBody>
      </p:sp>
    </p:spTree>
    <p:extLst>
      <p:ext uri="{BB962C8B-B14F-4D97-AF65-F5344CB8AC3E}">
        <p14:creationId xmlns:p14="http://schemas.microsoft.com/office/powerpoint/2010/main" val="226551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641">
        <p:fade/>
      </p:transition>
    </mc:Choice>
    <mc:Fallback>
      <p:transition spd="med" advClick="0" advTm="56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Quiz Time: Watch this - is it a reflection or a rotation?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98657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>
            <a:off x="76200" y="20574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Two -1’s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84232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974">
        <p:fade/>
      </p:transition>
    </mc:Choice>
    <mc:Fallback>
      <p:transition spd="med" advClick="0" advTm="39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89739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1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69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988">
        <p:fade/>
      </p:transition>
    </mc:Choice>
    <mc:Fallback>
      <p:transition spd="med" advClick="0" advTm="69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2286000" y="914400"/>
            <a:ext cx="4876800" cy="48006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53399"/>
              </p:ext>
            </p:extLst>
          </p:nvPr>
        </p:nvGraphicFramePr>
        <p:xfrm>
          <a:off x="19692" y="91587"/>
          <a:ext cx="28003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Equation" r:id="rId4" imgW="622080" imgH="457200" progId="Equation.DSMT4">
                  <p:embed/>
                </p:oleObj>
              </mc:Choice>
              <mc:Fallback>
                <p:oleObj name="Equation" r:id="rId4" imgW="622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92" y="91587"/>
                        <a:ext cx="2800350" cy="20574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Callout 4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a reflection. 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 you see that it is a mirror image across the line?</a:t>
            </a:r>
          </a:p>
        </p:txBody>
      </p:sp>
    </p:spTree>
    <p:extLst>
      <p:ext uri="{BB962C8B-B14F-4D97-AF65-F5344CB8AC3E}">
        <p14:creationId xmlns:p14="http://schemas.microsoft.com/office/powerpoint/2010/main" val="91011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841">
        <p:fade/>
      </p:transition>
    </mc:Choice>
    <mc:Fallback>
      <p:transition spd="med" advClick="0" advTm="58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98581"/>
              </p:ext>
            </p:extLst>
          </p:nvPr>
        </p:nvGraphicFramePr>
        <p:xfrm>
          <a:off x="188118" y="0"/>
          <a:ext cx="107156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7" name="Equation" r:id="rId3" imgW="253890" imgH="457002" progId="Equation.DSMT4">
                  <p:embed/>
                </p:oleObj>
              </mc:Choice>
              <mc:Fallback>
                <p:oleObj name="Equation" r:id="rId3" imgW="253890" imgH="4570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" y="0"/>
                        <a:ext cx="1071563" cy="1905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>
            <a:off x="-76200" y="1836082"/>
            <a:ext cx="16002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We write it</a:t>
            </a:r>
          </a:p>
          <a:p>
            <a:pPr algn="ctr"/>
            <a:endParaRPr lang="en-US" sz="1600" b="1" i="1" dirty="0"/>
          </a:p>
          <a:p>
            <a:pPr algn="ctr"/>
            <a:endParaRPr lang="en-US" sz="1600" b="1" i="1" dirty="0" smtClean="0"/>
          </a:p>
          <a:p>
            <a:pPr algn="ctr"/>
            <a:endParaRPr lang="en-US" sz="1600" b="1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26965"/>
              </p:ext>
            </p:extLst>
          </p:nvPr>
        </p:nvGraphicFramePr>
        <p:xfrm>
          <a:off x="529477" y="2643109"/>
          <a:ext cx="388846" cy="58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8" name="Equation" r:id="rId5" imgW="152334" imgH="228501" progId="Equation.DSMT4">
                  <p:embed/>
                </p:oleObj>
              </mc:Choice>
              <mc:Fallback>
                <p:oleObj name="Equation" r:id="rId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77" y="2643109"/>
                        <a:ext cx="388846" cy="583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876800" y="2438400"/>
            <a:ext cx="1371600" cy="1669119"/>
          </a:xfrm>
          <a:prstGeom prst="straightConnector1">
            <a:avLst/>
          </a:prstGeom>
          <a:ln w="25400">
            <a:solidFill>
              <a:schemeClr val="bg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5294555" y="21515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Here’s the other friend.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He is </a:t>
            </a:r>
            <a:r>
              <a:rPr lang="en-US" sz="2000" dirty="0" err="1">
                <a:solidFill>
                  <a:schemeClr val="tx1"/>
                </a:solidFill>
              </a:rPr>
              <a:t>Eee</a:t>
            </a:r>
            <a:r>
              <a:rPr lang="en-US" sz="2000" dirty="0">
                <a:solidFill>
                  <a:schemeClr val="tx1"/>
                </a:solidFill>
              </a:rPr>
              <a:t>-too: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just that pink spot.</a:t>
            </a:r>
          </a:p>
        </p:txBody>
      </p:sp>
    </p:spTree>
    <p:extLst>
      <p:ext uri="{BB962C8B-B14F-4D97-AF65-F5344CB8AC3E}">
        <p14:creationId xmlns:p14="http://schemas.microsoft.com/office/powerpoint/2010/main" val="385590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998">
        <p:fade/>
      </p:transition>
    </mc:Choice>
    <mc:Fallback>
      <p:transition spd="med" advClick="0" advTm="49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26092"/>
              </p:ext>
            </p:extLst>
          </p:nvPr>
        </p:nvGraphicFramePr>
        <p:xfrm>
          <a:off x="76200" y="76200"/>
          <a:ext cx="2622479" cy="219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9" name="Equation" r:id="rId4" imgW="545760" imgH="457200" progId="Equation.DSMT4">
                  <p:embed/>
                </p:oleObj>
              </mc:Choice>
              <mc:Fallback>
                <p:oleObj name="Equation" r:id="rId4" imgW="545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2622479" cy="2195564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2286000" y="914400"/>
            <a:ext cx="4876800" cy="480060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70789" y="0"/>
            <a:ext cx="4343400" cy="2148987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 the other hand, this one is a rotation of 90 degrees counterclockwise.  Notice the same arm is raised and there is no mirror image..</a:t>
            </a:r>
          </a:p>
        </p:txBody>
      </p:sp>
      <p:sp>
        <p:nvSpPr>
          <p:cNvPr id="8" name="Up Arrow 7"/>
          <p:cNvSpPr/>
          <p:nvPr/>
        </p:nvSpPr>
        <p:spPr>
          <a:xfrm>
            <a:off x="76200" y="2057400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One -1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0271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743">
        <p:fade/>
      </p:transition>
    </mc:Choice>
    <mc:Fallback>
      <p:transition spd="med" advClick="0" advTm="9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 what is a general rotation?</a:t>
            </a:r>
          </a:p>
        </p:txBody>
      </p:sp>
    </p:spTree>
    <p:extLst>
      <p:ext uri="{BB962C8B-B14F-4D97-AF65-F5344CB8AC3E}">
        <p14:creationId xmlns:p14="http://schemas.microsoft.com/office/powerpoint/2010/main" val="162427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53">
        <p:fade/>
      </p:transition>
    </mc:Choice>
    <mc:Fallback>
      <p:transition spd="med" advClick="0" advTm="22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matrix performs </a:t>
            </a:r>
            <a:r>
              <a:rPr lang="en-US" sz="2000" dirty="0">
                <a:solidFill>
                  <a:schemeClr val="tx1"/>
                </a:solidFill>
              </a:rPr>
              <a:t>a counterclockwise rotation </a:t>
            </a:r>
            <a:r>
              <a:rPr lang="en-US" sz="2000" dirty="0" smtClean="0">
                <a:solidFill>
                  <a:schemeClr val="tx1"/>
                </a:solidFill>
              </a:rPr>
              <a:t>of an angle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q.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298587"/>
              </p:ext>
            </p:extLst>
          </p:nvPr>
        </p:nvGraphicFramePr>
        <p:xfrm>
          <a:off x="152400" y="167787"/>
          <a:ext cx="259318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787"/>
                        <a:ext cx="2593182" cy="11525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>
            <a:off x="76200" y="1187695"/>
            <a:ext cx="2438400" cy="160020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The last example had </a:t>
            </a:r>
            <a:r>
              <a:rPr lang="en-US" sz="1600" b="1" i="1" dirty="0" smtClean="0">
                <a:latin typeface="Symbol" pitchFamily="18" charset="2"/>
              </a:rPr>
              <a:t>q</a:t>
            </a:r>
            <a:r>
              <a:rPr lang="en-US" sz="1600" b="1" i="1" dirty="0" smtClean="0"/>
              <a:t> = </a:t>
            </a:r>
            <a:r>
              <a:rPr lang="en-US" sz="1600" b="1" i="1" dirty="0" smtClean="0">
                <a:latin typeface="Symbol" pitchFamily="18" charset="2"/>
              </a:rPr>
              <a:t>p</a:t>
            </a:r>
            <a:r>
              <a:rPr lang="en-US" sz="1600" b="1" i="1" dirty="0" smtClean="0"/>
              <a:t>/2 or 90 degrees</a:t>
            </a:r>
          </a:p>
          <a:p>
            <a:pPr algn="ctr"/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52631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909">
        <p:fade/>
      </p:transition>
    </mc:Choice>
    <mc:Fallback>
      <p:transition spd="med" advClick="0" advTm="79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Moving counterclockwise is considered the “positive” direction.</a:t>
            </a:r>
          </a:p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73233"/>
              </p:ext>
            </p:extLst>
          </p:nvPr>
        </p:nvGraphicFramePr>
        <p:xfrm>
          <a:off x="152400" y="167787"/>
          <a:ext cx="259318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Equation" r:id="rId4" imgW="1028520" imgH="457200" progId="Equation.DSMT4">
                  <p:embed/>
                </p:oleObj>
              </mc:Choice>
              <mc:Fallback>
                <p:oleObj name="Equation" r:id="rId4" imgW="10285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7787"/>
                        <a:ext cx="2593182" cy="11525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25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81">
        <p:fade/>
      </p:transition>
    </mc:Choice>
    <mc:Fallback>
      <p:transition spd="med" advClick="0" advTm="27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886200" y="167787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Let’s try this rotation for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sz="2000" dirty="0" smtClean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/10 or 18 degrees.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2280"/>
          <a:ext cx="3595401" cy="106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62280"/>
                        <a:ext cx="3595401" cy="1060938"/>
                      </a:xfrm>
                      <a:prstGeom prst="rect">
                        <a:avLst/>
                      </a:prstGeom>
                      <a:solidFill>
                        <a:schemeClr val="tx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66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266">
        <p:fade/>
      </p:transition>
    </mc:Choice>
    <mc:Fallback>
      <p:transition spd="med" advClick="0" advTm="4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09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39">
        <p:fade/>
      </p:transition>
    </mc:Choice>
    <mc:Fallback>
      <p:transition spd="med" advClick="0" advTm="22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12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62">
        <p:fade/>
      </p:transition>
    </mc:Choice>
    <mc:Fallback>
      <p:transition spd="med" advClick="0" advTm="7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04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85">
        <p:fade/>
      </p:transition>
    </mc:Choice>
    <mc:Fallback>
      <p:transition spd="med" advClick="0" advTm="13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8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34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75">
        <p:fade/>
      </p:transition>
    </mc:Choice>
    <mc:Fallback>
      <p:transition spd="med" advClick="0" advTm="6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4325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733800" y="23446"/>
            <a:ext cx="3810000" cy="1981200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… and again…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41797"/>
              </p:ext>
            </p:extLst>
          </p:nvPr>
        </p:nvGraphicFramePr>
        <p:xfrm>
          <a:off x="76200" y="61913"/>
          <a:ext cx="35956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913"/>
                        <a:ext cx="3595688" cy="1062037"/>
                      </a:xfrm>
                      <a:prstGeom prst="rect">
                        <a:avLst/>
                      </a:prstGeom>
                      <a:solidFill>
                        <a:srgbClr val="DDD9C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16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68">
        <p:fade/>
      </p:transition>
    </mc:Choice>
    <mc:Fallback>
      <p:transition spd="med" advClick="0" advTm="5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24519</TotalTime>
  <Words>1468</Words>
  <Application>Microsoft Office PowerPoint</Application>
  <PresentationFormat>On-screen Show (4:3)</PresentationFormat>
  <Paragraphs>193</Paragraphs>
  <Slides>125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115</cp:revision>
  <dcterms:created xsi:type="dcterms:W3CDTF">2012-10-15T00:15:48Z</dcterms:created>
  <dcterms:modified xsi:type="dcterms:W3CDTF">2012-11-30T01:33:24Z</dcterms:modified>
</cp:coreProperties>
</file>