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2" r:id="rId4"/>
    <p:sldId id="311" r:id="rId5"/>
    <p:sldId id="310" r:id="rId6"/>
    <p:sldId id="309" r:id="rId7"/>
    <p:sldId id="308" r:id="rId8"/>
    <p:sldId id="258" r:id="rId9"/>
    <p:sldId id="259" r:id="rId10"/>
    <p:sldId id="260" r:id="rId11"/>
    <p:sldId id="261" r:id="rId12"/>
    <p:sldId id="262" r:id="rId13"/>
    <p:sldId id="272" r:id="rId14"/>
    <p:sldId id="263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264" r:id="rId32"/>
    <p:sldId id="265" r:id="rId33"/>
    <p:sldId id="266" r:id="rId34"/>
    <p:sldId id="267" r:id="rId35"/>
    <p:sldId id="269" r:id="rId36"/>
    <p:sldId id="274" r:id="rId37"/>
    <p:sldId id="273" r:id="rId38"/>
    <p:sldId id="270" r:id="rId39"/>
    <p:sldId id="275" r:id="rId40"/>
    <p:sldId id="276" r:id="rId41"/>
    <p:sldId id="283" r:id="rId42"/>
    <p:sldId id="277" r:id="rId43"/>
    <p:sldId id="278" r:id="rId44"/>
    <p:sldId id="279" r:id="rId45"/>
    <p:sldId id="280" r:id="rId46"/>
    <p:sldId id="281" r:id="rId47"/>
    <p:sldId id="282" r:id="rId48"/>
    <p:sldId id="296" r:id="rId49"/>
    <p:sldId id="297" r:id="rId50"/>
    <p:sldId id="298" r:id="rId51"/>
    <p:sldId id="299" r:id="rId52"/>
    <p:sldId id="349" r:id="rId53"/>
    <p:sldId id="300" r:id="rId54"/>
    <p:sldId id="268" r:id="rId55"/>
    <p:sldId id="284" r:id="rId56"/>
    <p:sldId id="285" r:id="rId57"/>
    <p:sldId id="286" r:id="rId58"/>
    <p:sldId id="287" r:id="rId59"/>
    <p:sldId id="288" r:id="rId60"/>
    <p:sldId id="289" r:id="rId61"/>
    <p:sldId id="290" r:id="rId62"/>
    <p:sldId id="291" r:id="rId63"/>
    <p:sldId id="292" r:id="rId64"/>
    <p:sldId id="331" r:id="rId65"/>
    <p:sldId id="330" r:id="rId66"/>
    <p:sldId id="329" r:id="rId67"/>
    <p:sldId id="337" r:id="rId68"/>
    <p:sldId id="350" r:id="rId69"/>
    <p:sldId id="341" r:id="rId70"/>
    <p:sldId id="334" r:id="rId71"/>
    <p:sldId id="333" r:id="rId72"/>
    <p:sldId id="332" r:id="rId73"/>
    <p:sldId id="335" r:id="rId74"/>
    <p:sldId id="336" r:id="rId75"/>
    <p:sldId id="344" r:id="rId76"/>
    <p:sldId id="345" r:id="rId77"/>
    <p:sldId id="347" r:id="rId78"/>
    <p:sldId id="346" r:id="rId79"/>
    <p:sldId id="348" r:id="rId80"/>
    <p:sldId id="340" r:id="rId81"/>
    <p:sldId id="338" r:id="rId82"/>
    <p:sldId id="339" r:id="rId83"/>
    <p:sldId id="295" r:id="rId84"/>
    <p:sldId id="301" r:id="rId85"/>
    <p:sldId id="302" r:id="rId86"/>
    <p:sldId id="303" r:id="rId87"/>
    <p:sldId id="304" r:id="rId88"/>
    <p:sldId id="305" r:id="rId89"/>
    <p:sldId id="342" r:id="rId90"/>
    <p:sldId id="343" r:id="rId91"/>
    <p:sldId id="306" r:id="rId9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9" autoAdjust="0"/>
    <p:restoredTop sz="90929"/>
  </p:normalViewPr>
  <p:slideViewPr>
    <p:cSldViewPr>
      <p:cViewPr varScale="1">
        <p:scale>
          <a:sx n="98" d="100"/>
          <a:sy n="98" d="100"/>
        </p:scale>
        <p:origin x="-2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018AA-8600-47D6-85ED-735AD15BC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3FAE7-924F-49C5-A259-A57E0B03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72DC2-6C96-4CE2-BC82-4B6D6C17F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5608B-468C-4C41-BFB3-DF495D32C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F6ADC-88C7-44FF-8B20-B94229133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2FFEF-75C9-4717-A660-2D58D87AB7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E41B9-D402-42C3-A46D-42056DA1D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DD4F-B8E3-4D8D-B27B-2CA3779B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4A582-1ACD-425D-B964-F14085373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DD797-889C-46F0-9A67-838E580F0E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391E8-FFF7-48EC-AC6F-8FB4B2FC0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12A181B-3C6E-4A53-9E07-56ACBA319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438400"/>
            <a:ext cx="7772400" cy="2895600"/>
          </a:xfrm>
        </p:spPr>
        <p:txBody>
          <a:bodyPr/>
          <a:lstStyle/>
          <a:p>
            <a:pPr eaLnBrk="1" hangingPunct="1"/>
            <a:r>
              <a:rPr lang="en-US" smtClean="0">
                <a:latin typeface="Copperplate Gothic Light" pitchFamily="34" charset="0"/>
              </a:rPr>
              <a:t>Milestones of The </a:t>
            </a:r>
            <a:br>
              <a:rPr lang="en-US" smtClean="0">
                <a:latin typeface="Copperplate Gothic Light" pitchFamily="34" charset="0"/>
              </a:rPr>
            </a:br>
            <a:r>
              <a:rPr lang="en-US" smtClean="0">
                <a:latin typeface="Copperplate Gothic Light" pitchFamily="34" charset="0"/>
              </a:rPr>
              <a:t>Dean’s Scholars</a:t>
            </a:r>
          </a:p>
        </p:txBody>
      </p:sp>
      <p:pic>
        <p:nvPicPr>
          <p:cNvPr id="205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01" name="Group 53"/>
          <p:cNvGraphicFramePr>
            <a:graphicFrameLocks noGrp="1"/>
          </p:cNvGraphicFramePr>
          <p:nvPr/>
        </p:nvGraphicFramePr>
        <p:xfrm>
          <a:off x="609600" y="1828800"/>
          <a:ext cx="7772400" cy="3352800"/>
        </p:xfrm>
        <a:graphic>
          <a:graphicData uri="http://schemas.openxmlformats.org/drawingml/2006/table">
            <a:tbl>
              <a:tblPr/>
              <a:tblGrid>
                <a:gridCol w="2590800"/>
                <a:gridCol w="2590800"/>
                <a:gridCol w="2590800"/>
              </a:tblGrid>
              <a:tr h="335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6" name="Picture 52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1987- 88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Student group (Rozendaal, Slagle, Wobus, Otillar, Fleckenstein) propose a more serious program.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Fall Picnic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  <p:pic>
        <p:nvPicPr>
          <p:cNvPr id="112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1988-89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Vick becomes Student Affairs VP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Starbird becomes Associate Dean and DS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122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1989-90: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Second student group recommends changes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Starbird says all DSers should complete deaprtmental honors degrees</a:t>
            </a:r>
          </a:p>
          <a:p>
            <a:pPr eaLnBrk="1" hangingPunct="1"/>
            <a:endParaRPr lang="en-US" smtClean="0"/>
          </a:p>
        </p:txBody>
      </p:sp>
      <p:pic>
        <p:nvPicPr>
          <p:cNvPr id="133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1990-91:</a:t>
            </a:r>
          </a:p>
        </p:txBody>
      </p:sp>
      <p:pic>
        <p:nvPicPr>
          <p:cNvPr id="143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762000" y="2362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cs typeface="Times New Roman" pitchFamily="18" charset="0"/>
              </a:rPr>
              <a:t>Cline out of program</a:t>
            </a:r>
            <a:r>
              <a:rPr lang="en-US" sz="320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1991-92</a:t>
            </a:r>
            <a:r>
              <a:rPr lang="en-US" smtClean="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Cline becomes DS Director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Tiny freshman class. (2 women).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Monthly activities started </a:t>
            </a:r>
          </a:p>
          <a:p>
            <a:pPr algn="ctr" eaLnBrk="1" hangingPunct="1">
              <a:buFontTx/>
              <a:buNone/>
            </a:pPr>
            <a:r>
              <a:rPr lang="en-US" i="1" dirty="0" err="1" smtClean="0">
                <a:cs typeface="Times New Roman" pitchFamily="18" charset="0"/>
              </a:rPr>
              <a:t>Beitzel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Ramser</a:t>
            </a:r>
            <a:r>
              <a:rPr lang="en-US" i="1" dirty="0" smtClean="0">
                <a:cs typeface="Times New Roman" pitchFamily="18" charset="0"/>
              </a:rPr>
              <a:t>, Murthy, </a:t>
            </a:r>
            <a:r>
              <a:rPr lang="en-US" i="1" dirty="0" err="1" smtClean="0">
                <a:cs typeface="Times New Roman" pitchFamily="18" charset="0"/>
              </a:rPr>
              <a:t>Herrod</a:t>
            </a:r>
            <a:r>
              <a:rPr lang="en-US" i="1" dirty="0" smtClean="0">
                <a:cs typeface="Times New Roman" pitchFamily="18" charset="0"/>
              </a:rPr>
              <a:t>, </a:t>
            </a:r>
            <a:r>
              <a:rPr lang="en-US" i="1" dirty="0" err="1" smtClean="0">
                <a:cs typeface="Times New Roman" pitchFamily="18" charset="0"/>
              </a:rPr>
              <a:t>Huckaby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/>
              <a:t>1994 – Computer Accounts for DS</a:t>
            </a:r>
            <a:endParaRPr lang="en-US" dirty="0" smtClean="0">
              <a:cs typeface="Times New Roman" pitchFamily="18" charset="0"/>
            </a:endParaRP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Middle School Enrichment Program initiated (</a:t>
            </a:r>
            <a:r>
              <a:rPr lang="en-US" i="1" dirty="0" smtClean="0">
                <a:cs typeface="Times New Roman" pitchFamily="18" charset="0"/>
              </a:rPr>
              <a:t>Murthy, </a:t>
            </a:r>
            <a:r>
              <a:rPr lang="en-US" i="1" dirty="0" err="1" smtClean="0">
                <a:cs typeface="Times New Roman" pitchFamily="18" charset="0"/>
              </a:rPr>
              <a:t>Feldmeyer</a:t>
            </a:r>
            <a:r>
              <a:rPr lang="en-US" dirty="0" smtClean="0">
                <a:cs typeface="Times New Roman" pitchFamily="18" charset="0"/>
              </a:rPr>
              <a:t>)</a:t>
            </a:r>
          </a:p>
        </p:txBody>
      </p:sp>
      <p:pic>
        <p:nvPicPr>
          <p:cNvPr id="153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914400"/>
            <a:ext cx="2743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1994</a:t>
            </a:r>
          </a:p>
        </p:txBody>
      </p:sp>
      <p:pic>
        <p:nvPicPr>
          <p:cNvPr id="16387" name="Content Placeholder 3" descr="picnic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52959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1995</a:t>
            </a:r>
          </a:p>
        </p:txBody>
      </p:sp>
      <p:pic>
        <p:nvPicPr>
          <p:cNvPr id="17411" name="Picture 5" descr="picnic9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43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1996</a:t>
            </a:r>
          </a:p>
        </p:txBody>
      </p:sp>
      <p:pic>
        <p:nvPicPr>
          <p:cNvPr id="18435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1996</a:t>
            </a:r>
          </a:p>
        </p:txBody>
      </p:sp>
      <p:pic>
        <p:nvPicPr>
          <p:cNvPr id="19459" name="Picture 3" descr="picnic9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334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1997</a:t>
            </a:r>
          </a:p>
        </p:txBody>
      </p:sp>
      <p:pic>
        <p:nvPicPr>
          <p:cNvPr id="20483" name="Picture 4" descr="picnic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pic>
        <p:nvPicPr>
          <p:cNvPr id="307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1998</a:t>
            </a:r>
          </a:p>
        </p:txBody>
      </p:sp>
      <p:pic>
        <p:nvPicPr>
          <p:cNvPr id="21507" name="Picture 3" descr="picnic9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1999</a:t>
            </a:r>
          </a:p>
        </p:txBody>
      </p:sp>
      <p:pic>
        <p:nvPicPr>
          <p:cNvPr id="22531" name="Picture 4" descr="picnic9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8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5105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2000</a:t>
            </a:r>
          </a:p>
        </p:txBody>
      </p:sp>
      <p:pic>
        <p:nvPicPr>
          <p:cNvPr id="23555" name="Picture 3" descr="picnic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2001</a:t>
            </a:r>
          </a:p>
        </p:txBody>
      </p:sp>
      <p:pic>
        <p:nvPicPr>
          <p:cNvPr id="24579" name="Picture 4" descr="picnic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2002</a:t>
            </a:r>
          </a:p>
        </p:txBody>
      </p:sp>
      <p:pic>
        <p:nvPicPr>
          <p:cNvPr id="25603" name="Picture 3" descr="picnic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2003</a:t>
            </a:r>
          </a:p>
        </p:txBody>
      </p:sp>
      <p:pic>
        <p:nvPicPr>
          <p:cNvPr id="26627" name="Picture 4" descr="picnic0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8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2004</a:t>
            </a:r>
          </a:p>
        </p:txBody>
      </p:sp>
      <p:pic>
        <p:nvPicPr>
          <p:cNvPr id="27651" name="Picture 3" descr="picnic0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4800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2005</a:t>
            </a:r>
          </a:p>
        </p:txBody>
      </p:sp>
      <p:pic>
        <p:nvPicPr>
          <p:cNvPr id="28675" name="Picture 4" descr="picnic0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2006</a:t>
            </a:r>
          </a:p>
        </p:txBody>
      </p:sp>
      <p:pic>
        <p:nvPicPr>
          <p:cNvPr id="29699" name="Picture 3" descr="picnic0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60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2007</a:t>
            </a: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3352800" y="2514600"/>
            <a:ext cx="2130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Where are you?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</p:txBody>
      </p:sp>
      <p:pic>
        <p:nvPicPr>
          <p:cNvPr id="41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85800" y="5867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Picnic 2008</a:t>
            </a:r>
          </a:p>
        </p:txBody>
      </p:sp>
      <p:pic>
        <p:nvPicPr>
          <p:cNvPr id="31747" name="Picture 3" descr="picnic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 and then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114800"/>
          </a:xfrm>
        </p:spPr>
        <p:txBody>
          <a:bodyPr/>
          <a:lstStyle/>
          <a:p>
            <a:pPr eaLnBrk="1" hangingPunct="1"/>
            <a:r>
              <a:rPr lang="en-US" smtClean="0"/>
              <a:t>1994 - Present Berdahl speaks at lunch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1994 – Priority Registration for DS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1995 - </a:t>
            </a:r>
            <a:r>
              <a:rPr lang="en-US" smtClean="0">
                <a:cs typeface="Times New Roman" pitchFamily="18" charset="0"/>
              </a:rPr>
              <a:t>MSEP brings students to UT</a:t>
            </a:r>
            <a:r>
              <a:rPr lang="en-US" smtClean="0"/>
              <a:t> (</a:t>
            </a:r>
            <a:r>
              <a:rPr lang="en-US" i="1" smtClean="0"/>
              <a:t>Bhogte</a:t>
            </a:r>
            <a:r>
              <a:rPr lang="en-US" smtClean="0"/>
              <a:t>)</a:t>
            </a:r>
          </a:p>
        </p:txBody>
      </p:sp>
      <p:pic>
        <p:nvPicPr>
          <p:cNvPr id="327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Charge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1996 – Program approaching 100 Dean’s Scholars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Dean Rankin asks for the program to be doubled</a:t>
            </a:r>
          </a:p>
        </p:txBody>
      </p:sp>
      <p:pic>
        <p:nvPicPr>
          <p:cNvPr id="337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DS Student Association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DS Student Association born in 1997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suggested by Brehm</a:t>
            </a:r>
            <a:endParaRPr lang="en-US" smtClean="0"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First council chaired by Liao</a:t>
            </a:r>
          </a:p>
          <a:p>
            <a:pPr algn="ctr" eaLnBrk="1" hangingPunct="1">
              <a:buFontTx/>
              <a:buNone/>
            </a:pPr>
            <a:endParaRPr lang="en-US" i="1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Third Student Committee</a:t>
            </a:r>
            <a:r>
              <a:rPr lang="en-US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i="1" smtClean="0"/>
              <a:t>Second year’s speaking seminars</a:t>
            </a:r>
          </a:p>
        </p:txBody>
      </p:sp>
      <p:pic>
        <p:nvPicPr>
          <p:cNvPr id="348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…and more activities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Upper Division DS Speaker Series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smtClean="0"/>
              <a:t>		2000 – Oliver Sacks, Jared Diamond, …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– December dinner</a:t>
            </a:r>
          </a:p>
          <a:p>
            <a:pPr eaLnBrk="1" hangingPunct="1">
              <a:lnSpc>
                <a:spcPct val="80000"/>
              </a:lnSpc>
            </a:pPr>
            <a:endParaRPr lang="en-US" sz="28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1998 - DS given office space in ESB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800" i="1" smtClean="0"/>
              <a:t>“The Dungeon”</a:t>
            </a:r>
          </a:p>
          <a:p>
            <a:pPr eaLnBrk="1" hangingPunct="1">
              <a:lnSpc>
                <a:spcPct val="80000"/>
              </a:lnSpc>
            </a:pPr>
            <a:endParaRPr lang="en-US" sz="2800" i="1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2000 - </a:t>
            </a:r>
            <a:r>
              <a:rPr lang="en-US" sz="2800" smtClean="0">
                <a:cs typeface="Times New Roman" pitchFamily="18" charset="0"/>
              </a:rPr>
              <a:t>Organ Donor Drive</a:t>
            </a:r>
            <a:r>
              <a:rPr lang="en-US" sz="2800" smtClean="0"/>
              <a:t> (</a:t>
            </a:r>
            <a:r>
              <a:rPr lang="en-US" sz="2800" i="1" smtClean="0"/>
              <a:t>DeZern</a:t>
            </a:r>
            <a:r>
              <a:rPr lang="en-US" sz="2800" smtClean="0"/>
              <a:t>)</a:t>
            </a:r>
          </a:p>
        </p:txBody>
      </p:sp>
      <p:pic>
        <p:nvPicPr>
          <p:cNvPr id="358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Where did we stand?</a:t>
            </a:r>
            <a:br>
              <a:rPr lang="en-US" sz="4000" smtClean="0"/>
            </a:br>
            <a:r>
              <a:rPr lang="en-US" sz="4000" smtClean="0"/>
              <a:t>March, 2001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160 </a:t>
            </a:r>
            <a:r>
              <a:rPr lang="en-US" sz="2800" dirty="0" smtClean="0"/>
              <a:t>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68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Looking Back from 2001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400 Alumni </a:t>
            </a:r>
          </a:p>
          <a:p>
            <a:pPr eaLnBrk="1" hangingPunct="1"/>
            <a:r>
              <a:rPr lang="en-US" smtClean="0"/>
              <a:t>Many scientists and physicians</a:t>
            </a:r>
          </a:p>
          <a:p>
            <a:pPr eaLnBrk="1" hangingPunct="1"/>
            <a:r>
              <a:rPr lang="en-US" smtClean="0"/>
              <a:t>4 UT Outstanding Students</a:t>
            </a:r>
          </a:p>
          <a:p>
            <a:pPr eaLnBrk="1" hangingPunct="1"/>
            <a:r>
              <a:rPr lang="en-US" smtClean="0"/>
              <a:t>3 Marshall Scholars plus many NSF and other leading fellowships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Three DS marriages 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Where </a:t>
            </a:r>
            <a:r>
              <a:rPr lang="en-US" sz="4000" dirty="0" smtClean="0"/>
              <a:t>do </a:t>
            </a:r>
            <a:r>
              <a:rPr lang="en-US" sz="4000" dirty="0" smtClean="0"/>
              <a:t>we stand?</a:t>
            </a:r>
            <a:br>
              <a:rPr lang="en-US" sz="4000" dirty="0" smtClean="0"/>
            </a:br>
            <a:r>
              <a:rPr lang="en-US" sz="4000" dirty="0" smtClean="0"/>
              <a:t>March, </a:t>
            </a:r>
            <a:r>
              <a:rPr lang="en-US" sz="4000" dirty="0" smtClean="0"/>
              <a:t>2011</a:t>
            </a:r>
            <a:endParaRPr lang="en-US" sz="4000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Currently 160 Dean’s Scholars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8-10 seminars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30 admitted from HS – 20 from current students</a:t>
            </a:r>
          </a:p>
          <a:p>
            <a:pPr eaLnBrk="1" hangingPunct="1"/>
            <a:endParaRPr lang="en-US" sz="2800" dirty="0" smtClean="0">
              <a:cs typeface="Times New Roman" pitchFamily="18" charset="0"/>
            </a:endParaRPr>
          </a:p>
          <a:p>
            <a:pPr eaLnBrk="1" hangingPunct="1"/>
            <a:r>
              <a:rPr lang="en-US" sz="2800" dirty="0" smtClean="0">
                <a:cs typeface="Times New Roman" pitchFamily="18" charset="0"/>
              </a:rPr>
              <a:t>about half pre-med (several MD/PhD per year)</a:t>
            </a:r>
            <a:r>
              <a:rPr lang="en-US" sz="2800" dirty="0" smtClean="0"/>
              <a:t> </a:t>
            </a:r>
          </a:p>
        </p:txBody>
      </p:sp>
      <p:pic>
        <p:nvPicPr>
          <p:cNvPr id="389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Line 6"/>
          <p:cNvSpPr>
            <a:spLocks noChangeShapeType="1"/>
          </p:cNvSpPr>
          <p:nvPr/>
        </p:nvSpPr>
        <p:spPr bwMode="auto">
          <a:xfrm>
            <a:off x="26670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9" name="Line 7"/>
          <p:cNvSpPr>
            <a:spLocks noChangeShapeType="1"/>
          </p:cNvSpPr>
          <p:nvPr/>
        </p:nvSpPr>
        <p:spPr bwMode="auto">
          <a:xfrm>
            <a:off x="1143000" y="2971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1066800" y="39624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>
            <a:off x="4419600" y="4038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286000" y="236220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215</a:t>
            </a:r>
            <a:endParaRPr lang="en-US" dirty="0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90600" y="3352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14400" y="4419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35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4251325" y="43846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1981200" y="5029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1200" y="5638800"/>
            <a:ext cx="748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And Now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39943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45" name="Text Box 10"/>
          <p:cNvSpPr txBox="1">
            <a:spLocks noChangeArrowheads="1"/>
          </p:cNvSpPr>
          <p:nvPr/>
        </p:nvSpPr>
        <p:spPr bwMode="auto">
          <a:xfrm>
            <a:off x="762000" y="5257800"/>
            <a:ext cx="1096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many</a:t>
            </a:r>
            <a:endParaRPr lang="en-US" sz="3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Now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400 Alumni </a:t>
            </a:r>
          </a:p>
          <a:p>
            <a:pPr eaLnBrk="1" hangingPunct="1"/>
            <a:r>
              <a:rPr lang="en-US" dirty="0" smtClean="0"/>
              <a:t>Many scientists and physicians</a:t>
            </a:r>
          </a:p>
          <a:p>
            <a:pPr eaLnBrk="1" hangingPunct="1"/>
            <a:r>
              <a:rPr lang="en-US" dirty="0" smtClean="0"/>
              <a:t>4 UT Outstanding Students</a:t>
            </a:r>
          </a:p>
          <a:p>
            <a:pPr eaLnBrk="1" hangingPunct="1"/>
            <a:r>
              <a:rPr lang="en-US" dirty="0" smtClean="0"/>
              <a:t>3 Marshall Scholars plus many NSF and other leading fellowships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dirty="0" smtClean="0">
                <a:cs typeface="Times New Roman" pitchFamily="18" charset="0"/>
              </a:rPr>
              <a:t>One Rhodes Scholar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/>
              <a:t>6</a:t>
            </a:r>
            <a:endParaRPr lang="en-US" sz="3200" dirty="0"/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10054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 smtClean="0"/>
              <a:t>1000</a:t>
            </a:r>
            <a:endParaRPr lang="en-US" sz="3200" dirty="0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62000" y="5029200"/>
            <a:ext cx="950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Four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</p:txBody>
      </p:sp>
      <p:pic>
        <p:nvPicPr>
          <p:cNvPr id="51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And Now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01000" cy="4876800"/>
          </a:xfrm>
        </p:spPr>
        <p:txBody>
          <a:bodyPr/>
          <a:lstStyle/>
          <a:p>
            <a:pPr eaLnBrk="1" hangingPunct="1"/>
            <a:r>
              <a:rPr lang="en-US" smtClean="0"/>
              <a:t>400 Alumni </a:t>
            </a:r>
          </a:p>
          <a:p>
            <a:pPr eaLnBrk="1" hangingPunct="1"/>
            <a:r>
              <a:rPr lang="en-US" smtClean="0"/>
              <a:t>Many scientists and physicians</a:t>
            </a:r>
          </a:p>
          <a:p>
            <a:pPr eaLnBrk="1" hangingPunct="1"/>
            <a:r>
              <a:rPr lang="en-US" smtClean="0"/>
              <a:t>4 UT Outstanding Students</a:t>
            </a:r>
          </a:p>
          <a:p>
            <a:pPr eaLnBrk="1" hangingPunct="1"/>
            <a:r>
              <a:rPr lang="en-US" smtClean="0"/>
              <a:t>3 Marshall Scholars plus many NSF and other leading fellowships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Three DS marriages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One Gates Scholar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One Rhoads Scholar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1219200" y="19812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990600" y="37338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62000" y="3962400"/>
            <a:ext cx="304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5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295400" y="1676400"/>
            <a:ext cx="793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700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1219200" y="4800600"/>
            <a:ext cx="457200" cy="609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62000" y="5029200"/>
            <a:ext cx="9509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Four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2003 </a:t>
            </a:r>
            <a:r>
              <a:rPr lang="en-US" i="1" smtClean="0"/>
              <a:t>Picasso at the Lapin Agile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2003 </a:t>
            </a:r>
            <a:r>
              <a:rPr lang="en-US" i="1" smtClean="0"/>
              <a:t>Arsenic and Old Lace … and more</a:t>
            </a:r>
          </a:p>
          <a:p>
            <a:pPr eaLnBrk="1" hangingPunct="1"/>
            <a:r>
              <a:rPr lang="en-US" smtClean="0"/>
              <a:t>Three Time Intramural Women’s Track Champions</a:t>
            </a:r>
          </a:p>
          <a:p>
            <a:pPr eaLnBrk="1" hangingPunct="1"/>
            <a:r>
              <a:rPr lang="en-US" smtClean="0"/>
              <a:t>One Time (B League) Coed Soccer Champions</a:t>
            </a:r>
          </a:p>
          <a:p>
            <a:pPr eaLnBrk="1" hangingPunct="1"/>
            <a:r>
              <a:rPr lang="en-US" smtClean="0"/>
              <a:t>Tutoring</a:t>
            </a:r>
          </a:p>
          <a:p>
            <a:pPr eaLnBrk="1" hangingPunct="1"/>
            <a:r>
              <a:rPr lang="en-US" smtClean="0"/>
              <a:t>Lunch (yes, but not like before)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New Activities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Picasso at the Lapin Agile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2003 </a:t>
            </a:r>
            <a:r>
              <a:rPr lang="en-US" i="1" dirty="0" smtClean="0"/>
              <a:t>Arsenic and Old Lace … and more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Three Time Intramural Women’s Track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One Time (B League) Coed Soccer Champions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Tutoring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Lunch (yes, but not like before)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DS </a:t>
            </a:r>
            <a:r>
              <a:rPr lang="en-US" dirty="0" smtClean="0"/>
              <a:t>Dance (on, off, on)</a:t>
            </a:r>
            <a:endParaRPr lang="en-US" dirty="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endParaRPr lang="en-US" smtClean="0"/>
          </a:p>
        </p:txBody>
      </p:sp>
      <p:pic>
        <p:nvPicPr>
          <p:cNvPr id="61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smtClean="0"/>
              <a:t>1983-1992 – Dean’s Office</a:t>
            </a:r>
          </a:p>
          <a:p>
            <a:pPr eaLnBrk="1" hangingPunct="1"/>
            <a:r>
              <a:rPr lang="en-US" smtClean="0"/>
              <a:t>1992-2001 – Students (lots)</a:t>
            </a:r>
          </a:p>
          <a:p>
            <a:pPr eaLnBrk="1" hangingPunct="1"/>
            <a:r>
              <a:rPr lang="en-US" smtClean="0"/>
              <a:t>2001-2005 – Brett Westbrook-Program Coordinator</a:t>
            </a:r>
          </a:p>
          <a:p>
            <a:pPr eaLnBrk="1" hangingPunct="1"/>
            <a:r>
              <a:rPr lang="en-US" smtClean="0"/>
              <a:t>2005-2006 - Dean’s Office (again)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</a:t>
            </a:r>
            <a:r>
              <a:rPr lang="en-US" dirty="0" smtClean="0"/>
              <a:t>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Administrative Assistance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1983-1992 – Dean’s Office</a:t>
            </a:r>
          </a:p>
          <a:p>
            <a:pPr eaLnBrk="1" hangingPunct="1"/>
            <a:r>
              <a:rPr lang="en-US" dirty="0" smtClean="0"/>
              <a:t>1992-2001 – Students (lots)</a:t>
            </a:r>
          </a:p>
          <a:p>
            <a:pPr eaLnBrk="1" hangingPunct="1"/>
            <a:r>
              <a:rPr lang="en-US" dirty="0" smtClean="0"/>
              <a:t>2001-2005 – Brett Westbrook-Program Coordinator</a:t>
            </a:r>
          </a:p>
          <a:p>
            <a:pPr eaLnBrk="1" hangingPunct="1"/>
            <a:r>
              <a:rPr lang="en-US" dirty="0" smtClean="0"/>
              <a:t>2005-2006 - Dean’s Office (again)</a:t>
            </a:r>
          </a:p>
          <a:p>
            <a:pPr eaLnBrk="1" hangingPunct="1"/>
            <a:r>
              <a:rPr lang="en-US" dirty="0" smtClean="0"/>
              <a:t>2006-2010 </a:t>
            </a:r>
            <a:r>
              <a:rPr lang="en-US" dirty="0" smtClean="0"/>
              <a:t>– </a:t>
            </a:r>
            <a:r>
              <a:rPr lang="en-US" dirty="0" err="1" smtClean="0"/>
              <a:t>Allisa</a:t>
            </a:r>
            <a:r>
              <a:rPr lang="en-US" dirty="0" smtClean="0"/>
              <a:t> Carter – Program Coordinator + academic advisors </a:t>
            </a:r>
            <a:endParaRPr lang="en-US" dirty="0" smtClean="0"/>
          </a:p>
          <a:p>
            <a:pPr eaLnBrk="1" hangingPunct="1"/>
            <a:r>
              <a:rPr lang="en-US" dirty="0" smtClean="0"/>
              <a:t>2010-present - Office for Honors, Research and International Study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Faculty Review</a:t>
            </a:r>
            <a:br>
              <a:rPr lang="en-US" sz="4000" smtClean="0"/>
            </a:br>
            <a:r>
              <a:rPr lang="en-US" sz="4000" smtClean="0"/>
              <a:t>as of 2001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An expanded program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More students ?</a:t>
            </a:r>
          </a:p>
          <a:p>
            <a:pPr algn="ctr" eaLnBrk="1" hangingPunct="1">
              <a:buFontTx/>
              <a:buNone/>
            </a:pPr>
            <a:endParaRPr lang="en-US" smtClean="0"/>
          </a:p>
          <a:p>
            <a:pPr algn="ctr" eaLnBrk="1" hangingPunct="1">
              <a:buFontTx/>
              <a:buNone/>
            </a:pPr>
            <a:r>
              <a:rPr lang="en-US" smtClean="0"/>
              <a:t>Special Classes ?</a:t>
            </a:r>
          </a:p>
        </p:txBody>
      </p:sp>
      <p:pic>
        <p:nvPicPr>
          <p:cNvPr id="5530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Recommendations - 2002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college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632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Approved - 2003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Dean’s Scholars Honors Degrees to be administered by the </a:t>
            </a:r>
            <a:r>
              <a:rPr lang="en-US" b="1" smtClean="0"/>
              <a:t>departments</a:t>
            </a:r>
          </a:p>
          <a:p>
            <a:pPr eaLnBrk="1" hangingPunct="1"/>
            <a:endParaRPr lang="en-US" b="1" smtClean="0"/>
          </a:p>
          <a:p>
            <a:pPr eaLnBrk="1" hangingPunct="1"/>
            <a:r>
              <a:rPr lang="en-US" smtClean="0"/>
              <a:t>Honors Courses – Biology, Mathematics, Computer Sciences, Physics, Chemistry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	</a:t>
            </a:r>
          </a:p>
        </p:txBody>
      </p:sp>
      <p:pic>
        <p:nvPicPr>
          <p:cNvPr id="5734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endParaRPr lang="en-US" sz="3600" b="1" smtClean="0"/>
          </a:p>
        </p:txBody>
      </p:sp>
      <p:pic>
        <p:nvPicPr>
          <p:cNvPr id="583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</p:txBody>
      </p:sp>
      <p:pic>
        <p:nvPicPr>
          <p:cNvPr id="593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</p:txBody>
      </p:sp>
      <p:pic>
        <p:nvPicPr>
          <p:cNvPr id="604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</p:txBody>
      </p:sp>
      <p:pic>
        <p:nvPicPr>
          <p:cNvPr id="717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</p:txBody>
      </p:sp>
      <p:pic>
        <p:nvPicPr>
          <p:cNvPr id="614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/>
          <a:lstStyle/>
          <a:p>
            <a:pPr eaLnBrk="1" hangingPunct="1"/>
            <a:r>
              <a:rPr lang="en-US" smtClean="0"/>
              <a:t>30 hours in major</a:t>
            </a:r>
          </a:p>
          <a:p>
            <a:pPr eaLnBrk="1" hangingPunct="1"/>
            <a:r>
              <a:rPr lang="en-US" smtClean="0"/>
              <a:t>30 hours DS requirements</a:t>
            </a:r>
          </a:p>
          <a:p>
            <a:pPr lvl="1" eaLnBrk="1" hangingPunct="1"/>
            <a:r>
              <a:rPr lang="en-US" smtClean="0"/>
              <a:t>Honors courses in 4 or 5 areas</a:t>
            </a:r>
          </a:p>
          <a:p>
            <a:pPr lvl="1" eaLnBrk="1" hangingPunct="1"/>
            <a:r>
              <a:rPr lang="en-US" smtClean="0"/>
              <a:t>Rhetoric</a:t>
            </a:r>
          </a:p>
          <a:p>
            <a:pPr lvl="1" eaLnBrk="1" hangingPunct="1"/>
            <a:r>
              <a:rPr lang="en-US" smtClean="0"/>
              <a:t>Research and Honors Thesis</a:t>
            </a:r>
          </a:p>
          <a:p>
            <a:pPr eaLnBrk="1" hangingPunct="1"/>
            <a:r>
              <a:rPr lang="en-US" smtClean="0"/>
              <a:t>30 hours UT requirements</a:t>
            </a:r>
          </a:p>
          <a:p>
            <a:pPr lvl="1" eaLnBrk="1" hangingPunct="1"/>
            <a:r>
              <a:rPr lang="en-US" smtClean="0"/>
              <a:t>History, Government, Humanities, Fine Arts</a:t>
            </a:r>
          </a:p>
          <a:p>
            <a:pPr eaLnBrk="1" hangingPunct="1"/>
            <a:r>
              <a:rPr lang="en-US" sz="3600" b="1" smtClean="0"/>
              <a:t>30 Hours Electives </a:t>
            </a:r>
          </a:p>
        </p:txBody>
      </p:sp>
      <p:pic>
        <p:nvPicPr>
          <p:cNvPr id="624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</p:txBody>
      </p:sp>
      <p:pic>
        <p:nvPicPr>
          <p:cNvPr id="634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</a:t>
            </a:r>
          </a:p>
        </p:txBody>
      </p:sp>
      <p:pic>
        <p:nvPicPr>
          <p:cNvPr id="6451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endParaRPr lang="en-US" smtClean="0"/>
          </a:p>
        </p:txBody>
      </p:sp>
      <p:pic>
        <p:nvPicPr>
          <p:cNvPr id="6554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656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Dean’s Scholars Degrees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First Three Graduates 2006</a:t>
            </a:r>
          </a:p>
          <a:p>
            <a:pPr eaLnBrk="1" hangingPunct="1"/>
            <a:r>
              <a:rPr lang="en-US" smtClean="0"/>
              <a:t>First Four Year Graduates 2007</a:t>
            </a:r>
          </a:p>
          <a:p>
            <a:pPr eaLnBrk="1" hangingPunct="1"/>
            <a:r>
              <a:rPr lang="en-US" smtClean="0"/>
              <a:t>Applications – 600 (2007)  …   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and past 1000 still more (2008)</a:t>
            </a:r>
          </a:p>
          <a:p>
            <a:pPr eaLnBrk="1" hangingPunct="1"/>
            <a:r>
              <a:rPr lang="en-US" smtClean="0"/>
              <a:t>Quality of applications – hard to believe</a:t>
            </a:r>
          </a:p>
          <a:p>
            <a:pPr eaLnBrk="1" hangingPunct="1"/>
            <a:r>
              <a:rPr lang="en-US" smtClean="0"/>
              <a:t>Quality of Graduates – even harder to believe</a:t>
            </a:r>
          </a:p>
          <a:p>
            <a:pPr eaLnBrk="1" hangingPunct="1"/>
            <a:endParaRPr lang="en-US" smtClean="0"/>
          </a:p>
        </p:txBody>
      </p:sp>
      <p:pic>
        <p:nvPicPr>
          <p:cNvPr id="6758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819400"/>
            <a:ext cx="4343400" cy="4038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First Rhodes Scholar: </a:t>
            </a:r>
          </a:p>
          <a:p>
            <a:pPr eaLnBrk="1" hangingPunct="1">
              <a:buFontTx/>
              <a:buNone/>
            </a:pPr>
            <a:r>
              <a:rPr lang="en-US" smtClean="0"/>
              <a:t>		Sarah Miller</a:t>
            </a:r>
          </a:p>
          <a:p>
            <a:pPr eaLnBrk="1" hangingPunct="1"/>
            <a:endParaRPr lang="en-US" smtClean="0"/>
          </a:p>
        </p:txBody>
      </p:sp>
      <p:pic>
        <p:nvPicPr>
          <p:cNvPr id="6861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524000"/>
            <a:ext cx="2857500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477000" y="2819400"/>
            <a:ext cx="4572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3200400"/>
            <a:ext cx="2286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24600" y="2362200"/>
            <a:ext cx="5334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0" y="838200"/>
            <a:ext cx="2209800" cy="1371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914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Why have I never seen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all these stars over RLM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Freehand575 BT" pitchFamily="66" charset="0"/>
              </a:rPr>
              <a:t>before?</a:t>
            </a:r>
            <a:endParaRPr lang="en-US" dirty="0">
              <a:solidFill>
                <a:srgbClr val="002060"/>
              </a:solidFill>
              <a:latin typeface="Freehand575 B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Award 2009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8229600" cy="2057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Scholars Student Association wins </a:t>
            </a:r>
          </a:p>
          <a:p>
            <a:pPr algn="ctr" eaLnBrk="1" hangingPunct="1">
              <a:buFontTx/>
              <a:buNone/>
            </a:pPr>
            <a:r>
              <a:rPr lang="en-US" smtClean="0"/>
              <a:t>Swing Out Award as “Best New Organization”</a:t>
            </a:r>
          </a:p>
        </p:txBody>
      </p:sp>
      <p:pic>
        <p:nvPicPr>
          <p:cNvPr id="6963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Beginning 1983-84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Was there something earlier?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Program intended to admit about 25 per year – achieve a steady state of 100.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Jim Vick was Director.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Mike Starbird taught the freshman seminar. </a:t>
            </a:r>
          </a:p>
          <a:p>
            <a:pPr eaLnBrk="1" hangingPunct="1"/>
            <a:r>
              <a:rPr lang="en-US" smtClean="0">
                <a:cs typeface="Times New Roman" pitchFamily="18" charset="0"/>
              </a:rPr>
              <a:t>January trip to Port Aransas</a:t>
            </a:r>
          </a:p>
          <a:p>
            <a:pPr eaLnBrk="1" hangingPunct="1"/>
            <a:endParaRPr lang="en-US" smtClean="0"/>
          </a:p>
        </p:txBody>
      </p:sp>
      <p:pic>
        <p:nvPicPr>
          <p:cNvPr id="81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pic>
        <p:nvPicPr>
          <p:cNvPr id="7066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1684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 …                        .</a:t>
            </a:r>
          </a:p>
        </p:txBody>
      </p:sp>
      <p:pic>
        <p:nvPicPr>
          <p:cNvPr id="7168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2009-10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752600"/>
            <a:ext cx="2743200" cy="2057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0000" smtClean="0"/>
              <a:t>67</a:t>
            </a:r>
          </a:p>
          <a:p>
            <a:pPr eaLnBrk="1" hangingPunct="1"/>
            <a:endParaRPr lang="en-US" smtClean="0"/>
          </a:p>
        </p:txBody>
      </p:sp>
      <p:sp>
        <p:nvSpPr>
          <p:cNvPr id="72708" name="TextBox 3"/>
          <p:cNvSpPr txBox="1">
            <a:spLocks noChangeArrowheads="1"/>
          </p:cNvSpPr>
          <p:nvPr/>
        </p:nvSpPr>
        <p:spPr bwMode="auto">
          <a:xfrm>
            <a:off x="381000" y="4876800"/>
            <a:ext cx="838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For the 2010 class, there were 67 high school valedictorians who applied for the program and were </a:t>
            </a:r>
            <a:r>
              <a:rPr lang="en-US" sz="3600" b="1"/>
              <a:t>rejected</a:t>
            </a:r>
            <a:r>
              <a:rPr lang="en-US" sz="3600"/>
              <a:t>.</a:t>
            </a:r>
          </a:p>
        </p:txBody>
      </p:sp>
      <p:pic>
        <p:nvPicPr>
          <p:cNvPr id="7270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New Program</a:t>
            </a:r>
          </a:p>
        </p:txBody>
      </p:sp>
      <p:pic>
        <p:nvPicPr>
          <p:cNvPr id="7373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New Program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Health Science Honors Program</a:t>
            </a:r>
          </a:p>
        </p:txBody>
      </p:sp>
      <p:pic>
        <p:nvPicPr>
          <p:cNvPr id="7475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pic>
        <p:nvPicPr>
          <p:cNvPr id="7577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667000"/>
            <a:ext cx="5562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Dean’s Scholar Joseph Barratt’s father Dr. Michael Barratt offers to carry memento of program aboard the final flight of space shuttle Discovery</a:t>
            </a:r>
          </a:p>
        </p:txBody>
      </p:sp>
      <p:pic>
        <p:nvPicPr>
          <p:cNvPr id="7680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743200"/>
            <a:ext cx="2224088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2" descr="http://www.cs.utexas.edu/users/cline/DS_announcements/DS_in_spac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865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2010</a:t>
            </a:r>
            <a:br>
              <a:rPr lang="en-US" smtClean="0"/>
            </a:br>
            <a:r>
              <a:rPr lang="en-US" smtClean="0"/>
              <a:t>DS in Space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8229600" cy="487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mtClean="0"/>
              <a:t>Launched Thursday, February 24, 2011</a:t>
            </a:r>
          </a:p>
        </p:txBody>
      </p:sp>
      <p:pic>
        <p:nvPicPr>
          <p:cNvPr id="7885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1985-86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Starbird goes on leave. 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Cline replaces him in the freshman seminar.</a:t>
            </a:r>
          </a:p>
          <a:p>
            <a:pPr algn="ctr" eaLnBrk="1" hangingPunct="1">
              <a:buFontTx/>
              <a:buNone/>
            </a:pPr>
            <a:r>
              <a:rPr lang="en-US" smtClean="0">
                <a:cs typeface="Times New Roman" pitchFamily="18" charset="0"/>
              </a:rPr>
              <a:t> (</a:t>
            </a:r>
            <a:r>
              <a:rPr lang="en-US" i="1" smtClean="0">
                <a:cs typeface="Times New Roman" pitchFamily="18" charset="0"/>
              </a:rPr>
              <a:t>Zen and the Art of Motorcycle Maintenance.</a:t>
            </a:r>
            <a:r>
              <a:rPr lang="en-US" smtClean="0">
                <a:cs typeface="Times New Roman" pitchFamily="18" charset="0"/>
              </a:rPr>
              <a:t>)</a:t>
            </a:r>
          </a:p>
          <a:p>
            <a:pPr eaLnBrk="1" hangingPunct="1"/>
            <a:endParaRPr lang="en-US" smtClean="0"/>
          </a:p>
        </p:txBody>
      </p:sp>
      <p:pic>
        <p:nvPicPr>
          <p:cNvPr id="92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089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192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2010</a:t>
            </a:r>
            <a:br>
              <a:rPr lang="en-US" smtClean="0"/>
            </a:br>
            <a:r>
              <a:rPr lang="en-US" smtClean="0"/>
              <a:t>Some Setbacks</a:t>
            </a:r>
          </a:p>
        </p:txBody>
      </p:sp>
      <p:pic>
        <p:nvPicPr>
          <p:cNvPr id="82947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Box 4"/>
          <p:cNvSpPr txBox="1">
            <a:spLocks noChangeArrowheads="1"/>
          </p:cNvSpPr>
          <p:nvPr/>
        </p:nvSpPr>
        <p:spPr bwMode="auto">
          <a:xfrm>
            <a:off x="2362200" y="2590800"/>
            <a:ext cx="6019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</a:t>
            </a:r>
            <a:r>
              <a:rPr lang="en-US" sz="3200"/>
              <a:t>Lost our coordinator</a:t>
            </a:r>
          </a:p>
          <a:p>
            <a:pPr>
              <a:buFont typeface="Arial" charset="0"/>
              <a:buChar char="•"/>
            </a:pPr>
            <a:endParaRPr lang="en-US" sz="3200"/>
          </a:p>
          <a:p>
            <a:pPr>
              <a:buFont typeface="Arial" charset="0"/>
              <a:buChar char="•"/>
            </a:pPr>
            <a:r>
              <a:rPr lang="en-US" sz="3200"/>
              <a:t> Lost most scholarships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</a:t>
            </a:r>
          </a:p>
        </p:txBody>
      </p:sp>
      <p:pic>
        <p:nvPicPr>
          <p:cNvPr id="83971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No growth</a:t>
            </a:r>
          </a:p>
        </p:txBody>
      </p:sp>
      <p:pic>
        <p:nvPicPr>
          <p:cNvPr id="84996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No growth</a:t>
            </a:r>
          </a:p>
          <a:p>
            <a:pPr eaLnBrk="1" hangingPunct="1"/>
            <a:r>
              <a:rPr lang="en-US" smtClean="0"/>
              <a:t>More early research experience</a:t>
            </a:r>
          </a:p>
        </p:txBody>
      </p:sp>
      <p:pic>
        <p:nvPicPr>
          <p:cNvPr id="86020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No growth</a:t>
            </a:r>
          </a:p>
          <a:p>
            <a:pPr eaLnBrk="1" hangingPunct="1"/>
            <a:r>
              <a:rPr lang="en-US" smtClean="0"/>
              <a:t>More early research experience</a:t>
            </a:r>
          </a:p>
          <a:p>
            <a:pPr eaLnBrk="1" hangingPunct="1"/>
            <a:r>
              <a:rPr lang="en-US" smtClean="0"/>
              <a:t>More switches of interest from medical school to graduate school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87044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No growth</a:t>
            </a:r>
          </a:p>
          <a:p>
            <a:pPr eaLnBrk="1" hangingPunct="1"/>
            <a:r>
              <a:rPr lang="en-US" smtClean="0"/>
              <a:t>More early research experience</a:t>
            </a:r>
          </a:p>
          <a:p>
            <a:pPr eaLnBrk="1" hangingPunct="1"/>
            <a:r>
              <a:rPr lang="en-US" smtClean="0"/>
              <a:t>More switches of interest from medical school to graduate school</a:t>
            </a:r>
          </a:p>
          <a:p>
            <a:pPr eaLnBrk="1" hangingPunct="1"/>
            <a:r>
              <a:rPr lang="en-US" smtClean="0"/>
              <a:t>More MD/PhD candidates</a:t>
            </a:r>
          </a:p>
        </p:txBody>
      </p:sp>
      <p:pic>
        <p:nvPicPr>
          <p:cNvPr id="88068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No growth</a:t>
            </a:r>
          </a:p>
          <a:p>
            <a:pPr eaLnBrk="1" hangingPunct="1"/>
            <a:r>
              <a:rPr lang="en-US" smtClean="0"/>
              <a:t>More early research experience</a:t>
            </a:r>
          </a:p>
          <a:p>
            <a:pPr eaLnBrk="1" hangingPunct="1"/>
            <a:r>
              <a:rPr lang="en-US" smtClean="0"/>
              <a:t>More switches of interest from medical school to graduate school</a:t>
            </a:r>
          </a:p>
          <a:p>
            <a:pPr eaLnBrk="1" hangingPunct="1"/>
            <a:r>
              <a:rPr lang="en-US" smtClean="0"/>
              <a:t>More MD/PhD candidates</a:t>
            </a:r>
          </a:p>
          <a:p>
            <a:pPr eaLnBrk="1" hangingPunct="1"/>
            <a:r>
              <a:rPr lang="en-US" smtClean="0"/>
              <a:t>More and stronger applications</a:t>
            </a:r>
          </a:p>
          <a:p>
            <a:pPr eaLnBrk="1" hangingPunct="1"/>
            <a:endParaRPr lang="en-US" smtClean="0"/>
          </a:p>
        </p:txBody>
      </p:sp>
      <p:pic>
        <p:nvPicPr>
          <p:cNvPr id="89092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3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 – 2011</a:t>
            </a:r>
          </a:p>
        </p:txBody>
      </p:sp>
      <p:pic>
        <p:nvPicPr>
          <p:cNvPr id="90115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6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1986-87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Freshmen DS includes only 5 women.</a:t>
            </a:r>
          </a:p>
          <a:p>
            <a:pPr eaLnBrk="1" hangingPunct="1"/>
            <a:endParaRPr lang="en-US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DS Musicale. 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Sandman Song</a:t>
            </a:r>
          </a:p>
          <a:p>
            <a:pPr eaLnBrk="1" hangingPunct="1"/>
            <a:endParaRPr lang="en-US" i="1" smtClean="0">
              <a:cs typeface="Times New Roman" pitchFamily="18" charset="0"/>
            </a:endParaRPr>
          </a:p>
          <a:p>
            <a:pPr eaLnBrk="1" hangingPunct="1"/>
            <a:r>
              <a:rPr lang="en-US" smtClean="0">
                <a:cs typeface="Times New Roman" pitchFamily="18" charset="0"/>
              </a:rPr>
              <a:t>First end of year dinner.</a:t>
            </a:r>
          </a:p>
          <a:p>
            <a:pPr algn="ctr" eaLnBrk="1" hangingPunct="1">
              <a:buFontTx/>
              <a:buNone/>
            </a:pPr>
            <a:r>
              <a:rPr lang="en-US" i="1" smtClean="0">
                <a:cs typeface="Times New Roman" pitchFamily="18" charset="0"/>
              </a:rPr>
              <a:t>Snicker’s Cake</a:t>
            </a:r>
          </a:p>
        </p:txBody>
      </p:sp>
      <p:pic>
        <p:nvPicPr>
          <p:cNvPr id="1024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 – 2011</a:t>
            </a:r>
          </a:p>
        </p:txBody>
      </p:sp>
      <p:pic>
        <p:nvPicPr>
          <p:cNvPr id="91139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63087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/>
              <a:t> Cline steps down as director</a:t>
            </a:r>
          </a:p>
          <a:p>
            <a:pPr>
              <a:buFont typeface="Arial" charset="0"/>
              <a:buChar char="•"/>
            </a:pPr>
            <a:endParaRPr lang="en-US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Future – 2011</a:t>
            </a:r>
          </a:p>
        </p:txBody>
      </p:sp>
      <p:pic>
        <p:nvPicPr>
          <p:cNvPr id="92163" name="Picture 4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5" descr="DS_Logo_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0"/>
            <a:ext cx="12954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Box 4"/>
          <p:cNvSpPr txBox="1">
            <a:spLocks noChangeArrowheads="1"/>
          </p:cNvSpPr>
          <p:nvPr/>
        </p:nvSpPr>
        <p:spPr bwMode="auto">
          <a:xfrm>
            <a:off x="609600" y="2514600"/>
            <a:ext cx="816133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/>
              <a:t> Cline steps down as director</a:t>
            </a:r>
          </a:p>
          <a:p>
            <a:pPr>
              <a:buFont typeface="Arial" charset="0"/>
              <a:buChar char="•"/>
            </a:pPr>
            <a:r>
              <a:rPr lang="en-US" sz="4000"/>
              <a:t> David Hillis to be fourth DS Director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33CC"/>
      </a:dk2>
      <a:lt2>
        <a:srgbClr val="FFFF99"/>
      </a:lt2>
      <a:accent1>
        <a:srgbClr val="00CC99"/>
      </a:accent1>
      <a:accent2>
        <a:srgbClr val="3333CC"/>
      </a:accent2>
      <a:accent3>
        <a:srgbClr val="AAADE2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1499</Words>
  <Application>Microsoft Office PowerPoint</Application>
  <PresentationFormat>On-screen Show (4:3)</PresentationFormat>
  <Paragraphs>350</Paragraphs>
  <Slides>91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6" baseType="lpstr">
      <vt:lpstr>Times New Roman</vt:lpstr>
      <vt:lpstr>Arial</vt:lpstr>
      <vt:lpstr>Calibri</vt:lpstr>
      <vt:lpstr>Copperplate Gothic Light</vt:lpstr>
      <vt:lpstr>Default Design</vt:lpstr>
      <vt:lpstr>Milestones of The  Dean’s Scholars</vt:lpstr>
      <vt:lpstr>The Beginning 1983-84</vt:lpstr>
      <vt:lpstr>The Beginning 1983-84</vt:lpstr>
      <vt:lpstr>The Beginning 1983-84</vt:lpstr>
      <vt:lpstr>The Beginning 1983-84</vt:lpstr>
      <vt:lpstr>The Beginning 1983-84</vt:lpstr>
      <vt:lpstr>The Beginning 1983-84</vt:lpstr>
      <vt:lpstr>1985-86</vt:lpstr>
      <vt:lpstr>1986-87</vt:lpstr>
      <vt:lpstr>1987- 88</vt:lpstr>
      <vt:lpstr>1988-89</vt:lpstr>
      <vt:lpstr>1989-90:</vt:lpstr>
      <vt:lpstr>1990-91:</vt:lpstr>
      <vt:lpstr>1991-92 </vt:lpstr>
      <vt:lpstr>Picnic 1994</vt:lpstr>
      <vt:lpstr>Picnic 1995</vt:lpstr>
      <vt:lpstr>Picnic 1996</vt:lpstr>
      <vt:lpstr>Picnic 1996</vt:lpstr>
      <vt:lpstr>Picnic 1997</vt:lpstr>
      <vt:lpstr>Picnic 1998</vt:lpstr>
      <vt:lpstr>Picnic 1999</vt:lpstr>
      <vt:lpstr>Picnic 2000</vt:lpstr>
      <vt:lpstr>Picnic 2001</vt:lpstr>
      <vt:lpstr>Picnic 2002</vt:lpstr>
      <vt:lpstr>Picnic 2003</vt:lpstr>
      <vt:lpstr>Picnic 2004</vt:lpstr>
      <vt:lpstr>Picnic 2005</vt:lpstr>
      <vt:lpstr>Picnic 2006</vt:lpstr>
      <vt:lpstr>Picnic 2007</vt:lpstr>
      <vt:lpstr>Picnic 2008</vt:lpstr>
      <vt:lpstr>… and then</vt:lpstr>
      <vt:lpstr>The Charge</vt:lpstr>
      <vt:lpstr>The DS Student Association</vt:lpstr>
      <vt:lpstr>…and more activities</vt:lpstr>
      <vt:lpstr>Where did we stand? March, 2001</vt:lpstr>
      <vt:lpstr>Looking Back from 2001</vt:lpstr>
      <vt:lpstr>Where do we stand? March, 2011</vt:lpstr>
      <vt:lpstr>And Now</vt:lpstr>
      <vt:lpstr>And Now</vt:lpstr>
      <vt:lpstr>And Now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New Activities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Administrative Assistance</vt:lpstr>
      <vt:lpstr>The Faculty Review as of 2001</vt:lpstr>
      <vt:lpstr>Recommendations - 2002</vt:lpstr>
      <vt:lpstr>Approved - 2003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The Dean’s Scholars Degrees</vt:lpstr>
      <vt:lpstr>2008</vt:lpstr>
      <vt:lpstr>2008</vt:lpstr>
      <vt:lpstr>Award 2009</vt:lpstr>
      <vt:lpstr>Applications 2009-10</vt:lpstr>
      <vt:lpstr>Applications 2009-10</vt:lpstr>
      <vt:lpstr>Applications 2009-10</vt:lpstr>
      <vt:lpstr>2010 New Program</vt:lpstr>
      <vt:lpstr>2010 New Program</vt:lpstr>
      <vt:lpstr>2010 DS in Space</vt:lpstr>
      <vt:lpstr>2010 DS in Space</vt:lpstr>
      <vt:lpstr>Slide 77</vt:lpstr>
      <vt:lpstr>2010 DS in Space</vt:lpstr>
      <vt:lpstr>Slide 79</vt:lpstr>
      <vt:lpstr> 2010 Some Setbacks</vt:lpstr>
      <vt:lpstr> 2010 Some Setbacks</vt:lpstr>
      <vt:lpstr> 2010 Some Setbacks</vt:lpstr>
      <vt:lpstr>The Future</vt:lpstr>
      <vt:lpstr>The Future</vt:lpstr>
      <vt:lpstr>The Future</vt:lpstr>
      <vt:lpstr>The Future</vt:lpstr>
      <vt:lpstr>The Future</vt:lpstr>
      <vt:lpstr>The Future</vt:lpstr>
      <vt:lpstr>The Future – 2011</vt:lpstr>
      <vt:lpstr>The Future – 2011</vt:lpstr>
      <vt:lpstr>The Future – 2011</vt:lpstr>
    </vt:vector>
  </TitlesOfParts>
  <Company>University of Texas at Austin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of The  Dean’s Scholars</dc:title>
  <dc:creator>Alan Kaylor Cline</dc:creator>
  <cp:lastModifiedBy>Alan Kaylor Cline</cp:lastModifiedBy>
  <cp:revision>26</cp:revision>
  <dcterms:created xsi:type="dcterms:W3CDTF">2001-03-03T01:46:48Z</dcterms:created>
  <dcterms:modified xsi:type="dcterms:W3CDTF">2011-03-05T02:48:39Z</dcterms:modified>
</cp:coreProperties>
</file>