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257" r:id="rId3"/>
    <p:sldId id="312" r:id="rId4"/>
    <p:sldId id="311" r:id="rId5"/>
    <p:sldId id="310" r:id="rId6"/>
    <p:sldId id="309" r:id="rId7"/>
    <p:sldId id="308" r:id="rId8"/>
    <p:sldId id="258" r:id="rId9"/>
    <p:sldId id="259" r:id="rId10"/>
    <p:sldId id="260" r:id="rId11"/>
    <p:sldId id="261" r:id="rId12"/>
    <p:sldId id="262" r:id="rId13"/>
    <p:sldId id="272" r:id="rId14"/>
    <p:sldId id="263" r:id="rId15"/>
    <p:sldId id="313" r:id="rId16"/>
    <p:sldId id="314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264" r:id="rId31"/>
    <p:sldId id="265" r:id="rId32"/>
    <p:sldId id="266" r:id="rId33"/>
    <p:sldId id="267" r:id="rId34"/>
    <p:sldId id="269" r:id="rId35"/>
    <p:sldId id="274" r:id="rId36"/>
    <p:sldId id="273" r:id="rId37"/>
    <p:sldId id="270" r:id="rId38"/>
    <p:sldId id="275" r:id="rId39"/>
    <p:sldId id="283" r:id="rId40"/>
    <p:sldId id="277" r:id="rId41"/>
    <p:sldId id="278" r:id="rId42"/>
    <p:sldId id="279" r:id="rId43"/>
    <p:sldId id="280" r:id="rId44"/>
    <p:sldId id="281" r:id="rId45"/>
    <p:sldId id="282" r:id="rId46"/>
    <p:sldId id="296" r:id="rId47"/>
    <p:sldId id="297" r:id="rId48"/>
    <p:sldId id="298" r:id="rId49"/>
    <p:sldId id="299" r:id="rId50"/>
    <p:sldId id="349" r:id="rId51"/>
    <p:sldId id="300" r:id="rId52"/>
    <p:sldId id="268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331" r:id="rId63"/>
    <p:sldId id="330" r:id="rId64"/>
    <p:sldId id="329" r:id="rId65"/>
    <p:sldId id="337" r:id="rId66"/>
    <p:sldId id="350" r:id="rId67"/>
    <p:sldId id="341" r:id="rId68"/>
    <p:sldId id="334" r:id="rId69"/>
    <p:sldId id="333" r:id="rId70"/>
    <p:sldId id="332" r:id="rId71"/>
    <p:sldId id="336" r:id="rId72"/>
    <p:sldId id="344" r:id="rId73"/>
    <p:sldId id="345" r:id="rId74"/>
    <p:sldId id="347" r:id="rId75"/>
    <p:sldId id="346" r:id="rId76"/>
    <p:sldId id="348" r:id="rId77"/>
    <p:sldId id="340" r:id="rId78"/>
    <p:sldId id="338" r:id="rId79"/>
    <p:sldId id="339" r:id="rId80"/>
    <p:sldId id="354" r:id="rId81"/>
    <p:sldId id="353" r:id="rId82"/>
    <p:sldId id="352" r:id="rId83"/>
    <p:sldId id="364" r:id="rId84"/>
    <p:sldId id="351" r:id="rId85"/>
    <p:sldId id="362" r:id="rId86"/>
    <p:sldId id="355" r:id="rId87"/>
    <p:sldId id="356" r:id="rId88"/>
    <p:sldId id="357" r:id="rId89"/>
    <p:sldId id="358" r:id="rId90"/>
    <p:sldId id="359" r:id="rId91"/>
    <p:sldId id="360" r:id="rId92"/>
    <p:sldId id="361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0929"/>
  </p:normalViewPr>
  <p:slideViewPr>
    <p:cSldViewPr>
      <p:cViewPr varScale="1">
        <p:scale>
          <a:sx n="99" d="100"/>
          <a:sy n="99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26B-040F-4DC7-BD01-84E26D9B211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D74F-EFE0-4F02-862F-CF2070F1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>
                <a:latin typeface="Copperplate Gothic Light" pitchFamily="34" charset="0"/>
              </a:rPr>
              <a:t>Milestones of The </a:t>
            </a:r>
            <a:br>
              <a:rPr lang="en-US" smtClean="0">
                <a:latin typeface="Copperplate Gothic Light" pitchFamily="34" charset="0"/>
              </a:rPr>
            </a:br>
            <a:r>
              <a:rPr lang="en-US" smtClean="0">
                <a:latin typeface="Copperplate Gothic Light" pitchFamily="34" charset="0"/>
              </a:rPr>
              <a:t>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" name="Group 53"/>
          <p:cNvGraphicFramePr>
            <a:graphicFrameLocks noGrp="1"/>
          </p:cNvGraphicFramePr>
          <p:nvPr/>
        </p:nvGraphicFramePr>
        <p:xfrm>
          <a:off x="609600" y="1828800"/>
          <a:ext cx="7772400" cy="33528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Vick becomes Student Affairs VP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Starbird becomes Associate Dean and DS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Second student group recommends changes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says all </a:t>
            </a:r>
            <a:r>
              <a:rPr lang="en-US" dirty="0" err="1" smtClean="0">
                <a:cs typeface="Times New Roman" pitchFamily="18" charset="0"/>
              </a:rPr>
              <a:t>DSers</a:t>
            </a:r>
            <a:r>
              <a:rPr lang="en-US" dirty="0" smtClean="0">
                <a:cs typeface="Times New Roman" pitchFamily="18" charset="0"/>
              </a:rPr>
              <a:t> should complete departmental honors degrees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cs typeface="Times New Roman" pitchFamily="18" charset="0"/>
              </a:rPr>
              <a:t>Cline out of program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1991-92</a:t>
            </a:r>
            <a:r>
              <a:rPr lang="en-US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 smtClean="0">
                <a:cs typeface="Times New Roman" pitchFamily="18" charset="0"/>
              </a:rPr>
              <a:t>Beitzel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Ramser</a:t>
            </a:r>
            <a:r>
              <a:rPr lang="en-US" i="1" dirty="0" smtClean="0">
                <a:cs typeface="Times New Roman" pitchFamily="18" charset="0"/>
              </a:rPr>
              <a:t>, Murthy, </a:t>
            </a:r>
            <a:r>
              <a:rPr lang="en-US" i="1" dirty="0" err="1" smtClean="0">
                <a:cs typeface="Times New Roman" pitchFamily="18" charset="0"/>
              </a:rPr>
              <a:t>Herrod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Huckaby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1994 – Computer Accounts for DS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Middle School Enrichment Program initiated (</a:t>
            </a:r>
            <a:r>
              <a:rPr lang="en-US" i="1" dirty="0" smtClean="0">
                <a:cs typeface="Times New Roman" pitchFamily="18" charset="0"/>
              </a:rPr>
              <a:t>Murthy, </a:t>
            </a:r>
            <a:r>
              <a:rPr lang="en-US" i="1" dirty="0" err="1" smtClean="0">
                <a:cs typeface="Times New Roman" pitchFamily="18" charset="0"/>
              </a:rPr>
              <a:t>Feldmeyer</a:t>
            </a:r>
            <a:r>
              <a:rPr lang="en-US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2002</a:t>
            </a:r>
          </a:p>
        </p:txBody>
      </p:sp>
      <p:pic>
        <p:nvPicPr>
          <p:cNvPr id="25603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</p:txBody>
      </p:sp>
      <p:pic>
        <p:nvPicPr>
          <p:cNvPr id="41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smtClean="0"/>
              <a:t>1994 - Present Berdahl speaks at lunch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1994 – Priority Registration for 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1995 - </a:t>
            </a:r>
            <a:r>
              <a:rPr lang="en-US" smtClean="0">
                <a:cs typeface="Times New Roman" pitchFamily="18" charset="0"/>
              </a:rPr>
              <a:t>MSEP brings students to UT</a:t>
            </a:r>
            <a:r>
              <a:rPr lang="en-US" smtClean="0"/>
              <a:t> (</a:t>
            </a:r>
            <a:r>
              <a:rPr lang="en-US" i="1" smtClean="0"/>
              <a:t>Bhogte</a:t>
            </a:r>
            <a:r>
              <a:rPr lang="en-US" smtClean="0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1996 – Program approaching 100 Dean’s Scholars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suggested by </a:t>
            </a:r>
            <a:r>
              <a:rPr lang="en-US" i="1" dirty="0" err="1" smtClean="0">
                <a:cs typeface="Times New Roman" pitchFamily="18" charset="0"/>
              </a:rPr>
              <a:t>Brehm</a:t>
            </a:r>
            <a:endParaRPr lang="en-US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 smtClean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Third Student Committee</a:t>
            </a: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Second year’s speaking seminars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2000 - </a:t>
            </a:r>
            <a:r>
              <a:rPr lang="en-US" sz="2800" smtClean="0">
                <a:cs typeface="Times New Roman" pitchFamily="18" charset="0"/>
              </a:rPr>
              <a:t>Organ Donor Drive</a:t>
            </a:r>
            <a:r>
              <a:rPr lang="en-US" sz="2800" smtClean="0"/>
              <a:t> (</a:t>
            </a:r>
            <a:r>
              <a:rPr lang="en-US" sz="2800" i="1" smtClean="0"/>
              <a:t>DeZern</a:t>
            </a:r>
            <a:r>
              <a:rPr lang="en-US" sz="2800" smtClean="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Where did we stand?</a:t>
            </a:r>
            <a:br>
              <a:rPr lang="en-US" sz="4000" smtClean="0"/>
            </a:br>
            <a:r>
              <a:rPr lang="en-US" sz="4000" smtClean="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400 Alumni </a:t>
            </a:r>
          </a:p>
          <a:p>
            <a:pPr eaLnBrk="1" hangingPunct="1"/>
            <a:r>
              <a:rPr lang="en-US" smtClean="0"/>
              <a:t>Many scientists and physicians</a:t>
            </a:r>
          </a:p>
          <a:p>
            <a:pPr eaLnBrk="1" hangingPunct="1"/>
            <a:r>
              <a:rPr lang="en-US" smtClean="0"/>
              <a:t>4 UT Outstanding Students</a:t>
            </a:r>
          </a:p>
          <a:p>
            <a:pPr eaLnBrk="1" hangingPunct="1"/>
            <a:r>
              <a:rPr lang="en-US" smtClean="0"/>
              <a:t>3 Marshall Scholars plus many NSF and other leading fellowships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Three DS marriages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Where do we stand?</a:t>
            </a:r>
            <a:br>
              <a:rPr lang="en-US" sz="4000" dirty="0" smtClean="0"/>
            </a:br>
            <a:r>
              <a:rPr lang="en-US" sz="4000" dirty="0" smtClean="0"/>
              <a:t>March, 2011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Currently 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215</a:t>
            </a:r>
            <a:endParaRPr lang="en-US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Now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62000" y="52578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 Now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73716" y="5024063"/>
            <a:ext cx="114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r>
              <a:rPr lang="en-US" smtClean="0"/>
              <a:t>Lunch (yes, but not like before)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Picasso at the Lapin Agile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DS Dance (on, off, 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  <a:p>
            <a:pPr eaLnBrk="1" hangingPunct="1"/>
            <a:r>
              <a:rPr lang="en-US" smtClean="0"/>
              <a:t>2005-2006 - Dean’s Office (again)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r>
              <a:rPr lang="en-US" dirty="0" smtClean="0"/>
              <a:t>2010-present - Office for Honors, Research and International Study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Faculty Review</a:t>
            </a:r>
            <a:br>
              <a:rPr lang="en-US" sz="4000" smtClean="0"/>
            </a:br>
            <a:r>
              <a:rPr lang="en-US" sz="4000" smtClean="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An expanded program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More students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college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departments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endParaRPr lang="en-US" sz="3600" b="1" smtClean="0"/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  <a:p>
            <a:pPr eaLnBrk="1" hangingPunct="1"/>
            <a:r>
              <a:rPr lang="en-US" sz="3600" b="1" smtClean="0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endParaRPr lang="en-US" smtClean="0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r>
              <a:rPr lang="en-US" smtClean="0"/>
              <a:t>Quality of Graduates – even harder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838200"/>
            <a:ext cx="22098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914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before?</a:t>
            </a:r>
            <a:endParaRPr lang="en-US" dirty="0">
              <a:solidFill>
                <a:srgbClr val="002060"/>
              </a:solidFill>
              <a:latin typeface="Freehand575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For the 2010 class, there were 67 high school valedictorians who applied for the program and were </a:t>
            </a:r>
            <a:r>
              <a:rPr lang="en-US" sz="3600" b="1" dirty="0">
                <a:solidFill>
                  <a:srgbClr val="FFFF00"/>
                </a:solidFill>
              </a:rPr>
              <a:t>rejected</a:t>
            </a:r>
            <a:r>
              <a:rPr lang="en-US" sz="3600" dirty="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089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192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2947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r>
              <a:rPr lang="en-US" sz="3200"/>
              <a:t> Lost most scholarships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cs typeface="Times New Roman" pitchFamily="18" charset="0"/>
              </a:rPr>
              <a:t>Starbird</a:t>
            </a:r>
            <a:r>
              <a:rPr lang="en-US" dirty="0" smtClean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Cline replaces him in the freshman seminar.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5940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</a:t>
            </a:r>
            <a:r>
              <a:rPr lang="en-US" sz="4000" dirty="0" smtClean="0"/>
              <a:t>Reunion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30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r>
              <a:rPr lang="en-US" sz="4000" dirty="0" smtClean="0"/>
              <a:t> Cline </a:t>
            </a:r>
            <a:r>
              <a:rPr lang="en-US" sz="4000" dirty="0"/>
              <a:t>steps down as </a:t>
            </a:r>
            <a:r>
              <a:rPr lang="en-US" sz="4000" dirty="0" smtClean="0"/>
              <a:t>director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3081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r>
              <a:rPr lang="en-US" sz="4000" dirty="0" smtClean="0"/>
              <a:t> Cline </a:t>
            </a:r>
            <a:r>
              <a:rPr lang="en-US" sz="4000" dirty="0"/>
              <a:t>steps down as director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1412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645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 smtClean="0"/>
              <a:t>David </a:t>
            </a:r>
            <a:r>
              <a:rPr lang="en-US" sz="4000" dirty="0" err="1"/>
              <a:t>Hillis</a:t>
            </a:r>
            <a:r>
              <a:rPr lang="en-US" sz="4000" dirty="0"/>
              <a:t> </a:t>
            </a:r>
            <a:r>
              <a:rPr lang="en-US" sz="4000" dirty="0" smtClean="0"/>
              <a:t>is fourth </a:t>
            </a:r>
            <a:r>
              <a:rPr lang="en-US" sz="4000" dirty="0"/>
              <a:t>DS </a:t>
            </a:r>
            <a:r>
              <a:rPr lang="en-US" sz="4000" dirty="0" smtClean="0"/>
              <a:t>Director</a:t>
            </a:r>
          </a:p>
        </p:txBody>
      </p:sp>
      <p:pic>
        <p:nvPicPr>
          <p:cNvPr id="6" name="Picture 2" descr="David Hi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2957569"/>
            <a:ext cx="3700707" cy="3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94" y="2857500"/>
            <a:ext cx="864161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Dean’s Scholars Endowment Fund</a:t>
            </a:r>
            <a:br>
              <a:rPr lang="en-US" dirty="0" smtClean="0"/>
            </a:br>
            <a:r>
              <a:rPr lang="en-US" dirty="0" smtClean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3545" y="2515208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3545" y="4929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3871" y="25866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8266"/>
            <a:ext cx="204046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7" y="4041885"/>
            <a:ext cx="2118450" cy="2661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0342"/>
            <a:ext cx="1926336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91" y="4180562"/>
            <a:ext cx="2206645" cy="25128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3871" y="4929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Sarah Miller</a:t>
            </a:r>
            <a:r>
              <a:rPr lang="en-US" sz="2200" dirty="0"/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Richa</a:t>
            </a:r>
            <a:r>
              <a:rPr lang="en-US" sz="2200" b="1" dirty="0"/>
              <a:t> Gupta</a:t>
            </a:r>
            <a:r>
              <a:rPr lang="en-US" sz="2200" dirty="0"/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Miller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Rob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Seilheimer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Richa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Gupta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Lawlor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67200" y="2041520"/>
            <a:ext cx="685800" cy="95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YOU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77" y="3920698"/>
            <a:ext cx="1653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You</a:t>
            </a:r>
            <a:r>
              <a:rPr lang="en-US" sz="2200" dirty="0" smtClean="0"/>
              <a:t>, wonderful stuff</a:t>
            </a:r>
            <a:endParaRPr lang="en-US" sz="2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8201" y="3124200"/>
            <a:ext cx="3663287" cy="184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1571</Words>
  <Application>Microsoft Office PowerPoint</Application>
  <PresentationFormat>On-screen Show (4:3)</PresentationFormat>
  <Paragraphs>359</Paragraphs>
  <Slides>92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Default Design</vt:lpstr>
      <vt:lpstr>Milestones of The  Dean’s Scholars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1986-87</vt:lpstr>
      <vt:lpstr>1987- 88</vt:lpstr>
      <vt:lpstr>1988-89</vt:lpstr>
      <vt:lpstr>1989-90:</vt:lpstr>
      <vt:lpstr>1990-91:</vt:lpstr>
      <vt:lpstr>1991-92 </vt:lpstr>
      <vt:lpstr>Picnic 1994</vt:lpstr>
      <vt:lpstr>Picnic 1995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… and then</vt:lpstr>
      <vt:lpstr>The Charge</vt:lpstr>
      <vt:lpstr>The DS Student Association</vt:lpstr>
      <vt:lpstr>…and more activities</vt:lpstr>
      <vt:lpstr>Where did we stand? March, 2001</vt:lpstr>
      <vt:lpstr>Looking Back from 2001</vt:lpstr>
      <vt:lpstr>Where do we stand? March, 2011</vt:lpstr>
      <vt:lpstr>And Now</vt:lpstr>
      <vt:lpstr>And Now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DS in Space</vt:lpstr>
      <vt:lpstr>2010 DS in Space</vt:lpstr>
      <vt:lpstr>PowerPoint Presentation</vt:lpstr>
      <vt:lpstr>2010 DS in Space</vt:lpstr>
      <vt:lpstr>PowerPoint Presentation</vt:lpstr>
      <vt:lpstr> 2010 Some Setbacks</vt:lpstr>
      <vt:lpstr> 2010 Some Setbacks</vt:lpstr>
      <vt:lpstr> 2010 Some Setbacks</vt:lpstr>
      <vt:lpstr>2011</vt:lpstr>
      <vt:lpstr>2011</vt:lpstr>
      <vt:lpstr>2011</vt:lpstr>
      <vt:lpstr>2011</vt:lpstr>
      <vt:lpstr>Dean’s Scholars Endowment Fund 2011</vt:lpstr>
      <vt:lpstr>AKC Scholarship – 2011</vt:lpstr>
      <vt:lpstr>What is DS?</vt:lpstr>
      <vt:lpstr>What is DS?</vt:lpstr>
      <vt:lpstr>What is DS?</vt:lpstr>
      <vt:lpstr>What is DS?</vt:lpstr>
      <vt:lpstr>What is DS?</vt:lpstr>
      <vt:lpstr>What is DS?</vt:lpstr>
      <vt:lpstr>What is DS?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 Kaylor Cline</dc:creator>
  <cp:lastModifiedBy>Alan</cp:lastModifiedBy>
  <cp:revision>48</cp:revision>
  <dcterms:created xsi:type="dcterms:W3CDTF">2001-03-03T01:46:48Z</dcterms:created>
  <dcterms:modified xsi:type="dcterms:W3CDTF">2015-09-09T04:06:18Z</dcterms:modified>
</cp:coreProperties>
</file>