
<file path=[Content_Types].xml><?xml version="1.0" encoding="utf-8"?>
<Types xmlns="http://schemas.openxmlformats.org/package/2006/content-types">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5"/>
  </p:notesMasterIdLst>
  <p:sldIdLst>
    <p:sldId id="258" r:id="rId2"/>
    <p:sldId id="264" r:id="rId3"/>
    <p:sldId id="305" r:id="rId4"/>
    <p:sldId id="267" r:id="rId5"/>
    <p:sldId id="320" r:id="rId6"/>
    <p:sldId id="321" r:id="rId7"/>
    <p:sldId id="322" r:id="rId8"/>
    <p:sldId id="323" r:id="rId9"/>
    <p:sldId id="324" r:id="rId10"/>
    <p:sldId id="325" r:id="rId11"/>
    <p:sldId id="326" r:id="rId12"/>
    <p:sldId id="327" r:id="rId13"/>
    <p:sldId id="281" r:id="rId14"/>
    <p:sldId id="284" r:id="rId15"/>
    <p:sldId id="283" r:id="rId16"/>
    <p:sldId id="310" r:id="rId17"/>
    <p:sldId id="307" r:id="rId18"/>
    <p:sldId id="282" r:id="rId19"/>
    <p:sldId id="287" r:id="rId20"/>
    <p:sldId id="289" r:id="rId21"/>
    <p:sldId id="292" r:id="rId22"/>
    <p:sldId id="308" r:id="rId23"/>
    <p:sldId id="295" r:id="rId24"/>
  </p:sldIdLst>
  <p:sldSz cx="9144000" cy="6858000" type="screen4x3"/>
  <p:notesSz cx="6858000" cy="9144000"/>
  <p:embeddedFontLst>
    <p:embeddedFont>
      <p:font typeface="Eurostile" panose="020B0504020202050204" pitchFamily="34" charset="0"/>
      <p:regular r:id="rId26"/>
      <p:bold r:id="rId27"/>
    </p:embeddedFont>
    <p:embeddedFont>
      <p:font typeface="Garamond" panose="02020502050306020203" pitchFamily="18" charset="0"/>
      <p:regular r:id="rId28"/>
      <p:bold r:id="rId29"/>
      <p:italic r:id="rId30"/>
      <p:boldItalic r:id="rId31"/>
    </p:embeddedFont>
  </p:embeddedFontLst>
  <p:defaultTextStyle>
    <a:defPPr>
      <a:defRPr lang="en-US"/>
    </a:defPPr>
    <a:lvl1pPr algn="ctr" rtl="0" fontAlgn="base">
      <a:spcBef>
        <a:spcPct val="0"/>
      </a:spcBef>
      <a:spcAft>
        <a:spcPct val="0"/>
      </a:spcAft>
      <a:defRPr sz="2400" kern="1200">
        <a:solidFill>
          <a:schemeClr val="tx1"/>
        </a:solidFill>
        <a:latin typeface="Eurostile" pitchFamily="34" charset="0"/>
        <a:ea typeface="+mn-ea"/>
        <a:cs typeface="+mn-cs"/>
      </a:defRPr>
    </a:lvl1pPr>
    <a:lvl2pPr marL="457200" algn="ctr" rtl="0" fontAlgn="base">
      <a:spcBef>
        <a:spcPct val="0"/>
      </a:spcBef>
      <a:spcAft>
        <a:spcPct val="0"/>
      </a:spcAft>
      <a:defRPr sz="2400" kern="1200">
        <a:solidFill>
          <a:schemeClr val="tx1"/>
        </a:solidFill>
        <a:latin typeface="Eurostile" pitchFamily="34" charset="0"/>
        <a:ea typeface="+mn-ea"/>
        <a:cs typeface="+mn-cs"/>
      </a:defRPr>
    </a:lvl2pPr>
    <a:lvl3pPr marL="914400" algn="ctr" rtl="0" fontAlgn="base">
      <a:spcBef>
        <a:spcPct val="0"/>
      </a:spcBef>
      <a:spcAft>
        <a:spcPct val="0"/>
      </a:spcAft>
      <a:defRPr sz="2400" kern="1200">
        <a:solidFill>
          <a:schemeClr val="tx1"/>
        </a:solidFill>
        <a:latin typeface="Eurostile" pitchFamily="34" charset="0"/>
        <a:ea typeface="+mn-ea"/>
        <a:cs typeface="+mn-cs"/>
      </a:defRPr>
    </a:lvl3pPr>
    <a:lvl4pPr marL="1371600" algn="ctr" rtl="0" fontAlgn="base">
      <a:spcBef>
        <a:spcPct val="0"/>
      </a:spcBef>
      <a:spcAft>
        <a:spcPct val="0"/>
      </a:spcAft>
      <a:defRPr sz="2400" kern="1200">
        <a:solidFill>
          <a:schemeClr val="tx1"/>
        </a:solidFill>
        <a:latin typeface="Eurostile" pitchFamily="34" charset="0"/>
        <a:ea typeface="+mn-ea"/>
        <a:cs typeface="+mn-cs"/>
      </a:defRPr>
    </a:lvl4pPr>
    <a:lvl5pPr marL="1828800" algn="ctr" rtl="0" fontAlgn="base">
      <a:spcBef>
        <a:spcPct val="0"/>
      </a:spcBef>
      <a:spcAft>
        <a:spcPct val="0"/>
      </a:spcAft>
      <a:defRPr sz="2400" kern="1200">
        <a:solidFill>
          <a:schemeClr val="tx1"/>
        </a:solidFill>
        <a:latin typeface="Eurostile" pitchFamily="34" charset="0"/>
        <a:ea typeface="+mn-ea"/>
        <a:cs typeface="+mn-cs"/>
      </a:defRPr>
    </a:lvl5pPr>
    <a:lvl6pPr marL="2286000" algn="l" defTabSz="914400" rtl="0" eaLnBrk="1" latinLnBrk="0" hangingPunct="1">
      <a:defRPr sz="2400" kern="1200">
        <a:solidFill>
          <a:schemeClr val="tx1"/>
        </a:solidFill>
        <a:latin typeface="Eurostile" pitchFamily="34" charset="0"/>
        <a:ea typeface="+mn-ea"/>
        <a:cs typeface="+mn-cs"/>
      </a:defRPr>
    </a:lvl6pPr>
    <a:lvl7pPr marL="2743200" algn="l" defTabSz="914400" rtl="0" eaLnBrk="1" latinLnBrk="0" hangingPunct="1">
      <a:defRPr sz="2400" kern="1200">
        <a:solidFill>
          <a:schemeClr val="tx1"/>
        </a:solidFill>
        <a:latin typeface="Eurostile" pitchFamily="34" charset="0"/>
        <a:ea typeface="+mn-ea"/>
        <a:cs typeface="+mn-cs"/>
      </a:defRPr>
    </a:lvl7pPr>
    <a:lvl8pPr marL="3200400" algn="l" defTabSz="914400" rtl="0" eaLnBrk="1" latinLnBrk="0" hangingPunct="1">
      <a:defRPr sz="2400" kern="1200">
        <a:solidFill>
          <a:schemeClr val="tx1"/>
        </a:solidFill>
        <a:latin typeface="Eurostile" pitchFamily="34" charset="0"/>
        <a:ea typeface="+mn-ea"/>
        <a:cs typeface="+mn-cs"/>
      </a:defRPr>
    </a:lvl8pPr>
    <a:lvl9pPr marL="3657600" algn="l" defTabSz="914400" rtl="0" eaLnBrk="1" latinLnBrk="0" hangingPunct="1">
      <a:defRPr sz="2400" kern="1200">
        <a:solidFill>
          <a:schemeClr val="tx1"/>
        </a:solidFill>
        <a:latin typeface="Eurostil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993300"/>
    <a:srgbClr val="003399"/>
    <a:srgbClr val="666633"/>
    <a:srgbClr val="FF3300"/>
    <a:srgbClr val="9900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4658" autoAdjust="0"/>
  </p:normalViewPr>
  <p:slideViewPr>
    <p:cSldViewPr snapToGrid="0">
      <p:cViewPr>
        <p:scale>
          <a:sx n="50" d="100"/>
          <a:sy n="50" d="100"/>
        </p:scale>
        <p:origin x="-2862" y="-11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8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C1896B49-FA74-48B8-9300-F745D958B971}" type="slidenum">
              <a:rPr lang="en-US"/>
              <a:pPr/>
              <a:t>‹#›</a:t>
            </a:fld>
            <a:endParaRPr lang="en-US"/>
          </a:p>
        </p:txBody>
      </p:sp>
    </p:spTree>
    <p:extLst>
      <p:ext uri="{BB962C8B-B14F-4D97-AF65-F5344CB8AC3E}">
        <p14:creationId xmlns:p14="http://schemas.microsoft.com/office/powerpoint/2010/main" val="94445291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3BE289-D85B-4A58-AF72-BA0D97740063}" type="slidenum">
              <a:rPr lang="en-US"/>
              <a:pPr/>
              <a:t>1</a:t>
            </a:fld>
            <a:endParaRPr 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15C8D8-4691-4F56-9E16-BAABB94336D0}" type="slidenum">
              <a:rPr lang="en-US"/>
              <a:pPr/>
              <a:t>10</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7A5532-D30E-4BD6-8EF6-4501CC56CFF2}" type="slidenum">
              <a:rPr lang="en-US"/>
              <a:pPr/>
              <a:t>11</a:t>
            </a:fld>
            <a:endParaRPr lang="en-US"/>
          </a:p>
        </p:txBody>
      </p:sp>
      <p:sp>
        <p:nvSpPr>
          <p:cNvPr id="266242" name="Rectangle 2"/>
          <p:cNvSpPr>
            <a:spLocks noGrp="1" noRot="1" noChangeAspect="1"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FD8D41-F2C3-42F5-8685-840026FF309D}" type="slidenum">
              <a:rPr lang="en-US"/>
              <a:pPr/>
              <a:t>12</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DBF40C-BC14-49D0-9674-40E6AF6F5DE7}" type="slidenum">
              <a:rPr lang="en-US"/>
              <a:pPr/>
              <a:t>13</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DF8EA4-B651-465E-A9D6-8C1B8159711F}" type="slidenum">
              <a:rPr lang="en-US"/>
              <a:pPr/>
              <a:t>14</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272A32-9091-4BD6-BAEB-97A1AA428536}" type="slidenum">
              <a:rPr lang="en-US"/>
              <a:pPr/>
              <a:t>15</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D77210-0076-42EB-B475-4540A87A2736}" type="slidenum">
              <a:rPr lang="en-US"/>
              <a:pPr/>
              <a:t>16</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5789A9-9ACA-4519-8D50-55237635A4DC}" type="slidenum">
              <a:rPr lang="en-US"/>
              <a:pPr/>
              <a:t>17</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6E6CFE-3405-4D08-A6F9-9F6CC9985E08}" type="slidenum">
              <a:rPr lang="en-US"/>
              <a:pPr/>
              <a:t>18</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A9130C-A5F8-4DA5-B4CA-BB85DA1927FE}" type="slidenum">
              <a:rPr lang="en-US"/>
              <a:pPr/>
              <a:t>19</a:t>
            </a:fld>
            <a:endParaRPr 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7EE9FC-3A9A-49D8-9EB0-B49BB713DB0E}" type="slidenum">
              <a:rPr lang="en-US"/>
              <a:pPr/>
              <a:t>2</a:t>
            </a:fld>
            <a:endParaRPr lang="en-US"/>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A4E820-212E-4E28-A09C-899303164BDD}" type="slidenum">
              <a:rPr lang="en-US"/>
              <a:pPr/>
              <a:t>20</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8723FE-4F1D-4CD1-9A31-085CDA7A8E7E}" type="slidenum">
              <a:rPr lang="en-US"/>
              <a:pPr/>
              <a:t>21</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237CD7-C6C7-401F-B9A6-14518F0220FB}" type="slidenum">
              <a:rPr lang="en-US"/>
              <a:pPr/>
              <a:t>22</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4AF82-9D3C-4E00-8EDF-AE0E25007F17}" type="slidenum">
              <a:rPr lang="en-US"/>
              <a:pPr/>
              <a:t>23</a:t>
            </a:fld>
            <a:endParaRPr 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402220-8B99-4DD5-BBC9-CE0779AA47D3}" type="slidenum">
              <a:rPr lang="en-US"/>
              <a:pPr/>
              <a:t>3</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4AF554-2A3A-41EB-B10D-3342B4767607}" type="slidenum">
              <a:rPr lang="en-US"/>
              <a:pPr/>
              <a:t>4</a:t>
            </a:fld>
            <a:endParaRPr lang="en-US"/>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B18807-9A31-46A2-84EC-AB4CA5890563}" type="slidenum">
              <a:rPr lang="en-US"/>
              <a:pPr/>
              <a:t>5</a:t>
            </a:fld>
            <a:endParaRPr lang="en-US"/>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0F1251-5D4B-410E-B2FE-C2D7838598B8}" type="slidenum">
              <a:rPr lang="en-US"/>
              <a:pPr/>
              <a:t>6</a:t>
            </a:fld>
            <a:endParaRPr lang="en-US"/>
          </a:p>
        </p:txBody>
      </p:sp>
      <p:sp>
        <p:nvSpPr>
          <p:cNvPr id="262146" name="Rectangle 2"/>
          <p:cNvSpPr>
            <a:spLocks noGrp="1" noRot="1" noChangeAspect="1"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0E4EDC-6321-4D64-AC7B-5DABF36AC3D8}" type="slidenum">
              <a:rPr lang="en-US"/>
              <a:pPr/>
              <a:t>7</a:t>
            </a:fld>
            <a:endParaRPr lang="en-US"/>
          </a:p>
        </p:txBody>
      </p:sp>
      <p:sp>
        <p:nvSpPr>
          <p:cNvPr id="263170" name="Rectangle 2"/>
          <p:cNvSpPr>
            <a:spLocks noGrp="1" noRot="1" noChangeAspect="1" noChangeArrowheads="1" noTextEdit="1"/>
          </p:cNvSpPr>
          <p:nvPr>
            <p:ph type="sldImg"/>
          </p:nvPr>
        </p:nvSpPr>
        <p:spPr>
          <a:ln/>
        </p:spPr>
      </p:sp>
      <p:sp>
        <p:nvSpPr>
          <p:cNvPr id="263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FF575-A26F-466E-9A73-3B07B05A89A3}" type="slidenum">
              <a:rPr lang="en-US"/>
              <a:pPr/>
              <a:t>8</a:t>
            </a:fld>
            <a:endParaRPr lang="en-US"/>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7C604E-2792-46CF-B55F-ED31AC96191F}" type="slidenum">
              <a:rPr lang="en-US"/>
              <a:pPr/>
              <a:t>9</a:t>
            </a:fld>
            <a:endParaRPr lang="en-US"/>
          </a:p>
        </p:txBody>
      </p:sp>
      <p:sp>
        <p:nvSpPr>
          <p:cNvPr id="265218" name="Rectangle 2"/>
          <p:cNvSpPr>
            <a:spLocks noGrp="1" noRot="1" noChangeAspect="1"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86D182-E4D0-46A0-8C3D-470A3AB110AF}" type="slidenum">
              <a:rPr lang="en-US"/>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E22A92-4981-4D70-B29E-E4B8212BBBC1}" type="slidenum">
              <a:rPr lang="en-US"/>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9C791E1-F90D-44F4-91E0-F6BC51EADF24}" type="slidenum">
              <a:rPr lang="en-US"/>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BB1B81-5898-42E1-9462-41A3F7ABCE5C}" type="slidenum">
              <a:rPr lang="en-US"/>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BF7B8DA-753C-4D5C-958D-04DC8E68FD33}" type="slidenum">
              <a:rPr lang="en-US"/>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0DF4B78-C3B7-470E-9D40-E6D0FF52BCD7}" type="slidenum">
              <a:rPr lang="en-US"/>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8F9CF83-31E6-4999-AE16-12F3465A79E1}" type="slidenum">
              <a:rPr lang="en-US"/>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56EDE13-6C35-44A0-A73C-4DCA59A18730}" type="slidenum">
              <a:rPr lang="en-US"/>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38932B3-F2C2-408E-A8B1-20629DBB36EF}" type="slidenum">
              <a:rPr lang="en-US"/>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8553B08-4F63-4D60-B2B3-246A8654ECE9}" type="slidenum">
              <a:rPr lang="en-US"/>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165F028-D8E7-4C17-B67A-B6210A174602}" type="slidenum">
              <a:rPr lang="en-US"/>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6DB4E0E1-D3A4-4727-833B-FFF05B82C8B5}"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Excel_97-2003_Worksheet1.xls"/></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Microsoft_Excel_97-2003_Worksheet2.xls"/></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3011488" y="685800"/>
            <a:ext cx="2568575" cy="762000"/>
          </a:xfrm>
          <a:prstGeom prst="rect">
            <a:avLst/>
          </a:prstGeom>
          <a:noFill/>
          <a:ln w="9525">
            <a:noFill/>
            <a:miter lim="800000"/>
            <a:headEnd/>
            <a:tailEnd/>
          </a:ln>
          <a:effectLst/>
        </p:spPr>
        <p:txBody>
          <a:bodyPr wrap="none">
            <a:spAutoFit/>
          </a:bodyPr>
          <a:lstStyle/>
          <a:p>
            <a:r>
              <a:rPr lang="en-US" sz="4400"/>
              <a:t>Rationality</a:t>
            </a:r>
          </a:p>
        </p:txBody>
      </p:sp>
      <p:sp>
        <p:nvSpPr>
          <p:cNvPr id="117776" name="Text Box 16"/>
          <p:cNvSpPr txBox="1">
            <a:spLocks noChangeArrowheads="1"/>
          </p:cNvSpPr>
          <p:nvPr/>
        </p:nvSpPr>
        <p:spPr bwMode="auto">
          <a:xfrm>
            <a:off x="1981200" y="1828800"/>
            <a:ext cx="4595813" cy="1552575"/>
          </a:xfrm>
          <a:prstGeom prst="rect">
            <a:avLst/>
          </a:prstGeom>
          <a:noFill/>
          <a:ln w="9525">
            <a:noFill/>
            <a:miter lim="800000"/>
            <a:headEnd/>
            <a:tailEnd/>
          </a:ln>
          <a:effectLst/>
        </p:spPr>
        <p:txBody>
          <a:bodyPr wrap="none">
            <a:spAutoFit/>
          </a:bodyPr>
          <a:lstStyle/>
          <a:p>
            <a:r>
              <a:rPr lang="en-US" i="1"/>
              <a:t>Alan Kaylor Cline</a:t>
            </a:r>
          </a:p>
          <a:p>
            <a:r>
              <a:rPr lang="en-US" i="1"/>
              <a:t>Department of Computer Sciences</a:t>
            </a:r>
          </a:p>
          <a:p>
            <a:r>
              <a:rPr lang="en-US" i="1"/>
              <a:t>The University of Texas at Austin</a:t>
            </a:r>
          </a:p>
          <a:p>
            <a:endParaRPr lang="en-US" i="1"/>
          </a:p>
        </p:txBody>
      </p:sp>
      <p:sp>
        <p:nvSpPr>
          <p:cNvPr id="117777" name="Text Box 17"/>
          <p:cNvSpPr txBox="1">
            <a:spLocks noChangeArrowheads="1"/>
          </p:cNvSpPr>
          <p:nvPr/>
        </p:nvSpPr>
        <p:spPr bwMode="auto">
          <a:xfrm>
            <a:off x="698500" y="4002088"/>
            <a:ext cx="7289800" cy="822325"/>
          </a:xfrm>
          <a:prstGeom prst="rect">
            <a:avLst/>
          </a:prstGeom>
          <a:noFill/>
          <a:ln w="9525">
            <a:noFill/>
            <a:miter lim="800000"/>
            <a:headEnd/>
            <a:tailEnd/>
          </a:ln>
          <a:effectLst/>
        </p:spPr>
        <p:txBody>
          <a:bodyPr wrap="none">
            <a:spAutoFit/>
          </a:bodyPr>
          <a:lstStyle/>
          <a:p>
            <a:r>
              <a:rPr lang="en-US" b="1" i="1">
                <a:cs typeface="Times New Roman" pitchFamily="18" charset="0"/>
              </a:rPr>
              <a:t>Based upon classic decision puzzlers </a:t>
            </a:r>
          </a:p>
          <a:p>
            <a:r>
              <a:rPr lang="en-US" b="1" i="1">
                <a:cs typeface="Times New Roman" pitchFamily="18" charset="0"/>
              </a:rPr>
              <a:t>collected by Gretchen Chapman of Rutgers University </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ext Box 2"/>
          <p:cNvSpPr txBox="1">
            <a:spLocks noChangeArrowheads="1"/>
          </p:cNvSpPr>
          <p:nvPr/>
        </p:nvSpPr>
        <p:spPr bwMode="auto">
          <a:xfrm>
            <a:off x="381000" y="228600"/>
            <a:ext cx="8382000" cy="1569660"/>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2. </a:t>
            </a:r>
            <a:r>
              <a:rPr lang="en-US" b="1" dirty="0">
                <a:latin typeface="Garamond" pitchFamily="18" charset="0"/>
                <a:cs typeface="Times New Roman" pitchFamily="18" charset="0"/>
              </a:rPr>
              <a:t>Reflection Framing Effect</a:t>
            </a:r>
            <a:r>
              <a:rPr lang="en-US" dirty="0">
                <a:latin typeface="Garamond" pitchFamily="18" charset="0"/>
                <a:cs typeface="Times New Roman" pitchFamily="18" charset="0"/>
              </a:rPr>
              <a:t>:</a:t>
            </a:r>
            <a:endParaRPr lang="en-US" dirty="0">
              <a:cs typeface="Times New Roman" pitchFamily="18" charset="0"/>
            </a:endParaRPr>
          </a:p>
          <a:p>
            <a:endParaRPr lang="en-US" dirty="0">
              <a:cs typeface="Times New Roman" pitchFamily="18" charset="0"/>
            </a:endParaRPr>
          </a:p>
          <a:p>
            <a:pPr algn="just"/>
            <a:r>
              <a:rPr lang="en-US" dirty="0">
                <a:latin typeface="Arial" pitchFamily="34" charset="0"/>
                <a:cs typeface="Arial" pitchFamily="34" charset="0"/>
              </a:rPr>
              <a:t> </a:t>
            </a:r>
            <a:endParaRPr lang="en-US" dirty="0">
              <a:cs typeface="Times New Roman" pitchFamily="18" charset="0"/>
            </a:endParaRPr>
          </a:p>
          <a:p>
            <a:endParaRPr lang="en-US" dirty="0"/>
          </a:p>
        </p:txBody>
      </p:sp>
      <p:sp>
        <p:nvSpPr>
          <p:cNvPr id="295939" name="Text Box 3"/>
          <p:cNvSpPr txBox="1">
            <a:spLocks noChangeArrowheads="1"/>
          </p:cNvSpPr>
          <p:nvPr/>
        </p:nvSpPr>
        <p:spPr bwMode="auto">
          <a:xfrm>
            <a:off x="609600" y="3276600"/>
            <a:ext cx="8001000" cy="2282825"/>
          </a:xfrm>
          <a:prstGeom prst="rect">
            <a:avLst/>
          </a:prstGeom>
          <a:noFill/>
          <a:ln w="9525">
            <a:noFill/>
            <a:miter lim="800000"/>
            <a:headEnd/>
            <a:tailEnd/>
          </a:ln>
          <a:effectLst/>
        </p:spPr>
        <p:txBody>
          <a:bodyPr>
            <a:spAutoFit/>
          </a:bodyPr>
          <a:lstStyle/>
          <a:p>
            <a:pPr algn="l"/>
            <a:r>
              <a:rPr lang="en-US" b="1">
                <a:latin typeface="Garamond" pitchFamily="18" charset="0"/>
                <a:cs typeface="Arial" pitchFamily="34" charset="0"/>
              </a:rPr>
              <a:t>Group B is told:</a:t>
            </a:r>
            <a:endParaRPr lang="en-US">
              <a:cs typeface="Times New Roman" pitchFamily="18" charset="0"/>
            </a:endParaRPr>
          </a:p>
          <a:p>
            <a:pPr algn="l"/>
            <a:r>
              <a:rPr lang="en-US">
                <a:latin typeface="Arial" pitchFamily="34" charset="0"/>
                <a:cs typeface="Arial" pitchFamily="34" charset="0"/>
              </a:rPr>
              <a:t>If Program C is adopted, 400 people </a:t>
            </a:r>
            <a:r>
              <a:rPr lang="en-US">
                <a:solidFill>
                  <a:srgbClr val="FFCC00"/>
                </a:solidFill>
                <a:latin typeface="Arial" pitchFamily="34" charset="0"/>
                <a:cs typeface="Arial" pitchFamily="34" charset="0"/>
              </a:rPr>
              <a:t>will die</a:t>
            </a:r>
            <a:r>
              <a:rPr lang="en-US">
                <a:latin typeface="Arial" pitchFamily="34" charset="0"/>
                <a:cs typeface="Arial" pitchFamily="34" charset="0"/>
              </a:rPr>
              <a:t>. 	          </a:t>
            </a:r>
            <a:r>
              <a:rPr lang="en-US">
                <a:solidFill>
                  <a:srgbClr val="FFFF00"/>
                </a:solidFill>
                <a:latin typeface="Arial" pitchFamily="34" charset="0"/>
                <a:cs typeface="Arial" pitchFamily="34" charset="0"/>
              </a:rPr>
              <a:t>8%</a:t>
            </a:r>
            <a:endParaRPr lang="en-US">
              <a:solidFill>
                <a:srgbClr val="FFFF00"/>
              </a:solidFill>
              <a:cs typeface="Times New Roman" pitchFamily="18" charset="0"/>
            </a:endParaRPr>
          </a:p>
          <a:p>
            <a:pPr algn="l"/>
            <a:r>
              <a:rPr lang="en-US">
                <a:latin typeface="Arial" pitchFamily="34" charset="0"/>
                <a:cs typeface="Arial" pitchFamily="34" charset="0"/>
              </a:rPr>
              <a:t> </a:t>
            </a:r>
            <a:endParaRPr lang="en-US">
              <a:cs typeface="Times New Roman" pitchFamily="18" charset="0"/>
            </a:endParaRPr>
          </a:p>
          <a:p>
            <a:pPr algn="l"/>
            <a:r>
              <a:rPr lang="en-US">
                <a:latin typeface="Arial" pitchFamily="34" charset="0"/>
                <a:cs typeface="Arial" pitchFamily="34" charset="0"/>
              </a:rPr>
              <a:t>If Program D is adopted, there is a one-third probability that nobody </a:t>
            </a:r>
            <a:r>
              <a:rPr lang="en-US">
                <a:solidFill>
                  <a:srgbClr val="FFCC00"/>
                </a:solidFill>
                <a:latin typeface="Arial" pitchFamily="34" charset="0"/>
                <a:cs typeface="Arial" pitchFamily="34" charset="0"/>
              </a:rPr>
              <a:t>will die</a:t>
            </a:r>
            <a:r>
              <a:rPr lang="en-US">
                <a:latin typeface="Arial" pitchFamily="34" charset="0"/>
                <a:cs typeface="Arial" pitchFamily="34" charset="0"/>
              </a:rPr>
              <a:t> and a two-thirds probability that 600 people </a:t>
            </a:r>
            <a:r>
              <a:rPr lang="en-US">
                <a:solidFill>
                  <a:srgbClr val="FFCC00"/>
                </a:solidFill>
                <a:latin typeface="Arial" pitchFamily="34" charset="0"/>
                <a:cs typeface="Arial" pitchFamily="34" charset="0"/>
              </a:rPr>
              <a:t>will die</a:t>
            </a:r>
            <a:r>
              <a:rPr lang="en-US">
                <a:latin typeface="Arial" pitchFamily="34" charset="0"/>
                <a:cs typeface="Arial" pitchFamily="34" charset="0"/>
              </a:rPr>
              <a:t>. 					         </a:t>
            </a:r>
            <a:r>
              <a:rPr lang="en-US">
                <a:solidFill>
                  <a:srgbClr val="FFFF00"/>
                </a:solidFill>
                <a:latin typeface="Arial" pitchFamily="34" charset="0"/>
                <a:cs typeface="Arial" pitchFamily="34" charset="0"/>
              </a:rPr>
              <a:t>92%</a:t>
            </a:r>
            <a:r>
              <a:rPr lang="en-US">
                <a:cs typeface="Times New Roman" pitchFamily="18" charset="0"/>
              </a:rPr>
              <a:t> </a:t>
            </a:r>
          </a:p>
        </p:txBody>
      </p:sp>
      <p:sp>
        <p:nvSpPr>
          <p:cNvPr id="295940" name="Rectangle 4"/>
          <p:cNvSpPr>
            <a:spLocks noGrp="1" noChangeArrowheads="1"/>
          </p:cNvSpPr>
          <p:nvPr>
            <p:ph type="title" idx="4294967295"/>
          </p:nvPr>
        </p:nvSpPr>
        <p:spPr/>
        <p:txBody>
          <a:bodyPr/>
          <a:lstStyle/>
          <a:p>
            <a:r>
              <a:rPr lang="en-US"/>
              <a:t> </a:t>
            </a:r>
          </a:p>
        </p:txBody>
      </p:sp>
      <p:sp>
        <p:nvSpPr>
          <p:cNvPr id="295941" name="Text Box 5"/>
          <p:cNvSpPr txBox="1">
            <a:spLocks noChangeArrowheads="1"/>
          </p:cNvSpPr>
          <p:nvPr/>
        </p:nvSpPr>
        <p:spPr bwMode="auto">
          <a:xfrm>
            <a:off x="685800" y="838200"/>
            <a:ext cx="8001000" cy="2282825"/>
          </a:xfrm>
          <a:prstGeom prst="rect">
            <a:avLst/>
          </a:prstGeom>
          <a:noFill/>
          <a:ln w="9525">
            <a:noFill/>
            <a:miter lim="800000"/>
            <a:headEnd/>
            <a:tailEnd/>
          </a:ln>
          <a:effectLst/>
        </p:spPr>
        <p:txBody>
          <a:bodyPr>
            <a:spAutoFit/>
          </a:bodyPr>
          <a:lstStyle/>
          <a:p>
            <a:pPr algn="l"/>
            <a:r>
              <a:rPr lang="en-US" b="1">
                <a:latin typeface="Garamond" pitchFamily="18" charset="0"/>
                <a:cs typeface="Arial" pitchFamily="34" charset="0"/>
              </a:rPr>
              <a:t>Group A is told:</a:t>
            </a:r>
            <a:endParaRPr lang="en-US">
              <a:cs typeface="Times New Roman" pitchFamily="18" charset="0"/>
            </a:endParaRPr>
          </a:p>
          <a:p>
            <a:pPr algn="l"/>
            <a:r>
              <a:rPr lang="en-US">
                <a:latin typeface="Arial" pitchFamily="34" charset="0"/>
                <a:cs typeface="Arial" pitchFamily="34" charset="0"/>
              </a:rPr>
              <a:t>If Program A is adopted, 200 people </a:t>
            </a:r>
            <a:r>
              <a:rPr lang="en-US">
                <a:solidFill>
                  <a:srgbClr val="FFCC00"/>
                </a:solidFill>
                <a:latin typeface="Arial" pitchFamily="34" charset="0"/>
                <a:cs typeface="Arial" pitchFamily="34" charset="0"/>
              </a:rPr>
              <a:t>will be saved</a:t>
            </a:r>
            <a:r>
              <a:rPr lang="en-US">
                <a:latin typeface="Arial" pitchFamily="34" charset="0"/>
                <a:cs typeface="Arial" pitchFamily="34" charset="0"/>
              </a:rPr>
              <a:t>.   </a:t>
            </a:r>
            <a:r>
              <a:rPr lang="en-US">
                <a:solidFill>
                  <a:srgbClr val="FFFF00"/>
                </a:solidFill>
                <a:latin typeface="Arial" pitchFamily="34" charset="0"/>
                <a:cs typeface="Arial" pitchFamily="34" charset="0"/>
              </a:rPr>
              <a:t>67%</a:t>
            </a:r>
            <a:r>
              <a:rPr lang="en-US">
                <a:latin typeface="Arial" pitchFamily="34" charset="0"/>
                <a:cs typeface="Arial" pitchFamily="34" charset="0"/>
              </a:rPr>
              <a:t> </a:t>
            </a:r>
            <a:endParaRPr lang="en-US">
              <a:latin typeface="Arial" pitchFamily="34" charset="0"/>
              <a:cs typeface="Times New Roman" pitchFamily="18" charset="0"/>
            </a:endParaRPr>
          </a:p>
          <a:p>
            <a:pPr algn="l"/>
            <a:endParaRPr lang="en-US">
              <a:latin typeface="Arial" pitchFamily="34" charset="0"/>
              <a:cs typeface="Arial" pitchFamily="34" charset="0"/>
            </a:endParaRPr>
          </a:p>
          <a:p>
            <a:pPr algn="l"/>
            <a:r>
              <a:rPr lang="en-US">
                <a:latin typeface="Arial" pitchFamily="34" charset="0"/>
                <a:cs typeface="Arial" pitchFamily="34" charset="0"/>
              </a:rPr>
              <a:t>If Program B is adopted, there is a one-third probability  that 600 people </a:t>
            </a:r>
            <a:r>
              <a:rPr lang="en-US">
                <a:solidFill>
                  <a:srgbClr val="FFCC00"/>
                </a:solidFill>
                <a:latin typeface="Arial" pitchFamily="34" charset="0"/>
                <a:cs typeface="Arial" pitchFamily="34" charset="0"/>
              </a:rPr>
              <a:t>will be saved</a:t>
            </a:r>
            <a:r>
              <a:rPr lang="en-US">
                <a:latin typeface="Arial" pitchFamily="34" charset="0"/>
                <a:cs typeface="Arial" pitchFamily="34" charset="0"/>
              </a:rPr>
              <a:t> and a two-thirds probability that no people </a:t>
            </a:r>
            <a:r>
              <a:rPr lang="en-US">
                <a:solidFill>
                  <a:srgbClr val="FFCC00"/>
                </a:solidFill>
                <a:latin typeface="Arial" pitchFamily="34" charset="0"/>
                <a:cs typeface="Arial" pitchFamily="34" charset="0"/>
              </a:rPr>
              <a:t>will be saved</a:t>
            </a:r>
            <a:r>
              <a:rPr lang="en-US">
                <a:latin typeface="Arial" pitchFamily="34" charset="0"/>
                <a:cs typeface="Arial" pitchFamily="34" charset="0"/>
              </a:rPr>
              <a:t>. 		</a:t>
            </a:r>
            <a:r>
              <a:rPr lang="en-US">
                <a:solidFill>
                  <a:srgbClr val="000000"/>
                </a:solidFill>
                <a:latin typeface="Arial" pitchFamily="34" charset="0"/>
                <a:cs typeface="Arial" pitchFamily="34" charset="0"/>
              </a:rPr>
              <a:t>	       </a:t>
            </a:r>
            <a:r>
              <a:rPr lang="en-US">
                <a:latin typeface="Arial" pitchFamily="34" charset="0"/>
              </a:rPr>
              <a:t> </a:t>
            </a:r>
            <a:r>
              <a:rPr lang="en-US">
                <a:solidFill>
                  <a:srgbClr val="FFFF00"/>
                </a:solidFill>
                <a:latin typeface="Arial" pitchFamily="34" charset="0"/>
              </a:rPr>
              <a:t>33%</a:t>
            </a:r>
          </a:p>
        </p:txBody>
      </p:sp>
      <p:sp>
        <p:nvSpPr>
          <p:cNvPr id="295943" name="Rectangle 7"/>
          <p:cNvSpPr>
            <a:spLocks noChangeArrowheads="1"/>
          </p:cNvSpPr>
          <p:nvPr/>
        </p:nvSpPr>
        <p:spPr bwMode="auto">
          <a:xfrm>
            <a:off x="685800" y="5715000"/>
            <a:ext cx="8153400" cy="915988"/>
          </a:xfrm>
          <a:prstGeom prst="rect">
            <a:avLst/>
          </a:prstGeom>
          <a:noFill/>
          <a:ln w="9525">
            <a:noFill/>
            <a:miter lim="800000"/>
            <a:headEnd/>
            <a:tailEnd/>
          </a:ln>
          <a:effectLst/>
        </p:spPr>
        <p:txBody>
          <a:bodyPr>
            <a:spAutoFit/>
          </a:bodyPr>
          <a:lstStyle/>
          <a:p>
            <a:pPr algn="l"/>
            <a:r>
              <a:rPr lang="en-US" sz="1800">
                <a:latin typeface="Arial" pitchFamily="34" charset="0"/>
                <a:cs typeface="Times New Roman" pitchFamily="18" charset="0"/>
              </a:rPr>
              <a:t>The results are almost inverted even though Program A for Group A is logically equal to Program C for Group B and Program B for Group A is logically equal to Program D for Group B.</a:t>
            </a:r>
            <a:r>
              <a:rPr lang="en-US" sz="1800">
                <a:latin typeface="Arial" pitchFamily="34" charset="0"/>
              </a:rPr>
              <a:t>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Text Box 2"/>
          <p:cNvSpPr txBox="1">
            <a:spLocks noChangeArrowheads="1"/>
          </p:cNvSpPr>
          <p:nvPr/>
        </p:nvSpPr>
        <p:spPr bwMode="auto">
          <a:xfrm>
            <a:off x="381000" y="228600"/>
            <a:ext cx="8382000" cy="1569660"/>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2. </a:t>
            </a:r>
            <a:r>
              <a:rPr lang="en-US" b="1" dirty="0">
                <a:latin typeface="Garamond" pitchFamily="18" charset="0"/>
                <a:cs typeface="Times New Roman" pitchFamily="18" charset="0"/>
              </a:rPr>
              <a:t>Reflection Framing Effect</a:t>
            </a:r>
            <a:r>
              <a:rPr lang="en-US" dirty="0">
                <a:latin typeface="Garamond" pitchFamily="18" charset="0"/>
                <a:cs typeface="Times New Roman" pitchFamily="18" charset="0"/>
              </a:rPr>
              <a:t>:</a:t>
            </a:r>
            <a:endParaRPr lang="en-US" dirty="0">
              <a:cs typeface="Times New Roman" pitchFamily="18" charset="0"/>
            </a:endParaRPr>
          </a:p>
          <a:p>
            <a:endParaRPr lang="en-US" dirty="0">
              <a:cs typeface="Times New Roman" pitchFamily="18" charset="0"/>
            </a:endParaRPr>
          </a:p>
          <a:p>
            <a:pPr algn="just"/>
            <a:r>
              <a:rPr lang="en-US" dirty="0">
                <a:latin typeface="Arial" pitchFamily="34" charset="0"/>
                <a:cs typeface="Arial" pitchFamily="34" charset="0"/>
              </a:rPr>
              <a:t> </a:t>
            </a:r>
            <a:endParaRPr lang="en-US" dirty="0">
              <a:cs typeface="Times New Roman" pitchFamily="18" charset="0"/>
            </a:endParaRPr>
          </a:p>
          <a:p>
            <a:endParaRPr lang="en-US" dirty="0"/>
          </a:p>
        </p:txBody>
      </p:sp>
      <p:sp>
        <p:nvSpPr>
          <p:cNvPr id="218115" name="Text Box 3"/>
          <p:cNvSpPr txBox="1">
            <a:spLocks noChangeArrowheads="1"/>
          </p:cNvSpPr>
          <p:nvPr/>
        </p:nvSpPr>
        <p:spPr bwMode="auto">
          <a:xfrm>
            <a:off x="609600" y="3276600"/>
            <a:ext cx="8001000" cy="2282825"/>
          </a:xfrm>
          <a:prstGeom prst="rect">
            <a:avLst/>
          </a:prstGeom>
          <a:noFill/>
          <a:ln w="9525">
            <a:noFill/>
            <a:miter lim="800000"/>
            <a:headEnd/>
            <a:tailEnd/>
          </a:ln>
          <a:effectLst/>
        </p:spPr>
        <p:txBody>
          <a:bodyPr>
            <a:spAutoFit/>
          </a:bodyPr>
          <a:lstStyle/>
          <a:p>
            <a:pPr algn="l"/>
            <a:r>
              <a:rPr lang="en-US" b="1">
                <a:latin typeface="Garamond" pitchFamily="18" charset="0"/>
                <a:cs typeface="Arial" pitchFamily="34" charset="0"/>
              </a:rPr>
              <a:t>Group B is told:</a:t>
            </a:r>
            <a:endParaRPr lang="en-US">
              <a:cs typeface="Times New Roman" pitchFamily="18" charset="0"/>
            </a:endParaRPr>
          </a:p>
          <a:p>
            <a:pPr algn="l"/>
            <a:r>
              <a:rPr lang="en-US">
                <a:latin typeface="Arial" pitchFamily="34" charset="0"/>
                <a:cs typeface="Arial" pitchFamily="34" charset="0"/>
              </a:rPr>
              <a:t>If Program C is adopted, 400 people </a:t>
            </a:r>
            <a:r>
              <a:rPr lang="en-US">
                <a:solidFill>
                  <a:srgbClr val="FFCC00"/>
                </a:solidFill>
                <a:latin typeface="Arial" pitchFamily="34" charset="0"/>
                <a:cs typeface="Arial" pitchFamily="34" charset="0"/>
              </a:rPr>
              <a:t>will die</a:t>
            </a:r>
            <a:r>
              <a:rPr lang="en-US">
                <a:latin typeface="Arial" pitchFamily="34" charset="0"/>
                <a:cs typeface="Arial" pitchFamily="34" charset="0"/>
              </a:rPr>
              <a:t>. 	          </a:t>
            </a:r>
            <a:r>
              <a:rPr lang="en-US">
                <a:solidFill>
                  <a:srgbClr val="FFFF00"/>
                </a:solidFill>
                <a:latin typeface="Arial" pitchFamily="34" charset="0"/>
                <a:cs typeface="Arial" pitchFamily="34" charset="0"/>
              </a:rPr>
              <a:t>8%</a:t>
            </a:r>
            <a:endParaRPr lang="en-US">
              <a:solidFill>
                <a:srgbClr val="FFFF00"/>
              </a:solidFill>
              <a:cs typeface="Times New Roman" pitchFamily="18" charset="0"/>
            </a:endParaRPr>
          </a:p>
          <a:p>
            <a:pPr algn="l"/>
            <a:r>
              <a:rPr lang="en-US">
                <a:latin typeface="Arial" pitchFamily="34" charset="0"/>
                <a:cs typeface="Arial" pitchFamily="34" charset="0"/>
              </a:rPr>
              <a:t> </a:t>
            </a:r>
            <a:endParaRPr lang="en-US">
              <a:cs typeface="Times New Roman" pitchFamily="18" charset="0"/>
            </a:endParaRPr>
          </a:p>
          <a:p>
            <a:pPr algn="l"/>
            <a:r>
              <a:rPr lang="en-US">
                <a:latin typeface="Arial" pitchFamily="34" charset="0"/>
                <a:cs typeface="Arial" pitchFamily="34" charset="0"/>
              </a:rPr>
              <a:t>If Program D is adopted, there is a one-third probability that nobody </a:t>
            </a:r>
            <a:r>
              <a:rPr lang="en-US">
                <a:solidFill>
                  <a:srgbClr val="FFCC00"/>
                </a:solidFill>
                <a:latin typeface="Arial" pitchFamily="34" charset="0"/>
                <a:cs typeface="Arial" pitchFamily="34" charset="0"/>
              </a:rPr>
              <a:t>will die</a:t>
            </a:r>
            <a:r>
              <a:rPr lang="en-US">
                <a:latin typeface="Arial" pitchFamily="34" charset="0"/>
                <a:cs typeface="Arial" pitchFamily="34" charset="0"/>
              </a:rPr>
              <a:t> and a two-thirds probability that 600 people </a:t>
            </a:r>
            <a:r>
              <a:rPr lang="en-US">
                <a:solidFill>
                  <a:srgbClr val="FFCC00"/>
                </a:solidFill>
                <a:latin typeface="Arial" pitchFamily="34" charset="0"/>
                <a:cs typeface="Arial" pitchFamily="34" charset="0"/>
              </a:rPr>
              <a:t>will die</a:t>
            </a:r>
            <a:r>
              <a:rPr lang="en-US">
                <a:latin typeface="Arial" pitchFamily="34" charset="0"/>
                <a:cs typeface="Arial" pitchFamily="34" charset="0"/>
              </a:rPr>
              <a:t>. 					         </a:t>
            </a:r>
            <a:r>
              <a:rPr lang="en-US">
                <a:solidFill>
                  <a:srgbClr val="FFFF00"/>
                </a:solidFill>
                <a:latin typeface="Arial" pitchFamily="34" charset="0"/>
                <a:cs typeface="Arial" pitchFamily="34" charset="0"/>
              </a:rPr>
              <a:t>92%</a:t>
            </a:r>
            <a:r>
              <a:rPr lang="en-US">
                <a:cs typeface="Times New Roman" pitchFamily="18" charset="0"/>
              </a:rPr>
              <a:t> </a:t>
            </a:r>
          </a:p>
        </p:txBody>
      </p:sp>
      <p:sp>
        <p:nvSpPr>
          <p:cNvPr id="218116" name="Rectangle 4"/>
          <p:cNvSpPr>
            <a:spLocks noGrp="1" noChangeArrowheads="1"/>
          </p:cNvSpPr>
          <p:nvPr>
            <p:ph type="title" idx="4294967295"/>
          </p:nvPr>
        </p:nvSpPr>
        <p:spPr/>
        <p:txBody>
          <a:bodyPr/>
          <a:lstStyle/>
          <a:p>
            <a:r>
              <a:rPr lang="en-US"/>
              <a:t> </a:t>
            </a:r>
          </a:p>
        </p:txBody>
      </p:sp>
      <p:sp>
        <p:nvSpPr>
          <p:cNvPr id="218117" name="Text Box 5"/>
          <p:cNvSpPr txBox="1">
            <a:spLocks noChangeArrowheads="1"/>
          </p:cNvSpPr>
          <p:nvPr/>
        </p:nvSpPr>
        <p:spPr bwMode="auto">
          <a:xfrm>
            <a:off x="685800" y="838200"/>
            <a:ext cx="8001000" cy="2282825"/>
          </a:xfrm>
          <a:prstGeom prst="rect">
            <a:avLst/>
          </a:prstGeom>
          <a:noFill/>
          <a:ln w="9525">
            <a:noFill/>
            <a:miter lim="800000"/>
            <a:headEnd/>
            <a:tailEnd/>
          </a:ln>
          <a:effectLst/>
        </p:spPr>
        <p:txBody>
          <a:bodyPr>
            <a:spAutoFit/>
          </a:bodyPr>
          <a:lstStyle/>
          <a:p>
            <a:pPr algn="l"/>
            <a:r>
              <a:rPr lang="en-US" b="1">
                <a:latin typeface="Garamond" pitchFamily="18" charset="0"/>
                <a:cs typeface="Arial" pitchFamily="34" charset="0"/>
              </a:rPr>
              <a:t>Group A is told:</a:t>
            </a:r>
            <a:endParaRPr lang="en-US">
              <a:cs typeface="Times New Roman" pitchFamily="18" charset="0"/>
            </a:endParaRPr>
          </a:p>
          <a:p>
            <a:pPr algn="l"/>
            <a:r>
              <a:rPr lang="en-US">
                <a:latin typeface="Arial" pitchFamily="34" charset="0"/>
                <a:cs typeface="Arial" pitchFamily="34" charset="0"/>
              </a:rPr>
              <a:t>If Program A is adopted, 200 people </a:t>
            </a:r>
            <a:r>
              <a:rPr lang="en-US">
                <a:solidFill>
                  <a:srgbClr val="FFCC00"/>
                </a:solidFill>
                <a:latin typeface="Arial" pitchFamily="34" charset="0"/>
                <a:cs typeface="Arial" pitchFamily="34" charset="0"/>
              </a:rPr>
              <a:t>will be saved</a:t>
            </a:r>
            <a:r>
              <a:rPr lang="en-US">
                <a:latin typeface="Arial" pitchFamily="34" charset="0"/>
                <a:cs typeface="Arial" pitchFamily="34" charset="0"/>
              </a:rPr>
              <a:t>.   </a:t>
            </a:r>
            <a:r>
              <a:rPr lang="en-US">
                <a:solidFill>
                  <a:srgbClr val="FFFF00"/>
                </a:solidFill>
                <a:latin typeface="Arial" pitchFamily="34" charset="0"/>
                <a:cs typeface="Arial" pitchFamily="34" charset="0"/>
              </a:rPr>
              <a:t>67%</a:t>
            </a:r>
            <a:r>
              <a:rPr lang="en-US">
                <a:latin typeface="Arial" pitchFamily="34" charset="0"/>
                <a:cs typeface="Arial" pitchFamily="34" charset="0"/>
              </a:rPr>
              <a:t> </a:t>
            </a:r>
            <a:endParaRPr lang="en-US">
              <a:latin typeface="Arial" pitchFamily="34" charset="0"/>
              <a:cs typeface="Times New Roman" pitchFamily="18" charset="0"/>
            </a:endParaRPr>
          </a:p>
          <a:p>
            <a:pPr algn="l"/>
            <a:endParaRPr lang="en-US">
              <a:latin typeface="Arial" pitchFamily="34" charset="0"/>
              <a:cs typeface="Arial" pitchFamily="34" charset="0"/>
            </a:endParaRPr>
          </a:p>
          <a:p>
            <a:pPr algn="l"/>
            <a:r>
              <a:rPr lang="en-US">
                <a:latin typeface="Arial" pitchFamily="34" charset="0"/>
                <a:cs typeface="Arial" pitchFamily="34" charset="0"/>
              </a:rPr>
              <a:t>If Program B is adopted, there is a one-third probability  that 600 people </a:t>
            </a:r>
            <a:r>
              <a:rPr lang="en-US">
                <a:solidFill>
                  <a:srgbClr val="FFCC00"/>
                </a:solidFill>
                <a:latin typeface="Arial" pitchFamily="34" charset="0"/>
                <a:cs typeface="Arial" pitchFamily="34" charset="0"/>
              </a:rPr>
              <a:t>will be saved</a:t>
            </a:r>
            <a:r>
              <a:rPr lang="en-US">
                <a:latin typeface="Arial" pitchFamily="34" charset="0"/>
                <a:cs typeface="Arial" pitchFamily="34" charset="0"/>
              </a:rPr>
              <a:t> and a two-thirds probability that no people </a:t>
            </a:r>
            <a:r>
              <a:rPr lang="en-US">
                <a:solidFill>
                  <a:srgbClr val="FFCC00"/>
                </a:solidFill>
                <a:latin typeface="Arial" pitchFamily="34" charset="0"/>
                <a:cs typeface="Arial" pitchFamily="34" charset="0"/>
              </a:rPr>
              <a:t>will be saved</a:t>
            </a:r>
            <a:r>
              <a:rPr lang="en-US">
                <a:latin typeface="Arial" pitchFamily="34" charset="0"/>
                <a:cs typeface="Arial" pitchFamily="34" charset="0"/>
              </a:rPr>
              <a:t>. 		</a:t>
            </a:r>
            <a:r>
              <a:rPr lang="en-US">
                <a:solidFill>
                  <a:srgbClr val="000000"/>
                </a:solidFill>
                <a:latin typeface="Arial" pitchFamily="34" charset="0"/>
                <a:cs typeface="Arial" pitchFamily="34" charset="0"/>
              </a:rPr>
              <a:t>	       </a:t>
            </a:r>
            <a:r>
              <a:rPr lang="en-US">
                <a:latin typeface="Arial" pitchFamily="34" charset="0"/>
              </a:rPr>
              <a:t> </a:t>
            </a:r>
            <a:r>
              <a:rPr lang="en-US">
                <a:solidFill>
                  <a:srgbClr val="FFFF00"/>
                </a:solidFill>
                <a:latin typeface="Arial" pitchFamily="34" charset="0"/>
              </a:rPr>
              <a:t>33%</a:t>
            </a:r>
          </a:p>
        </p:txBody>
      </p:sp>
      <p:graphicFrame>
        <p:nvGraphicFramePr>
          <p:cNvPr id="218118" name="Object 6"/>
          <p:cNvGraphicFramePr>
            <a:graphicFrameLocks noChangeAspect="1"/>
          </p:cNvGraphicFramePr>
          <p:nvPr/>
        </p:nvGraphicFramePr>
        <p:xfrm>
          <a:off x="2971800" y="5257800"/>
          <a:ext cx="3733800" cy="1600200"/>
        </p:xfrm>
        <a:graphic>
          <a:graphicData uri="http://schemas.openxmlformats.org/presentationml/2006/ole">
            <mc:AlternateContent xmlns:mc="http://schemas.openxmlformats.org/markup-compatibility/2006">
              <mc:Choice xmlns:v="urn:schemas-microsoft-com:vml" Requires="v">
                <p:oleObj spid="_x0000_s326661" name="Chart" r:id="rId4" imgW="3143402" imgH="2552700" progId="Excel.Chart.8">
                  <p:embed/>
                </p:oleObj>
              </mc:Choice>
              <mc:Fallback>
                <p:oleObj name="Chart" r:id="rId4" imgW="3143402" imgH="2552700" progId="Excel.Char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5257800"/>
                        <a:ext cx="37338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Text Box 2"/>
          <p:cNvSpPr txBox="1">
            <a:spLocks noChangeArrowheads="1"/>
          </p:cNvSpPr>
          <p:nvPr/>
        </p:nvSpPr>
        <p:spPr bwMode="auto">
          <a:xfrm>
            <a:off x="228600" y="228600"/>
            <a:ext cx="8610600" cy="1371600"/>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2. </a:t>
            </a:r>
            <a:r>
              <a:rPr lang="en-US" b="1" dirty="0">
                <a:latin typeface="Garamond" pitchFamily="18" charset="0"/>
                <a:cs typeface="Times New Roman" pitchFamily="18" charset="0"/>
              </a:rPr>
              <a:t>Reflection Framing Effect</a:t>
            </a:r>
            <a:r>
              <a:rPr lang="en-US" dirty="0">
                <a:latin typeface="Garamond" pitchFamily="18" charset="0"/>
                <a:cs typeface="Times New Roman" pitchFamily="18" charset="0"/>
              </a:rPr>
              <a:t>:</a:t>
            </a:r>
            <a:endParaRPr lang="en-US" dirty="0">
              <a:cs typeface="Times New Roman" pitchFamily="18" charset="0"/>
            </a:endParaRPr>
          </a:p>
          <a:p>
            <a:endParaRPr lang="en-US" dirty="0">
              <a:cs typeface="Times New Roman" pitchFamily="18" charset="0"/>
            </a:endParaRPr>
          </a:p>
          <a:p>
            <a:r>
              <a:rPr lang="en-US" sz="1800" dirty="0">
                <a:latin typeface="Arial" pitchFamily="34" charset="0"/>
                <a:cs typeface="Arial" pitchFamily="34" charset="0"/>
              </a:rPr>
              <a:t> </a:t>
            </a:r>
            <a:endParaRPr lang="en-US" sz="1800" dirty="0">
              <a:latin typeface="Arial" pitchFamily="34" charset="0"/>
              <a:cs typeface="Times New Roman" pitchFamily="18" charset="0"/>
            </a:endParaRPr>
          </a:p>
          <a:p>
            <a:pPr algn="just"/>
            <a:r>
              <a:rPr lang="en-US" sz="1800" dirty="0">
                <a:latin typeface="Arial" pitchFamily="34" charset="0"/>
                <a:cs typeface="Arial" pitchFamily="34" charset="0"/>
              </a:rPr>
              <a:t> </a:t>
            </a:r>
          </a:p>
        </p:txBody>
      </p:sp>
      <p:sp>
        <p:nvSpPr>
          <p:cNvPr id="220164" name="Text Box 4"/>
          <p:cNvSpPr txBox="1">
            <a:spLocks noChangeArrowheads="1"/>
          </p:cNvSpPr>
          <p:nvPr/>
        </p:nvSpPr>
        <p:spPr bwMode="auto">
          <a:xfrm>
            <a:off x="533400" y="2336800"/>
            <a:ext cx="7696200" cy="1552575"/>
          </a:xfrm>
          <a:prstGeom prst="rect">
            <a:avLst/>
          </a:prstGeom>
          <a:noFill/>
          <a:ln w="9525">
            <a:noFill/>
            <a:miter lim="800000"/>
            <a:headEnd/>
            <a:tailEnd/>
          </a:ln>
          <a:effectLst/>
        </p:spPr>
        <p:txBody>
          <a:bodyPr>
            <a:spAutoFit/>
          </a:bodyPr>
          <a:lstStyle/>
          <a:p>
            <a:r>
              <a:rPr lang="en-US" i="1">
                <a:latin typeface="Garamond" pitchFamily="18" charset="0"/>
                <a:cs typeface="Times New Roman" pitchFamily="18" charset="0"/>
              </a:rPr>
              <a:t>For more information, see:  Kahneman, D. and Tversky, A. (1984).  </a:t>
            </a:r>
            <a:r>
              <a:rPr lang="en-US" b="1" i="1">
                <a:latin typeface="Garamond" pitchFamily="18" charset="0"/>
                <a:cs typeface="Times New Roman" pitchFamily="18" charset="0"/>
              </a:rPr>
              <a:t>Choices, values, and frames</a:t>
            </a:r>
            <a:r>
              <a:rPr lang="en-US" i="1">
                <a:latin typeface="Garamond" pitchFamily="18" charset="0"/>
                <a:cs typeface="Times New Roman" pitchFamily="18" charset="0"/>
              </a:rPr>
              <a:t>.  American Psychologist, </a:t>
            </a:r>
            <a:r>
              <a:rPr lang="en-US" b="1" i="1">
                <a:latin typeface="Garamond" pitchFamily="18" charset="0"/>
                <a:cs typeface="Times New Roman" pitchFamily="18" charset="0"/>
              </a:rPr>
              <a:t>39</a:t>
            </a:r>
            <a:r>
              <a:rPr lang="en-US" i="1">
                <a:latin typeface="Garamond" pitchFamily="18" charset="0"/>
                <a:cs typeface="Times New Roman" pitchFamily="18" charset="0"/>
              </a:rPr>
              <a:t>, </a:t>
            </a:r>
          </a:p>
          <a:p>
            <a:r>
              <a:rPr lang="en-US" i="1">
                <a:latin typeface="Garamond" pitchFamily="18" charset="0"/>
                <a:cs typeface="Times New Roman" pitchFamily="18" charset="0"/>
              </a:rPr>
              <a:t>341-350. </a:t>
            </a:r>
            <a:endParaRPr lang="en-US">
              <a:cs typeface="Times New Roman" pitchFamily="18" charset="0"/>
            </a:endParaRPr>
          </a:p>
          <a:p>
            <a:endParaRPr lang="en-US"/>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ext Box 2"/>
          <p:cNvSpPr txBox="1">
            <a:spLocks noChangeArrowheads="1"/>
          </p:cNvSpPr>
          <p:nvPr/>
        </p:nvSpPr>
        <p:spPr bwMode="auto">
          <a:xfrm>
            <a:off x="381000" y="228600"/>
            <a:ext cx="8382000" cy="3477875"/>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3.</a:t>
            </a:r>
            <a:r>
              <a:rPr lang="en-US" dirty="0" smtClean="0">
                <a:latin typeface="Garamond" pitchFamily="18" charset="0"/>
                <a:cs typeface="Times New Roman" pitchFamily="18" charset="0"/>
              </a:rPr>
              <a:t> </a:t>
            </a:r>
            <a:r>
              <a:rPr lang="en-US" b="1" dirty="0">
                <a:latin typeface="Garamond" pitchFamily="18" charset="0"/>
                <a:cs typeface="Times New Roman" pitchFamily="18" charset="0"/>
              </a:rPr>
              <a:t>Multiple Alternatives:</a:t>
            </a:r>
            <a:r>
              <a:rPr lang="en-US" dirty="0">
                <a:latin typeface="Garamond" pitchFamily="18" charset="0"/>
                <a:cs typeface="Times New Roman" pitchFamily="18" charset="0"/>
              </a:rPr>
              <a:t> </a:t>
            </a:r>
          </a:p>
          <a:p>
            <a:pPr algn="just"/>
            <a:r>
              <a:rPr lang="en-US" dirty="0">
                <a:latin typeface="Garamond" pitchFamily="18" charset="0"/>
                <a:cs typeface="Times New Roman" pitchFamily="18" charset="0"/>
              </a:rPr>
              <a:t> </a:t>
            </a:r>
            <a:endParaRPr lang="en-US" dirty="0">
              <a:cs typeface="Times New Roman" pitchFamily="18" charset="0"/>
            </a:endParaRPr>
          </a:p>
          <a:p>
            <a:pPr algn="just"/>
            <a:r>
              <a:rPr lang="en-US" sz="2000" dirty="0">
                <a:latin typeface="Arial" pitchFamily="34" charset="0"/>
                <a:cs typeface="Arial" pitchFamily="34" charset="0"/>
              </a:rPr>
              <a:t>The patient is a 67-year-old farmer with chronic right hip pain.  The diagnosis is osteoarthritis.  You have tried several </a:t>
            </a:r>
            <a:r>
              <a:rPr lang="en-US" sz="2000" dirty="0" err="1">
                <a:latin typeface="Arial" pitchFamily="34" charset="0"/>
                <a:cs typeface="Arial" pitchFamily="34" charset="0"/>
              </a:rPr>
              <a:t>nonsteroidal</a:t>
            </a:r>
            <a:r>
              <a:rPr lang="en-US" sz="2000" dirty="0">
                <a:latin typeface="Arial" pitchFamily="34" charset="0"/>
                <a:cs typeface="Arial" pitchFamily="34" charset="0"/>
              </a:rPr>
              <a:t> anti-inflammatory agents (e.g., aspirin, naproxen, and </a:t>
            </a:r>
            <a:r>
              <a:rPr lang="en-US" sz="2000" dirty="0" err="1">
                <a:latin typeface="Arial" pitchFamily="34" charset="0"/>
                <a:cs typeface="Arial" pitchFamily="34" charset="0"/>
              </a:rPr>
              <a:t>ketoprofen</a:t>
            </a:r>
            <a:r>
              <a:rPr lang="en-US" sz="2000" dirty="0">
                <a:latin typeface="Arial" pitchFamily="34" charset="0"/>
                <a:cs typeface="Arial" pitchFamily="34" charset="0"/>
              </a:rPr>
              <a:t>) and have stopped them because of either adverse effects or lack of efficacy.  You decide to refer him to an orthopedic consultant for consideration for hip replacement surgery.  The patient agrees to this plan.</a:t>
            </a:r>
            <a:r>
              <a:rPr lang="en-US" dirty="0">
                <a:latin typeface="Arial" pitchFamily="34" charset="0"/>
                <a:cs typeface="Arial" pitchFamily="34" charset="0"/>
              </a:rPr>
              <a:t> </a:t>
            </a:r>
            <a:endParaRPr lang="en-US" dirty="0">
              <a:latin typeface="Arial" pitchFamily="34" charset="0"/>
              <a:cs typeface="Times New Roman" pitchFamily="18" charset="0"/>
            </a:endParaRPr>
          </a:p>
          <a:p>
            <a:r>
              <a:rPr lang="en-US" dirty="0">
                <a:solidFill>
                  <a:srgbClr val="000000"/>
                </a:solidFill>
                <a:latin typeface="Arial" pitchFamily="34" charset="0"/>
                <a:cs typeface="Arial" pitchFamily="34" charset="0"/>
              </a:rPr>
              <a:t> </a:t>
            </a:r>
            <a:endParaRPr lang="en-US" dirty="0">
              <a:cs typeface="Times New Roman" pitchFamily="18" charset="0"/>
            </a:endParaRPr>
          </a:p>
          <a:p>
            <a:endParaRPr lang="en-US"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ext Box 2"/>
          <p:cNvSpPr txBox="1">
            <a:spLocks noChangeArrowheads="1"/>
          </p:cNvSpPr>
          <p:nvPr/>
        </p:nvSpPr>
        <p:spPr bwMode="auto">
          <a:xfrm>
            <a:off x="381000" y="228600"/>
            <a:ext cx="8382000" cy="3477875"/>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3.</a:t>
            </a:r>
            <a:r>
              <a:rPr lang="en-US" dirty="0" smtClean="0">
                <a:latin typeface="Garamond" pitchFamily="18" charset="0"/>
                <a:cs typeface="Times New Roman" pitchFamily="18" charset="0"/>
              </a:rPr>
              <a:t> </a:t>
            </a:r>
            <a:r>
              <a:rPr lang="en-US" b="1" dirty="0">
                <a:latin typeface="Garamond" pitchFamily="18" charset="0"/>
                <a:cs typeface="Times New Roman" pitchFamily="18" charset="0"/>
              </a:rPr>
              <a:t>Multiple Alternatives:</a:t>
            </a:r>
            <a:r>
              <a:rPr lang="en-US" dirty="0">
                <a:latin typeface="Garamond" pitchFamily="18" charset="0"/>
                <a:cs typeface="Times New Roman" pitchFamily="18" charset="0"/>
              </a:rPr>
              <a:t> </a:t>
            </a:r>
          </a:p>
          <a:p>
            <a:pPr algn="just"/>
            <a:r>
              <a:rPr lang="en-US" dirty="0">
                <a:latin typeface="Garamond" pitchFamily="18" charset="0"/>
                <a:cs typeface="Times New Roman" pitchFamily="18" charset="0"/>
              </a:rPr>
              <a:t> </a:t>
            </a:r>
            <a:endParaRPr lang="en-US" dirty="0">
              <a:cs typeface="Times New Roman" pitchFamily="18" charset="0"/>
            </a:endParaRPr>
          </a:p>
          <a:p>
            <a:pPr algn="just"/>
            <a:r>
              <a:rPr lang="en-US" sz="2000" dirty="0">
                <a:latin typeface="Arial" pitchFamily="34" charset="0"/>
                <a:cs typeface="Arial" pitchFamily="34" charset="0"/>
              </a:rPr>
              <a:t>The patient is a 67-year-old farmer with chronic right hip pain.  The diagnosis is osteoarthritis.  You have tried several </a:t>
            </a:r>
            <a:r>
              <a:rPr lang="en-US" sz="2000" dirty="0" err="1">
                <a:latin typeface="Arial" pitchFamily="34" charset="0"/>
                <a:cs typeface="Arial" pitchFamily="34" charset="0"/>
              </a:rPr>
              <a:t>nonsteroidal</a:t>
            </a:r>
            <a:r>
              <a:rPr lang="en-US" sz="2000" dirty="0">
                <a:latin typeface="Arial" pitchFamily="34" charset="0"/>
                <a:cs typeface="Arial" pitchFamily="34" charset="0"/>
              </a:rPr>
              <a:t> anti-inflammatory agents (e.g., aspirin, naproxen, and </a:t>
            </a:r>
            <a:r>
              <a:rPr lang="en-US" sz="2000" dirty="0" err="1">
                <a:latin typeface="Arial" pitchFamily="34" charset="0"/>
                <a:cs typeface="Arial" pitchFamily="34" charset="0"/>
              </a:rPr>
              <a:t>ketoprofen</a:t>
            </a:r>
            <a:r>
              <a:rPr lang="en-US" sz="2000" dirty="0">
                <a:latin typeface="Arial" pitchFamily="34" charset="0"/>
                <a:cs typeface="Arial" pitchFamily="34" charset="0"/>
              </a:rPr>
              <a:t>) and have stopped them because of either adverse effects or lack of efficacy.  You decide to refer him to an orthopedic consultant for consideration for hip replacement surgery.  The patient agrees to this plan.</a:t>
            </a:r>
            <a:r>
              <a:rPr lang="en-US" dirty="0">
                <a:latin typeface="Arial" pitchFamily="34" charset="0"/>
                <a:cs typeface="Arial" pitchFamily="34" charset="0"/>
              </a:rPr>
              <a:t> </a:t>
            </a:r>
            <a:endParaRPr lang="en-US" dirty="0">
              <a:latin typeface="Arial" pitchFamily="34" charset="0"/>
              <a:cs typeface="Times New Roman" pitchFamily="18" charset="0"/>
            </a:endParaRPr>
          </a:p>
          <a:p>
            <a:r>
              <a:rPr lang="en-US" dirty="0">
                <a:solidFill>
                  <a:srgbClr val="000000"/>
                </a:solidFill>
                <a:latin typeface="Arial" pitchFamily="34" charset="0"/>
                <a:cs typeface="Arial" pitchFamily="34" charset="0"/>
              </a:rPr>
              <a:t> </a:t>
            </a:r>
            <a:endParaRPr lang="en-US" dirty="0">
              <a:cs typeface="Times New Roman" pitchFamily="18" charset="0"/>
            </a:endParaRPr>
          </a:p>
          <a:p>
            <a:endParaRPr lang="en-US" dirty="0"/>
          </a:p>
        </p:txBody>
      </p:sp>
      <p:sp>
        <p:nvSpPr>
          <p:cNvPr id="227331" name="Text Box 3"/>
          <p:cNvSpPr txBox="1">
            <a:spLocks noChangeArrowheads="1"/>
          </p:cNvSpPr>
          <p:nvPr/>
        </p:nvSpPr>
        <p:spPr bwMode="auto">
          <a:xfrm>
            <a:off x="457200" y="2971800"/>
            <a:ext cx="8382000" cy="2894013"/>
          </a:xfrm>
          <a:prstGeom prst="rect">
            <a:avLst/>
          </a:prstGeom>
          <a:noFill/>
          <a:ln w="9525">
            <a:noFill/>
            <a:miter lim="800000"/>
            <a:headEnd/>
            <a:tailEnd/>
          </a:ln>
          <a:effectLst/>
        </p:spPr>
        <p:txBody>
          <a:bodyPr>
            <a:spAutoFit/>
          </a:bodyPr>
          <a:lstStyle/>
          <a:p>
            <a:pPr algn="l">
              <a:spcBef>
                <a:spcPct val="50000"/>
              </a:spcBef>
            </a:pPr>
            <a:r>
              <a:rPr lang="en-US" b="1" dirty="0">
                <a:latin typeface="Garamond" pitchFamily="18" charset="0"/>
                <a:cs typeface="Arial" pitchFamily="34" charset="0"/>
              </a:rPr>
              <a:t>Group A:</a:t>
            </a:r>
          </a:p>
          <a:p>
            <a:pPr algn="l">
              <a:spcBef>
                <a:spcPct val="50000"/>
              </a:spcBef>
            </a:pPr>
            <a:r>
              <a:rPr lang="en-US" sz="2000" dirty="0">
                <a:latin typeface="Arial" pitchFamily="34" charset="0"/>
                <a:cs typeface="Arial" pitchFamily="34" charset="0"/>
              </a:rPr>
              <a:t>Before sending him away, however, you check the drug formulary and find that there is one </a:t>
            </a:r>
            <a:r>
              <a:rPr lang="en-US" sz="2000" dirty="0" err="1">
                <a:latin typeface="Arial" pitchFamily="34" charset="0"/>
                <a:cs typeface="Arial" pitchFamily="34" charset="0"/>
              </a:rPr>
              <a:t>nonsteroidal</a:t>
            </a:r>
            <a:r>
              <a:rPr lang="en-US" sz="2000" dirty="0">
                <a:latin typeface="Arial" pitchFamily="34" charset="0"/>
                <a:cs typeface="Arial" pitchFamily="34" charset="0"/>
              </a:rPr>
              <a:t> medication that this patient has not tried (ibuprofen).  What do you do?</a:t>
            </a:r>
            <a:endParaRPr lang="en-US" sz="2000" dirty="0">
              <a:cs typeface="Times New Roman" pitchFamily="18" charset="0"/>
            </a:endParaRPr>
          </a:p>
          <a:p>
            <a:pPr algn="just">
              <a:spcBef>
                <a:spcPct val="50000"/>
              </a:spcBef>
            </a:pPr>
            <a:r>
              <a:rPr lang="en-US" sz="2000" dirty="0">
                <a:latin typeface="Arial" pitchFamily="34" charset="0"/>
                <a:cs typeface="Arial" pitchFamily="34" charset="0"/>
              </a:rPr>
              <a:t>1. Refer to orthopedics and also start ibuprofen.</a:t>
            </a:r>
            <a:endParaRPr lang="en-US" sz="2000" dirty="0">
              <a:cs typeface="Times New Roman" pitchFamily="18" charset="0"/>
            </a:endParaRPr>
          </a:p>
          <a:p>
            <a:pPr algn="just">
              <a:spcBef>
                <a:spcPct val="50000"/>
              </a:spcBef>
            </a:pPr>
            <a:r>
              <a:rPr lang="en-US" sz="2000" dirty="0">
                <a:latin typeface="Arial" pitchFamily="34" charset="0"/>
                <a:cs typeface="Arial" pitchFamily="34" charset="0"/>
              </a:rPr>
              <a:t>2. Refer to orthopedics and do not start any new medication</a:t>
            </a:r>
            <a:r>
              <a:rPr lang="en-US" dirty="0">
                <a:latin typeface="Arial" pitchFamily="34" charset="0"/>
                <a:cs typeface="Arial" pitchFamily="34" charset="0"/>
              </a:rPr>
              <a:t>. 							</a:t>
            </a:r>
            <a:endParaRPr lang="en-US"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ext Box 2"/>
          <p:cNvSpPr txBox="1">
            <a:spLocks noChangeArrowheads="1"/>
          </p:cNvSpPr>
          <p:nvPr/>
        </p:nvSpPr>
        <p:spPr bwMode="auto">
          <a:xfrm>
            <a:off x="381000" y="228600"/>
            <a:ext cx="8382000" cy="3477875"/>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3.</a:t>
            </a:r>
            <a:r>
              <a:rPr lang="en-US" dirty="0" smtClean="0">
                <a:latin typeface="Garamond" pitchFamily="18" charset="0"/>
                <a:cs typeface="Times New Roman" pitchFamily="18" charset="0"/>
              </a:rPr>
              <a:t> </a:t>
            </a:r>
            <a:r>
              <a:rPr lang="en-US" b="1" dirty="0">
                <a:latin typeface="Garamond" pitchFamily="18" charset="0"/>
                <a:cs typeface="Times New Roman" pitchFamily="18" charset="0"/>
              </a:rPr>
              <a:t>Multiple Alternatives:</a:t>
            </a:r>
            <a:r>
              <a:rPr lang="en-US" dirty="0">
                <a:latin typeface="Garamond" pitchFamily="18" charset="0"/>
                <a:cs typeface="Times New Roman" pitchFamily="18" charset="0"/>
              </a:rPr>
              <a:t> </a:t>
            </a:r>
          </a:p>
          <a:p>
            <a:pPr algn="just"/>
            <a:r>
              <a:rPr lang="en-US" dirty="0">
                <a:latin typeface="Garamond" pitchFamily="18" charset="0"/>
                <a:cs typeface="Times New Roman" pitchFamily="18" charset="0"/>
              </a:rPr>
              <a:t> </a:t>
            </a:r>
            <a:endParaRPr lang="en-US" dirty="0">
              <a:cs typeface="Times New Roman" pitchFamily="18" charset="0"/>
            </a:endParaRPr>
          </a:p>
          <a:p>
            <a:pPr algn="just"/>
            <a:r>
              <a:rPr lang="en-US" sz="2000" dirty="0">
                <a:latin typeface="Arial" pitchFamily="34" charset="0"/>
                <a:cs typeface="Arial" pitchFamily="34" charset="0"/>
              </a:rPr>
              <a:t>The patient is a 67-year-old farmer with chronic right hip pain.  The diagnosis is osteoarthritis.  You have tried several </a:t>
            </a:r>
            <a:r>
              <a:rPr lang="en-US" sz="2000" dirty="0" err="1">
                <a:latin typeface="Arial" pitchFamily="34" charset="0"/>
                <a:cs typeface="Arial" pitchFamily="34" charset="0"/>
              </a:rPr>
              <a:t>nonsteroidal</a:t>
            </a:r>
            <a:r>
              <a:rPr lang="en-US" sz="2000" dirty="0">
                <a:latin typeface="Arial" pitchFamily="34" charset="0"/>
                <a:cs typeface="Arial" pitchFamily="34" charset="0"/>
              </a:rPr>
              <a:t> anti-inflammatory agents (e.g., aspirin, naproxen, and </a:t>
            </a:r>
            <a:r>
              <a:rPr lang="en-US" sz="2000" dirty="0" err="1">
                <a:latin typeface="Arial" pitchFamily="34" charset="0"/>
                <a:cs typeface="Arial" pitchFamily="34" charset="0"/>
              </a:rPr>
              <a:t>ketoprofen</a:t>
            </a:r>
            <a:r>
              <a:rPr lang="en-US" sz="2000" dirty="0">
                <a:latin typeface="Arial" pitchFamily="34" charset="0"/>
                <a:cs typeface="Arial" pitchFamily="34" charset="0"/>
              </a:rPr>
              <a:t>) and have stopped them because of either adverse effects or lack of efficacy.  You decide to refer him to an orthopedic consultant for consideration for hip replacement surgery.  The patient agrees to this plan.</a:t>
            </a:r>
            <a:r>
              <a:rPr lang="en-US" dirty="0">
                <a:latin typeface="Arial" pitchFamily="34" charset="0"/>
                <a:cs typeface="Arial" pitchFamily="34" charset="0"/>
              </a:rPr>
              <a:t> </a:t>
            </a:r>
            <a:endParaRPr lang="en-US" dirty="0">
              <a:latin typeface="Arial" pitchFamily="34" charset="0"/>
              <a:cs typeface="Times New Roman" pitchFamily="18" charset="0"/>
            </a:endParaRPr>
          </a:p>
          <a:p>
            <a:r>
              <a:rPr lang="en-US" dirty="0">
                <a:solidFill>
                  <a:srgbClr val="000000"/>
                </a:solidFill>
                <a:latin typeface="Arial" pitchFamily="34" charset="0"/>
                <a:cs typeface="Arial" pitchFamily="34" charset="0"/>
              </a:rPr>
              <a:t> </a:t>
            </a:r>
            <a:endParaRPr lang="en-US" dirty="0">
              <a:cs typeface="Times New Roman" pitchFamily="18" charset="0"/>
            </a:endParaRPr>
          </a:p>
          <a:p>
            <a:endParaRPr lang="en-US" dirty="0"/>
          </a:p>
        </p:txBody>
      </p:sp>
      <p:sp>
        <p:nvSpPr>
          <p:cNvPr id="226307" name="Text Box 3"/>
          <p:cNvSpPr txBox="1">
            <a:spLocks noChangeArrowheads="1"/>
          </p:cNvSpPr>
          <p:nvPr/>
        </p:nvSpPr>
        <p:spPr bwMode="auto">
          <a:xfrm>
            <a:off x="457200" y="2971800"/>
            <a:ext cx="8382000" cy="2984500"/>
          </a:xfrm>
          <a:prstGeom prst="rect">
            <a:avLst/>
          </a:prstGeom>
          <a:noFill/>
          <a:ln w="9525">
            <a:noFill/>
            <a:miter lim="800000"/>
            <a:headEnd/>
            <a:tailEnd/>
          </a:ln>
          <a:effectLst/>
        </p:spPr>
        <p:txBody>
          <a:bodyPr>
            <a:spAutoFit/>
          </a:bodyPr>
          <a:lstStyle/>
          <a:p>
            <a:pPr algn="l">
              <a:spcBef>
                <a:spcPct val="50000"/>
              </a:spcBef>
            </a:pPr>
            <a:r>
              <a:rPr lang="en-US" b="1">
                <a:latin typeface="Garamond" pitchFamily="18" charset="0"/>
                <a:cs typeface="Arial" pitchFamily="34" charset="0"/>
              </a:rPr>
              <a:t>Group A:</a:t>
            </a:r>
          </a:p>
          <a:p>
            <a:pPr algn="l">
              <a:spcBef>
                <a:spcPct val="50000"/>
              </a:spcBef>
            </a:pPr>
            <a:r>
              <a:rPr lang="en-US" sz="2000">
                <a:latin typeface="Arial" pitchFamily="34" charset="0"/>
                <a:cs typeface="Arial" pitchFamily="34" charset="0"/>
              </a:rPr>
              <a:t>Before sending him away, however, you check the drug formulary and find that there is one nonsteroidal medication that this patient has not tried (ibuprofen).  What do you do?</a:t>
            </a:r>
            <a:endParaRPr lang="en-US" sz="2000">
              <a:cs typeface="Times New Roman" pitchFamily="18" charset="0"/>
            </a:endParaRPr>
          </a:p>
          <a:p>
            <a:pPr algn="just">
              <a:spcBef>
                <a:spcPct val="50000"/>
              </a:spcBef>
            </a:pPr>
            <a:r>
              <a:rPr lang="en-US" sz="2000">
                <a:latin typeface="Arial" pitchFamily="34" charset="0"/>
                <a:cs typeface="Arial" pitchFamily="34" charset="0"/>
              </a:rPr>
              <a:t>1. Refer to orthopedics and also start ibuprofen.                               </a:t>
            </a:r>
            <a:r>
              <a:rPr lang="en-US" b="1">
                <a:solidFill>
                  <a:srgbClr val="FFFF00"/>
                </a:solidFill>
                <a:latin typeface="Arial" pitchFamily="34" charset="0"/>
                <a:cs typeface="Arial" pitchFamily="34" charset="0"/>
              </a:rPr>
              <a:t>89%</a:t>
            </a:r>
            <a:endParaRPr lang="en-US" b="1">
              <a:solidFill>
                <a:srgbClr val="FFFF00"/>
              </a:solidFill>
              <a:cs typeface="Times New Roman" pitchFamily="18" charset="0"/>
            </a:endParaRPr>
          </a:p>
          <a:p>
            <a:pPr algn="just">
              <a:spcBef>
                <a:spcPct val="50000"/>
              </a:spcBef>
            </a:pPr>
            <a:r>
              <a:rPr lang="en-US" sz="2000">
                <a:latin typeface="Arial" pitchFamily="34" charset="0"/>
                <a:cs typeface="Arial" pitchFamily="34" charset="0"/>
              </a:rPr>
              <a:t>2. Refer to orthopedics and do not start any new medication</a:t>
            </a:r>
            <a:r>
              <a:rPr lang="en-US">
                <a:latin typeface="Arial" pitchFamily="34" charset="0"/>
                <a:cs typeface="Arial" pitchFamily="34" charset="0"/>
              </a:rPr>
              <a:t>.   </a:t>
            </a:r>
            <a:r>
              <a:rPr lang="en-US" b="1">
                <a:solidFill>
                  <a:srgbClr val="FFFF00"/>
                </a:solidFill>
                <a:latin typeface="Arial" pitchFamily="34" charset="0"/>
                <a:cs typeface="Arial" pitchFamily="34" charset="0"/>
              </a:rPr>
              <a:t>11%</a:t>
            </a:r>
            <a:r>
              <a:rPr lang="en-US">
                <a:latin typeface="Arial" pitchFamily="34" charset="0"/>
                <a:cs typeface="Arial" pitchFamily="34" charset="0"/>
              </a:rPr>
              <a:t>							</a:t>
            </a:r>
            <a:endParaRPr lang="en-US"/>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Text Box 2"/>
          <p:cNvSpPr txBox="1">
            <a:spLocks noChangeArrowheads="1"/>
          </p:cNvSpPr>
          <p:nvPr/>
        </p:nvSpPr>
        <p:spPr bwMode="auto">
          <a:xfrm>
            <a:off x="381000" y="228600"/>
            <a:ext cx="8382000" cy="3477875"/>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3.</a:t>
            </a:r>
            <a:r>
              <a:rPr lang="en-US" dirty="0" smtClean="0">
                <a:latin typeface="Garamond" pitchFamily="18" charset="0"/>
                <a:cs typeface="Times New Roman" pitchFamily="18" charset="0"/>
              </a:rPr>
              <a:t> </a:t>
            </a:r>
            <a:r>
              <a:rPr lang="en-US" b="1" dirty="0">
                <a:latin typeface="Garamond" pitchFamily="18" charset="0"/>
                <a:cs typeface="Times New Roman" pitchFamily="18" charset="0"/>
              </a:rPr>
              <a:t>Multiple Alternatives:</a:t>
            </a:r>
            <a:r>
              <a:rPr lang="en-US" dirty="0">
                <a:latin typeface="Garamond" pitchFamily="18" charset="0"/>
                <a:cs typeface="Times New Roman" pitchFamily="18" charset="0"/>
              </a:rPr>
              <a:t> </a:t>
            </a:r>
          </a:p>
          <a:p>
            <a:pPr algn="just"/>
            <a:r>
              <a:rPr lang="en-US" dirty="0">
                <a:latin typeface="Garamond" pitchFamily="18" charset="0"/>
                <a:cs typeface="Times New Roman" pitchFamily="18" charset="0"/>
              </a:rPr>
              <a:t> </a:t>
            </a:r>
            <a:endParaRPr lang="en-US" dirty="0">
              <a:cs typeface="Times New Roman" pitchFamily="18" charset="0"/>
            </a:endParaRPr>
          </a:p>
          <a:p>
            <a:pPr algn="just"/>
            <a:r>
              <a:rPr lang="en-US" sz="2000" dirty="0">
                <a:latin typeface="Arial" pitchFamily="34" charset="0"/>
                <a:cs typeface="Arial" pitchFamily="34" charset="0"/>
              </a:rPr>
              <a:t>The patient is a 67-year-old farmer with chronic right hip pain.  The diagnosis is osteoarthritis.  You have tried several </a:t>
            </a:r>
            <a:r>
              <a:rPr lang="en-US" sz="2000" dirty="0" err="1">
                <a:latin typeface="Arial" pitchFamily="34" charset="0"/>
                <a:cs typeface="Arial" pitchFamily="34" charset="0"/>
              </a:rPr>
              <a:t>nonsteroidal</a:t>
            </a:r>
            <a:r>
              <a:rPr lang="en-US" sz="2000" dirty="0">
                <a:latin typeface="Arial" pitchFamily="34" charset="0"/>
                <a:cs typeface="Arial" pitchFamily="34" charset="0"/>
              </a:rPr>
              <a:t> anti-inflammatory agents (e.g., aspirin, naproxen, and </a:t>
            </a:r>
            <a:r>
              <a:rPr lang="en-US" sz="2000" dirty="0" err="1">
                <a:latin typeface="Arial" pitchFamily="34" charset="0"/>
                <a:cs typeface="Arial" pitchFamily="34" charset="0"/>
              </a:rPr>
              <a:t>ketoprofen</a:t>
            </a:r>
            <a:r>
              <a:rPr lang="en-US" sz="2000" dirty="0">
                <a:latin typeface="Arial" pitchFamily="34" charset="0"/>
                <a:cs typeface="Arial" pitchFamily="34" charset="0"/>
              </a:rPr>
              <a:t>) and have stopped them because of either adverse effects or lack of efficacy.  You decide to refer him to an orthopedic consultant for consideration for hip replacement surgery.  The patient agrees to this plan.</a:t>
            </a:r>
            <a:r>
              <a:rPr lang="en-US" dirty="0">
                <a:latin typeface="Arial" pitchFamily="34" charset="0"/>
                <a:cs typeface="Arial" pitchFamily="34" charset="0"/>
              </a:rPr>
              <a:t> </a:t>
            </a:r>
            <a:endParaRPr lang="en-US" dirty="0">
              <a:latin typeface="Arial" pitchFamily="34" charset="0"/>
              <a:cs typeface="Times New Roman" pitchFamily="18" charset="0"/>
            </a:endParaRPr>
          </a:p>
          <a:p>
            <a:r>
              <a:rPr lang="en-US" dirty="0">
                <a:solidFill>
                  <a:srgbClr val="000000"/>
                </a:solidFill>
                <a:latin typeface="Arial" pitchFamily="34" charset="0"/>
                <a:cs typeface="Arial" pitchFamily="34" charset="0"/>
              </a:rPr>
              <a:t> </a:t>
            </a:r>
            <a:endParaRPr lang="en-US" dirty="0">
              <a:cs typeface="Times New Roman" pitchFamily="18" charset="0"/>
            </a:endParaRPr>
          </a:p>
          <a:p>
            <a:endParaRPr lang="en-US" dirty="0"/>
          </a:p>
        </p:txBody>
      </p:sp>
      <p:sp>
        <p:nvSpPr>
          <p:cNvPr id="304131" name="Text Box 3"/>
          <p:cNvSpPr txBox="1">
            <a:spLocks noChangeArrowheads="1"/>
          </p:cNvSpPr>
          <p:nvPr/>
        </p:nvSpPr>
        <p:spPr bwMode="auto">
          <a:xfrm>
            <a:off x="457200" y="2895600"/>
            <a:ext cx="8382000" cy="3714750"/>
          </a:xfrm>
          <a:prstGeom prst="rect">
            <a:avLst/>
          </a:prstGeom>
          <a:noFill/>
          <a:ln w="9525">
            <a:noFill/>
            <a:miter lim="800000"/>
            <a:headEnd/>
            <a:tailEnd/>
          </a:ln>
          <a:effectLst/>
        </p:spPr>
        <p:txBody>
          <a:bodyPr>
            <a:spAutoFit/>
          </a:bodyPr>
          <a:lstStyle/>
          <a:p>
            <a:pPr algn="l">
              <a:spcBef>
                <a:spcPct val="50000"/>
              </a:spcBef>
            </a:pPr>
            <a:r>
              <a:rPr lang="en-US" b="1" dirty="0">
                <a:latin typeface="Garamond" pitchFamily="18" charset="0"/>
                <a:cs typeface="Arial" pitchFamily="34" charset="0"/>
              </a:rPr>
              <a:t>Group B:</a:t>
            </a:r>
          </a:p>
          <a:p>
            <a:pPr algn="l">
              <a:spcBef>
                <a:spcPct val="50000"/>
              </a:spcBef>
            </a:pPr>
            <a:r>
              <a:rPr lang="en-US" sz="2000" dirty="0">
                <a:latin typeface="Arial" pitchFamily="34" charset="0"/>
                <a:cs typeface="Arial" pitchFamily="34" charset="0"/>
              </a:rPr>
              <a:t>Before sending him away, however, you check the drug formulary and find that there is one </a:t>
            </a:r>
            <a:r>
              <a:rPr lang="en-US" sz="2000" dirty="0" err="1">
                <a:latin typeface="Arial" pitchFamily="34" charset="0"/>
                <a:cs typeface="Arial" pitchFamily="34" charset="0"/>
              </a:rPr>
              <a:t>nonsteroidal</a:t>
            </a:r>
            <a:r>
              <a:rPr lang="en-US" sz="2000" dirty="0">
                <a:latin typeface="Arial" pitchFamily="34" charset="0"/>
                <a:cs typeface="Arial" pitchFamily="34" charset="0"/>
              </a:rPr>
              <a:t> medication that this patient has not tried (ibuprofen).  What do you do?</a:t>
            </a:r>
            <a:endParaRPr lang="en-US" sz="2000" dirty="0">
              <a:cs typeface="Times New Roman" pitchFamily="18" charset="0"/>
            </a:endParaRPr>
          </a:p>
          <a:p>
            <a:pPr algn="just">
              <a:spcBef>
                <a:spcPct val="50000"/>
              </a:spcBef>
            </a:pPr>
            <a:r>
              <a:rPr lang="en-US" sz="2000" dirty="0">
                <a:latin typeface="Arial" pitchFamily="34" charset="0"/>
                <a:cs typeface="Arial" pitchFamily="34" charset="0"/>
              </a:rPr>
              <a:t>1. Refer to orthopedics and also start ibuprofen.                              </a:t>
            </a:r>
            <a:r>
              <a:rPr lang="en-US" b="1" dirty="0">
                <a:solidFill>
                  <a:srgbClr val="FFFF00"/>
                </a:solidFill>
                <a:latin typeface="Arial" pitchFamily="34" charset="0"/>
                <a:cs typeface="Arial" pitchFamily="34" charset="0"/>
              </a:rPr>
              <a:t>35%</a:t>
            </a:r>
            <a:endParaRPr lang="en-US" b="1" dirty="0">
              <a:solidFill>
                <a:srgbClr val="FFFF00"/>
              </a:solidFill>
              <a:latin typeface="Arial" pitchFamily="34" charset="0"/>
              <a:cs typeface="Times New Roman" pitchFamily="18" charset="0"/>
            </a:endParaRPr>
          </a:p>
          <a:p>
            <a:pPr algn="just">
              <a:spcBef>
                <a:spcPct val="50000"/>
              </a:spcBef>
            </a:pPr>
            <a:r>
              <a:rPr lang="en-US" sz="2000" dirty="0">
                <a:solidFill>
                  <a:srgbClr val="FFCC00"/>
                </a:solidFill>
                <a:latin typeface="Arial" pitchFamily="34" charset="0"/>
                <a:cs typeface="Arial" pitchFamily="34" charset="0"/>
              </a:rPr>
              <a:t>2. Refer to orthopedics and also start </a:t>
            </a:r>
            <a:r>
              <a:rPr lang="en-US" sz="2000" dirty="0" err="1">
                <a:solidFill>
                  <a:srgbClr val="FFCC00"/>
                </a:solidFill>
                <a:latin typeface="Arial" pitchFamily="34" charset="0"/>
                <a:cs typeface="Arial" pitchFamily="34" charset="0"/>
              </a:rPr>
              <a:t>piroxicam</a:t>
            </a:r>
            <a:r>
              <a:rPr lang="en-US" sz="2000" dirty="0">
                <a:solidFill>
                  <a:srgbClr val="FFCC00"/>
                </a:solidFill>
                <a:latin typeface="Arial" pitchFamily="34" charset="0"/>
                <a:cs typeface="Arial" pitchFamily="34" charset="0"/>
              </a:rPr>
              <a:t>.                               </a:t>
            </a:r>
            <a:r>
              <a:rPr lang="en-US" b="1" dirty="0">
                <a:solidFill>
                  <a:srgbClr val="FFFF00"/>
                </a:solidFill>
                <a:latin typeface="Arial" pitchFamily="34" charset="0"/>
                <a:cs typeface="Arial" pitchFamily="34" charset="0"/>
              </a:rPr>
              <a:t>4%</a:t>
            </a:r>
            <a:endParaRPr lang="en-US" b="1" dirty="0">
              <a:solidFill>
                <a:srgbClr val="FFFF00"/>
              </a:solidFill>
              <a:latin typeface="Arial" pitchFamily="34" charset="0"/>
              <a:cs typeface="Times New Roman" pitchFamily="18" charset="0"/>
            </a:endParaRPr>
          </a:p>
          <a:p>
            <a:pPr algn="just">
              <a:spcBef>
                <a:spcPct val="50000"/>
              </a:spcBef>
            </a:pPr>
            <a:r>
              <a:rPr lang="en-US" sz="2000" dirty="0">
                <a:latin typeface="Arial" pitchFamily="34" charset="0"/>
                <a:cs typeface="Arial" pitchFamily="34" charset="0"/>
              </a:rPr>
              <a:t>3. Refer to orthopedics and do not start any new medication.          </a:t>
            </a:r>
            <a:r>
              <a:rPr lang="en-US" b="1" dirty="0">
                <a:solidFill>
                  <a:srgbClr val="FFFF00"/>
                </a:solidFill>
                <a:latin typeface="Arial" pitchFamily="34" charset="0"/>
                <a:cs typeface="Arial" pitchFamily="34" charset="0"/>
              </a:rPr>
              <a:t>58%</a:t>
            </a:r>
            <a:endParaRPr lang="en-US" b="1" dirty="0">
              <a:solidFill>
                <a:srgbClr val="FFFF00"/>
              </a:solidFill>
              <a:latin typeface="Arial" pitchFamily="34" charset="0"/>
              <a:cs typeface="Times New Roman" pitchFamily="18" charset="0"/>
            </a:endParaRPr>
          </a:p>
          <a:p>
            <a:pPr algn="just">
              <a:spcBef>
                <a:spcPct val="50000"/>
              </a:spcBef>
            </a:pPr>
            <a:r>
              <a:rPr lang="en-US" dirty="0">
                <a:latin typeface="Arial" pitchFamily="34" charset="0"/>
                <a:cs typeface="Arial" pitchFamily="34" charset="0"/>
              </a:rPr>
              <a:t>							</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Text Box 2"/>
          <p:cNvSpPr txBox="1">
            <a:spLocks noChangeArrowheads="1"/>
          </p:cNvSpPr>
          <p:nvPr/>
        </p:nvSpPr>
        <p:spPr bwMode="auto">
          <a:xfrm>
            <a:off x="381000" y="228600"/>
            <a:ext cx="8382000" cy="3477875"/>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3.</a:t>
            </a:r>
            <a:r>
              <a:rPr lang="en-US" dirty="0" smtClean="0">
                <a:latin typeface="Garamond" pitchFamily="18" charset="0"/>
                <a:cs typeface="Times New Roman" pitchFamily="18" charset="0"/>
              </a:rPr>
              <a:t> </a:t>
            </a:r>
            <a:r>
              <a:rPr lang="en-US" b="1" dirty="0">
                <a:latin typeface="Garamond" pitchFamily="18" charset="0"/>
                <a:cs typeface="Times New Roman" pitchFamily="18" charset="0"/>
              </a:rPr>
              <a:t>Multiple Alternatives:</a:t>
            </a:r>
            <a:r>
              <a:rPr lang="en-US" dirty="0">
                <a:latin typeface="Garamond" pitchFamily="18" charset="0"/>
                <a:cs typeface="Times New Roman" pitchFamily="18" charset="0"/>
              </a:rPr>
              <a:t> </a:t>
            </a:r>
          </a:p>
          <a:p>
            <a:pPr algn="just"/>
            <a:r>
              <a:rPr lang="en-US" dirty="0">
                <a:latin typeface="Garamond" pitchFamily="18" charset="0"/>
                <a:cs typeface="Times New Roman" pitchFamily="18" charset="0"/>
              </a:rPr>
              <a:t> </a:t>
            </a:r>
            <a:endParaRPr lang="en-US" dirty="0">
              <a:cs typeface="Times New Roman" pitchFamily="18" charset="0"/>
            </a:endParaRPr>
          </a:p>
          <a:p>
            <a:pPr algn="just"/>
            <a:r>
              <a:rPr lang="en-US" sz="2000" dirty="0">
                <a:latin typeface="Arial" pitchFamily="34" charset="0"/>
                <a:cs typeface="Arial" pitchFamily="34" charset="0"/>
              </a:rPr>
              <a:t>The patient is a 67-year-old farmer with chronic right hip pain.  The diagnosis is osteoarthritis.  You have tried several </a:t>
            </a:r>
            <a:r>
              <a:rPr lang="en-US" sz="2000" dirty="0" err="1">
                <a:latin typeface="Arial" pitchFamily="34" charset="0"/>
                <a:cs typeface="Arial" pitchFamily="34" charset="0"/>
              </a:rPr>
              <a:t>nonsteroidal</a:t>
            </a:r>
            <a:r>
              <a:rPr lang="en-US" sz="2000" dirty="0">
                <a:latin typeface="Arial" pitchFamily="34" charset="0"/>
                <a:cs typeface="Arial" pitchFamily="34" charset="0"/>
              </a:rPr>
              <a:t> anti-inflammatory agents (e.g., aspirin, naproxen, and </a:t>
            </a:r>
            <a:r>
              <a:rPr lang="en-US" sz="2000" dirty="0" err="1">
                <a:latin typeface="Arial" pitchFamily="34" charset="0"/>
                <a:cs typeface="Arial" pitchFamily="34" charset="0"/>
              </a:rPr>
              <a:t>ketoprofen</a:t>
            </a:r>
            <a:r>
              <a:rPr lang="en-US" sz="2000" dirty="0">
                <a:latin typeface="Arial" pitchFamily="34" charset="0"/>
                <a:cs typeface="Arial" pitchFamily="34" charset="0"/>
              </a:rPr>
              <a:t>) and have stopped them because of either adverse effects or lack of efficacy.  You decide to refer him to an orthopedic consultant for consideration for hip replacement surgery.  The patient agrees to this plan.</a:t>
            </a:r>
            <a:r>
              <a:rPr lang="en-US" dirty="0">
                <a:latin typeface="Arial" pitchFamily="34" charset="0"/>
                <a:cs typeface="Arial" pitchFamily="34" charset="0"/>
              </a:rPr>
              <a:t> </a:t>
            </a:r>
            <a:endParaRPr lang="en-US" dirty="0">
              <a:latin typeface="Arial" pitchFamily="34" charset="0"/>
              <a:cs typeface="Times New Roman" pitchFamily="18" charset="0"/>
            </a:endParaRPr>
          </a:p>
          <a:p>
            <a:r>
              <a:rPr lang="en-US" dirty="0">
                <a:solidFill>
                  <a:srgbClr val="000000"/>
                </a:solidFill>
                <a:latin typeface="Arial" pitchFamily="34" charset="0"/>
                <a:cs typeface="Arial" pitchFamily="34" charset="0"/>
              </a:rPr>
              <a:t> </a:t>
            </a:r>
            <a:endParaRPr lang="en-US" dirty="0">
              <a:cs typeface="Times New Roman" pitchFamily="18" charset="0"/>
            </a:endParaRPr>
          </a:p>
          <a:p>
            <a:endParaRPr lang="en-US" dirty="0"/>
          </a:p>
        </p:txBody>
      </p:sp>
      <p:sp>
        <p:nvSpPr>
          <p:cNvPr id="297987" name="Text Box 3"/>
          <p:cNvSpPr txBox="1">
            <a:spLocks noChangeArrowheads="1"/>
          </p:cNvSpPr>
          <p:nvPr/>
        </p:nvSpPr>
        <p:spPr bwMode="auto">
          <a:xfrm>
            <a:off x="457200" y="2895600"/>
            <a:ext cx="8382000" cy="3714750"/>
          </a:xfrm>
          <a:prstGeom prst="rect">
            <a:avLst/>
          </a:prstGeom>
          <a:noFill/>
          <a:ln w="9525">
            <a:noFill/>
            <a:miter lim="800000"/>
            <a:headEnd/>
            <a:tailEnd/>
          </a:ln>
          <a:effectLst/>
        </p:spPr>
        <p:txBody>
          <a:bodyPr>
            <a:spAutoFit/>
          </a:bodyPr>
          <a:lstStyle/>
          <a:p>
            <a:pPr algn="l">
              <a:spcBef>
                <a:spcPct val="50000"/>
              </a:spcBef>
            </a:pPr>
            <a:r>
              <a:rPr lang="en-US" b="1">
                <a:latin typeface="Garamond" pitchFamily="18" charset="0"/>
                <a:cs typeface="Arial" pitchFamily="34" charset="0"/>
              </a:rPr>
              <a:t>Group B:</a:t>
            </a:r>
          </a:p>
          <a:p>
            <a:pPr algn="l">
              <a:spcBef>
                <a:spcPct val="50000"/>
              </a:spcBef>
            </a:pPr>
            <a:r>
              <a:rPr lang="en-US" sz="2000">
                <a:latin typeface="Arial" pitchFamily="34" charset="0"/>
                <a:cs typeface="Arial" pitchFamily="34" charset="0"/>
              </a:rPr>
              <a:t>Before sending him away, however, you check the drug formulary and find that there is one nonsteroidal medication that this patient has not tried (ibuprofen).  What do you do?</a:t>
            </a:r>
            <a:endParaRPr lang="en-US" sz="2000">
              <a:cs typeface="Times New Roman" pitchFamily="18" charset="0"/>
            </a:endParaRPr>
          </a:p>
          <a:p>
            <a:pPr algn="just">
              <a:spcBef>
                <a:spcPct val="50000"/>
              </a:spcBef>
            </a:pPr>
            <a:r>
              <a:rPr lang="en-US" sz="2000">
                <a:latin typeface="Arial" pitchFamily="34" charset="0"/>
                <a:cs typeface="Arial" pitchFamily="34" charset="0"/>
              </a:rPr>
              <a:t>1. Refer to orthopedics and also start ibuprofen.                              </a:t>
            </a:r>
            <a:r>
              <a:rPr lang="en-US" b="1">
                <a:solidFill>
                  <a:srgbClr val="FFFF00"/>
                </a:solidFill>
                <a:latin typeface="Arial" pitchFamily="34" charset="0"/>
                <a:cs typeface="Arial" pitchFamily="34" charset="0"/>
              </a:rPr>
              <a:t>35%</a:t>
            </a:r>
            <a:endParaRPr lang="en-US" b="1">
              <a:solidFill>
                <a:srgbClr val="FFFF00"/>
              </a:solidFill>
              <a:latin typeface="Arial" pitchFamily="34" charset="0"/>
              <a:cs typeface="Times New Roman" pitchFamily="18" charset="0"/>
            </a:endParaRPr>
          </a:p>
          <a:p>
            <a:pPr algn="just">
              <a:spcBef>
                <a:spcPct val="50000"/>
              </a:spcBef>
            </a:pPr>
            <a:r>
              <a:rPr lang="en-US" sz="2000">
                <a:solidFill>
                  <a:srgbClr val="FFCC00"/>
                </a:solidFill>
                <a:latin typeface="Arial" pitchFamily="34" charset="0"/>
                <a:cs typeface="Arial" pitchFamily="34" charset="0"/>
              </a:rPr>
              <a:t>2. Refer to orthopedics and also start piroxicam.                               </a:t>
            </a:r>
            <a:r>
              <a:rPr lang="en-US" b="1">
                <a:solidFill>
                  <a:srgbClr val="FFFF00"/>
                </a:solidFill>
                <a:latin typeface="Arial" pitchFamily="34" charset="0"/>
                <a:cs typeface="Arial" pitchFamily="34" charset="0"/>
              </a:rPr>
              <a:t>4%</a:t>
            </a:r>
            <a:endParaRPr lang="en-US" b="1">
              <a:solidFill>
                <a:srgbClr val="FFFF00"/>
              </a:solidFill>
              <a:latin typeface="Arial" pitchFamily="34" charset="0"/>
              <a:cs typeface="Times New Roman" pitchFamily="18" charset="0"/>
            </a:endParaRPr>
          </a:p>
          <a:p>
            <a:pPr algn="just">
              <a:spcBef>
                <a:spcPct val="50000"/>
              </a:spcBef>
            </a:pPr>
            <a:r>
              <a:rPr lang="en-US" sz="2000">
                <a:latin typeface="Arial" pitchFamily="34" charset="0"/>
                <a:cs typeface="Arial" pitchFamily="34" charset="0"/>
              </a:rPr>
              <a:t>3. Refer to orthopedics and do not start any new medication.          </a:t>
            </a:r>
            <a:r>
              <a:rPr lang="en-US" b="1">
                <a:solidFill>
                  <a:srgbClr val="FFFF00"/>
                </a:solidFill>
                <a:latin typeface="Arial" pitchFamily="34" charset="0"/>
                <a:cs typeface="Arial" pitchFamily="34" charset="0"/>
              </a:rPr>
              <a:t>58%</a:t>
            </a:r>
            <a:endParaRPr lang="en-US" b="1">
              <a:solidFill>
                <a:srgbClr val="FFFF00"/>
              </a:solidFill>
              <a:latin typeface="Arial" pitchFamily="34" charset="0"/>
              <a:cs typeface="Times New Roman" pitchFamily="18" charset="0"/>
            </a:endParaRPr>
          </a:p>
          <a:p>
            <a:pPr algn="just">
              <a:spcBef>
                <a:spcPct val="50000"/>
              </a:spcBef>
            </a:pPr>
            <a:r>
              <a:rPr lang="en-US">
                <a:latin typeface="Arial" pitchFamily="34" charset="0"/>
                <a:cs typeface="Arial" pitchFamily="34" charset="0"/>
              </a:rPr>
              <a:t>							</a:t>
            </a:r>
          </a:p>
        </p:txBody>
      </p:sp>
      <p:sp>
        <p:nvSpPr>
          <p:cNvPr id="297988" name="Text Box 4"/>
          <p:cNvSpPr txBox="1">
            <a:spLocks noChangeArrowheads="1"/>
          </p:cNvSpPr>
          <p:nvPr/>
        </p:nvSpPr>
        <p:spPr bwMode="auto">
          <a:xfrm>
            <a:off x="0" y="5943600"/>
            <a:ext cx="9144000" cy="1370013"/>
          </a:xfrm>
          <a:prstGeom prst="rect">
            <a:avLst/>
          </a:prstGeom>
          <a:noFill/>
          <a:ln w="9525">
            <a:noFill/>
            <a:miter lim="800000"/>
            <a:headEnd/>
            <a:tailEnd/>
          </a:ln>
          <a:effectLst/>
        </p:spPr>
        <p:txBody>
          <a:bodyPr>
            <a:spAutoFit/>
          </a:bodyPr>
          <a:lstStyle/>
          <a:p>
            <a:pPr>
              <a:spcBef>
                <a:spcPct val="50000"/>
              </a:spcBef>
            </a:pPr>
            <a:r>
              <a:rPr lang="en-US">
                <a:solidFill>
                  <a:srgbClr val="FFFF00"/>
                </a:solidFill>
                <a:latin typeface="Garamond" pitchFamily="18" charset="0"/>
                <a:cs typeface="Times New Roman" pitchFamily="18" charset="0"/>
              </a:rPr>
              <a:t>But option 2 in for Group A is the same as option 3 Group B, thus we conclude that discovery of a new drug may lead to worse patient care.</a:t>
            </a:r>
            <a:endParaRPr lang="en-US">
              <a:solidFill>
                <a:srgbClr val="FFFF00"/>
              </a:solidFill>
              <a:cs typeface="Times New Roman" pitchFamily="18" charset="0"/>
            </a:endParaRPr>
          </a:p>
          <a:p>
            <a:pPr>
              <a:spcBef>
                <a:spcPct val="50000"/>
              </a:spcBef>
            </a:pPr>
            <a:endParaRPr lang="en-US">
              <a:solidFill>
                <a:srgbClr val="FFFF00"/>
              </a:solidFill>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Text Box 2"/>
          <p:cNvSpPr txBox="1">
            <a:spLocks noChangeArrowheads="1"/>
          </p:cNvSpPr>
          <p:nvPr/>
        </p:nvSpPr>
        <p:spPr bwMode="auto">
          <a:xfrm>
            <a:off x="381000" y="228600"/>
            <a:ext cx="8382000" cy="457200"/>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3.</a:t>
            </a:r>
            <a:r>
              <a:rPr lang="en-US" dirty="0" smtClean="0">
                <a:latin typeface="Garamond" pitchFamily="18" charset="0"/>
                <a:cs typeface="Times New Roman" pitchFamily="18" charset="0"/>
              </a:rPr>
              <a:t> </a:t>
            </a:r>
            <a:r>
              <a:rPr lang="en-US" b="1" dirty="0">
                <a:latin typeface="Garamond" pitchFamily="18" charset="0"/>
                <a:cs typeface="Times New Roman" pitchFamily="18" charset="0"/>
              </a:rPr>
              <a:t>Multiple Alternatives:</a:t>
            </a:r>
            <a:r>
              <a:rPr lang="en-US" dirty="0">
                <a:latin typeface="Garamond" pitchFamily="18" charset="0"/>
                <a:cs typeface="Times New Roman" pitchFamily="18" charset="0"/>
              </a:rPr>
              <a:t> </a:t>
            </a:r>
            <a:endParaRPr lang="en-US" dirty="0"/>
          </a:p>
        </p:txBody>
      </p:sp>
      <p:sp>
        <p:nvSpPr>
          <p:cNvPr id="225283" name="Text Box 3"/>
          <p:cNvSpPr txBox="1">
            <a:spLocks noChangeArrowheads="1"/>
          </p:cNvSpPr>
          <p:nvPr/>
        </p:nvSpPr>
        <p:spPr bwMode="auto">
          <a:xfrm>
            <a:off x="457200" y="3657600"/>
            <a:ext cx="8382000" cy="1919288"/>
          </a:xfrm>
          <a:prstGeom prst="rect">
            <a:avLst/>
          </a:prstGeom>
          <a:noFill/>
          <a:ln w="9525">
            <a:noFill/>
            <a:miter lim="800000"/>
            <a:headEnd/>
            <a:tailEnd/>
          </a:ln>
          <a:effectLst/>
        </p:spPr>
        <p:txBody>
          <a:bodyPr>
            <a:spAutoFit/>
          </a:bodyPr>
          <a:lstStyle/>
          <a:p>
            <a:pPr algn="l">
              <a:spcBef>
                <a:spcPct val="50000"/>
              </a:spcBef>
            </a:pPr>
            <a:r>
              <a:rPr lang="en-US" b="1">
                <a:latin typeface="Arial" pitchFamily="34" charset="0"/>
                <a:cs typeface="Arial" pitchFamily="34" charset="0"/>
              </a:rPr>
              <a:t>Group B:</a:t>
            </a:r>
          </a:p>
          <a:p>
            <a:pPr algn="just"/>
            <a:r>
              <a:rPr lang="en-US" sz="2000">
                <a:latin typeface="Arial" pitchFamily="34" charset="0"/>
                <a:cs typeface="Arial" pitchFamily="34" charset="0"/>
              </a:rPr>
              <a:t>1. Refer to orthopedics and also start ibuprofen.                              </a:t>
            </a:r>
            <a:r>
              <a:rPr lang="en-US" sz="2000" b="1">
                <a:solidFill>
                  <a:srgbClr val="FFFF00"/>
                </a:solidFill>
                <a:latin typeface="Arial" pitchFamily="34" charset="0"/>
                <a:cs typeface="Arial" pitchFamily="34" charset="0"/>
              </a:rPr>
              <a:t>35%</a:t>
            </a:r>
            <a:endParaRPr lang="en-US" sz="2000" b="1">
              <a:solidFill>
                <a:srgbClr val="FFFF00"/>
              </a:solidFill>
              <a:latin typeface="Arial" pitchFamily="34" charset="0"/>
              <a:cs typeface="Times New Roman" pitchFamily="18" charset="0"/>
            </a:endParaRPr>
          </a:p>
          <a:p>
            <a:pPr algn="just"/>
            <a:r>
              <a:rPr lang="en-US" sz="2000">
                <a:solidFill>
                  <a:srgbClr val="FFCC00"/>
                </a:solidFill>
                <a:latin typeface="Arial" pitchFamily="34" charset="0"/>
                <a:cs typeface="Arial" pitchFamily="34" charset="0"/>
              </a:rPr>
              <a:t>2. Refer to orthopedics and also start piroxicam.                               </a:t>
            </a:r>
            <a:r>
              <a:rPr lang="en-US" sz="2000" b="1">
                <a:solidFill>
                  <a:srgbClr val="FFFF00"/>
                </a:solidFill>
                <a:latin typeface="Arial" pitchFamily="34" charset="0"/>
                <a:cs typeface="Arial" pitchFamily="34" charset="0"/>
              </a:rPr>
              <a:t>4%</a:t>
            </a:r>
            <a:endParaRPr lang="en-US" sz="2000" b="1">
              <a:solidFill>
                <a:srgbClr val="FFFF00"/>
              </a:solidFill>
              <a:latin typeface="Arial" pitchFamily="34" charset="0"/>
              <a:cs typeface="Times New Roman" pitchFamily="18" charset="0"/>
            </a:endParaRPr>
          </a:p>
          <a:p>
            <a:pPr algn="just"/>
            <a:r>
              <a:rPr lang="en-US" sz="2000">
                <a:latin typeface="Arial" pitchFamily="34" charset="0"/>
                <a:cs typeface="Arial" pitchFamily="34" charset="0"/>
              </a:rPr>
              <a:t>3. Refer to orthopedics and do not start any new medication.          </a:t>
            </a:r>
            <a:r>
              <a:rPr lang="en-US" sz="2000" b="1">
                <a:solidFill>
                  <a:srgbClr val="FFFF00"/>
                </a:solidFill>
                <a:latin typeface="Arial" pitchFamily="34" charset="0"/>
                <a:cs typeface="Arial" pitchFamily="34" charset="0"/>
              </a:rPr>
              <a:t>58%</a:t>
            </a:r>
            <a:endParaRPr lang="en-US" sz="2000" b="1">
              <a:solidFill>
                <a:srgbClr val="FFFF00"/>
              </a:solidFill>
              <a:latin typeface="Arial" pitchFamily="34" charset="0"/>
              <a:cs typeface="Times New Roman" pitchFamily="18" charset="0"/>
            </a:endParaRPr>
          </a:p>
          <a:p>
            <a:pPr algn="just">
              <a:spcBef>
                <a:spcPct val="50000"/>
              </a:spcBef>
            </a:pPr>
            <a:r>
              <a:rPr lang="en-US">
                <a:latin typeface="Arial" pitchFamily="34" charset="0"/>
                <a:cs typeface="Arial" pitchFamily="34" charset="0"/>
              </a:rPr>
              <a:t>							</a:t>
            </a:r>
          </a:p>
        </p:txBody>
      </p:sp>
      <p:graphicFrame>
        <p:nvGraphicFramePr>
          <p:cNvPr id="225284" name="Object 4"/>
          <p:cNvGraphicFramePr>
            <a:graphicFrameLocks noChangeAspect="1"/>
          </p:cNvGraphicFramePr>
          <p:nvPr/>
        </p:nvGraphicFramePr>
        <p:xfrm>
          <a:off x="0" y="5067300"/>
          <a:ext cx="9144000" cy="1790700"/>
        </p:xfrm>
        <a:graphic>
          <a:graphicData uri="http://schemas.openxmlformats.org/presentationml/2006/ole">
            <mc:AlternateContent xmlns:mc="http://schemas.openxmlformats.org/markup-compatibility/2006">
              <mc:Choice xmlns:v="urn:schemas-microsoft-com:vml" Requires="v">
                <p:oleObj spid="_x0000_s225287" name="Chart" r:id="rId4" imgW="5562600" imgH="1714500" progId="Excel.Chart.8">
                  <p:embed/>
                </p:oleObj>
              </mc:Choice>
              <mc:Fallback>
                <p:oleObj name="Chart" r:id="rId4" imgW="5562600" imgH="1714500" progId="Excel.Char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067300"/>
                        <a:ext cx="9144000"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285" name="Rectangle 5"/>
          <p:cNvSpPr>
            <a:spLocks noChangeArrowheads="1"/>
          </p:cNvSpPr>
          <p:nvPr/>
        </p:nvSpPr>
        <p:spPr bwMode="auto">
          <a:xfrm>
            <a:off x="457200" y="1143000"/>
            <a:ext cx="8686800" cy="2406650"/>
          </a:xfrm>
          <a:prstGeom prst="rect">
            <a:avLst/>
          </a:prstGeom>
          <a:noFill/>
          <a:ln w="9525">
            <a:noFill/>
            <a:miter lim="800000"/>
            <a:headEnd/>
            <a:tailEnd/>
          </a:ln>
          <a:effectLst/>
        </p:spPr>
        <p:txBody>
          <a:bodyPr>
            <a:spAutoFit/>
          </a:bodyPr>
          <a:lstStyle/>
          <a:p>
            <a:pPr algn="l"/>
            <a:r>
              <a:rPr lang="en-US"/>
              <a:t>Before sending him away, however, you check the drug formulary and find that there is one nonsteroidal medication that this patient has not tried (ibuprofen).  What do you do?</a:t>
            </a:r>
          </a:p>
          <a:p>
            <a:pPr algn="l"/>
            <a:endParaRPr lang="en-US" sz="1600"/>
          </a:p>
          <a:p>
            <a:pPr algn="l"/>
            <a:r>
              <a:rPr lang="en-US" b="1">
                <a:latin typeface="Arial" pitchFamily="34" charset="0"/>
              </a:rPr>
              <a:t>Group A:</a:t>
            </a:r>
          </a:p>
          <a:p>
            <a:pPr algn="l"/>
            <a:r>
              <a:rPr lang="en-US" sz="2000">
                <a:latin typeface="Arial" pitchFamily="34" charset="0"/>
              </a:rPr>
              <a:t>1. Refer to orthopedics and also start ibuprofen.                             </a:t>
            </a:r>
            <a:r>
              <a:rPr lang="en-US" sz="2000" b="1">
                <a:solidFill>
                  <a:srgbClr val="FFFF00"/>
                </a:solidFill>
                <a:latin typeface="Arial" pitchFamily="34" charset="0"/>
              </a:rPr>
              <a:t>89%</a:t>
            </a:r>
          </a:p>
          <a:p>
            <a:pPr algn="l"/>
            <a:r>
              <a:rPr lang="en-US" sz="2000">
                <a:latin typeface="Arial" pitchFamily="34" charset="0"/>
              </a:rPr>
              <a:t>3. Refer to orthopedics and do not start any new medication.         </a:t>
            </a:r>
            <a:r>
              <a:rPr lang="en-US" sz="2000" b="1">
                <a:solidFill>
                  <a:srgbClr val="FFFF00"/>
                </a:solidFill>
                <a:latin typeface="Arial" pitchFamily="34" charset="0"/>
              </a:rPr>
              <a:t>11%</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ext Box 2"/>
          <p:cNvSpPr txBox="1">
            <a:spLocks noChangeArrowheads="1"/>
          </p:cNvSpPr>
          <p:nvPr/>
        </p:nvSpPr>
        <p:spPr bwMode="auto">
          <a:xfrm>
            <a:off x="228600" y="228600"/>
            <a:ext cx="8610600" cy="1006475"/>
          </a:xfrm>
          <a:prstGeom prst="rect">
            <a:avLst/>
          </a:prstGeom>
          <a:noFill/>
          <a:ln w="9525">
            <a:noFill/>
            <a:miter lim="800000"/>
            <a:headEnd/>
            <a:tailEnd/>
          </a:ln>
          <a:effectLst/>
        </p:spPr>
        <p:txBody>
          <a:bodyPr>
            <a:spAutoFit/>
          </a:bodyPr>
          <a:lstStyle/>
          <a:p>
            <a:pPr eaLnBrk="0" hangingPunct="0"/>
            <a:r>
              <a:rPr lang="en-US" b="1" dirty="0" smtClean="0">
                <a:latin typeface="Garamond" pitchFamily="18" charset="0"/>
                <a:cs typeface="Times New Roman" pitchFamily="18" charset="0"/>
              </a:rPr>
              <a:t>3.</a:t>
            </a:r>
            <a:r>
              <a:rPr lang="en-US" dirty="0" smtClean="0">
                <a:latin typeface="Garamond" pitchFamily="18" charset="0"/>
                <a:cs typeface="Times New Roman" pitchFamily="18" charset="0"/>
              </a:rPr>
              <a:t> </a:t>
            </a:r>
            <a:r>
              <a:rPr lang="en-US" b="1" dirty="0">
                <a:latin typeface="Garamond" pitchFamily="18" charset="0"/>
                <a:cs typeface="Times New Roman" pitchFamily="18" charset="0"/>
              </a:rPr>
              <a:t>Multiple Alternatives:</a:t>
            </a:r>
            <a:endParaRPr lang="en-US" dirty="0">
              <a:cs typeface="Times New Roman" pitchFamily="18" charset="0"/>
            </a:endParaRPr>
          </a:p>
          <a:p>
            <a:r>
              <a:rPr lang="en-US" sz="1800" dirty="0">
                <a:latin typeface="Arial" pitchFamily="34" charset="0"/>
                <a:cs typeface="Arial" pitchFamily="34" charset="0"/>
              </a:rPr>
              <a:t> </a:t>
            </a:r>
            <a:endParaRPr lang="en-US" sz="1800" dirty="0">
              <a:latin typeface="Arial" pitchFamily="34" charset="0"/>
              <a:cs typeface="Times New Roman" pitchFamily="18" charset="0"/>
            </a:endParaRPr>
          </a:p>
          <a:p>
            <a:pPr algn="just"/>
            <a:r>
              <a:rPr lang="en-US" sz="1800" dirty="0">
                <a:latin typeface="Arial" pitchFamily="34" charset="0"/>
                <a:cs typeface="Arial" pitchFamily="34" charset="0"/>
              </a:rPr>
              <a:t> </a:t>
            </a:r>
          </a:p>
        </p:txBody>
      </p:sp>
      <p:sp>
        <p:nvSpPr>
          <p:cNvPr id="230403" name="Text Box 3"/>
          <p:cNvSpPr txBox="1">
            <a:spLocks noChangeArrowheads="1"/>
          </p:cNvSpPr>
          <p:nvPr/>
        </p:nvSpPr>
        <p:spPr bwMode="auto">
          <a:xfrm>
            <a:off x="533400" y="2336800"/>
            <a:ext cx="7696200" cy="1917700"/>
          </a:xfrm>
          <a:prstGeom prst="rect">
            <a:avLst/>
          </a:prstGeom>
          <a:noFill/>
          <a:ln w="9525">
            <a:noFill/>
            <a:miter lim="800000"/>
            <a:headEnd/>
            <a:tailEnd/>
          </a:ln>
          <a:effectLst/>
        </p:spPr>
        <p:txBody>
          <a:bodyPr>
            <a:spAutoFit/>
          </a:bodyPr>
          <a:lstStyle/>
          <a:p>
            <a:r>
              <a:rPr lang="en-US" i="1">
                <a:latin typeface="Garamond" pitchFamily="18" charset="0"/>
                <a:cs typeface="Times New Roman" pitchFamily="18" charset="0"/>
              </a:rPr>
              <a:t>For more information, see:  </a:t>
            </a:r>
          </a:p>
          <a:p>
            <a:endParaRPr lang="en-US" i="1">
              <a:latin typeface="Garamond" pitchFamily="18" charset="0"/>
              <a:cs typeface="Times New Roman" pitchFamily="18" charset="0"/>
            </a:endParaRPr>
          </a:p>
          <a:p>
            <a:r>
              <a:rPr lang="en-US" i="1">
                <a:latin typeface="Garamond" pitchFamily="18" charset="0"/>
                <a:cs typeface="Times New Roman" pitchFamily="18" charset="0"/>
              </a:rPr>
              <a:t>Redelmeier, D.A. &amp; Shafir, E. (1995). </a:t>
            </a:r>
            <a:r>
              <a:rPr lang="en-US" b="1" i="1">
                <a:latin typeface="Garamond" pitchFamily="18" charset="0"/>
                <a:cs typeface="Times New Roman" pitchFamily="18" charset="0"/>
              </a:rPr>
              <a:t>Medical decision making in situations that offer multiple alternatives</a:t>
            </a:r>
            <a:r>
              <a:rPr lang="en-US" i="1">
                <a:latin typeface="Garamond" pitchFamily="18" charset="0"/>
                <a:cs typeface="Times New Roman" pitchFamily="18" charset="0"/>
              </a:rPr>
              <a:t>.  JAMA, 273(</a:t>
            </a:r>
            <a:r>
              <a:rPr lang="en-US" b="1" i="1">
                <a:latin typeface="Garamond" pitchFamily="18" charset="0"/>
                <a:cs typeface="Times New Roman" pitchFamily="18" charset="0"/>
              </a:rPr>
              <a:t>4</a:t>
            </a:r>
            <a:r>
              <a:rPr lang="en-US" i="1">
                <a:latin typeface="Garamond" pitchFamily="18" charset="0"/>
                <a:cs typeface="Times New Roman" pitchFamily="18" charset="0"/>
              </a:rPr>
              <a:t>), 302-305</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ext Box 2"/>
          <p:cNvSpPr txBox="1">
            <a:spLocks noChangeArrowheads="1"/>
          </p:cNvSpPr>
          <p:nvPr/>
        </p:nvSpPr>
        <p:spPr bwMode="auto">
          <a:xfrm>
            <a:off x="381000" y="228600"/>
            <a:ext cx="8382000" cy="4302125"/>
          </a:xfrm>
          <a:prstGeom prst="rect">
            <a:avLst/>
          </a:prstGeom>
          <a:noFill/>
          <a:ln w="9525">
            <a:noFill/>
            <a:miter lim="800000"/>
            <a:headEnd/>
            <a:tailEnd/>
          </a:ln>
          <a:effectLst/>
        </p:spPr>
        <p:txBody>
          <a:bodyPr>
            <a:spAutoFit/>
          </a:bodyPr>
          <a:lstStyle/>
          <a:p>
            <a:r>
              <a:rPr lang="en-US" b="1" dirty="0" smtClean="0">
                <a:solidFill>
                  <a:schemeClr val="tx2"/>
                </a:solidFill>
                <a:latin typeface="Garamond" pitchFamily="18" charset="0"/>
                <a:cs typeface="Times New Roman" pitchFamily="18" charset="0"/>
              </a:rPr>
              <a:t>1. </a:t>
            </a:r>
            <a:r>
              <a:rPr lang="en-US" b="1" dirty="0">
                <a:solidFill>
                  <a:schemeClr val="tx2"/>
                </a:solidFill>
                <a:latin typeface="Garamond" pitchFamily="18" charset="0"/>
                <a:cs typeface="Times New Roman" pitchFamily="18" charset="0"/>
              </a:rPr>
              <a:t>Conjunction Fallacy: </a:t>
            </a:r>
          </a:p>
          <a:p>
            <a:pPr algn="just"/>
            <a:r>
              <a:rPr lang="en-US" sz="1800" dirty="0">
                <a:solidFill>
                  <a:schemeClr val="tx2"/>
                </a:solidFill>
                <a:cs typeface="Times New Roman" pitchFamily="18" charset="0"/>
              </a:rPr>
              <a:t> </a:t>
            </a:r>
          </a:p>
          <a:p>
            <a:pPr algn="just"/>
            <a:r>
              <a:rPr lang="en-US" sz="1800" dirty="0">
                <a:solidFill>
                  <a:schemeClr val="tx2"/>
                </a:solidFill>
                <a:latin typeface="Arial" pitchFamily="34" charset="0"/>
                <a:cs typeface="Arial" pitchFamily="34" charset="0"/>
              </a:rPr>
              <a:t>A health survey was conducted in a representative sample of adult males in Chicago of all ages and occupations.  Mr. F was included in the sample.  He was selected by random chance from the list of participants.</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 </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Please rank the following statements in terms of which is most likely to be true of Mr. F. (1=more likely to be true, 6=least likely)</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 </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1. ____  Mr. F smokes more than 1 cigarette per day on average.</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2. ____  Mr. F has had one or more heart attacks.               </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3. ____  Mr. F had a flu shot this year.</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4. ____  Mr. F eats red meat at least once per week.</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5. ____  Mr. F has had one or more heart attacks and he is over 55 years old.</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6. ____  Mr. F never flosses his teeth.</a:t>
            </a:r>
            <a:endParaRPr lang="en-US"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ext Box 2"/>
          <p:cNvSpPr txBox="1">
            <a:spLocks noChangeArrowheads="1"/>
          </p:cNvSpPr>
          <p:nvPr/>
        </p:nvSpPr>
        <p:spPr bwMode="auto">
          <a:xfrm>
            <a:off x="0" y="0"/>
            <a:ext cx="9144000" cy="4057650"/>
          </a:xfrm>
          <a:prstGeom prst="rect">
            <a:avLst/>
          </a:prstGeom>
          <a:noFill/>
          <a:ln w="9525">
            <a:noFill/>
            <a:miter lim="800000"/>
            <a:headEnd/>
            <a:tailEnd/>
          </a:ln>
          <a:effectLst/>
        </p:spPr>
        <p:txBody>
          <a:bodyPr wrap="square">
            <a:spAutoFit/>
          </a:bodyPr>
          <a:lstStyle/>
          <a:p>
            <a:r>
              <a:rPr lang="en-US" sz="2000" b="1" dirty="0" smtClean="0">
                <a:latin typeface="Garamond" pitchFamily="18" charset="0"/>
                <a:cs typeface="Courier New" pitchFamily="49" charset="0"/>
              </a:rPr>
              <a:t>4. </a:t>
            </a:r>
            <a:r>
              <a:rPr lang="en-US" sz="2000" b="1" dirty="0">
                <a:latin typeface="Garamond" pitchFamily="18" charset="0"/>
                <a:cs typeface="Courier New" pitchFamily="49" charset="0"/>
              </a:rPr>
              <a:t>Attraction effect:</a:t>
            </a:r>
            <a:r>
              <a:rPr lang="en-US" sz="2000" dirty="0">
                <a:latin typeface="Garamond" pitchFamily="18" charset="0"/>
                <a:cs typeface="Times New Roman" pitchFamily="18" charset="0"/>
              </a:rPr>
              <a:t> </a:t>
            </a:r>
            <a:endParaRPr lang="en-US" sz="2000" dirty="0">
              <a:cs typeface="Times New Roman" pitchFamily="18" charset="0"/>
            </a:endParaRPr>
          </a:p>
          <a:p>
            <a:pPr algn="just"/>
            <a:r>
              <a:rPr lang="en-US" sz="1800" dirty="0">
                <a:latin typeface="Garamond" pitchFamily="18" charset="0"/>
                <a:cs typeface="Courier New" pitchFamily="49" charset="0"/>
              </a:rPr>
              <a:t>Imagine that one of your patients suffers from migraine headaches that last about 3 hours and involve intense pain, nausea, dizziness, and hyper-sensitivity to bright lights and loud noises.  The patient usually needs to lie quietly in a dark room until the headache passes.  Out of every 365 days (1 year), this patient has a migraine headache on about 100 of those days (8.3 per month).  Of course, on a day when the patient has a headache, she doesn't spend the entire day in pain, but only about 3 hours of that day. </a:t>
            </a:r>
            <a:endParaRPr lang="en-US" sz="1800" dirty="0">
              <a:latin typeface="Courier New" pitchFamily="49" charset="0"/>
              <a:cs typeface="Courier New" pitchFamily="49" charset="0"/>
            </a:endParaRPr>
          </a:p>
          <a:p>
            <a:pPr algn="just"/>
            <a:r>
              <a:rPr lang="en-US" sz="1800" dirty="0">
                <a:latin typeface="Garamond" pitchFamily="18" charset="0"/>
                <a:cs typeface="Courier New" pitchFamily="49" charset="0"/>
              </a:rPr>
              <a:t>You are considering three medications that you could prescribe for this patient.  All three medications have only negligible side effects, and any side effects are the same for the three.  Each medication comes in the form of pills that must be taken once per day.</a:t>
            </a:r>
            <a:endParaRPr lang="en-US" sz="1800" dirty="0">
              <a:latin typeface="Courier New" pitchFamily="49" charset="0"/>
              <a:cs typeface="Courier New" pitchFamily="49" charset="0"/>
            </a:endParaRPr>
          </a:p>
          <a:p>
            <a:pPr algn="just"/>
            <a:r>
              <a:rPr lang="en-US" sz="1800" dirty="0">
                <a:latin typeface="Garamond" pitchFamily="18" charset="0"/>
                <a:cs typeface="Times New Roman" pitchFamily="18" charset="0"/>
              </a:rPr>
              <a:t>The medications differ in effectiveness and cost.  The patient has a low income and must pay the cost because her insurance plan does not cover any of these medications.  And of course the patient is also the one who appreciates the effectiveness.</a:t>
            </a:r>
            <a:r>
              <a:rPr lang="en-US" sz="1800" dirty="0">
                <a:latin typeface="Arial" pitchFamily="34" charset="0"/>
                <a:cs typeface="Times New Roman" pitchFamily="18" charset="0"/>
              </a:rPr>
              <a:t> </a:t>
            </a:r>
            <a:r>
              <a:rPr lang="en-US" sz="1800" dirty="0">
                <a:solidFill>
                  <a:srgbClr val="000000"/>
                </a:solidFill>
                <a:latin typeface="Arial" pitchFamily="34" charset="0"/>
                <a:cs typeface="Arial" pitchFamily="34" charset="0"/>
              </a:rPr>
              <a:t> </a:t>
            </a:r>
            <a:endParaRPr lang="en-US" sz="1800" dirty="0">
              <a:cs typeface="Times New Roman" pitchFamily="18" charset="0"/>
            </a:endParaRPr>
          </a:p>
          <a:p>
            <a:endParaRPr lang="en-US" dirty="0"/>
          </a:p>
        </p:txBody>
      </p:sp>
      <p:sp>
        <p:nvSpPr>
          <p:cNvPr id="232451" name="Text Box 3"/>
          <p:cNvSpPr txBox="1">
            <a:spLocks noChangeArrowheads="1"/>
          </p:cNvSpPr>
          <p:nvPr/>
        </p:nvSpPr>
        <p:spPr bwMode="auto">
          <a:xfrm>
            <a:off x="0" y="3780234"/>
            <a:ext cx="9144000" cy="3077766"/>
          </a:xfrm>
          <a:prstGeom prst="rect">
            <a:avLst/>
          </a:prstGeom>
          <a:noFill/>
          <a:ln w="9525">
            <a:noFill/>
            <a:miter lim="800000"/>
            <a:headEnd/>
            <a:tailEnd/>
          </a:ln>
          <a:effectLst/>
        </p:spPr>
        <p:txBody>
          <a:bodyPr wrap="square">
            <a:spAutoFit/>
          </a:bodyPr>
          <a:lstStyle/>
          <a:p>
            <a:pPr algn="l">
              <a:spcBef>
                <a:spcPct val="50000"/>
              </a:spcBef>
            </a:pPr>
            <a:r>
              <a:rPr lang="en-US" sz="2000" b="1" dirty="0">
                <a:latin typeface="Garamond" pitchFamily="18" charset="0"/>
                <a:cs typeface="Arial" pitchFamily="34" charset="0"/>
              </a:rPr>
              <a:t>Group A: Three options</a:t>
            </a:r>
          </a:p>
          <a:p>
            <a:pPr algn="l">
              <a:spcBef>
                <a:spcPct val="50000"/>
              </a:spcBef>
            </a:pPr>
            <a:r>
              <a:rPr lang="en-US" sz="2000" dirty="0">
                <a:latin typeface="Garamond" pitchFamily="18" charset="0"/>
                <a:cs typeface="Courier New" pitchFamily="49" charset="0"/>
              </a:rPr>
              <a:t>Drug A:  reduces the number of headaches from 100 days with a headache per year to 30 days with a headache per year.  It costs $350 per year. </a:t>
            </a:r>
            <a:r>
              <a:rPr lang="en-US" sz="2000" dirty="0" smtClean="0">
                <a:latin typeface="Garamond" pitchFamily="18" charset="0"/>
                <a:cs typeface="Courier New" pitchFamily="49" charset="0"/>
              </a:rPr>
              <a:t>                  </a:t>
            </a:r>
            <a:r>
              <a:rPr lang="en-US" sz="2000" b="1" dirty="0" smtClean="0">
                <a:solidFill>
                  <a:srgbClr val="FFFF00"/>
                </a:solidFill>
                <a:latin typeface="Garamond" pitchFamily="18" charset="0"/>
                <a:cs typeface="Courier New" pitchFamily="49" charset="0"/>
              </a:rPr>
              <a:t>11</a:t>
            </a:r>
            <a:r>
              <a:rPr lang="en-US" sz="2000" b="1" dirty="0">
                <a:solidFill>
                  <a:srgbClr val="FFFF00"/>
                </a:solidFill>
                <a:latin typeface="Garamond" pitchFamily="18" charset="0"/>
                <a:cs typeface="Courier New" pitchFamily="49" charset="0"/>
              </a:rPr>
              <a:t>%</a:t>
            </a:r>
          </a:p>
          <a:p>
            <a:pPr algn="l">
              <a:spcBef>
                <a:spcPct val="50000"/>
              </a:spcBef>
            </a:pPr>
            <a:r>
              <a:rPr lang="en-US" sz="2000" dirty="0">
                <a:latin typeface="Garamond" pitchFamily="18" charset="0"/>
                <a:cs typeface="Courier New" pitchFamily="49" charset="0"/>
              </a:rPr>
              <a:t> Drug B:  reduces the number of headaches from 100 days with a headache per year to 50 days with a headache per year.  It costs $100 per year.	           </a:t>
            </a:r>
            <a:r>
              <a:rPr lang="en-US" sz="2000" dirty="0" smtClean="0">
                <a:latin typeface="Garamond" pitchFamily="18" charset="0"/>
                <a:cs typeface="Courier New" pitchFamily="49" charset="0"/>
              </a:rPr>
              <a:t>       </a:t>
            </a:r>
            <a:r>
              <a:rPr lang="en-US" sz="2000" b="1" dirty="0">
                <a:solidFill>
                  <a:srgbClr val="FFFF00"/>
                </a:solidFill>
                <a:latin typeface="Garamond" pitchFamily="18" charset="0"/>
                <a:cs typeface="Courier New" pitchFamily="49" charset="0"/>
              </a:rPr>
              <a:t>88%</a:t>
            </a:r>
          </a:p>
          <a:p>
            <a:pPr algn="l">
              <a:spcBef>
                <a:spcPct val="50000"/>
              </a:spcBef>
            </a:pPr>
            <a:r>
              <a:rPr lang="en-US" sz="2000" dirty="0">
                <a:latin typeface="Garamond" pitchFamily="18" charset="0"/>
                <a:cs typeface="Courier New" pitchFamily="49" charset="0"/>
              </a:rPr>
              <a:t>Drug C:  reduces the number of headaches from 100 days with a headache per year to 60 days with a headache per year.  It costs $100 per year. </a:t>
            </a:r>
            <a:r>
              <a:rPr lang="en-US" sz="2000" dirty="0" smtClean="0">
                <a:latin typeface="Garamond" pitchFamily="18" charset="0"/>
                <a:cs typeface="Courier New" pitchFamily="49" charset="0"/>
              </a:rPr>
              <a:t>                    </a:t>
            </a:r>
            <a:r>
              <a:rPr lang="en-US" sz="2000" b="1" dirty="0" smtClean="0">
                <a:solidFill>
                  <a:srgbClr val="FFFF00"/>
                </a:solidFill>
                <a:latin typeface="Garamond" pitchFamily="18" charset="0"/>
                <a:cs typeface="Courier New" pitchFamily="49" charset="0"/>
              </a:rPr>
              <a:t>0</a:t>
            </a:r>
            <a:r>
              <a:rPr lang="en-US" sz="2000" b="1" dirty="0">
                <a:solidFill>
                  <a:srgbClr val="FFFF00"/>
                </a:solidFill>
                <a:latin typeface="Garamond" pitchFamily="18" charset="0"/>
                <a:cs typeface="Courier New" pitchFamily="49" charset="0"/>
              </a:rPr>
              <a:t>%</a:t>
            </a:r>
            <a:r>
              <a:rPr lang="en-US" sz="2000" dirty="0">
                <a:latin typeface="Garamond" pitchFamily="18" charset="0"/>
                <a:cs typeface="Courier New" pitchFamily="49" charset="0"/>
              </a:rPr>
              <a:t>			</a:t>
            </a:r>
            <a:r>
              <a:rPr lang="en-US" dirty="0">
                <a:latin typeface="Arial" pitchFamily="34" charset="0"/>
                <a:cs typeface="Arial" pitchFamily="34" charset="0"/>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245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245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24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p:cNvSpPr txBox="1">
            <a:spLocks noChangeArrowheads="1"/>
          </p:cNvSpPr>
          <p:nvPr/>
        </p:nvSpPr>
        <p:spPr bwMode="auto">
          <a:xfrm>
            <a:off x="0" y="19050"/>
            <a:ext cx="9144000" cy="4057650"/>
          </a:xfrm>
          <a:prstGeom prst="rect">
            <a:avLst/>
          </a:prstGeom>
          <a:noFill/>
          <a:ln w="9525">
            <a:noFill/>
            <a:miter lim="800000"/>
            <a:headEnd/>
            <a:tailEnd/>
          </a:ln>
          <a:effectLst/>
        </p:spPr>
        <p:txBody>
          <a:bodyPr wrap="square">
            <a:spAutoFit/>
          </a:bodyPr>
          <a:lstStyle/>
          <a:p>
            <a:r>
              <a:rPr lang="en-US" sz="2000" b="1" dirty="0" smtClean="0">
                <a:latin typeface="Garamond" pitchFamily="18" charset="0"/>
                <a:cs typeface="Courier New" pitchFamily="49" charset="0"/>
              </a:rPr>
              <a:t>4. </a:t>
            </a:r>
            <a:r>
              <a:rPr lang="en-US" sz="2000" b="1" dirty="0">
                <a:latin typeface="Garamond" pitchFamily="18" charset="0"/>
                <a:cs typeface="Courier New" pitchFamily="49" charset="0"/>
              </a:rPr>
              <a:t>Attraction effect:</a:t>
            </a:r>
            <a:r>
              <a:rPr lang="en-US" sz="2000" dirty="0">
                <a:latin typeface="Garamond" pitchFamily="18" charset="0"/>
                <a:cs typeface="Times New Roman" pitchFamily="18" charset="0"/>
              </a:rPr>
              <a:t> </a:t>
            </a:r>
            <a:endParaRPr lang="en-US" sz="2000" dirty="0">
              <a:cs typeface="Times New Roman" pitchFamily="18" charset="0"/>
            </a:endParaRPr>
          </a:p>
          <a:p>
            <a:pPr algn="just"/>
            <a:r>
              <a:rPr lang="en-US" sz="1800" dirty="0">
                <a:latin typeface="Garamond" pitchFamily="18" charset="0"/>
                <a:cs typeface="Courier New" pitchFamily="49" charset="0"/>
              </a:rPr>
              <a:t>Imagine that one of your patients suffers from migraine headaches that last about 3 hours and involve intense pain, nausea, dizziness, and hyper-sensitivity to bright lights and loud noises.  The patient usually needs to lie quietly in a dark room until the headache passes.  Out of every 365 days (1 year), this patient has a migraine headache on about 100 of those days (8.3 per month).  Of course, on a day when the patient has a headache, she doesn't spend the entire day in pain, but only about 3 hours of that day. </a:t>
            </a:r>
            <a:endParaRPr lang="en-US" sz="1800" dirty="0">
              <a:latin typeface="Courier New" pitchFamily="49" charset="0"/>
              <a:cs typeface="Courier New" pitchFamily="49" charset="0"/>
            </a:endParaRPr>
          </a:p>
          <a:p>
            <a:pPr algn="just"/>
            <a:r>
              <a:rPr lang="en-US" sz="1800" dirty="0">
                <a:latin typeface="Garamond" pitchFamily="18" charset="0"/>
                <a:cs typeface="Courier New" pitchFamily="49" charset="0"/>
              </a:rPr>
              <a:t>You are considering three medications that you could prescribe for this patient.  All three medications have only negligible side effects, and any side effects are the same for the three.  Each medication comes in the form of pills that must be taken once per day.</a:t>
            </a:r>
            <a:endParaRPr lang="en-US" sz="1800" dirty="0">
              <a:latin typeface="Courier New" pitchFamily="49" charset="0"/>
              <a:cs typeface="Courier New" pitchFamily="49" charset="0"/>
            </a:endParaRPr>
          </a:p>
          <a:p>
            <a:pPr algn="just"/>
            <a:r>
              <a:rPr lang="en-US" sz="1800" dirty="0">
                <a:latin typeface="Garamond" pitchFamily="18" charset="0"/>
                <a:cs typeface="Times New Roman" pitchFamily="18" charset="0"/>
              </a:rPr>
              <a:t>The medications differ in effectiveness and cost.  The patient has a low income and must pay the cost because her insurance plan does not cover any of these medications.  And of course the patient is also the one who appreciates the effectiveness.</a:t>
            </a:r>
            <a:r>
              <a:rPr lang="en-US" sz="1800" dirty="0">
                <a:latin typeface="Arial" pitchFamily="34" charset="0"/>
                <a:cs typeface="Times New Roman" pitchFamily="18" charset="0"/>
              </a:rPr>
              <a:t> </a:t>
            </a:r>
            <a:r>
              <a:rPr lang="en-US" sz="1800" dirty="0">
                <a:solidFill>
                  <a:srgbClr val="000000"/>
                </a:solidFill>
                <a:latin typeface="Arial" pitchFamily="34" charset="0"/>
                <a:cs typeface="Arial" pitchFamily="34" charset="0"/>
              </a:rPr>
              <a:t> </a:t>
            </a:r>
            <a:endParaRPr lang="en-US" sz="1800" dirty="0">
              <a:cs typeface="Times New Roman" pitchFamily="18" charset="0"/>
            </a:endParaRPr>
          </a:p>
          <a:p>
            <a:endParaRPr lang="en-US" dirty="0"/>
          </a:p>
        </p:txBody>
      </p:sp>
      <p:sp>
        <p:nvSpPr>
          <p:cNvPr id="235523" name="Text Box 3"/>
          <p:cNvSpPr txBox="1">
            <a:spLocks noChangeArrowheads="1"/>
          </p:cNvSpPr>
          <p:nvPr/>
        </p:nvSpPr>
        <p:spPr bwMode="auto">
          <a:xfrm>
            <a:off x="0" y="3790950"/>
            <a:ext cx="9144000" cy="2492990"/>
          </a:xfrm>
          <a:prstGeom prst="rect">
            <a:avLst/>
          </a:prstGeom>
          <a:noFill/>
          <a:ln w="9525">
            <a:noFill/>
            <a:miter lim="800000"/>
            <a:headEnd/>
            <a:tailEnd/>
          </a:ln>
          <a:effectLst/>
        </p:spPr>
        <p:txBody>
          <a:bodyPr wrap="square">
            <a:spAutoFit/>
          </a:bodyPr>
          <a:lstStyle/>
          <a:p>
            <a:pPr algn="l">
              <a:spcBef>
                <a:spcPct val="50000"/>
              </a:spcBef>
            </a:pPr>
            <a:r>
              <a:rPr lang="en-US" sz="2000" b="1" dirty="0">
                <a:latin typeface="Garamond" pitchFamily="18" charset="0"/>
                <a:cs typeface="Arial" pitchFamily="34" charset="0"/>
              </a:rPr>
              <a:t>Group B: Two options</a:t>
            </a:r>
          </a:p>
          <a:p>
            <a:pPr algn="l">
              <a:spcBef>
                <a:spcPct val="50000"/>
              </a:spcBef>
            </a:pPr>
            <a:r>
              <a:rPr lang="en-US" sz="2000" dirty="0">
                <a:latin typeface="Garamond" pitchFamily="18" charset="0"/>
                <a:cs typeface="Courier New" pitchFamily="49" charset="0"/>
              </a:rPr>
              <a:t>Drug A:  reduces the number of headaches from 100 days with a headache per year to 30 days with a headache per year.  It costs $350 per year. </a:t>
            </a:r>
            <a:r>
              <a:rPr lang="en-US" sz="2000" dirty="0" smtClean="0">
                <a:latin typeface="Garamond" pitchFamily="18" charset="0"/>
                <a:cs typeface="Courier New" pitchFamily="49" charset="0"/>
              </a:rPr>
              <a:t>                    </a:t>
            </a:r>
            <a:r>
              <a:rPr lang="en-US" sz="2000" b="1" dirty="0" smtClean="0">
                <a:solidFill>
                  <a:srgbClr val="FFFF00"/>
                </a:solidFill>
                <a:latin typeface="Garamond" pitchFamily="18" charset="0"/>
                <a:cs typeface="Courier New" pitchFamily="49" charset="0"/>
              </a:rPr>
              <a:t>35</a:t>
            </a:r>
            <a:r>
              <a:rPr lang="en-US" sz="2000" b="1" dirty="0">
                <a:solidFill>
                  <a:srgbClr val="FFFF00"/>
                </a:solidFill>
                <a:latin typeface="Garamond" pitchFamily="18" charset="0"/>
                <a:cs typeface="Courier New" pitchFamily="49" charset="0"/>
              </a:rPr>
              <a:t>%</a:t>
            </a:r>
          </a:p>
          <a:p>
            <a:pPr algn="l">
              <a:spcBef>
                <a:spcPct val="50000"/>
              </a:spcBef>
            </a:pPr>
            <a:r>
              <a:rPr lang="en-US" sz="2000" dirty="0">
                <a:latin typeface="Garamond" pitchFamily="18" charset="0"/>
                <a:cs typeface="Courier New" pitchFamily="49" charset="0"/>
              </a:rPr>
              <a:t> Drug B:  reduces the number of headaches from 100 days with a headache per year to 50 days with a headache per year.  It costs $100 per year.	                    </a:t>
            </a:r>
            <a:r>
              <a:rPr lang="en-US" sz="2000" b="1" dirty="0">
                <a:solidFill>
                  <a:srgbClr val="FFFF00"/>
                </a:solidFill>
                <a:latin typeface="Garamond" pitchFamily="18" charset="0"/>
                <a:cs typeface="Courier New" pitchFamily="49" charset="0"/>
              </a:rPr>
              <a:t>65%</a:t>
            </a:r>
          </a:p>
          <a:p>
            <a:pPr algn="l">
              <a:spcBef>
                <a:spcPct val="50000"/>
              </a:spcBef>
            </a:pPr>
            <a:r>
              <a:rPr lang="en-US" sz="2000" dirty="0">
                <a:latin typeface="Garamond" pitchFamily="18" charset="0"/>
                <a:cs typeface="Courier New" pitchFamily="49" charset="0"/>
              </a:rPr>
              <a:t>	</a:t>
            </a:r>
            <a:r>
              <a:rPr lang="en-US" dirty="0">
                <a:latin typeface="Arial" pitchFamily="34" charset="0"/>
                <a:cs typeface="Arial" pitchFamily="34" charset="0"/>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Text Box 2"/>
          <p:cNvSpPr txBox="1">
            <a:spLocks noChangeArrowheads="1"/>
          </p:cNvSpPr>
          <p:nvPr/>
        </p:nvSpPr>
        <p:spPr bwMode="auto">
          <a:xfrm>
            <a:off x="381000" y="228600"/>
            <a:ext cx="8382000" cy="762000"/>
          </a:xfrm>
          <a:prstGeom prst="rect">
            <a:avLst/>
          </a:prstGeom>
          <a:noFill/>
          <a:ln w="9525">
            <a:noFill/>
            <a:miter lim="800000"/>
            <a:headEnd/>
            <a:tailEnd/>
          </a:ln>
          <a:effectLst/>
        </p:spPr>
        <p:txBody>
          <a:bodyPr>
            <a:spAutoFit/>
          </a:bodyPr>
          <a:lstStyle/>
          <a:p>
            <a:r>
              <a:rPr lang="en-US" sz="2000" b="1" dirty="0" smtClean="0">
                <a:latin typeface="Garamond" pitchFamily="18" charset="0"/>
                <a:cs typeface="Courier New" pitchFamily="49" charset="0"/>
              </a:rPr>
              <a:t>4. </a:t>
            </a:r>
            <a:r>
              <a:rPr lang="en-US" sz="2000" b="1" dirty="0">
                <a:latin typeface="Garamond" pitchFamily="18" charset="0"/>
                <a:cs typeface="Courier New" pitchFamily="49" charset="0"/>
              </a:rPr>
              <a:t>Attraction effect:</a:t>
            </a:r>
            <a:r>
              <a:rPr lang="en-US" sz="2000" dirty="0">
                <a:latin typeface="Garamond" pitchFamily="18" charset="0"/>
                <a:cs typeface="Times New Roman" pitchFamily="18" charset="0"/>
              </a:rPr>
              <a:t> </a:t>
            </a:r>
            <a:endParaRPr lang="en-US" sz="2000" dirty="0">
              <a:cs typeface="Times New Roman" pitchFamily="18" charset="0"/>
            </a:endParaRPr>
          </a:p>
          <a:p>
            <a:endParaRPr lang="en-US" dirty="0"/>
          </a:p>
        </p:txBody>
      </p:sp>
      <p:sp>
        <p:nvSpPr>
          <p:cNvPr id="300035" name="Text Box 3"/>
          <p:cNvSpPr txBox="1">
            <a:spLocks noChangeArrowheads="1"/>
          </p:cNvSpPr>
          <p:nvPr/>
        </p:nvSpPr>
        <p:spPr bwMode="auto">
          <a:xfrm>
            <a:off x="0" y="3352800"/>
            <a:ext cx="9144000" cy="2492990"/>
          </a:xfrm>
          <a:prstGeom prst="rect">
            <a:avLst/>
          </a:prstGeom>
          <a:noFill/>
          <a:ln w="9525">
            <a:noFill/>
            <a:miter lim="800000"/>
            <a:headEnd/>
            <a:tailEnd/>
          </a:ln>
          <a:effectLst/>
        </p:spPr>
        <p:txBody>
          <a:bodyPr wrap="square">
            <a:spAutoFit/>
          </a:bodyPr>
          <a:lstStyle/>
          <a:p>
            <a:pPr algn="l">
              <a:spcBef>
                <a:spcPct val="50000"/>
              </a:spcBef>
            </a:pPr>
            <a:r>
              <a:rPr lang="en-US" sz="2000" b="1" dirty="0">
                <a:latin typeface="Garamond" pitchFamily="18" charset="0"/>
                <a:cs typeface="Arial" pitchFamily="34" charset="0"/>
              </a:rPr>
              <a:t>Group B: Two options</a:t>
            </a:r>
          </a:p>
          <a:p>
            <a:pPr algn="l">
              <a:spcBef>
                <a:spcPct val="50000"/>
              </a:spcBef>
            </a:pPr>
            <a:r>
              <a:rPr lang="en-US" sz="2000" dirty="0">
                <a:latin typeface="Garamond" pitchFamily="18" charset="0"/>
                <a:cs typeface="Courier New" pitchFamily="49" charset="0"/>
              </a:rPr>
              <a:t>Drug A:  reduces the number of headaches from 100 days with a headache per year to 30 days with a headache per year.  It costs $350 per year</a:t>
            </a:r>
            <a:r>
              <a:rPr lang="en-US" sz="2000" dirty="0" smtClean="0">
                <a:latin typeface="Garamond" pitchFamily="18" charset="0"/>
                <a:cs typeface="Courier New" pitchFamily="49" charset="0"/>
              </a:rPr>
              <a:t>.                     </a:t>
            </a:r>
            <a:r>
              <a:rPr lang="en-US" sz="2000" b="1" dirty="0">
                <a:solidFill>
                  <a:srgbClr val="FFFF00"/>
                </a:solidFill>
                <a:latin typeface="Garamond" pitchFamily="18" charset="0"/>
                <a:cs typeface="Courier New" pitchFamily="49" charset="0"/>
              </a:rPr>
              <a:t>35%</a:t>
            </a:r>
          </a:p>
          <a:p>
            <a:pPr algn="l">
              <a:spcBef>
                <a:spcPct val="50000"/>
              </a:spcBef>
            </a:pPr>
            <a:r>
              <a:rPr lang="en-US" sz="2000" dirty="0">
                <a:latin typeface="Garamond" pitchFamily="18" charset="0"/>
                <a:cs typeface="Courier New" pitchFamily="49" charset="0"/>
              </a:rPr>
              <a:t> Drug B:  reduces the number of headaches from 100 days with a headache per year to 50 days with a headache per year.  It costs $100 per year.	                    </a:t>
            </a:r>
            <a:r>
              <a:rPr lang="en-US" sz="2000" b="1" dirty="0">
                <a:solidFill>
                  <a:srgbClr val="FFFF00"/>
                </a:solidFill>
                <a:latin typeface="Garamond" pitchFamily="18" charset="0"/>
                <a:cs typeface="Courier New" pitchFamily="49" charset="0"/>
              </a:rPr>
              <a:t>65%</a:t>
            </a:r>
          </a:p>
          <a:p>
            <a:pPr algn="l">
              <a:spcBef>
                <a:spcPct val="50000"/>
              </a:spcBef>
            </a:pPr>
            <a:r>
              <a:rPr lang="en-US" sz="2000" dirty="0">
                <a:latin typeface="Garamond" pitchFamily="18" charset="0"/>
                <a:cs typeface="Courier New" pitchFamily="49" charset="0"/>
              </a:rPr>
              <a:t>	</a:t>
            </a:r>
            <a:r>
              <a:rPr lang="en-US" dirty="0">
                <a:latin typeface="Arial" pitchFamily="34" charset="0"/>
                <a:cs typeface="Arial" pitchFamily="34" charset="0"/>
              </a:rPr>
              <a:t>		</a:t>
            </a:r>
          </a:p>
        </p:txBody>
      </p:sp>
      <p:sp>
        <p:nvSpPr>
          <p:cNvPr id="300036" name="Text Box 4"/>
          <p:cNvSpPr txBox="1">
            <a:spLocks noChangeArrowheads="1"/>
          </p:cNvSpPr>
          <p:nvPr/>
        </p:nvSpPr>
        <p:spPr bwMode="auto">
          <a:xfrm>
            <a:off x="0" y="609600"/>
            <a:ext cx="9144000" cy="3077766"/>
          </a:xfrm>
          <a:prstGeom prst="rect">
            <a:avLst/>
          </a:prstGeom>
          <a:noFill/>
          <a:ln w="9525">
            <a:noFill/>
            <a:miter lim="800000"/>
            <a:headEnd/>
            <a:tailEnd/>
          </a:ln>
          <a:effectLst/>
        </p:spPr>
        <p:txBody>
          <a:bodyPr wrap="square">
            <a:spAutoFit/>
          </a:bodyPr>
          <a:lstStyle/>
          <a:p>
            <a:pPr algn="l">
              <a:spcBef>
                <a:spcPct val="50000"/>
              </a:spcBef>
            </a:pPr>
            <a:r>
              <a:rPr lang="en-US" sz="2000" b="1" dirty="0">
                <a:latin typeface="Garamond" pitchFamily="18" charset="0"/>
                <a:cs typeface="Arial" pitchFamily="34" charset="0"/>
              </a:rPr>
              <a:t>Group A: Three options</a:t>
            </a:r>
          </a:p>
          <a:p>
            <a:pPr algn="l">
              <a:spcBef>
                <a:spcPct val="50000"/>
              </a:spcBef>
            </a:pPr>
            <a:r>
              <a:rPr lang="en-US" sz="2000" dirty="0">
                <a:latin typeface="Garamond" pitchFamily="18" charset="0"/>
                <a:cs typeface="Courier New" pitchFamily="49" charset="0"/>
              </a:rPr>
              <a:t>Drug A:  reduces the number of headaches from 100 days with a headache per year to 30 days with a headache per year.  It costs $350 per year. </a:t>
            </a:r>
            <a:r>
              <a:rPr lang="en-US" sz="2000" dirty="0" smtClean="0">
                <a:latin typeface="Garamond" pitchFamily="18" charset="0"/>
                <a:cs typeface="Courier New" pitchFamily="49" charset="0"/>
              </a:rPr>
              <a:t>                     </a:t>
            </a:r>
            <a:r>
              <a:rPr lang="en-US" sz="2000" b="1" dirty="0" smtClean="0">
                <a:solidFill>
                  <a:srgbClr val="FFFF00"/>
                </a:solidFill>
                <a:latin typeface="Garamond" pitchFamily="18" charset="0"/>
                <a:cs typeface="Courier New" pitchFamily="49" charset="0"/>
              </a:rPr>
              <a:t>11</a:t>
            </a:r>
            <a:r>
              <a:rPr lang="en-US" sz="2000" b="1" dirty="0">
                <a:solidFill>
                  <a:srgbClr val="FFFF00"/>
                </a:solidFill>
                <a:latin typeface="Garamond" pitchFamily="18" charset="0"/>
                <a:cs typeface="Courier New" pitchFamily="49" charset="0"/>
              </a:rPr>
              <a:t>%</a:t>
            </a:r>
          </a:p>
          <a:p>
            <a:pPr algn="l">
              <a:spcBef>
                <a:spcPct val="50000"/>
              </a:spcBef>
            </a:pPr>
            <a:r>
              <a:rPr lang="en-US" sz="2000" dirty="0">
                <a:latin typeface="Garamond" pitchFamily="18" charset="0"/>
                <a:cs typeface="Courier New" pitchFamily="49" charset="0"/>
              </a:rPr>
              <a:t> Drug B:  reduces the number of headaches from 100 days with a headache per year to 50 days with a headache per year.  It costs $100 per year.	                    </a:t>
            </a:r>
            <a:r>
              <a:rPr lang="en-US" sz="2000" b="1" dirty="0">
                <a:solidFill>
                  <a:srgbClr val="FFFF00"/>
                </a:solidFill>
                <a:latin typeface="Garamond" pitchFamily="18" charset="0"/>
                <a:cs typeface="Courier New" pitchFamily="49" charset="0"/>
              </a:rPr>
              <a:t>88%</a:t>
            </a:r>
          </a:p>
          <a:p>
            <a:pPr algn="l">
              <a:spcBef>
                <a:spcPct val="50000"/>
              </a:spcBef>
            </a:pPr>
            <a:r>
              <a:rPr lang="en-US" sz="2000" dirty="0">
                <a:latin typeface="Garamond" pitchFamily="18" charset="0"/>
                <a:cs typeface="Courier New" pitchFamily="49" charset="0"/>
              </a:rPr>
              <a:t>Drug C:  reduces the number of headaches from 100 days with a headache per year to 60 days with a headache per year.  It costs $100 per year.  </a:t>
            </a:r>
            <a:r>
              <a:rPr lang="en-US" sz="2000" dirty="0" smtClean="0">
                <a:latin typeface="Garamond" pitchFamily="18" charset="0"/>
                <a:cs typeface="Courier New" pitchFamily="49" charset="0"/>
              </a:rPr>
              <a:t>                      </a:t>
            </a:r>
            <a:r>
              <a:rPr lang="en-US" sz="2000" b="1" dirty="0">
                <a:solidFill>
                  <a:srgbClr val="FFFF00"/>
                </a:solidFill>
                <a:latin typeface="Garamond" pitchFamily="18" charset="0"/>
                <a:cs typeface="Courier New" pitchFamily="49" charset="0"/>
              </a:rPr>
              <a:t>0%</a:t>
            </a:r>
            <a:r>
              <a:rPr lang="en-US" sz="2000" dirty="0">
                <a:latin typeface="Garamond" pitchFamily="18" charset="0"/>
                <a:cs typeface="Courier New" pitchFamily="49" charset="0"/>
              </a:rPr>
              <a:t>			</a:t>
            </a:r>
            <a:r>
              <a:rPr lang="en-US" dirty="0">
                <a:latin typeface="Arial" pitchFamily="34" charset="0"/>
                <a:cs typeface="Arial" pitchFamily="34" charset="0"/>
              </a:rPr>
              <a:t>		</a:t>
            </a:r>
          </a:p>
        </p:txBody>
      </p:sp>
      <p:sp>
        <p:nvSpPr>
          <p:cNvPr id="300038" name="Text Box 6"/>
          <p:cNvSpPr txBox="1">
            <a:spLocks noChangeArrowheads="1"/>
          </p:cNvSpPr>
          <p:nvPr/>
        </p:nvSpPr>
        <p:spPr bwMode="auto">
          <a:xfrm>
            <a:off x="457200" y="5334000"/>
            <a:ext cx="8229600" cy="1371600"/>
          </a:xfrm>
          <a:prstGeom prst="rect">
            <a:avLst/>
          </a:prstGeom>
          <a:noFill/>
          <a:ln w="9525">
            <a:noFill/>
            <a:miter lim="800000"/>
            <a:headEnd/>
            <a:tailEnd/>
          </a:ln>
          <a:effectLst/>
        </p:spPr>
        <p:txBody>
          <a:bodyPr>
            <a:spAutoFit/>
          </a:bodyPr>
          <a:lstStyle/>
          <a:p>
            <a:pPr>
              <a:spcBef>
                <a:spcPct val="50000"/>
              </a:spcBef>
            </a:pPr>
            <a:r>
              <a:rPr lang="en-US" sz="2000" b="1">
                <a:solidFill>
                  <a:srgbClr val="FFFF00"/>
                </a:solidFill>
                <a:latin typeface="Arial" pitchFamily="34" charset="0"/>
                <a:cs typeface="Times New Roman" pitchFamily="18" charset="0"/>
              </a:rPr>
              <a:t>But the information about Drugs A and B in the three option version is the same as the information about Drugs A and B in the two option version. The addition of the Drug C, although chosen by no one, has increased the selection of Drug B.</a:t>
            </a:r>
            <a:r>
              <a:rPr lang="en-US" b="1">
                <a:solidFill>
                  <a:srgbClr val="FFFF00"/>
                </a:solidFill>
              </a:rPr>
              <a:t> </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ext Box 2"/>
          <p:cNvSpPr txBox="1">
            <a:spLocks noChangeArrowheads="1"/>
          </p:cNvSpPr>
          <p:nvPr/>
        </p:nvSpPr>
        <p:spPr bwMode="auto">
          <a:xfrm>
            <a:off x="381000" y="228600"/>
            <a:ext cx="8382000" cy="2530475"/>
          </a:xfrm>
          <a:prstGeom prst="rect">
            <a:avLst/>
          </a:prstGeom>
          <a:noFill/>
          <a:ln w="9525">
            <a:noFill/>
            <a:miter lim="800000"/>
            <a:headEnd/>
            <a:tailEnd/>
          </a:ln>
          <a:effectLst/>
        </p:spPr>
        <p:txBody>
          <a:bodyPr>
            <a:spAutoFit/>
          </a:bodyPr>
          <a:lstStyle/>
          <a:p>
            <a:r>
              <a:rPr lang="en-US" sz="2000" b="1" dirty="0" smtClean="0">
                <a:latin typeface="Garamond" pitchFamily="18" charset="0"/>
                <a:cs typeface="Courier New" pitchFamily="49" charset="0"/>
              </a:rPr>
              <a:t>4. </a:t>
            </a:r>
            <a:r>
              <a:rPr lang="en-US" sz="2000" b="1" dirty="0">
                <a:latin typeface="Garamond" pitchFamily="18" charset="0"/>
                <a:cs typeface="Courier New" pitchFamily="49" charset="0"/>
              </a:rPr>
              <a:t>Attraction effect:</a:t>
            </a:r>
            <a:r>
              <a:rPr lang="en-US" sz="2000" dirty="0">
                <a:latin typeface="Garamond" pitchFamily="18" charset="0"/>
                <a:cs typeface="Times New Roman" pitchFamily="18" charset="0"/>
              </a:rPr>
              <a:t> </a:t>
            </a:r>
          </a:p>
          <a:p>
            <a:endParaRPr lang="en-US" sz="2000" dirty="0">
              <a:latin typeface="Garamond" pitchFamily="18" charset="0"/>
              <a:cs typeface="Times New Roman" pitchFamily="18" charset="0"/>
            </a:endParaRPr>
          </a:p>
          <a:p>
            <a:r>
              <a:rPr lang="en-US" sz="2000" i="1" dirty="0">
                <a:latin typeface="Garamond" pitchFamily="18" charset="0"/>
                <a:cs typeface="Times New Roman" pitchFamily="18" charset="0"/>
              </a:rPr>
              <a:t>For more information, see:  Huber, J., Payne, J.W. &amp; </a:t>
            </a:r>
            <a:r>
              <a:rPr lang="en-US" sz="2000" i="1" dirty="0" err="1">
                <a:latin typeface="Garamond" pitchFamily="18" charset="0"/>
                <a:cs typeface="Times New Roman" pitchFamily="18" charset="0"/>
              </a:rPr>
              <a:t>Puto</a:t>
            </a:r>
            <a:r>
              <a:rPr lang="en-US" sz="2000" i="1" dirty="0">
                <a:latin typeface="Garamond" pitchFamily="18" charset="0"/>
                <a:cs typeface="Times New Roman" pitchFamily="18" charset="0"/>
              </a:rPr>
              <a:t>, C. (1982). </a:t>
            </a:r>
            <a:r>
              <a:rPr lang="en-US" sz="2000" b="1" i="1" dirty="0">
                <a:latin typeface="Garamond" pitchFamily="18" charset="0"/>
                <a:cs typeface="Times New Roman" pitchFamily="18" charset="0"/>
              </a:rPr>
              <a:t>Adding asymmetrically dominated alternatives:  Violations of regularity and the similarity hypothesis</a:t>
            </a:r>
            <a:r>
              <a:rPr lang="en-US" sz="2000" i="1" dirty="0">
                <a:latin typeface="Garamond" pitchFamily="18" charset="0"/>
                <a:cs typeface="Times New Roman" pitchFamily="18" charset="0"/>
              </a:rPr>
              <a:t>.  Journal of Consumer Research, 9(</a:t>
            </a:r>
            <a:r>
              <a:rPr lang="en-US" sz="2000" b="1" i="1" dirty="0">
                <a:latin typeface="Garamond" pitchFamily="18" charset="0"/>
                <a:cs typeface="Times New Roman" pitchFamily="18" charset="0"/>
              </a:rPr>
              <a:t>1</a:t>
            </a:r>
            <a:r>
              <a:rPr lang="en-US" sz="2000" i="1" dirty="0">
                <a:latin typeface="Garamond" pitchFamily="18" charset="0"/>
                <a:cs typeface="Times New Roman" pitchFamily="18" charset="0"/>
              </a:rPr>
              <a:t>), 90-98;  </a:t>
            </a:r>
          </a:p>
          <a:p>
            <a:r>
              <a:rPr lang="en-US" sz="2000" i="1" dirty="0">
                <a:latin typeface="Garamond" pitchFamily="18" charset="0"/>
                <a:cs typeface="Times New Roman" pitchFamily="18" charset="0"/>
              </a:rPr>
              <a:t>and </a:t>
            </a:r>
          </a:p>
          <a:p>
            <a:r>
              <a:rPr lang="en-US" sz="2000" i="1" dirty="0">
                <a:latin typeface="Garamond" pitchFamily="18" charset="0"/>
                <a:cs typeface="Times New Roman" pitchFamily="18" charset="0"/>
              </a:rPr>
              <a:t>Chapman, G.B. &amp; </a:t>
            </a:r>
            <a:r>
              <a:rPr lang="en-US" sz="2000" i="1" dirty="0" err="1">
                <a:latin typeface="Garamond" pitchFamily="18" charset="0"/>
                <a:cs typeface="Times New Roman" pitchFamily="18" charset="0"/>
              </a:rPr>
              <a:t>Malik</a:t>
            </a:r>
            <a:r>
              <a:rPr lang="en-US" sz="2000" i="1" dirty="0">
                <a:latin typeface="Garamond" pitchFamily="18" charset="0"/>
                <a:cs typeface="Times New Roman" pitchFamily="18" charset="0"/>
              </a:rPr>
              <a:t>, M.M. (1995).  </a:t>
            </a:r>
            <a:r>
              <a:rPr lang="en-US" sz="2000" b="1" i="1" dirty="0">
                <a:latin typeface="Garamond" pitchFamily="18" charset="0"/>
                <a:cs typeface="Times New Roman" pitchFamily="18" charset="0"/>
              </a:rPr>
              <a:t>The attraction effect in prescribing decisions and consumer choice</a:t>
            </a:r>
            <a:r>
              <a:rPr lang="en-US" sz="2000" i="1" dirty="0">
                <a:latin typeface="Garamond" pitchFamily="18" charset="0"/>
                <a:cs typeface="Times New Roman" pitchFamily="18" charset="0"/>
              </a:rPr>
              <a:t>.  Medical Decision Making, </a:t>
            </a:r>
            <a:r>
              <a:rPr lang="en-US" sz="2000" b="1" i="1" dirty="0">
                <a:latin typeface="Garamond" pitchFamily="18" charset="0"/>
                <a:cs typeface="Times New Roman" pitchFamily="18" charset="0"/>
              </a:rPr>
              <a:t>15</a:t>
            </a:r>
            <a:r>
              <a:rPr lang="en-US" sz="2000" i="1" dirty="0">
                <a:latin typeface="Garamond" pitchFamily="18" charset="0"/>
                <a:cs typeface="Times New Roman" pitchFamily="18" charset="0"/>
              </a:rPr>
              <a:t>, 414.</a:t>
            </a:r>
            <a:r>
              <a:rPr lang="en-US" sz="2000" dirty="0">
                <a:cs typeface="Times New Roman" pitchFamily="18" charset="0"/>
              </a:rPr>
              <a:t> </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Text Box 2"/>
          <p:cNvSpPr txBox="1">
            <a:spLocks noChangeArrowheads="1"/>
          </p:cNvSpPr>
          <p:nvPr/>
        </p:nvSpPr>
        <p:spPr bwMode="auto">
          <a:xfrm>
            <a:off x="381000" y="228600"/>
            <a:ext cx="8382000" cy="4302125"/>
          </a:xfrm>
          <a:prstGeom prst="rect">
            <a:avLst/>
          </a:prstGeom>
          <a:noFill/>
          <a:ln w="9525">
            <a:noFill/>
            <a:miter lim="800000"/>
            <a:headEnd/>
            <a:tailEnd/>
          </a:ln>
          <a:effectLst/>
        </p:spPr>
        <p:txBody>
          <a:bodyPr>
            <a:spAutoFit/>
          </a:bodyPr>
          <a:lstStyle/>
          <a:p>
            <a:r>
              <a:rPr lang="en-US" b="1" dirty="0" smtClean="0">
                <a:solidFill>
                  <a:schemeClr val="tx2"/>
                </a:solidFill>
                <a:latin typeface="Garamond" pitchFamily="18" charset="0"/>
                <a:cs typeface="Times New Roman" pitchFamily="18" charset="0"/>
              </a:rPr>
              <a:t>1. </a:t>
            </a:r>
            <a:r>
              <a:rPr lang="en-US" b="1" dirty="0">
                <a:solidFill>
                  <a:schemeClr val="tx2"/>
                </a:solidFill>
                <a:latin typeface="Garamond" pitchFamily="18" charset="0"/>
                <a:cs typeface="Times New Roman" pitchFamily="18" charset="0"/>
              </a:rPr>
              <a:t>Conjunction Fallacy: </a:t>
            </a:r>
          </a:p>
          <a:p>
            <a:pPr algn="just"/>
            <a:r>
              <a:rPr lang="en-US" sz="1800" dirty="0">
                <a:solidFill>
                  <a:schemeClr val="tx2"/>
                </a:solidFill>
                <a:cs typeface="Times New Roman" pitchFamily="18" charset="0"/>
              </a:rPr>
              <a:t> </a:t>
            </a:r>
          </a:p>
          <a:p>
            <a:pPr algn="just"/>
            <a:r>
              <a:rPr lang="en-US" sz="1800" dirty="0">
                <a:solidFill>
                  <a:schemeClr val="tx2"/>
                </a:solidFill>
                <a:latin typeface="Arial" pitchFamily="34" charset="0"/>
                <a:cs typeface="Arial" pitchFamily="34" charset="0"/>
              </a:rPr>
              <a:t>A health survey was conducted in a representative sample of adult males in Chicago of all ages and occupations.  Mr. F was included in the sample.  He was selected by random chance from the list of participants.</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 </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Please rank the following statements in terms of which is most likely to be true of Mr. F. (1=more likely to be true, 6=least likely)</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 </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1. ____  Mr. F smokes more than 1 cigarette per day on average.</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2. ____  Mr. F has had one or more heart attacks.               </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3. ____  Mr. F had a flu shot this year.</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4. ____  Mr. F eats red meat at least once per week.</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5. ____  Mr. F has had one or more heart attacks and he is over 55 years old.</a:t>
            </a:r>
            <a:endParaRPr lang="en-US" sz="1800" dirty="0">
              <a:solidFill>
                <a:schemeClr val="tx2"/>
              </a:solidFill>
              <a:latin typeface="Arial" pitchFamily="34" charset="0"/>
              <a:cs typeface="Times New Roman" pitchFamily="18" charset="0"/>
            </a:endParaRPr>
          </a:p>
          <a:p>
            <a:pPr algn="just"/>
            <a:r>
              <a:rPr lang="en-US" sz="1800" dirty="0">
                <a:solidFill>
                  <a:schemeClr val="tx2"/>
                </a:solidFill>
                <a:latin typeface="Arial" pitchFamily="34" charset="0"/>
                <a:cs typeface="Arial" pitchFamily="34" charset="0"/>
              </a:rPr>
              <a:t>6. ____  Mr. F never flosses his teeth.</a:t>
            </a:r>
            <a:endParaRPr lang="en-US" dirty="0"/>
          </a:p>
        </p:txBody>
      </p:sp>
      <p:sp>
        <p:nvSpPr>
          <p:cNvPr id="293891" name="Text Box 3"/>
          <p:cNvSpPr txBox="1">
            <a:spLocks noChangeArrowheads="1"/>
          </p:cNvSpPr>
          <p:nvPr/>
        </p:nvSpPr>
        <p:spPr bwMode="auto">
          <a:xfrm>
            <a:off x="152400" y="5410200"/>
            <a:ext cx="8763000" cy="822325"/>
          </a:xfrm>
          <a:prstGeom prst="rect">
            <a:avLst/>
          </a:prstGeom>
          <a:noFill/>
          <a:ln w="9525">
            <a:noFill/>
            <a:miter lim="800000"/>
            <a:headEnd/>
            <a:tailEnd/>
          </a:ln>
          <a:effectLst/>
        </p:spPr>
        <p:txBody>
          <a:bodyPr>
            <a:spAutoFit/>
          </a:bodyPr>
          <a:lstStyle/>
          <a:p>
            <a:r>
              <a:rPr lang="en-US" b="1" dirty="0">
                <a:solidFill>
                  <a:srgbClr val="FFFF00"/>
                </a:solidFill>
                <a:latin typeface="Garamond" pitchFamily="18" charset="0"/>
                <a:cs typeface="Times New Roman" pitchFamily="18" charset="0"/>
              </a:rPr>
              <a:t>Choice 5 includes choice 2, yet in the survey 21% rated “5” more likely than “2”. Everyone should rank “2” more likely than “”5”.</a:t>
            </a:r>
            <a:r>
              <a:rPr lang="en-US" dirty="0"/>
              <a:t>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1" name="Text Box 5"/>
          <p:cNvSpPr txBox="1">
            <a:spLocks noChangeArrowheads="1"/>
          </p:cNvSpPr>
          <p:nvPr/>
        </p:nvSpPr>
        <p:spPr bwMode="auto">
          <a:xfrm>
            <a:off x="381000" y="1219200"/>
            <a:ext cx="8382000" cy="1917700"/>
          </a:xfrm>
          <a:prstGeom prst="rect">
            <a:avLst/>
          </a:prstGeom>
          <a:noFill/>
          <a:ln w="9525">
            <a:noFill/>
            <a:miter lim="800000"/>
            <a:headEnd/>
            <a:tailEnd/>
          </a:ln>
          <a:effectLst/>
        </p:spPr>
        <p:txBody>
          <a:bodyPr>
            <a:spAutoFit/>
          </a:bodyPr>
          <a:lstStyle/>
          <a:p>
            <a:r>
              <a:rPr lang="en-US" i="1">
                <a:latin typeface="Garamond" pitchFamily="18" charset="0"/>
                <a:cs typeface="Times New Roman" pitchFamily="18" charset="0"/>
              </a:rPr>
              <a:t>For more information, see: </a:t>
            </a:r>
          </a:p>
          <a:p>
            <a:r>
              <a:rPr lang="en-US" i="1">
                <a:latin typeface="Garamond" pitchFamily="18" charset="0"/>
                <a:cs typeface="Times New Roman" pitchFamily="18" charset="0"/>
              </a:rPr>
              <a:t>   </a:t>
            </a:r>
          </a:p>
          <a:p>
            <a:r>
              <a:rPr lang="en-US" i="1">
                <a:latin typeface="Garamond" pitchFamily="18" charset="0"/>
                <a:cs typeface="Times New Roman" pitchFamily="18" charset="0"/>
              </a:rPr>
              <a:t>Tversky, A. and  Kahneman, D. (1983).  </a:t>
            </a:r>
            <a:r>
              <a:rPr lang="en-US" b="1" i="1">
                <a:latin typeface="Garamond" pitchFamily="18" charset="0"/>
                <a:cs typeface="Times New Roman" pitchFamily="18" charset="0"/>
              </a:rPr>
              <a:t>Extensional versus intuitive  reasoning:  The conjunction fallacy in probability judgment.</a:t>
            </a:r>
            <a:r>
              <a:rPr lang="en-US" i="1">
                <a:latin typeface="Garamond" pitchFamily="18" charset="0"/>
                <a:cs typeface="Times New Roman" pitchFamily="18" charset="0"/>
              </a:rPr>
              <a:t>  Psychological Review, </a:t>
            </a:r>
            <a:r>
              <a:rPr lang="en-US" b="1" i="1">
                <a:latin typeface="Garamond" pitchFamily="18" charset="0"/>
                <a:cs typeface="Times New Roman" pitchFamily="18" charset="0"/>
              </a:rPr>
              <a:t>90</a:t>
            </a:r>
            <a:r>
              <a:rPr lang="en-US" i="1">
                <a:latin typeface="Garamond" pitchFamily="18" charset="0"/>
                <a:cs typeface="Times New Roman" pitchFamily="18" charset="0"/>
              </a:rPr>
              <a:t>, 293-315. </a:t>
            </a:r>
            <a:endParaRPr lang="en-US"/>
          </a:p>
        </p:txBody>
      </p:sp>
      <p:sp>
        <p:nvSpPr>
          <p:cNvPr id="208902" name="Text Box 6"/>
          <p:cNvSpPr txBox="1">
            <a:spLocks noChangeArrowheads="1"/>
          </p:cNvSpPr>
          <p:nvPr/>
        </p:nvSpPr>
        <p:spPr bwMode="auto">
          <a:xfrm>
            <a:off x="381000" y="228600"/>
            <a:ext cx="8382000" cy="731838"/>
          </a:xfrm>
          <a:prstGeom prst="rect">
            <a:avLst/>
          </a:prstGeom>
          <a:noFill/>
          <a:ln w="9525">
            <a:noFill/>
            <a:miter lim="800000"/>
            <a:headEnd/>
            <a:tailEnd/>
          </a:ln>
          <a:effectLst/>
        </p:spPr>
        <p:txBody>
          <a:bodyPr>
            <a:spAutoFit/>
          </a:bodyPr>
          <a:lstStyle/>
          <a:p>
            <a:r>
              <a:rPr lang="en-US" b="1" dirty="0" smtClean="0">
                <a:solidFill>
                  <a:schemeClr val="tx2"/>
                </a:solidFill>
                <a:latin typeface="Garamond" pitchFamily="18" charset="0"/>
                <a:cs typeface="Times New Roman" pitchFamily="18" charset="0"/>
              </a:rPr>
              <a:t>1. </a:t>
            </a:r>
            <a:r>
              <a:rPr lang="en-US" b="1" dirty="0">
                <a:solidFill>
                  <a:schemeClr val="tx2"/>
                </a:solidFill>
                <a:latin typeface="Garamond" pitchFamily="18" charset="0"/>
                <a:cs typeface="Times New Roman" pitchFamily="18" charset="0"/>
              </a:rPr>
              <a:t>Conjunction Fallacy: </a:t>
            </a:r>
          </a:p>
          <a:p>
            <a:pPr algn="just"/>
            <a:r>
              <a:rPr lang="en-US" sz="1800" dirty="0">
                <a:solidFill>
                  <a:schemeClr val="tx2"/>
                </a:solidFill>
                <a:cs typeface="Times New Roman" pitchFamily="18" charset="0"/>
              </a:rPr>
              <a:t>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Text Box 2"/>
          <p:cNvSpPr txBox="1">
            <a:spLocks noChangeArrowheads="1"/>
          </p:cNvSpPr>
          <p:nvPr/>
        </p:nvSpPr>
        <p:spPr bwMode="auto">
          <a:xfrm>
            <a:off x="381000" y="228600"/>
            <a:ext cx="8382000" cy="3046988"/>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2. </a:t>
            </a:r>
            <a:r>
              <a:rPr lang="en-US" b="1" dirty="0">
                <a:latin typeface="Garamond" pitchFamily="18" charset="0"/>
                <a:cs typeface="Times New Roman" pitchFamily="18" charset="0"/>
              </a:rPr>
              <a:t>Reflection Framing Effect</a:t>
            </a:r>
            <a:r>
              <a:rPr lang="en-US" dirty="0">
                <a:latin typeface="Garamond" pitchFamily="18" charset="0"/>
                <a:cs typeface="Times New Roman" pitchFamily="18" charset="0"/>
              </a:rPr>
              <a:t>:</a:t>
            </a:r>
            <a:endParaRPr lang="en-US" dirty="0">
              <a:cs typeface="Times New Roman" pitchFamily="18" charset="0"/>
            </a:endParaRPr>
          </a:p>
          <a:p>
            <a:endParaRPr lang="en-US" dirty="0">
              <a:cs typeface="Times New Roman" pitchFamily="18" charset="0"/>
            </a:endParaRPr>
          </a:p>
          <a:p>
            <a:pPr algn="just"/>
            <a:r>
              <a:rPr lang="en-US" dirty="0">
                <a:latin typeface="Garamond" pitchFamily="18" charset="0"/>
                <a:cs typeface="Times New Roman" pitchFamily="18" charset="0"/>
              </a:rPr>
              <a:t> </a:t>
            </a:r>
            <a:r>
              <a:rPr lang="en-US" dirty="0">
                <a:latin typeface="Arial" pitchFamily="34" charset="0"/>
                <a:cs typeface="Arial" pitchFamily="34" charset="0"/>
              </a:rPr>
              <a:t>Imagine that the U.S. is preparing for outbreak of an unusual disease, which is expected to kill 600 people.  Two alternative programs to combat the disease have been proposed.  Assume that the exact scientific estimates of the consequences of the program are as follows: </a:t>
            </a:r>
            <a:endParaRPr lang="en-US" dirty="0">
              <a:cs typeface="Times New Roman" pitchFamily="18" charset="0"/>
            </a:endParaRP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ext Box 2"/>
          <p:cNvSpPr txBox="1">
            <a:spLocks noChangeArrowheads="1"/>
          </p:cNvSpPr>
          <p:nvPr/>
        </p:nvSpPr>
        <p:spPr bwMode="auto">
          <a:xfrm>
            <a:off x="381000" y="228600"/>
            <a:ext cx="8382000" cy="3046988"/>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2. </a:t>
            </a:r>
            <a:r>
              <a:rPr lang="en-US" b="1" dirty="0">
                <a:latin typeface="Garamond" pitchFamily="18" charset="0"/>
                <a:cs typeface="Times New Roman" pitchFamily="18" charset="0"/>
              </a:rPr>
              <a:t>Reflection Framing Effect</a:t>
            </a:r>
            <a:r>
              <a:rPr lang="en-US" dirty="0">
                <a:latin typeface="Garamond" pitchFamily="18" charset="0"/>
                <a:cs typeface="Times New Roman" pitchFamily="18" charset="0"/>
              </a:rPr>
              <a:t>:</a:t>
            </a:r>
            <a:endParaRPr lang="en-US" dirty="0">
              <a:cs typeface="Times New Roman" pitchFamily="18" charset="0"/>
            </a:endParaRPr>
          </a:p>
          <a:p>
            <a:endParaRPr lang="en-US" dirty="0">
              <a:cs typeface="Times New Roman" pitchFamily="18" charset="0"/>
            </a:endParaRPr>
          </a:p>
          <a:p>
            <a:pPr algn="just"/>
            <a:r>
              <a:rPr lang="en-US" dirty="0">
                <a:latin typeface="Garamond" pitchFamily="18" charset="0"/>
                <a:cs typeface="Times New Roman" pitchFamily="18" charset="0"/>
              </a:rPr>
              <a:t> </a:t>
            </a:r>
            <a:r>
              <a:rPr lang="en-US" dirty="0">
                <a:latin typeface="Arial" pitchFamily="34" charset="0"/>
                <a:cs typeface="Arial" pitchFamily="34" charset="0"/>
              </a:rPr>
              <a:t>Imagine that the U.S. is preparing for outbreak of an unusual disease, which is expected to kill 600 people.  Two alternative programs to combat the disease have been proposed.  Assume that the exact scientific estimates of the consequences of the program are as follows: </a:t>
            </a:r>
            <a:endParaRPr lang="en-US" dirty="0">
              <a:cs typeface="Times New Roman" pitchFamily="18" charset="0"/>
            </a:endParaRPr>
          </a:p>
          <a:p>
            <a:endParaRPr lang="en-US" dirty="0"/>
          </a:p>
        </p:txBody>
      </p:sp>
      <p:sp>
        <p:nvSpPr>
          <p:cNvPr id="228355" name="Text Box 3"/>
          <p:cNvSpPr txBox="1">
            <a:spLocks noChangeArrowheads="1"/>
          </p:cNvSpPr>
          <p:nvPr/>
        </p:nvSpPr>
        <p:spPr bwMode="auto">
          <a:xfrm>
            <a:off x="609600" y="2951163"/>
            <a:ext cx="8001000" cy="2282825"/>
          </a:xfrm>
          <a:prstGeom prst="rect">
            <a:avLst/>
          </a:prstGeom>
          <a:noFill/>
          <a:ln w="9525">
            <a:noFill/>
            <a:miter lim="800000"/>
            <a:headEnd/>
            <a:tailEnd/>
          </a:ln>
          <a:effectLst/>
        </p:spPr>
        <p:txBody>
          <a:bodyPr>
            <a:spAutoFit/>
          </a:bodyPr>
          <a:lstStyle/>
          <a:p>
            <a:pPr algn="l"/>
            <a:r>
              <a:rPr lang="en-US" b="1" dirty="0">
                <a:latin typeface="Garamond" pitchFamily="18" charset="0"/>
                <a:cs typeface="Arial" pitchFamily="34" charset="0"/>
              </a:rPr>
              <a:t>Group A is told:</a:t>
            </a:r>
            <a:endParaRPr lang="en-US" dirty="0">
              <a:cs typeface="Times New Roman" pitchFamily="18" charset="0"/>
            </a:endParaRPr>
          </a:p>
          <a:p>
            <a:pPr algn="l"/>
            <a:r>
              <a:rPr lang="en-US" dirty="0">
                <a:latin typeface="Arial" pitchFamily="34" charset="0"/>
                <a:cs typeface="Arial" pitchFamily="34" charset="0"/>
              </a:rPr>
              <a:t>If Program A is adopted, 200 people will be saved.   </a:t>
            </a:r>
          </a:p>
          <a:p>
            <a:pPr algn="l"/>
            <a:endParaRPr lang="en-US" dirty="0">
              <a:latin typeface="Arial" pitchFamily="34" charset="0"/>
              <a:cs typeface="Arial" pitchFamily="34" charset="0"/>
            </a:endParaRPr>
          </a:p>
          <a:p>
            <a:pPr algn="l"/>
            <a:r>
              <a:rPr lang="en-US" dirty="0">
                <a:latin typeface="Arial" pitchFamily="34" charset="0"/>
                <a:cs typeface="Arial" pitchFamily="34" charset="0"/>
              </a:rPr>
              <a:t>If Program B is adopted, there is a one-third probability  that 600 people will be saved and a two-thirds probability that no people will be saved. 		</a:t>
            </a:r>
            <a:r>
              <a:rPr lang="en-US" dirty="0">
                <a:solidFill>
                  <a:srgbClr val="000000"/>
                </a:solidFill>
                <a:latin typeface="Arial" pitchFamily="34" charset="0"/>
                <a:cs typeface="Arial" pitchFamily="34" charset="0"/>
              </a:rPr>
              <a:t>	</a:t>
            </a:r>
            <a:endParaRPr lang="en-US" dirty="0">
              <a:solidFill>
                <a:srgbClr val="FFFF00"/>
              </a:solidFill>
              <a:latin typeface="Arial" pitchFamily="34" charset="0"/>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Text Box 2"/>
          <p:cNvSpPr txBox="1">
            <a:spLocks noChangeArrowheads="1"/>
          </p:cNvSpPr>
          <p:nvPr/>
        </p:nvSpPr>
        <p:spPr bwMode="auto">
          <a:xfrm>
            <a:off x="381000" y="228600"/>
            <a:ext cx="8382000" cy="3046988"/>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2. </a:t>
            </a:r>
            <a:r>
              <a:rPr lang="en-US" b="1" dirty="0">
                <a:latin typeface="Garamond" pitchFamily="18" charset="0"/>
                <a:cs typeface="Times New Roman" pitchFamily="18" charset="0"/>
              </a:rPr>
              <a:t>Reflection Framing Effect</a:t>
            </a:r>
            <a:r>
              <a:rPr lang="en-US" dirty="0">
                <a:latin typeface="Garamond" pitchFamily="18" charset="0"/>
                <a:cs typeface="Times New Roman" pitchFamily="18" charset="0"/>
              </a:rPr>
              <a:t>:</a:t>
            </a:r>
            <a:endParaRPr lang="en-US" dirty="0">
              <a:cs typeface="Times New Roman" pitchFamily="18" charset="0"/>
            </a:endParaRPr>
          </a:p>
          <a:p>
            <a:endParaRPr lang="en-US" dirty="0">
              <a:cs typeface="Times New Roman" pitchFamily="18" charset="0"/>
            </a:endParaRPr>
          </a:p>
          <a:p>
            <a:pPr algn="just"/>
            <a:r>
              <a:rPr lang="en-US" dirty="0">
                <a:latin typeface="Garamond" pitchFamily="18" charset="0"/>
                <a:cs typeface="Times New Roman" pitchFamily="18" charset="0"/>
              </a:rPr>
              <a:t> </a:t>
            </a:r>
            <a:r>
              <a:rPr lang="en-US" dirty="0">
                <a:latin typeface="Arial" pitchFamily="34" charset="0"/>
                <a:cs typeface="Arial" pitchFamily="34" charset="0"/>
              </a:rPr>
              <a:t>Imagine that the U.S. is preparing for outbreak of an unusual disease, which is expected to kill 600 people.  Two alternative programs to combat the disease have been proposed.  Assume that the exact scientific estimates of the consequences of the program are as follows: </a:t>
            </a:r>
            <a:endParaRPr lang="en-US" dirty="0">
              <a:cs typeface="Times New Roman" pitchFamily="18" charset="0"/>
            </a:endParaRPr>
          </a:p>
          <a:p>
            <a:endParaRPr lang="en-US" dirty="0"/>
          </a:p>
        </p:txBody>
      </p:sp>
      <p:sp>
        <p:nvSpPr>
          <p:cNvPr id="216067" name="Text Box 3"/>
          <p:cNvSpPr txBox="1">
            <a:spLocks noChangeArrowheads="1"/>
          </p:cNvSpPr>
          <p:nvPr/>
        </p:nvSpPr>
        <p:spPr bwMode="auto">
          <a:xfrm>
            <a:off x="609600" y="2951163"/>
            <a:ext cx="8001000" cy="2282825"/>
          </a:xfrm>
          <a:prstGeom prst="rect">
            <a:avLst/>
          </a:prstGeom>
          <a:noFill/>
          <a:ln w="9525">
            <a:noFill/>
            <a:miter lim="800000"/>
            <a:headEnd/>
            <a:tailEnd/>
          </a:ln>
          <a:effectLst/>
        </p:spPr>
        <p:txBody>
          <a:bodyPr>
            <a:spAutoFit/>
          </a:bodyPr>
          <a:lstStyle/>
          <a:p>
            <a:pPr algn="l"/>
            <a:r>
              <a:rPr lang="en-US" b="1">
                <a:latin typeface="Garamond" pitchFamily="18" charset="0"/>
                <a:cs typeface="Arial" pitchFamily="34" charset="0"/>
              </a:rPr>
              <a:t>Group A is told:</a:t>
            </a:r>
            <a:endParaRPr lang="en-US">
              <a:cs typeface="Times New Roman" pitchFamily="18" charset="0"/>
            </a:endParaRPr>
          </a:p>
          <a:p>
            <a:pPr algn="l"/>
            <a:r>
              <a:rPr lang="en-US">
                <a:latin typeface="Arial" pitchFamily="34" charset="0"/>
                <a:cs typeface="Arial" pitchFamily="34" charset="0"/>
              </a:rPr>
              <a:t>If Program A is adopted, 200 people will be saved.   </a:t>
            </a:r>
            <a:r>
              <a:rPr lang="en-US">
                <a:solidFill>
                  <a:srgbClr val="FFFF00"/>
                </a:solidFill>
                <a:latin typeface="Arial" pitchFamily="34" charset="0"/>
                <a:cs typeface="Arial" pitchFamily="34" charset="0"/>
              </a:rPr>
              <a:t>67%</a:t>
            </a:r>
            <a:r>
              <a:rPr lang="en-US">
                <a:latin typeface="Arial" pitchFamily="34" charset="0"/>
                <a:cs typeface="Arial" pitchFamily="34" charset="0"/>
              </a:rPr>
              <a:t> </a:t>
            </a:r>
            <a:endParaRPr lang="en-US">
              <a:latin typeface="Arial" pitchFamily="34" charset="0"/>
              <a:cs typeface="Times New Roman" pitchFamily="18" charset="0"/>
            </a:endParaRPr>
          </a:p>
          <a:p>
            <a:pPr algn="l"/>
            <a:endParaRPr lang="en-US">
              <a:latin typeface="Arial" pitchFamily="34" charset="0"/>
              <a:cs typeface="Arial" pitchFamily="34" charset="0"/>
            </a:endParaRPr>
          </a:p>
          <a:p>
            <a:pPr algn="l"/>
            <a:r>
              <a:rPr lang="en-US">
                <a:latin typeface="Arial" pitchFamily="34" charset="0"/>
                <a:cs typeface="Arial" pitchFamily="34" charset="0"/>
              </a:rPr>
              <a:t>If Program B is adopted, there is a one-third probability  that 600 people will be saved and a two-thirds probability that no people will be saved. 		</a:t>
            </a:r>
            <a:r>
              <a:rPr lang="en-US">
                <a:solidFill>
                  <a:srgbClr val="000000"/>
                </a:solidFill>
                <a:latin typeface="Arial" pitchFamily="34" charset="0"/>
                <a:cs typeface="Arial" pitchFamily="34" charset="0"/>
              </a:rPr>
              <a:t>	       </a:t>
            </a:r>
            <a:r>
              <a:rPr lang="en-US">
                <a:latin typeface="Arial" pitchFamily="34" charset="0"/>
              </a:rPr>
              <a:t> </a:t>
            </a:r>
            <a:r>
              <a:rPr lang="en-US">
                <a:solidFill>
                  <a:srgbClr val="FFFF00"/>
                </a:solidFill>
                <a:latin typeface="Arial" pitchFamily="34" charset="0"/>
              </a:rPr>
              <a:t>33%</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Text Box 2"/>
          <p:cNvSpPr txBox="1">
            <a:spLocks noChangeArrowheads="1"/>
          </p:cNvSpPr>
          <p:nvPr/>
        </p:nvSpPr>
        <p:spPr bwMode="auto">
          <a:xfrm>
            <a:off x="381000" y="228600"/>
            <a:ext cx="8382000" cy="3046988"/>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2. </a:t>
            </a:r>
            <a:r>
              <a:rPr lang="en-US" b="1" dirty="0">
                <a:latin typeface="Garamond" pitchFamily="18" charset="0"/>
                <a:cs typeface="Times New Roman" pitchFamily="18" charset="0"/>
              </a:rPr>
              <a:t>Reflection Framing Effect</a:t>
            </a:r>
            <a:r>
              <a:rPr lang="en-US" dirty="0">
                <a:latin typeface="Garamond" pitchFamily="18" charset="0"/>
                <a:cs typeface="Times New Roman" pitchFamily="18" charset="0"/>
              </a:rPr>
              <a:t>:</a:t>
            </a:r>
            <a:endParaRPr lang="en-US" dirty="0">
              <a:cs typeface="Times New Roman" pitchFamily="18" charset="0"/>
            </a:endParaRPr>
          </a:p>
          <a:p>
            <a:endParaRPr lang="en-US" dirty="0">
              <a:cs typeface="Times New Roman" pitchFamily="18" charset="0"/>
            </a:endParaRPr>
          </a:p>
          <a:p>
            <a:pPr algn="just"/>
            <a:r>
              <a:rPr lang="en-US" dirty="0">
                <a:latin typeface="Garamond" pitchFamily="18" charset="0"/>
                <a:cs typeface="Times New Roman" pitchFamily="18" charset="0"/>
              </a:rPr>
              <a:t> </a:t>
            </a:r>
            <a:r>
              <a:rPr lang="en-US" dirty="0">
                <a:latin typeface="Arial" pitchFamily="34" charset="0"/>
                <a:cs typeface="Arial" pitchFamily="34" charset="0"/>
              </a:rPr>
              <a:t>Imagine that the U.S. is preparing for outbreak of an unusual disease, which is expected to kill 600 people.  Two alternative programs to combat the disease have been proposed.  Assume that the exact scientific estimates of the consequences of the program are as follows: </a:t>
            </a:r>
            <a:endParaRPr lang="en-US" dirty="0">
              <a:cs typeface="Times New Roman" pitchFamily="18" charset="0"/>
            </a:endParaRPr>
          </a:p>
          <a:p>
            <a:endParaRPr lang="en-US" dirty="0"/>
          </a:p>
        </p:txBody>
      </p:sp>
      <p:sp>
        <p:nvSpPr>
          <p:cNvPr id="215043" name="Text Box 3"/>
          <p:cNvSpPr txBox="1">
            <a:spLocks noChangeArrowheads="1"/>
          </p:cNvSpPr>
          <p:nvPr/>
        </p:nvSpPr>
        <p:spPr bwMode="auto">
          <a:xfrm>
            <a:off x="609600" y="2951163"/>
            <a:ext cx="8001000" cy="2282825"/>
          </a:xfrm>
          <a:prstGeom prst="rect">
            <a:avLst/>
          </a:prstGeom>
          <a:noFill/>
          <a:ln w="9525">
            <a:noFill/>
            <a:miter lim="800000"/>
            <a:headEnd/>
            <a:tailEnd/>
          </a:ln>
          <a:effectLst/>
        </p:spPr>
        <p:txBody>
          <a:bodyPr>
            <a:spAutoFit/>
          </a:bodyPr>
          <a:lstStyle/>
          <a:p>
            <a:pPr algn="l"/>
            <a:r>
              <a:rPr lang="en-US" b="1" dirty="0">
                <a:latin typeface="Garamond" pitchFamily="18" charset="0"/>
                <a:cs typeface="Arial" pitchFamily="34" charset="0"/>
              </a:rPr>
              <a:t>Group B is told:</a:t>
            </a:r>
            <a:endParaRPr lang="en-US" dirty="0">
              <a:cs typeface="Times New Roman" pitchFamily="18" charset="0"/>
            </a:endParaRPr>
          </a:p>
          <a:p>
            <a:pPr algn="l"/>
            <a:r>
              <a:rPr lang="en-US" dirty="0">
                <a:latin typeface="Arial" pitchFamily="34" charset="0"/>
                <a:cs typeface="Arial" pitchFamily="34" charset="0"/>
              </a:rPr>
              <a:t>If Program C is adopted, 400 people will die. 	         </a:t>
            </a:r>
          </a:p>
          <a:p>
            <a:pPr algn="l"/>
            <a:r>
              <a:rPr lang="en-US" dirty="0">
                <a:latin typeface="Arial" pitchFamily="34" charset="0"/>
                <a:cs typeface="Arial" pitchFamily="34" charset="0"/>
              </a:rPr>
              <a:t> </a:t>
            </a:r>
            <a:endParaRPr lang="en-US" dirty="0">
              <a:cs typeface="Times New Roman" pitchFamily="18" charset="0"/>
            </a:endParaRPr>
          </a:p>
          <a:p>
            <a:pPr algn="l"/>
            <a:r>
              <a:rPr lang="en-US" dirty="0">
                <a:latin typeface="Arial" pitchFamily="34" charset="0"/>
                <a:cs typeface="Arial" pitchFamily="34" charset="0"/>
              </a:rPr>
              <a:t>If Program D is adopted, there is a one-third probability that nobody will die and a two-thirds probability that 600 people will die. 					</a:t>
            </a:r>
            <a:endParaRPr lang="en-US" dirty="0">
              <a:cs typeface="Times New Roman" pitchFamily="18"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ext Box 2"/>
          <p:cNvSpPr txBox="1">
            <a:spLocks noChangeArrowheads="1"/>
          </p:cNvSpPr>
          <p:nvPr/>
        </p:nvSpPr>
        <p:spPr bwMode="auto">
          <a:xfrm>
            <a:off x="381000" y="228600"/>
            <a:ext cx="8382000" cy="3046988"/>
          </a:xfrm>
          <a:prstGeom prst="rect">
            <a:avLst/>
          </a:prstGeom>
          <a:noFill/>
          <a:ln w="9525">
            <a:noFill/>
            <a:miter lim="800000"/>
            <a:headEnd/>
            <a:tailEnd/>
          </a:ln>
          <a:effectLst/>
        </p:spPr>
        <p:txBody>
          <a:bodyPr>
            <a:spAutoFit/>
          </a:bodyPr>
          <a:lstStyle/>
          <a:p>
            <a:r>
              <a:rPr lang="en-US" b="1" dirty="0" smtClean="0">
                <a:latin typeface="Garamond" pitchFamily="18" charset="0"/>
                <a:cs typeface="Times New Roman" pitchFamily="18" charset="0"/>
              </a:rPr>
              <a:t>2. </a:t>
            </a:r>
            <a:r>
              <a:rPr lang="en-US" b="1" dirty="0">
                <a:latin typeface="Garamond" pitchFamily="18" charset="0"/>
                <a:cs typeface="Times New Roman" pitchFamily="18" charset="0"/>
              </a:rPr>
              <a:t>Reflection Framing Effect</a:t>
            </a:r>
            <a:r>
              <a:rPr lang="en-US" dirty="0">
                <a:latin typeface="Garamond" pitchFamily="18" charset="0"/>
                <a:cs typeface="Times New Roman" pitchFamily="18" charset="0"/>
              </a:rPr>
              <a:t>:</a:t>
            </a:r>
            <a:endParaRPr lang="en-US" dirty="0">
              <a:cs typeface="Times New Roman" pitchFamily="18" charset="0"/>
            </a:endParaRPr>
          </a:p>
          <a:p>
            <a:endParaRPr lang="en-US" dirty="0">
              <a:cs typeface="Times New Roman" pitchFamily="18" charset="0"/>
            </a:endParaRPr>
          </a:p>
          <a:p>
            <a:pPr algn="just"/>
            <a:r>
              <a:rPr lang="en-US" dirty="0">
                <a:latin typeface="Garamond" pitchFamily="18" charset="0"/>
                <a:cs typeface="Times New Roman" pitchFamily="18" charset="0"/>
              </a:rPr>
              <a:t> </a:t>
            </a:r>
            <a:r>
              <a:rPr lang="en-US" dirty="0">
                <a:latin typeface="Arial" pitchFamily="34" charset="0"/>
                <a:cs typeface="Arial" pitchFamily="34" charset="0"/>
              </a:rPr>
              <a:t>Imagine that the U.S. is preparing for outbreak of an unusual disease, which is expected to kill 600 people.  Two alternative programs to combat the disease have been proposed.  Assume that the exact scientific estimates of the consequences of the program are as follows: </a:t>
            </a:r>
            <a:endParaRPr lang="en-US" dirty="0">
              <a:cs typeface="Times New Roman" pitchFamily="18" charset="0"/>
            </a:endParaRPr>
          </a:p>
          <a:p>
            <a:endParaRPr lang="en-US" dirty="0"/>
          </a:p>
        </p:txBody>
      </p:sp>
      <p:sp>
        <p:nvSpPr>
          <p:cNvPr id="217091" name="Text Box 3"/>
          <p:cNvSpPr txBox="1">
            <a:spLocks noChangeArrowheads="1"/>
          </p:cNvSpPr>
          <p:nvPr/>
        </p:nvSpPr>
        <p:spPr bwMode="auto">
          <a:xfrm>
            <a:off x="609600" y="2951163"/>
            <a:ext cx="8001000" cy="2282825"/>
          </a:xfrm>
          <a:prstGeom prst="rect">
            <a:avLst/>
          </a:prstGeom>
          <a:noFill/>
          <a:ln w="9525">
            <a:noFill/>
            <a:miter lim="800000"/>
            <a:headEnd/>
            <a:tailEnd/>
          </a:ln>
          <a:effectLst/>
        </p:spPr>
        <p:txBody>
          <a:bodyPr>
            <a:spAutoFit/>
          </a:bodyPr>
          <a:lstStyle/>
          <a:p>
            <a:pPr algn="l"/>
            <a:r>
              <a:rPr lang="en-US" b="1">
                <a:latin typeface="Garamond" pitchFamily="18" charset="0"/>
                <a:cs typeface="Arial" pitchFamily="34" charset="0"/>
              </a:rPr>
              <a:t>Group B is told:</a:t>
            </a:r>
            <a:endParaRPr lang="en-US">
              <a:cs typeface="Times New Roman" pitchFamily="18" charset="0"/>
            </a:endParaRPr>
          </a:p>
          <a:p>
            <a:pPr algn="l"/>
            <a:r>
              <a:rPr lang="en-US">
                <a:latin typeface="Arial" pitchFamily="34" charset="0"/>
                <a:cs typeface="Arial" pitchFamily="34" charset="0"/>
              </a:rPr>
              <a:t>If Program C is adopted, 400 people will die. 	          </a:t>
            </a:r>
            <a:r>
              <a:rPr lang="en-US">
                <a:solidFill>
                  <a:srgbClr val="FFFF00"/>
                </a:solidFill>
                <a:latin typeface="Arial" pitchFamily="34" charset="0"/>
                <a:cs typeface="Arial" pitchFamily="34" charset="0"/>
              </a:rPr>
              <a:t>8%</a:t>
            </a:r>
            <a:endParaRPr lang="en-US">
              <a:solidFill>
                <a:srgbClr val="FFFF00"/>
              </a:solidFill>
              <a:cs typeface="Times New Roman" pitchFamily="18" charset="0"/>
            </a:endParaRPr>
          </a:p>
          <a:p>
            <a:pPr algn="l"/>
            <a:r>
              <a:rPr lang="en-US">
                <a:latin typeface="Arial" pitchFamily="34" charset="0"/>
                <a:cs typeface="Arial" pitchFamily="34" charset="0"/>
              </a:rPr>
              <a:t> </a:t>
            </a:r>
            <a:endParaRPr lang="en-US">
              <a:cs typeface="Times New Roman" pitchFamily="18" charset="0"/>
            </a:endParaRPr>
          </a:p>
          <a:p>
            <a:pPr algn="l"/>
            <a:r>
              <a:rPr lang="en-US">
                <a:latin typeface="Arial" pitchFamily="34" charset="0"/>
                <a:cs typeface="Arial" pitchFamily="34" charset="0"/>
              </a:rPr>
              <a:t>If Program D is adopted, there is a one-third probability that nobody will die and a two-thirds probability that 600 people will die. 					         </a:t>
            </a:r>
            <a:r>
              <a:rPr lang="en-US">
                <a:solidFill>
                  <a:srgbClr val="FFFF00"/>
                </a:solidFill>
                <a:latin typeface="Arial" pitchFamily="34" charset="0"/>
                <a:cs typeface="Arial" pitchFamily="34" charset="0"/>
              </a:rPr>
              <a:t>92%</a:t>
            </a:r>
            <a:r>
              <a:rPr lang="en-US">
                <a:cs typeface="Times New Roman" pitchFamily="18" charset="0"/>
              </a:rPr>
              <a:t> </a:t>
            </a:r>
          </a:p>
        </p:txBody>
      </p:sp>
      <p:sp>
        <p:nvSpPr>
          <p:cNvPr id="217092" name="Rectangle 4"/>
          <p:cNvSpPr>
            <a:spLocks noGrp="1" noChangeArrowheads="1"/>
          </p:cNvSpPr>
          <p:nvPr>
            <p:ph type="title" idx="4294967295"/>
          </p:nvPr>
        </p:nvSpPr>
        <p:spPr/>
        <p:txBody>
          <a:bodyPr/>
          <a:lstStyle/>
          <a:p>
            <a:r>
              <a:rPr lang="en-US"/>
              <a:t> </a:t>
            </a:r>
          </a:p>
        </p:txBody>
      </p:sp>
    </p:spTree>
  </p:cSld>
  <p:clrMapOvr>
    <a:masterClrMapping/>
  </p:clrMapOvr>
  <p:transition spd="med"/>
</p:sld>
</file>

<file path=ppt/theme/theme1.xml><?xml version="1.0" encoding="utf-8"?>
<a:theme xmlns:a="http://schemas.openxmlformats.org/drawingml/2006/main" name="Default Design">
  <a:themeElements>
    <a:clrScheme name="">
      <a:dk1>
        <a:srgbClr val="C0C0C0"/>
      </a:dk1>
      <a:lt1>
        <a:srgbClr val="FFFFFF"/>
      </a:lt1>
      <a:dk2>
        <a:srgbClr val="0033CC"/>
      </a:dk2>
      <a:lt2>
        <a:srgbClr val="FFFFFF"/>
      </a:lt2>
      <a:accent1>
        <a:srgbClr val="00CC99"/>
      </a:accent1>
      <a:accent2>
        <a:srgbClr val="3333CC"/>
      </a:accent2>
      <a:accent3>
        <a:srgbClr val="AAADE2"/>
      </a:accent3>
      <a:accent4>
        <a:srgbClr val="DADADA"/>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Eurostil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Eurostile"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7535</TotalTime>
  <Words>1381</Words>
  <Application>Microsoft Office PowerPoint</Application>
  <PresentationFormat>On-screen Show (4:3)</PresentationFormat>
  <Paragraphs>211</Paragraphs>
  <Slides>23</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Eurostile</vt:lpstr>
      <vt:lpstr>Garamond</vt:lpstr>
      <vt:lpstr>Times New Roman</vt:lpstr>
      <vt:lpstr>Courier New</vt:lpstr>
      <vt:lpstr>Default Design</vt:lpstr>
      <vt:lpstr>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Texas at Austin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Pocahontas as told by an admirer</dc:title>
  <dc:creator>Alan Kaylor Cline</dc:creator>
  <cp:lastModifiedBy>Alan</cp:lastModifiedBy>
  <cp:revision>122</cp:revision>
  <dcterms:created xsi:type="dcterms:W3CDTF">2001-12-07T04:16:19Z</dcterms:created>
  <dcterms:modified xsi:type="dcterms:W3CDTF">2015-11-11T18:38:12Z</dcterms:modified>
</cp:coreProperties>
</file>