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9" r:id="rId2"/>
    <p:sldId id="288" r:id="rId3"/>
    <p:sldId id="287" r:id="rId4"/>
    <p:sldId id="292" r:id="rId5"/>
    <p:sldId id="291"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bg1"/>
        </a:solidFill>
        <a:latin typeface="Arial" pitchFamily="34" charset="0"/>
        <a:ea typeface="+mn-ea"/>
        <a:cs typeface="+mn-cs"/>
      </a:defRPr>
    </a:lvl1pPr>
    <a:lvl2pPr marL="457200" algn="l" rtl="0" fontAlgn="base">
      <a:spcBef>
        <a:spcPct val="0"/>
      </a:spcBef>
      <a:spcAft>
        <a:spcPct val="0"/>
      </a:spcAft>
      <a:defRPr sz="2400" kern="1200">
        <a:solidFill>
          <a:schemeClr val="bg1"/>
        </a:solidFill>
        <a:latin typeface="Arial" pitchFamily="34" charset="0"/>
        <a:ea typeface="+mn-ea"/>
        <a:cs typeface="+mn-cs"/>
      </a:defRPr>
    </a:lvl2pPr>
    <a:lvl3pPr marL="914400" algn="l" rtl="0" fontAlgn="base">
      <a:spcBef>
        <a:spcPct val="0"/>
      </a:spcBef>
      <a:spcAft>
        <a:spcPct val="0"/>
      </a:spcAft>
      <a:defRPr sz="2400" kern="1200">
        <a:solidFill>
          <a:schemeClr val="bg1"/>
        </a:solidFill>
        <a:latin typeface="Arial" pitchFamily="34" charset="0"/>
        <a:ea typeface="+mn-ea"/>
        <a:cs typeface="+mn-cs"/>
      </a:defRPr>
    </a:lvl3pPr>
    <a:lvl4pPr marL="1371600" algn="l" rtl="0" fontAlgn="base">
      <a:spcBef>
        <a:spcPct val="0"/>
      </a:spcBef>
      <a:spcAft>
        <a:spcPct val="0"/>
      </a:spcAft>
      <a:defRPr sz="2400" kern="1200">
        <a:solidFill>
          <a:schemeClr val="bg1"/>
        </a:solidFill>
        <a:latin typeface="Arial" pitchFamily="34" charset="0"/>
        <a:ea typeface="+mn-ea"/>
        <a:cs typeface="+mn-cs"/>
      </a:defRPr>
    </a:lvl4pPr>
    <a:lvl5pPr marL="1828800" algn="l" rtl="0" fontAlgn="base">
      <a:spcBef>
        <a:spcPct val="0"/>
      </a:spcBef>
      <a:spcAft>
        <a:spcPct val="0"/>
      </a:spcAft>
      <a:defRPr sz="2400" kern="1200">
        <a:solidFill>
          <a:schemeClr val="bg1"/>
        </a:solidFill>
        <a:latin typeface="Arial" pitchFamily="34" charset="0"/>
        <a:ea typeface="+mn-ea"/>
        <a:cs typeface="+mn-cs"/>
      </a:defRPr>
    </a:lvl5pPr>
    <a:lvl6pPr marL="2286000" algn="l" defTabSz="914400" rtl="0" eaLnBrk="1" latinLnBrk="0" hangingPunct="1">
      <a:defRPr sz="2400" kern="1200">
        <a:solidFill>
          <a:schemeClr val="bg1"/>
        </a:solidFill>
        <a:latin typeface="Arial" pitchFamily="34" charset="0"/>
        <a:ea typeface="+mn-ea"/>
        <a:cs typeface="+mn-cs"/>
      </a:defRPr>
    </a:lvl6pPr>
    <a:lvl7pPr marL="2743200" algn="l" defTabSz="914400" rtl="0" eaLnBrk="1" latinLnBrk="0" hangingPunct="1">
      <a:defRPr sz="2400" kern="1200">
        <a:solidFill>
          <a:schemeClr val="bg1"/>
        </a:solidFill>
        <a:latin typeface="Arial" pitchFamily="34" charset="0"/>
        <a:ea typeface="+mn-ea"/>
        <a:cs typeface="+mn-cs"/>
      </a:defRPr>
    </a:lvl7pPr>
    <a:lvl8pPr marL="3200400" algn="l" defTabSz="914400" rtl="0" eaLnBrk="1" latinLnBrk="0" hangingPunct="1">
      <a:defRPr sz="2400" kern="1200">
        <a:solidFill>
          <a:schemeClr val="bg1"/>
        </a:solidFill>
        <a:latin typeface="Arial" pitchFamily="34" charset="0"/>
        <a:ea typeface="+mn-ea"/>
        <a:cs typeface="+mn-cs"/>
      </a:defRPr>
    </a:lvl8pPr>
    <a:lvl9pPr marL="3657600" algn="l" defTabSz="914400" rtl="0" eaLnBrk="1" latinLnBrk="0" hangingPunct="1">
      <a:defRPr sz="2400" kern="1200">
        <a:solidFill>
          <a:schemeClr val="bg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72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ltLang="en-US"/>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9D8B11A0-4DE3-4373-99FF-5CA1FA645349}" type="slidenum">
              <a:rPr lang="en-US" altLang="en-US"/>
              <a:pPr/>
              <a:t>‹#›</a:t>
            </a:fld>
            <a:endParaRPr lang="en-US" altLang="en-US"/>
          </a:p>
        </p:txBody>
      </p:sp>
    </p:spTree>
    <p:extLst>
      <p:ext uri="{BB962C8B-B14F-4D97-AF65-F5344CB8AC3E}">
        <p14:creationId xmlns:p14="http://schemas.microsoft.com/office/powerpoint/2010/main" val="30125922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26330B-F9F7-4138-94B7-4265B4AE057A}" type="slidenum">
              <a:rPr lang="en-US" altLang="en-US"/>
              <a:pPr/>
              <a:t>1</a:t>
            </a:fld>
            <a:endParaRPr lang="en-US" altLang="en-US"/>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74A3C4-CD11-4BC9-BC98-07FD77D7B3F7}" type="slidenum">
              <a:rPr lang="en-US" altLang="en-US"/>
              <a:pPr/>
              <a:t>10</a:t>
            </a:fld>
            <a:endParaRPr lang="en-US" altLang="en-US"/>
          </a:p>
        </p:txBody>
      </p:sp>
      <p:sp>
        <p:nvSpPr>
          <p:cNvPr id="114690" name="Rectangle 2"/>
          <p:cNvSpPr>
            <a:spLocks noRo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B33A39-B907-4A2D-B00B-0CDBFDC4CD88}" type="slidenum">
              <a:rPr lang="en-US" altLang="en-US"/>
              <a:pPr/>
              <a:t>11</a:t>
            </a:fld>
            <a:endParaRPr lang="en-US" altLang="en-US"/>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8221F-E947-4E76-A669-BAFE45F9D652}" type="slidenum">
              <a:rPr lang="en-US" altLang="en-US"/>
              <a:pPr/>
              <a:t>12</a:t>
            </a:fld>
            <a:endParaRPr lang="en-US" altLang="en-US"/>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1436A-342E-4EA1-89E3-C4025711BC60}" type="slidenum">
              <a:rPr lang="en-US" altLang="en-US"/>
              <a:pPr/>
              <a:t>13</a:t>
            </a:fld>
            <a:endParaRPr lang="en-US" altLang="en-US"/>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36F039-EA49-4B04-BEA8-8402DCB4567D}" type="slidenum">
              <a:rPr lang="en-US" altLang="en-US"/>
              <a:pPr/>
              <a:t>14</a:t>
            </a:fld>
            <a:endParaRPr lang="en-US" altLang="en-US"/>
          </a:p>
        </p:txBody>
      </p:sp>
      <p:sp>
        <p:nvSpPr>
          <p:cNvPr id="122882" name="Rectangle 2"/>
          <p:cNvSpPr>
            <a:spLocks noRo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F57DF1-337D-441A-A49E-DE1A80162C13}" type="slidenum">
              <a:rPr lang="en-US" altLang="en-US"/>
              <a:pPr/>
              <a:t>15</a:t>
            </a:fld>
            <a:endParaRPr lang="en-US" altLang="en-US"/>
          </a:p>
        </p:txBody>
      </p:sp>
      <p:sp>
        <p:nvSpPr>
          <p:cNvPr id="124930" name="Rectangle 2"/>
          <p:cNvSpPr>
            <a:spLocks noRo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B7BEE6-2B6B-4943-8D27-F1B6E0FFFDEF}" type="slidenum">
              <a:rPr lang="en-US" altLang="en-US"/>
              <a:pPr/>
              <a:t>16</a:t>
            </a:fld>
            <a:endParaRPr lang="en-US" altLang="en-US"/>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782E49-3A31-4B47-B891-85FF7BC5BCAB}" type="slidenum">
              <a:rPr lang="en-US" altLang="en-US"/>
              <a:pPr/>
              <a:t>17</a:t>
            </a:fld>
            <a:endParaRPr lang="en-US" altLang="en-US"/>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FDCC0F-9604-48EE-937D-205B0E79B3B3}" type="slidenum">
              <a:rPr lang="en-US" altLang="en-US"/>
              <a:pPr/>
              <a:t>18</a:t>
            </a:fld>
            <a:endParaRPr lang="en-US" altLang="en-US"/>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F6F972-E7F3-43B7-97C0-70A468747FE7}" type="slidenum">
              <a:rPr lang="en-US" altLang="en-US"/>
              <a:pPr/>
              <a:t>19</a:t>
            </a:fld>
            <a:endParaRPr lang="en-US" altLang="en-US"/>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73B3A-1D6F-4C39-8C18-1E3FB5B3861D}" type="slidenum">
              <a:rPr lang="en-US" altLang="en-US"/>
              <a:pPr/>
              <a:t>2</a:t>
            </a:fld>
            <a:endParaRPr lang="en-US" altLang="en-US"/>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DAD813-6B52-446E-86D4-FC2FA2F36462}" type="slidenum">
              <a:rPr lang="en-US" altLang="en-US"/>
              <a:pPr/>
              <a:t>20</a:t>
            </a:fld>
            <a:endParaRPr lang="en-US" altLang="en-US"/>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E82BC-4752-445C-B0B1-51FB7D99C107}" type="slidenum">
              <a:rPr lang="en-US" altLang="en-US"/>
              <a:pPr/>
              <a:t>21</a:t>
            </a:fld>
            <a:endParaRPr lang="en-US" altLang="en-US"/>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60764C-BC63-4C61-84E1-9A29C12F7186}" type="slidenum">
              <a:rPr lang="en-US" altLang="en-US"/>
              <a:pPr/>
              <a:t>22</a:t>
            </a:fld>
            <a:endParaRPr lang="en-US" altLang="en-US"/>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355243-9A03-44AA-95CD-89431AB0E9C4}" type="slidenum">
              <a:rPr lang="en-US" altLang="en-US"/>
              <a:pPr/>
              <a:t>23</a:t>
            </a:fld>
            <a:endParaRPr lang="en-US" altLang="en-US"/>
          </a:p>
        </p:txBody>
      </p:sp>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1FAC6D-1998-449D-95D7-F4C3BB5C9E8B}" type="slidenum">
              <a:rPr lang="en-US" altLang="en-US"/>
              <a:pPr/>
              <a:t>24</a:t>
            </a:fld>
            <a:endParaRPr lang="en-US" altLang="en-US"/>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3A1D78-5B48-430E-B6ED-B4A93A0F0EB1}" type="slidenum">
              <a:rPr lang="en-US" altLang="en-US"/>
              <a:pPr/>
              <a:t>25</a:t>
            </a:fld>
            <a:endParaRPr lang="en-US" altLang="en-US"/>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2164C-C545-4431-8284-D9C9EFD26D89}" type="slidenum">
              <a:rPr lang="en-US" altLang="en-US"/>
              <a:pPr/>
              <a:t>26</a:t>
            </a:fld>
            <a:endParaRPr lang="en-US" altLang="en-US"/>
          </a:p>
        </p:txBody>
      </p:sp>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EFA7ED-8863-44F7-9532-A43E05B9F6B6}" type="slidenum">
              <a:rPr lang="en-US" altLang="en-US"/>
              <a:pPr/>
              <a:t>27</a:t>
            </a:fld>
            <a:endParaRPr lang="en-US" altLang="en-US"/>
          </a:p>
        </p:txBody>
      </p:sp>
      <p:sp>
        <p:nvSpPr>
          <p:cNvPr id="149506" name="Rectangle 2"/>
          <p:cNvSpPr>
            <a:spLocks noRo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15D2C6-8A9B-497D-8C6A-38DF1F8E8A93}" type="slidenum">
              <a:rPr lang="en-US" altLang="en-US"/>
              <a:pPr/>
              <a:t>28</a:t>
            </a:fld>
            <a:endParaRPr lang="en-US" altLang="en-US"/>
          </a:p>
        </p:txBody>
      </p:sp>
      <p:sp>
        <p:nvSpPr>
          <p:cNvPr id="151554" name="Rectangle 2"/>
          <p:cNvSpPr>
            <a:spLocks noRo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DA7D03-3AE4-4934-8C23-1C1753F590ED}" type="slidenum">
              <a:rPr lang="en-US" altLang="en-US"/>
              <a:pPr/>
              <a:t>29</a:t>
            </a:fld>
            <a:endParaRPr lang="en-US" altLang="en-US"/>
          </a:p>
        </p:txBody>
      </p:sp>
      <p:sp>
        <p:nvSpPr>
          <p:cNvPr id="153602" name="Rectangle 2"/>
          <p:cNvSpPr>
            <a:spLocks noRo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6426F-C900-4642-8608-F72926C7C10F}" type="slidenum">
              <a:rPr lang="en-US" altLang="en-US"/>
              <a:pPr/>
              <a:t>3</a:t>
            </a:fld>
            <a:endParaRPr lang="en-US" altLang="en-US"/>
          </a:p>
        </p:txBody>
      </p:sp>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165446-31B9-4275-A2D5-312FF0538C29}" type="slidenum">
              <a:rPr lang="en-US" altLang="en-US"/>
              <a:pPr/>
              <a:t>30</a:t>
            </a:fld>
            <a:endParaRPr lang="en-US" altLang="en-US"/>
          </a:p>
        </p:txBody>
      </p:sp>
      <p:sp>
        <p:nvSpPr>
          <p:cNvPr id="155650" name="Rectangle 2"/>
          <p:cNvSpPr>
            <a:spLocks noRo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9A048-2933-4F6B-AE6E-1F5114BC04CE}" type="slidenum">
              <a:rPr lang="en-US" altLang="en-US"/>
              <a:pPr/>
              <a:t>4</a:t>
            </a:fld>
            <a:endParaRPr lang="en-US" altLang="en-US"/>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FD42B4-4692-428F-9806-8A89B0EF47E0}" type="slidenum">
              <a:rPr lang="en-US" altLang="en-US"/>
              <a:pPr/>
              <a:t>5</a:t>
            </a:fld>
            <a:endParaRPr lang="en-US" altLang="en-US"/>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46A1F3-682B-4FBC-8476-5E6DEE8A742C}" type="slidenum">
              <a:rPr lang="en-US" altLang="en-US"/>
              <a:pPr/>
              <a:t>6</a:t>
            </a:fld>
            <a:endParaRPr lang="en-US" altLang="en-US"/>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ED8D60-84A5-4323-914F-FED09D47611B}" type="slidenum">
              <a:rPr lang="en-US" altLang="en-US"/>
              <a:pPr/>
              <a:t>7</a:t>
            </a:fld>
            <a:endParaRPr lang="en-US" altLang="en-US"/>
          </a:p>
        </p:txBody>
      </p:sp>
      <p:sp>
        <p:nvSpPr>
          <p:cNvPr id="108546" name="Rectangle 2"/>
          <p:cNvSpPr>
            <a:spLocks noRo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9C0CE1-D7E3-409D-B65C-90FDA2BB3500}" type="slidenum">
              <a:rPr lang="en-US" altLang="en-US"/>
              <a:pPr/>
              <a:t>8</a:t>
            </a:fld>
            <a:endParaRPr lang="en-US" alt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A8F724-482C-447B-952C-EAC682F2BEDB}" type="slidenum">
              <a:rPr lang="en-US" altLang="en-US"/>
              <a:pPr/>
              <a:t>9</a:t>
            </a:fld>
            <a:endParaRPr lang="en-US" alt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57CE2E7-70C4-403B-B04A-3A0D65F001DC}" type="slidenum">
              <a:rPr lang="en-US" altLang="en-US"/>
              <a:pPr/>
              <a:t>‹#›</a:t>
            </a:fld>
            <a:endParaRPr lang="en-US" altLang="en-US"/>
          </a:p>
        </p:txBody>
      </p:sp>
    </p:spTree>
    <p:extLst>
      <p:ext uri="{BB962C8B-B14F-4D97-AF65-F5344CB8AC3E}">
        <p14:creationId xmlns:p14="http://schemas.microsoft.com/office/powerpoint/2010/main" val="110323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6131D9-116E-4E58-B2DC-C6DEB213329D}" type="slidenum">
              <a:rPr lang="en-US" altLang="en-US"/>
              <a:pPr/>
              <a:t>‹#›</a:t>
            </a:fld>
            <a:endParaRPr lang="en-US" altLang="en-US"/>
          </a:p>
        </p:txBody>
      </p:sp>
    </p:spTree>
    <p:extLst>
      <p:ext uri="{BB962C8B-B14F-4D97-AF65-F5344CB8AC3E}">
        <p14:creationId xmlns:p14="http://schemas.microsoft.com/office/powerpoint/2010/main" val="697855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F59AB13-3408-4654-A8F1-2A3463920DBF}" type="slidenum">
              <a:rPr lang="en-US" altLang="en-US"/>
              <a:pPr/>
              <a:t>‹#›</a:t>
            </a:fld>
            <a:endParaRPr lang="en-US" altLang="en-US"/>
          </a:p>
        </p:txBody>
      </p:sp>
    </p:spTree>
    <p:extLst>
      <p:ext uri="{BB962C8B-B14F-4D97-AF65-F5344CB8AC3E}">
        <p14:creationId xmlns:p14="http://schemas.microsoft.com/office/powerpoint/2010/main" val="126324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BEE513C-02FB-449D-ABE9-1254EDB52EDE}" type="slidenum">
              <a:rPr lang="en-US" altLang="en-US"/>
              <a:pPr/>
              <a:t>‹#›</a:t>
            </a:fld>
            <a:endParaRPr lang="en-US" altLang="en-US"/>
          </a:p>
        </p:txBody>
      </p:sp>
    </p:spTree>
    <p:extLst>
      <p:ext uri="{BB962C8B-B14F-4D97-AF65-F5344CB8AC3E}">
        <p14:creationId xmlns:p14="http://schemas.microsoft.com/office/powerpoint/2010/main" val="193703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3F36EF5-62AE-4A45-8577-08FF4BFEAE0F}" type="slidenum">
              <a:rPr lang="en-US" altLang="en-US"/>
              <a:pPr/>
              <a:t>‹#›</a:t>
            </a:fld>
            <a:endParaRPr lang="en-US" altLang="en-US"/>
          </a:p>
        </p:txBody>
      </p:sp>
    </p:spTree>
    <p:extLst>
      <p:ext uri="{BB962C8B-B14F-4D97-AF65-F5344CB8AC3E}">
        <p14:creationId xmlns:p14="http://schemas.microsoft.com/office/powerpoint/2010/main" val="2331269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D90CF77-39CF-4339-A9EB-BCBEB280DF00}" type="slidenum">
              <a:rPr lang="en-US" altLang="en-US"/>
              <a:pPr/>
              <a:t>‹#›</a:t>
            </a:fld>
            <a:endParaRPr lang="en-US" altLang="en-US"/>
          </a:p>
        </p:txBody>
      </p:sp>
    </p:spTree>
    <p:extLst>
      <p:ext uri="{BB962C8B-B14F-4D97-AF65-F5344CB8AC3E}">
        <p14:creationId xmlns:p14="http://schemas.microsoft.com/office/powerpoint/2010/main" val="4285713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85F1C94-7119-4F98-B816-8D07B932283E}" type="slidenum">
              <a:rPr lang="en-US" altLang="en-US"/>
              <a:pPr/>
              <a:t>‹#›</a:t>
            </a:fld>
            <a:endParaRPr lang="en-US" altLang="en-US"/>
          </a:p>
        </p:txBody>
      </p:sp>
    </p:spTree>
    <p:extLst>
      <p:ext uri="{BB962C8B-B14F-4D97-AF65-F5344CB8AC3E}">
        <p14:creationId xmlns:p14="http://schemas.microsoft.com/office/powerpoint/2010/main" val="34970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3B12B97-6FE8-43FB-B465-BD4A22540602}" type="slidenum">
              <a:rPr lang="en-US" altLang="en-US"/>
              <a:pPr/>
              <a:t>‹#›</a:t>
            </a:fld>
            <a:endParaRPr lang="en-US" altLang="en-US"/>
          </a:p>
        </p:txBody>
      </p:sp>
    </p:spTree>
    <p:extLst>
      <p:ext uri="{BB962C8B-B14F-4D97-AF65-F5344CB8AC3E}">
        <p14:creationId xmlns:p14="http://schemas.microsoft.com/office/powerpoint/2010/main" val="159470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CB18973-95E3-4130-B043-789B24BC7EF8}" type="slidenum">
              <a:rPr lang="en-US" altLang="en-US"/>
              <a:pPr/>
              <a:t>‹#›</a:t>
            </a:fld>
            <a:endParaRPr lang="en-US" altLang="en-US"/>
          </a:p>
        </p:txBody>
      </p:sp>
    </p:spTree>
    <p:extLst>
      <p:ext uri="{BB962C8B-B14F-4D97-AF65-F5344CB8AC3E}">
        <p14:creationId xmlns:p14="http://schemas.microsoft.com/office/powerpoint/2010/main" val="3836214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7FB0BC9-6A53-42A7-845D-056088C96318}" type="slidenum">
              <a:rPr lang="en-US" altLang="en-US"/>
              <a:pPr/>
              <a:t>‹#›</a:t>
            </a:fld>
            <a:endParaRPr lang="en-US" altLang="en-US"/>
          </a:p>
        </p:txBody>
      </p:sp>
    </p:spTree>
    <p:extLst>
      <p:ext uri="{BB962C8B-B14F-4D97-AF65-F5344CB8AC3E}">
        <p14:creationId xmlns:p14="http://schemas.microsoft.com/office/powerpoint/2010/main" val="237272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EC1D65C-6211-4AAD-80DE-B8F3BE2F841B}" type="slidenum">
              <a:rPr lang="en-US" altLang="en-US"/>
              <a:pPr/>
              <a:t>‹#›</a:t>
            </a:fld>
            <a:endParaRPr lang="en-US" altLang="en-US"/>
          </a:p>
        </p:txBody>
      </p:sp>
    </p:spTree>
    <p:extLst>
      <p:ext uri="{BB962C8B-B14F-4D97-AF65-F5344CB8AC3E}">
        <p14:creationId xmlns:p14="http://schemas.microsoft.com/office/powerpoint/2010/main" val="60419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B7F25FF3-C76E-4C27-9E6A-F35E783BC6E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Carbon"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en.wikipedia.org/wiki/Oxygen" TargetMode="External"/><Relationship Id="rId5" Type="http://schemas.openxmlformats.org/officeDocument/2006/relationships/hyperlink" Target="http://en.wikipedia.org/wiki/Nitrogen" TargetMode="External"/><Relationship Id="rId4" Type="http://schemas.openxmlformats.org/officeDocument/2006/relationships/hyperlink" Target="http://en.wikipedia.org/wiki/Hydrogen"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Carbon"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en.wikipedia.org/wiki/Oxygen" TargetMode="External"/><Relationship Id="rId5" Type="http://schemas.openxmlformats.org/officeDocument/2006/relationships/hyperlink" Target="http://en.wikipedia.org/wiki/Nitrogen" TargetMode="External"/><Relationship Id="rId4" Type="http://schemas.openxmlformats.org/officeDocument/2006/relationships/hyperlink" Target="http://en.wikipedia.org/wiki/Hydroge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Carbon"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en.wikipedia.org/wiki/Oxygen" TargetMode="External"/><Relationship Id="rId5" Type="http://schemas.openxmlformats.org/officeDocument/2006/relationships/hyperlink" Target="http://en.wikipedia.org/wiki/Nitrogen" TargetMode="External"/><Relationship Id="rId4" Type="http://schemas.openxmlformats.org/officeDocument/2006/relationships/hyperlink" Target="http://en.wikipedia.org/wiki/Hydrog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762000" y="381000"/>
            <a:ext cx="7858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endParaRPr lang="en-US" altLang="en-US" sz="2000">
              <a:solidFill>
                <a:schemeClr val="bg1"/>
              </a:solidFill>
            </a:endParaRPr>
          </a:p>
        </p:txBody>
      </p:sp>
      <p:graphicFrame>
        <p:nvGraphicFramePr>
          <p:cNvPr id="97283" name="Group 3"/>
          <p:cNvGraphicFramePr>
            <a:graphicFrameLocks noGrp="1"/>
          </p:cNvGraphicFramePr>
          <p:nvPr/>
        </p:nvGraphicFramePr>
        <p:xfrm>
          <a:off x="762000" y="381000"/>
          <a:ext cx="8153400" cy="6248404"/>
        </p:xfrm>
        <a:graphic>
          <a:graphicData uri="http://schemas.openxmlformats.org/drawingml/2006/table">
            <a:tbl>
              <a:tblPr/>
              <a:tblGrid>
                <a:gridCol w="3290888"/>
                <a:gridCol w="1000125"/>
                <a:gridCol w="1149350"/>
                <a:gridCol w="1377950"/>
                <a:gridCol w="1335087"/>
              </a:tblGrid>
              <a:tr h="766763">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car thefts in Avon and Somerset 1998</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en-US"/>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cap="fla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owners' birthdates </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thefts</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days</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thefts/day</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expected</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May 21-June 21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811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25.34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762.5644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April 21-May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794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26.47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June 22-July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785</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24.53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762.5644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July 24-August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756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24.39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March 21-April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754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February 20-March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25.17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August 24-September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December 23-January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24.00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September 24-October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686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23.66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January 21-February 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671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22.37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October 23-November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657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21.19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November 23-December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639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21.30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7667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8698</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365</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23.83014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97362" name="Rectangle 82"/>
          <p:cNvSpPr>
            <a:spLocks noChangeArrowheads="1"/>
          </p:cNvSpPr>
          <p:nvPr/>
        </p:nvSpPr>
        <p:spPr bwMode="auto">
          <a:xfrm>
            <a:off x="5029200" y="1143000"/>
            <a:ext cx="4114800" cy="5486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 Box 2"/>
          <p:cNvSpPr txBox="1">
            <a:spLocks noChangeArrowheads="1"/>
          </p:cNvSpPr>
          <p:nvPr/>
        </p:nvSpPr>
        <p:spPr bwMode="auto">
          <a:xfrm>
            <a:off x="685800" y="1219200"/>
            <a:ext cx="8077200"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Thalidomide</a:t>
            </a:r>
            <a:endParaRPr lang="en-US" altLang="en-US" b="1">
              <a:solidFill>
                <a:schemeClr val="bg1"/>
              </a:solidFill>
              <a:hlinkClick r:id="rId3" tooltip="Carbon"/>
            </a:endParaRPr>
          </a:p>
          <a:p>
            <a:pPr algn="ctr"/>
            <a:r>
              <a:rPr lang="en-US" altLang="en-US" b="1">
                <a:solidFill>
                  <a:schemeClr val="bg1"/>
                </a:solidFill>
                <a:hlinkClick r:id="rId3" tooltip="Carbon"/>
              </a:rPr>
              <a:t>C</a:t>
            </a:r>
            <a:r>
              <a:rPr lang="en-US" altLang="en-US" b="1" baseline="-25000">
                <a:solidFill>
                  <a:schemeClr val="bg1"/>
                </a:solidFill>
              </a:rPr>
              <a:t>13</a:t>
            </a:r>
            <a:r>
              <a:rPr lang="en-US" altLang="en-US" b="1">
                <a:solidFill>
                  <a:schemeClr val="bg1"/>
                </a:solidFill>
                <a:hlinkClick r:id="rId4" tooltip="Hydrogen"/>
              </a:rPr>
              <a:t>H</a:t>
            </a:r>
            <a:r>
              <a:rPr lang="en-US" altLang="en-US" b="1" baseline="-25000">
                <a:solidFill>
                  <a:schemeClr val="bg1"/>
                </a:solidFill>
              </a:rPr>
              <a:t>10</a:t>
            </a:r>
            <a:r>
              <a:rPr lang="en-US" altLang="en-US" b="1">
                <a:solidFill>
                  <a:schemeClr val="bg1"/>
                </a:solidFill>
                <a:hlinkClick r:id="rId5" tooltip="Nitrogen"/>
              </a:rPr>
              <a:t>N</a:t>
            </a:r>
            <a:r>
              <a:rPr lang="en-US" altLang="en-US" b="1" baseline="-25000">
                <a:solidFill>
                  <a:schemeClr val="bg1"/>
                </a:solidFill>
              </a:rPr>
              <a:t>2</a:t>
            </a:r>
            <a:r>
              <a:rPr lang="en-US" altLang="en-US" b="1">
                <a:solidFill>
                  <a:schemeClr val="bg1"/>
                </a:solidFill>
                <a:hlinkClick r:id="rId6" tooltip="Oxygen"/>
              </a:rPr>
              <a:t>O</a:t>
            </a:r>
            <a:r>
              <a:rPr lang="en-US" altLang="en-US" b="1" baseline="-25000">
                <a:solidFill>
                  <a:schemeClr val="bg1"/>
                </a:solidFill>
              </a:rPr>
              <a:t>4</a:t>
            </a:r>
          </a:p>
          <a:p>
            <a:pPr algn="ctr"/>
            <a:endParaRPr lang="en-US" altLang="en-US" b="1" baseline="-25000">
              <a:solidFill>
                <a:schemeClr val="bg1"/>
              </a:solidFill>
            </a:endParaRPr>
          </a:p>
          <a:p>
            <a:pPr>
              <a:buFontTx/>
              <a:buAutoNum type="arabicPeriod"/>
            </a:pPr>
            <a:r>
              <a:rPr lang="en-US" altLang="en-US" b="1">
                <a:solidFill>
                  <a:schemeClr val="bg1"/>
                </a:solidFill>
              </a:rPr>
              <a:t> Prescribed to pregnant women to combat morning sickness and as an aid to help them sleep.</a:t>
            </a:r>
          </a:p>
          <a:p>
            <a:pPr>
              <a:buFontTx/>
              <a:buAutoNum type="arabicPeriod"/>
            </a:pPr>
            <a:endParaRPr lang="en-US" altLang="en-US" b="1">
              <a:solidFill>
                <a:schemeClr val="bg1"/>
              </a:solidFill>
            </a:endParaRPr>
          </a:p>
          <a:p>
            <a:pPr>
              <a:buFontTx/>
              <a:buAutoNum type="arabicPeriod"/>
            </a:pPr>
            <a:r>
              <a:rPr lang="en-US" altLang="en-US" b="1">
                <a:solidFill>
                  <a:schemeClr val="bg1"/>
                </a:solidFill>
              </a:rPr>
              <a:t> Sold from 1957 to 1961 in almost fifty countries.</a:t>
            </a:r>
          </a:p>
          <a:p>
            <a:pPr>
              <a:buFontTx/>
              <a:buAutoNum type="arabicPeriod"/>
            </a:pPr>
            <a:endParaRPr lang="en-US" altLang="en-US" b="1">
              <a:solidFill>
                <a:schemeClr val="bg1"/>
              </a:solidFill>
            </a:endParaRPr>
          </a:p>
          <a:p>
            <a:pPr>
              <a:buFontTx/>
              <a:buAutoNum type="arabicPeriod"/>
            </a:pPr>
            <a:r>
              <a:rPr lang="en-US" altLang="en-US" b="1">
                <a:solidFill>
                  <a:schemeClr val="bg1"/>
                </a:solidFill>
              </a:rPr>
              <a:t> Inadequate tests were performed to assess the drug's safety: approximately 10,000 children were born with severe malformities.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609600" y="533400"/>
            <a:ext cx="80772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Testing:</a:t>
            </a:r>
          </a:p>
          <a:p>
            <a:endParaRPr lang="en-US" altLang="en-US" b="1">
              <a:solidFill>
                <a:schemeClr val="bg1"/>
              </a:solidFill>
            </a:endParaRPr>
          </a:p>
          <a:p>
            <a:pPr>
              <a:buFontTx/>
              <a:buAutoNum type="arabicPeriod"/>
            </a:pPr>
            <a:r>
              <a:rPr lang="en-US" altLang="en-US">
                <a:solidFill>
                  <a:schemeClr val="bg1"/>
                </a:solidFill>
              </a:rPr>
              <a:t> Scientists could not find </a:t>
            </a:r>
            <a:r>
              <a:rPr lang="en-US" altLang="en-US" b="1">
                <a:solidFill>
                  <a:schemeClr val="bg1"/>
                </a:solidFill>
              </a:rPr>
              <a:t>any</a:t>
            </a:r>
            <a:r>
              <a:rPr lang="en-US" altLang="en-US">
                <a:solidFill>
                  <a:schemeClr val="bg1"/>
                </a:solidFill>
              </a:rPr>
              <a:t> antibiotic activity, or any other encouraging effects, in mice and rats. </a:t>
            </a:r>
          </a:p>
          <a:p>
            <a:pPr>
              <a:buFontTx/>
              <a:buAutoNum type="arabicPeriod"/>
            </a:pPr>
            <a:endParaRPr lang="en-US" altLang="en-US">
              <a:solidFill>
                <a:schemeClr val="bg1"/>
              </a:solidFill>
            </a:endParaRPr>
          </a:p>
          <a:p>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609600" y="533400"/>
            <a:ext cx="80772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Testing:</a:t>
            </a:r>
          </a:p>
          <a:p>
            <a:endParaRPr lang="en-US" altLang="en-US" b="1">
              <a:solidFill>
                <a:schemeClr val="bg1"/>
              </a:solidFill>
            </a:endParaRPr>
          </a:p>
          <a:p>
            <a:pPr>
              <a:buFontTx/>
              <a:buAutoNum type="arabicPeriod"/>
            </a:pPr>
            <a:r>
              <a:rPr lang="en-US" altLang="en-US">
                <a:solidFill>
                  <a:schemeClr val="bg1"/>
                </a:solidFill>
              </a:rPr>
              <a:t> Scientists could not find </a:t>
            </a:r>
            <a:r>
              <a:rPr lang="en-US" altLang="en-US" b="1">
                <a:solidFill>
                  <a:schemeClr val="bg1"/>
                </a:solidFill>
              </a:rPr>
              <a:t>any</a:t>
            </a:r>
            <a:r>
              <a:rPr lang="en-US" altLang="en-US">
                <a:solidFill>
                  <a:schemeClr val="bg1"/>
                </a:solidFill>
              </a:rPr>
              <a:t> antibiotic activity, or any other encouraging effects, in mice and rats. </a:t>
            </a:r>
          </a:p>
          <a:p>
            <a:pPr>
              <a:buFontTx/>
              <a:buAutoNum type="arabicPeriod"/>
            </a:pPr>
            <a:endParaRPr lang="en-US" altLang="en-US">
              <a:solidFill>
                <a:schemeClr val="bg1"/>
              </a:solidFill>
            </a:endParaRPr>
          </a:p>
          <a:p>
            <a:pPr>
              <a:buFontTx/>
              <a:buAutoNum type="arabicPeriod"/>
            </a:pPr>
            <a:r>
              <a:rPr lang="en-US" altLang="en-US">
                <a:solidFill>
                  <a:schemeClr val="bg1"/>
                </a:solidFill>
              </a:rPr>
              <a:t> Seemed to be harmless: outrageously high doses did not kill rodents, rabbits, cats, or dogs.</a:t>
            </a:r>
          </a:p>
          <a:p>
            <a:pPr>
              <a:buFontTx/>
              <a:buAutoNum type="arabicPeriod"/>
            </a:pPr>
            <a:endParaRPr lang="en-US" altLang="en-US">
              <a:solidFill>
                <a:schemeClr val="bg1"/>
              </a:solidFill>
            </a:endParaRPr>
          </a:p>
          <a:p>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 Box 2"/>
          <p:cNvSpPr txBox="1">
            <a:spLocks noChangeArrowheads="1"/>
          </p:cNvSpPr>
          <p:nvPr/>
        </p:nvSpPr>
        <p:spPr bwMode="auto">
          <a:xfrm>
            <a:off x="609600" y="533400"/>
            <a:ext cx="80772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Testing:</a:t>
            </a:r>
          </a:p>
          <a:p>
            <a:endParaRPr lang="en-US" altLang="en-US" b="1">
              <a:solidFill>
                <a:schemeClr val="bg1"/>
              </a:solidFill>
            </a:endParaRPr>
          </a:p>
          <a:p>
            <a:pPr>
              <a:buFontTx/>
              <a:buAutoNum type="arabicPeriod"/>
            </a:pPr>
            <a:r>
              <a:rPr lang="en-US" altLang="en-US">
                <a:solidFill>
                  <a:schemeClr val="bg1"/>
                </a:solidFill>
              </a:rPr>
              <a:t> Scientists could not find </a:t>
            </a:r>
            <a:r>
              <a:rPr lang="en-US" altLang="en-US" b="1">
                <a:solidFill>
                  <a:schemeClr val="bg1"/>
                </a:solidFill>
              </a:rPr>
              <a:t>any</a:t>
            </a:r>
            <a:r>
              <a:rPr lang="en-US" altLang="en-US">
                <a:solidFill>
                  <a:schemeClr val="bg1"/>
                </a:solidFill>
              </a:rPr>
              <a:t> antibiotic activity, or any other encouraging effects, in mice and rats. </a:t>
            </a:r>
          </a:p>
          <a:p>
            <a:pPr>
              <a:buFontTx/>
              <a:buAutoNum type="arabicPeriod"/>
            </a:pPr>
            <a:endParaRPr lang="en-US" altLang="en-US">
              <a:solidFill>
                <a:schemeClr val="bg1"/>
              </a:solidFill>
            </a:endParaRPr>
          </a:p>
          <a:p>
            <a:pPr>
              <a:buFontTx/>
              <a:buAutoNum type="arabicPeriod"/>
            </a:pPr>
            <a:r>
              <a:rPr lang="en-US" altLang="en-US">
                <a:solidFill>
                  <a:schemeClr val="bg1"/>
                </a:solidFill>
              </a:rPr>
              <a:t> Seemed to be harmless: outrageously high doses did not kill rodents, rabbits, cats, or dogs.</a:t>
            </a:r>
          </a:p>
          <a:p>
            <a:pPr>
              <a:buFontTx/>
              <a:buAutoNum type="arabicPeriod"/>
            </a:pPr>
            <a:endParaRPr lang="en-US" altLang="en-US">
              <a:solidFill>
                <a:schemeClr val="bg1"/>
              </a:solidFill>
            </a:endParaRPr>
          </a:p>
          <a:p>
            <a:pPr>
              <a:buFontTx/>
              <a:buAutoNum type="arabicPeriod"/>
            </a:pPr>
            <a:r>
              <a:rPr lang="en-US" altLang="en-US">
                <a:solidFill>
                  <a:schemeClr val="bg1"/>
                </a:solidFill>
              </a:rPr>
              <a:t> Although no anticonvulsant effect was found, patients reported experiencing a deep sleep. Other patients said they felt calming and soothing effects.</a:t>
            </a:r>
          </a:p>
          <a:p>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p:cNvSpPr txBox="1">
            <a:spLocks noChangeArrowheads="1"/>
          </p:cNvSpPr>
          <p:nvPr/>
        </p:nvSpPr>
        <p:spPr bwMode="auto">
          <a:xfrm>
            <a:off x="609600" y="533400"/>
            <a:ext cx="80772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Testing:</a:t>
            </a:r>
          </a:p>
          <a:p>
            <a:endParaRPr lang="en-US" altLang="en-US" b="1">
              <a:solidFill>
                <a:schemeClr val="bg1"/>
              </a:solidFill>
            </a:endParaRPr>
          </a:p>
          <a:p>
            <a:pPr>
              <a:buFontTx/>
              <a:buAutoNum type="arabicPeriod"/>
            </a:pPr>
            <a:r>
              <a:rPr lang="en-US" altLang="en-US">
                <a:solidFill>
                  <a:schemeClr val="bg1"/>
                </a:solidFill>
              </a:rPr>
              <a:t> Scientists could not find </a:t>
            </a:r>
            <a:r>
              <a:rPr lang="en-US" altLang="en-US" b="1">
                <a:solidFill>
                  <a:schemeClr val="bg1"/>
                </a:solidFill>
              </a:rPr>
              <a:t>any</a:t>
            </a:r>
            <a:r>
              <a:rPr lang="en-US" altLang="en-US">
                <a:solidFill>
                  <a:schemeClr val="bg1"/>
                </a:solidFill>
              </a:rPr>
              <a:t> antibiotic activity, or any other encouraging effects, in mice and rats. </a:t>
            </a:r>
          </a:p>
          <a:p>
            <a:pPr>
              <a:buFontTx/>
              <a:buAutoNum type="arabicPeriod"/>
            </a:pPr>
            <a:endParaRPr lang="en-US" altLang="en-US">
              <a:solidFill>
                <a:schemeClr val="bg1"/>
              </a:solidFill>
            </a:endParaRPr>
          </a:p>
          <a:p>
            <a:pPr>
              <a:buFontTx/>
              <a:buAutoNum type="arabicPeriod"/>
            </a:pPr>
            <a:r>
              <a:rPr lang="en-US" altLang="en-US">
                <a:solidFill>
                  <a:schemeClr val="bg1"/>
                </a:solidFill>
              </a:rPr>
              <a:t> Seemed to be harmless: outrageously high doses did not kill rodents, rabbits, cats, or dogs.</a:t>
            </a:r>
          </a:p>
          <a:p>
            <a:pPr>
              <a:buFontTx/>
              <a:buAutoNum type="arabicPeriod"/>
            </a:pPr>
            <a:endParaRPr lang="en-US" altLang="en-US">
              <a:solidFill>
                <a:schemeClr val="bg1"/>
              </a:solidFill>
            </a:endParaRPr>
          </a:p>
          <a:p>
            <a:pPr>
              <a:buFontTx/>
              <a:buAutoNum type="arabicPeriod"/>
            </a:pPr>
            <a:r>
              <a:rPr lang="en-US" altLang="en-US">
                <a:solidFill>
                  <a:schemeClr val="bg1"/>
                </a:solidFill>
              </a:rPr>
              <a:t> Although no anticonvulsant effect was found, patients reported experiencing a deep sleep. Other patients said they felt calming and soothing effects.</a:t>
            </a:r>
          </a:p>
          <a:p>
            <a:pPr>
              <a:buFontTx/>
              <a:buAutoNum type="arabicPeriod"/>
            </a:pPr>
            <a:endParaRPr lang="en-US" altLang="en-US">
              <a:solidFill>
                <a:schemeClr val="bg1"/>
              </a:solidFill>
            </a:endParaRPr>
          </a:p>
          <a:p>
            <a:pPr>
              <a:buFontTx/>
              <a:buAutoNum type="arabicPeriod"/>
            </a:pPr>
            <a:r>
              <a:rPr lang="en-US" altLang="en-US">
                <a:solidFill>
                  <a:schemeClr val="bg1"/>
                </a:solidFill>
              </a:rPr>
              <a:t> One author later said that “Thalidomide was introduced by the method of Russian Roulette. Practically nothing was known about the drug at the time of its marketing”.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ext Box 2"/>
          <p:cNvSpPr txBox="1">
            <a:spLocks noChangeArrowheads="1"/>
          </p:cNvSpPr>
          <p:nvPr/>
        </p:nvSpPr>
        <p:spPr bwMode="auto">
          <a:xfrm>
            <a:off x="609600" y="533400"/>
            <a:ext cx="8077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i="1">
                <a:solidFill>
                  <a:schemeClr val="bg1"/>
                </a:solidFill>
              </a:rPr>
              <a:t>An employee of Chemie Grünenthal brought home samples of the new drug for his pregnant wife, and ten months before thalidomide was put on the market in Germany, on Christmas Day in 1956, their child was born – without ears. Years later, the father learned that his daughter was the first living victim of the epidemic of thalidomide-induced infant malformations and deaths.	</a:t>
            </a:r>
            <a:r>
              <a:rPr lang="en-US" altLang="en-US">
                <a:solidFill>
                  <a:schemeClr val="bg1"/>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04800"/>
            <a:ext cx="279876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5" name="Rectangle 3"/>
          <p:cNvSpPr>
            <a:spLocks noChangeArrowheads="1"/>
          </p:cNvSpPr>
          <p:nvPr/>
        </p:nvSpPr>
        <p:spPr bwMode="auto">
          <a:xfrm>
            <a:off x="228600" y="4343400"/>
            <a:ext cx="526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a:t>Frances Oldham Kelsey, Ph.D., M.D. </a:t>
            </a:r>
          </a:p>
        </p:txBody>
      </p:sp>
      <p:pic>
        <p:nvPicPr>
          <p:cNvPr id="1259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7200" y="2286000"/>
            <a:ext cx="34067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762000" y="2667000"/>
            <a:ext cx="78581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b="1"/>
              <a:t>Case 2: DES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762000" y="0"/>
            <a:ext cx="7858125" cy="377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a:pPr>
            <a:r>
              <a:rPr lang="en-US" altLang="en-US" b="1">
                <a:solidFill>
                  <a:schemeClr val="bg1"/>
                </a:solidFill>
              </a:rPr>
              <a:t> First synthesized in early 1938 by English university research funded by the MRC (who had a policy against patenting drugs discovered using public funds). </a:t>
            </a:r>
          </a:p>
          <a:p>
            <a:pPr>
              <a:buFontTx/>
              <a:buAutoNum type="arabicPeriod"/>
            </a:pPr>
            <a:endParaRPr lang="en-US" altLang="en-US" sz="1000"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762000" y="0"/>
            <a:ext cx="7858125" cy="502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a:pPr>
            <a:r>
              <a:rPr lang="en-US" altLang="en-US" b="1">
                <a:solidFill>
                  <a:schemeClr val="bg1"/>
                </a:solidFill>
              </a:rPr>
              <a:t> First synthesized in early 1938 by English university research funded by the MRC (who had a policy against patenting drugs discovered using public funds). </a:t>
            </a:r>
          </a:p>
          <a:p>
            <a:pPr>
              <a:buFontTx/>
              <a:buAutoNum type="arabicPeriod"/>
            </a:pPr>
            <a:endParaRPr lang="en-US" altLang="en-US" sz="1000" b="1">
              <a:solidFill>
                <a:schemeClr val="bg1"/>
              </a:solidFill>
            </a:endParaRPr>
          </a:p>
          <a:p>
            <a:pPr>
              <a:buFontTx/>
              <a:buAutoNum type="arabicPeriod"/>
            </a:pPr>
            <a:r>
              <a:rPr lang="en-US" altLang="en-US" b="1">
                <a:solidFill>
                  <a:schemeClr val="bg1"/>
                </a:solidFill>
              </a:rPr>
              <a:t> It was inexpensive to synthesize (from coal tar), and was produced by over 300 pharmaceutical companies.</a:t>
            </a:r>
          </a:p>
          <a:p>
            <a:pPr>
              <a:buFontTx/>
              <a:buAutoNum type="arabicPeriod"/>
            </a:pPr>
            <a:endParaRPr lang="en-US" altLang="en-US" sz="1000"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762000" y="381000"/>
            <a:ext cx="7858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endParaRPr lang="en-US" altLang="en-US" sz="2000">
              <a:solidFill>
                <a:schemeClr val="bg1"/>
              </a:solidFill>
            </a:endParaRPr>
          </a:p>
        </p:txBody>
      </p:sp>
      <p:graphicFrame>
        <p:nvGraphicFramePr>
          <p:cNvPr id="95235" name="Group 3"/>
          <p:cNvGraphicFramePr>
            <a:graphicFrameLocks noGrp="1"/>
          </p:cNvGraphicFramePr>
          <p:nvPr/>
        </p:nvGraphicFramePr>
        <p:xfrm>
          <a:off x="762000" y="381000"/>
          <a:ext cx="8153400" cy="6248404"/>
        </p:xfrm>
        <a:graphic>
          <a:graphicData uri="http://schemas.openxmlformats.org/drawingml/2006/table">
            <a:tbl>
              <a:tblPr/>
              <a:tblGrid>
                <a:gridCol w="3290888"/>
                <a:gridCol w="1000125"/>
                <a:gridCol w="1149350"/>
                <a:gridCol w="1377950"/>
                <a:gridCol w="1335087"/>
              </a:tblGrid>
              <a:tr h="766763">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car thefts in Avon and Somerset 1998</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en-US"/>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cap="fla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owners' birthdates </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thefts</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days</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thefts/day</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expected</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May 21-June 21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811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25.34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762.5644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April 21-May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794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26.47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June 22-July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785</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24.53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762.5644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July 24-August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756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24.39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March 21-April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754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February 20-March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25.17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August 24-September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December 23-January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24.00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September 24-October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686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23.66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January 21-February 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671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22.37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October 23-November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657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21.19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November 23-December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639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21.30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7667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8698</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365</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23.83014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95314" name="Rectangle 82"/>
          <p:cNvSpPr>
            <a:spLocks noChangeArrowheads="1"/>
          </p:cNvSpPr>
          <p:nvPr/>
        </p:nvSpPr>
        <p:spPr bwMode="auto">
          <a:xfrm>
            <a:off x="7543800" y="1143000"/>
            <a:ext cx="1600200" cy="5486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762000" y="0"/>
            <a:ext cx="7858125"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a:pPr>
            <a:r>
              <a:rPr lang="en-US" altLang="en-US" b="1">
                <a:solidFill>
                  <a:schemeClr val="bg1"/>
                </a:solidFill>
              </a:rPr>
              <a:t> First synthesized in early 1938 by English university research funded by the MRC (who had a policy against patenting drugs discovered using public funds). </a:t>
            </a:r>
          </a:p>
          <a:p>
            <a:pPr>
              <a:buFontTx/>
              <a:buAutoNum type="arabicPeriod"/>
            </a:pPr>
            <a:endParaRPr lang="en-US" altLang="en-US" sz="1000" b="1">
              <a:solidFill>
                <a:schemeClr val="bg1"/>
              </a:solidFill>
            </a:endParaRPr>
          </a:p>
          <a:p>
            <a:pPr>
              <a:buFontTx/>
              <a:buAutoNum type="arabicPeriod"/>
            </a:pPr>
            <a:r>
              <a:rPr lang="en-US" altLang="en-US" b="1">
                <a:solidFill>
                  <a:schemeClr val="bg1"/>
                </a:solidFill>
              </a:rPr>
              <a:t> It was inexpensive to synthesize (from coal tar), and was produced by over 300 pharmaceutical companies.</a:t>
            </a:r>
          </a:p>
          <a:p>
            <a:pPr>
              <a:buFontTx/>
              <a:buAutoNum type="arabicPeriod"/>
            </a:pPr>
            <a:endParaRPr lang="en-US" altLang="en-US" sz="1000" b="1">
              <a:solidFill>
                <a:schemeClr val="bg1"/>
              </a:solidFill>
            </a:endParaRPr>
          </a:p>
          <a:p>
            <a:pPr>
              <a:buFontTx/>
              <a:buAutoNum type="arabicPeriod"/>
            </a:pPr>
            <a:r>
              <a:rPr lang="en-US" altLang="en-US" b="1">
                <a:solidFill>
                  <a:schemeClr val="bg1"/>
                </a:solidFill>
              </a:rPr>
              <a:t> Its price was kept low from the beginning by competition.</a:t>
            </a:r>
          </a:p>
          <a:p>
            <a:pPr>
              <a:buFontTx/>
              <a:buAutoNum type="arabicPeriod"/>
            </a:pPr>
            <a:endParaRPr lang="en-US" altLang="en-US" sz="1000"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762000" y="0"/>
            <a:ext cx="7858125" cy="736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a:pPr>
            <a:r>
              <a:rPr lang="en-US" altLang="en-US" b="1">
                <a:solidFill>
                  <a:schemeClr val="bg1"/>
                </a:solidFill>
              </a:rPr>
              <a:t> First synthesized in early 1938 by English university research funded by the MRC (who had a policy against patenting drugs discovered using public funds). </a:t>
            </a:r>
          </a:p>
          <a:p>
            <a:pPr>
              <a:buFontTx/>
              <a:buAutoNum type="arabicPeriod"/>
            </a:pPr>
            <a:endParaRPr lang="en-US" altLang="en-US" sz="1000" b="1">
              <a:solidFill>
                <a:schemeClr val="bg1"/>
              </a:solidFill>
            </a:endParaRPr>
          </a:p>
          <a:p>
            <a:pPr>
              <a:buFontTx/>
              <a:buAutoNum type="arabicPeriod"/>
            </a:pPr>
            <a:r>
              <a:rPr lang="en-US" altLang="en-US" b="1">
                <a:solidFill>
                  <a:schemeClr val="bg1"/>
                </a:solidFill>
              </a:rPr>
              <a:t> It was inexpensive to synthesize (from coal tar), and was produced by over 300 pharmaceutical companies.</a:t>
            </a:r>
          </a:p>
          <a:p>
            <a:pPr>
              <a:buFontTx/>
              <a:buAutoNum type="arabicPeriod"/>
            </a:pPr>
            <a:endParaRPr lang="en-US" altLang="en-US" sz="1000" b="1">
              <a:solidFill>
                <a:schemeClr val="bg1"/>
              </a:solidFill>
            </a:endParaRPr>
          </a:p>
          <a:p>
            <a:pPr>
              <a:buFontTx/>
              <a:buAutoNum type="arabicPeriod"/>
            </a:pPr>
            <a:r>
              <a:rPr lang="en-US" altLang="en-US" b="1">
                <a:solidFill>
                  <a:schemeClr val="bg1"/>
                </a:solidFill>
              </a:rPr>
              <a:t> Its price was kept low from the beginning by competition.</a:t>
            </a:r>
          </a:p>
          <a:p>
            <a:pPr>
              <a:buFontTx/>
              <a:buAutoNum type="arabicPeriod"/>
            </a:pPr>
            <a:endParaRPr lang="en-US" altLang="en-US" sz="1000" b="1">
              <a:solidFill>
                <a:schemeClr val="bg1"/>
              </a:solidFill>
            </a:endParaRPr>
          </a:p>
          <a:p>
            <a:pPr>
              <a:buFontTx/>
              <a:buAutoNum type="arabicPeriod"/>
            </a:pPr>
            <a:r>
              <a:rPr lang="en-US" altLang="en-US" b="1">
                <a:solidFill>
                  <a:schemeClr val="bg1"/>
                </a:solidFill>
              </a:rPr>
              <a:t> DES (in tablets up to 5 mg) was approved by the FDA on September 19, 1941 for 4 indications: gonorrheal vaginitis, atrophic vaginitis, menopausal symptoms, and postpartum lactation suppression.</a:t>
            </a: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762000" y="0"/>
            <a:ext cx="7858125" cy="304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startAt="5"/>
            </a:pPr>
            <a:r>
              <a:rPr lang="en-US" altLang="en-US" b="1">
                <a:solidFill>
                  <a:schemeClr val="bg1"/>
                </a:solidFill>
              </a:rPr>
              <a:t> In 1941, DES found to be the first effective drug for treatment of metastatic prostate cancer.</a:t>
            </a:r>
          </a:p>
          <a:p>
            <a:pPr>
              <a:buFontTx/>
              <a:buAutoNum type="arabicPeriod" startAt="5"/>
            </a:pPr>
            <a:endParaRPr lang="en-US" altLang="en-US" sz="1000"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762000" y="0"/>
            <a:ext cx="7858125" cy="487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startAt="5"/>
            </a:pPr>
            <a:r>
              <a:rPr lang="en-US" altLang="en-US" b="1">
                <a:solidFill>
                  <a:schemeClr val="bg1"/>
                </a:solidFill>
              </a:rPr>
              <a:t> In 1941, DES found to be the first effective drug for treatment of metastatic prostate cancer.</a:t>
            </a:r>
          </a:p>
          <a:p>
            <a:pPr>
              <a:buFontTx/>
              <a:buAutoNum type="arabicPeriod" startAt="5"/>
            </a:pPr>
            <a:endParaRPr lang="en-US" altLang="en-US" sz="1000" b="1">
              <a:solidFill>
                <a:schemeClr val="bg1"/>
              </a:solidFill>
            </a:endParaRPr>
          </a:p>
          <a:p>
            <a:pPr>
              <a:buFontTx/>
              <a:buAutoNum type="arabicPeriod" startAt="5"/>
            </a:pPr>
            <a:r>
              <a:rPr lang="en-US" altLang="en-US" b="1">
                <a:solidFill>
                  <a:schemeClr val="bg1"/>
                </a:solidFill>
              </a:rPr>
              <a:t>It was first prescribed by physicians to prevent miscarriages (in women who had had previous miscarriages) in the 1940s as an off-label use. On July 1, 1947, the FDA approved use for miscarriage.</a:t>
            </a:r>
          </a:p>
          <a:p>
            <a:pPr>
              <a:buFontTx/>
              <a:buAutoNum type="arabicPeriod" startAt="5"/>
            </a:pPr>
            <a:endParaRPr lang="en-US" altLang="en-US"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762000" y="0"/>
            <a:ext cx="7858125" cy="611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startAt="5"/>
            </a:pPr>
            <a:r>
              <a:rPr lang="en-US" altLang="en-US" b="1">
                <a:solidFill>
                  <a:schemeClr val="bg1"/>
                </a:solidFill>
              </a:rPr>
              <a:t> In 1941, DES found to be the first effective drug for treatment of metastatic prostate cancer.</a:t>
            </a:r>
          </a:p>
          <a:p>
            <a:pPr>
              <a:buFontTx/>
              <a:buAutoNum type="arabicPeriod" startAt="5"/>
            </a:pPr>
            <a:endParaRPr lang="en-US" altLang="en-US" sz="1000" b="1">
              <a:solidFill>
                <a:schemeClr val="bg1"/>
              </a:solidFill>
            </a:endParaRPr>
          </a:p>
          <a:p>
            <a:pPr>
              <a:buFontTx/>
              <a:buAutoNum type="arabicPeriod" startAt="5"/>
            </a:pPr>
            <a:r>
              <a:rPr lang="en-US" altLang="en-US" b="1">
                <a:solidFill>
                  <a:schemeClr val="bg1"/>
                </a:solidFill>
              </a:rPr>
              <a:t>It was first prescribed by physicians to prevent miscarriages (in women who had had previous miscarriages) in the 1940s as an off-label use. On July 1, 1947, the FDA approved use for miscarriage.</a:t>
            </a:r>
          </a:p>
          <a:p>
            <a:pPr>
              <a:buFontTx/>
              <a:buAutoNum type="arabicPeriod" startAt="5"/>
            </a:pPr>
            <a:endParaRPr lang="en-US" altLang="en-US" sz="1000" b="1">
              <a:solidFill>
                <a:schemeClr val="bg1"/>
              </a:solidFill>
            </a:endParaRPr>
          </a:p>
          <a:p>
            <a:pPr>
              <a:buFontTx/>
              <a:buAutoNum type="arabicPeriod" startAt="5"/>
            </a:pPr>
            <a:r>
              <a:rPr lang="en-US" altLang="en-US" b="1">
                <a:solidFill>
                  <a:schemeClr val="bg1"/>
                </a:solidFill>
              </a:rPr>
              <a:t>In the US, an estimated 5-10 million persons were exposed to DES during 1941-1971, including women who were prescribed DES while pregnant and the female and male children born of these pregnancies.</a:t>
            </a: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762000" y="0"/>
            <a:ext cx="7858125" cy="4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startAt="8"/>
            </a:pPr>
            <a:r>
              <a:rPr lang="en-US" altLang="en-US" b="1">
                <a:solidFill>
                  <a:schemeClr val="bg1"/>
                </a:solidFill>
              </a:rPr>
              <a:t> In 1960, DES was found to be more effective than androgens in the treatment of advanced breast cancer in postmenopausal women. DES was the hormonal treatment of choice for advanced breast cancer in postmenopausal women for two decades.</a:t>
            </a:r>
          </a:p>
          <a:p>
            <a:pPr>
              <a:buFontTx/>
              <a:buAutoNum type="arabicPeriod" startAt="8"/>
            </a:pPr>
            <a:endParaRPr lang="en-US" altLang="en-US" sz="1000"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762000" y="0"/>
            <a:ext cx="7858125" cy="611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startAt="8"/>
            </a:pPr>
            <a:r>
              <a:rPr lang="en-US" altLang="en-US" b="1">
                <a:solidFill>
                  <a:schemeClr val="bg1"/>
                </a:solidFill>
              </a:rPr>
              <a:t> In 1960, DES was found to be more effective than androgens in the treatment of advanced breast cancer in postmenopausal women. DES was the hormonal treatment of choice for advanced breast cancer in postmenopausal women for two decades.</a:t>
            </a:r>
          </a:p>
          <a:p>
            <a:pPr>
              <a:buFontTx/>
              <a:buAutoNum type="arabicPeriod" startAt="8"/>
            </a:pPr>
            <a:endParaRPr lang="en-US" altLang="en-US" sz="1000" b="1">
              <a:solidFill>
                <a:schemeClr val="bg1"/>
              </a:solidFill>
            </a:endParaRPr>
          </a:p>
          <a:p>
            <a:pPr>
              <a:buFontTx/>
              <a:buAutoNum type="arabicPeriod" startAt="8"/>
            </a:pPr>
            <a:r>
              <a:rPr lang="en-US" altLang="en-US" b="1">
                <a:solidFill>
                  <a:schemeClr val="bg1"/>
                </a:solidFill>
              </a:rPr>
              <a:t> In the 1990s, the only approved indications for DES were treatment of advanced prostate cancer and treatment of advanced breast cancer in postmenopausal women.</a:t>
            </a:r>
          </a:p>
          <a:p>
            <a:pPr>
              <a:buFontTx/>
              <a:buAutoNum type="arabicPeriod" startAt="8"/>
            </a:pPr>
            <a:endParaRPr lang="en-US" altLang="en-US" sz="1000" b="1">
              <a:solidFill>
                <a:schemeClr val="bg1"/>
              </a:solidFill>
            </a:endParaRPr>
          </a:p>
          <a:p>
            <a:endParaRPr lang="en-US" altLang="en-US" b="1">
              <a:solidFill>
                <a:schemeClr val="bg1"/>
              </a:solidFill>
            </a:endParaRP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2"/>
          <p:cNvSpPr txBox="1">
            <a:spLocks noChangeArrowheads="1"/>
          </p:cNvSpPr>
          <p:nvPr/>
        </p:nvSpPr>
        <p:spPr bwMode="auto">
          <a:xfrm>
            <a:off x="762000" y="0"/>
            <a:ext cx="7858125" cy="648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DES</a:t>
            </a:r>
          </a:p>
          <a:p>
            <a:pPr algn="ctr"/>
            <a:r>
              <a:rPr lang="en-US" altLang="en-US" b="1">
                <a:solidFill>
                  <a:schemeClr val="bg1"/>
                </a:solidFill>
              </a:rPr>
              <a:t>Diethylstilbestrol</a:t>
            </a:r>
          </a:p>
          <a:p>
            <a:pPr algn="ctr"/>
            <a:r>
              <a:rPr lang="en-US" altLang="en-US" b="1">
                <a:solidFill>
                  <a:schemeClr val="bg1"/>
                </a:solidFill>
              </a:rPr>
              <a:t>C</a:t>
            </a:r>
            <a:r>
              <a:rPr lang="en-US" altLang="en-US" b="1" baseline="-25000">
                <a:solidFill>
                  <a:schemeClr val="bg1"/>
                </a:solidFill>
              </a:rPr>
              <a:t>18</a:t>
            </a:r>
            <a:r>
              <a:rPr lang="en-US" altLang="en-US" b="1">
                <a:solidFill>
                  <a:schemeClr val="bg1"/>
                </a:solidFill>
              </a:rPr>
              <a:t>H</a:t>
            </a:r>
            <a:r>
              <a:rPr lang="en-US" altLang="en-US" b="1" baseline="-25000">
                <a:solidFill>
                  <a:schemeClr val="bg1"/>
                </a:solidFill>
              </a:rPr>
              <a:t>20</a:t>
            </a:r>
            <a:r>
              <a:rPr lang="en-US" altLang="en-US" b="1">
                <a:solidFill>
                  <a:schemeClr val="bg1"/>
                </a:solidFill>
              </a:rPr>
              <a:t>O</a:t>
            </a:r>
            <a:r>
              <a:rPr lang="en-US" altLang="en-US" b="1" baseline="-25000">
                <a:solidFill>
                  <a:schemeClr val="bg1"/>
                </a:solidFill>
              </a:rPr>
              <a:t>2</a:t>
            </a:r>
          </a:p>
          <a:p>
            <a:pPr algn="ctr"/>
            <a:endParaRPr lang="en-US" altLang="en-US" b="1" baseline="-25000">
              <a:solidFill>
                <a:schemeClr val="bg1"/>
              </a:solidFill>
            </a:endParaRPr>
          </a:p>
          <a:p>
            <a:pPr>
              <a:buFontTx/>
              <a:buAutoNum type="arabicPeriod" startAt="8"/>
            </a:pPr>
            <a:r>
              <a:rPr lang="en-US" altLang="en-US" b="1">
                <a:solidFill>
                  <a:schemeClr val="bg1"/>
                </a:solidFill>
              </a:rPr>
              <a:t> In 1960, DES was found to be more effective than androgens in the treatment of advanced breast cancer in postmenopausal women. DES was the hormonal treatment of choice for advanced breast cancer in postmenopausal women for two decades.</a:t>
            </a:r>
          </a:p>
          <a:p>
            <a:pPr>
              <a:buFontTx/>
              <a:buAutoNum type="arabicPeriod" startAt="8"/>
            </a:pPr>
            <a:endParaRPr lang="en-US" altLang="en-US" sz="1000" b="1">
              <a:solidFill>
                <a:schemeClr val="bg1"/>
              </a:solidFill>
            </a:endParaRPr>
          </a:p>
          <a:p>
            <a:pPr>
              <a:buFontTx/>
              <a:buAutoNum type="arabicPeriod" startAt="8"/>
            </a:pPr>
            <a:r>
              <a:rPr lang="en-US" altLang="en-US" b="1">
                <a:solidFill>
                  <a:schemeClr val="bg1"/>
                </a:solidFill>
              </a:rPr>
              <a:t> In the 1990s, the only approved indications for DES were treatment of advanced prostate cancer and treatment of advanced breast cancer in postmenopausal women.</a:t>
            </a:r>
          </a:p>
          <a:p>
            <a:pPr>
              <a:buFontTx/>
              <a:buAutoNum type="arabicPeriod" startAt="8"/>
            </a:pPr>
            <a:endParaRPr lang="en-US" altLang="en-US" sz="1000" b="1">
              <a:solidFill>
                <a:schemeClr val="bg1"/>
              </a:solidFill>
            </a:endParaRPr>
          </a:p>
          <a:p>
            <a:pPr>
              <a:buFontTx/>
              <a:buAutoNum type="arabicPeriod" startAt="8"/>
            </a:pPr>
            <a:r>
              <a:rPr lang="en-US" altLang="en-US" b="1">
                <a:solidFill>
                  <a:schemeClr val="bg1"/>
                </a:solidFill>
              </a:rPr>
              <a:t>The last remaining U.S. manufacturer of DES, Eli Lilly, stopped making and marketing DES in 1997.</a:t>
            </a:r>
          </a:p>
          <a:p>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762000" y="381000"/>
            <a:ext cx="7858125"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Testing</a:t>
            </a:r>
          </a:p>
          <a:p>
            <a:endParaRPr lang="en-US" altLang="en-US" b="1">
              <a:solidFill>
                <a:schemeClr val="bg1"/>
              </a:solidFill>
            </a:endParaRPr>
          </a:p>
          <a:p>
            <a:r>
              <a:rPr lang="en-US" altLang="en-US">
                <a:solidFill>
                  <a:schemeClr val="bg1"/>
                </a:solidFill>
              </a:rPr>
              <a:t>DES was originally considered effective and safe for both the pregnant woman and the developing baby. A double-blind study in 1953 of pregnant women (unselected for history of miscarriage) was not published until six years after DES received FDA approval for prevention of miscarriage. </a:t>
            </a:r>
            <a:r>
              <a:rPr lang="en-US" altLang="en-US" i="1">
                <a:solidFill>
                  <a:schemeClr val="bg1"/>
                </a:solidFill>
              </a:rPr>
              <a:t>Even though it found that pregnant women given DES had just as many miscarriages and premature deliveries as the control group, DES continued to be aggressively marketed and routinely prescribed </a:t>
            </a:r>
            <a:r>
              <a:rPr lang="en-US" altLang="en-US">
                <a:solidFill>
                  <a:schemeClr val="bg1"/>
                </a:solidFill>
              </a:rPr>
              <a:t>(though in decreasing frequency—sales peaked in 1953 and by the late 1960s six of seven leading textbooks of obstetrics said DES was ineffective at preventing miscarriage).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2"/>
          <p:cNvSpPr txBox="1">
            <a:spLocks noChangeArrowheads="1"/>
          </p:cNvSpPr>
          <p:nvPr/>
        </p:nvSpPr>
        <p:spPr bwMode="auto">
          <a:xfrm>
            <a:off x="762000" y="381000"/>
            <a:ext cx="7858125" cy="234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Effects:</a:t>
            </a:r>
          </a:p>
          <a:p>
            <a:endParaRPr lang="en-US" altLang="en-US" b="1">
              <a:solidFill>
                <a:schemeClr val="bg1"/>
              </a:solidFill>
            </a:endParaRPr>
          </a:p>
          <a:p>
            <a:r>
              <a:rPr lang="en-US" altLang="en-US" sz="2000">
                <a:solidFill>
                  <a:schemeClr val="bg1"/>
                </a:solidFill>
              </a:rPr>
              <a:t>First generation:</a:t>
            </a:r>
          </a:p>
          <a:p>
            <a:endParaRPr lang="en-US" altLang="en-US" sz="2000">
              <a:solidFill>
                <a:schemeClr val="bg1"/>
              </a:solidFill>
            </a:endParaRPr>
          </a:p>
          <a:p>
            <a:r>
              <a:rPr lang="en-US" altLang="en-US" sz="2000">
                <a:solidFill>
                  <a:schemeClr val="bg1"/>
                </a:solidFill>
              </a:rPr>
              <a:t>Women prescribed DES while pregnant are at a modestly increased risk for breast cancer.</a:t>
            </a:r>
          </a:p>
          <a:p>
            <a:endParaRPr lang="en-US" altLang="en-US" sz="200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762000" y="381000"/>
            <a:ext cx="7858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endParaRPr lang="en-US" altLang="en-US" sz="2000">
              <a:solidFill>
                <a:schemeClr val="bg1"/>
              </a:solidFill>
            </a:endParaRPr>
          </a:p>
        </p:txBody>
      </p:sp>
      <p:graphicFrame>
        <p:nvGraphicFramePr>
          <p:cNvPr id="93343" name="Group 159"/>
          <p:cNvGraphicFramePr>
            <a:graphicFrameLocks noGrp="1"/>
          </p:cNvGraphicFramePr>
          <p:nvPr/>
        </p:nvGraphicFramePr>
        <p:xfrm>
          <a:off x="762000" y="381000"/>
          <a:ext cx="8153400" cy="6248404"/>
        </p:xfrm>
        <a:graphic>
          <a:graphicData uri="http://schemas.openxmlformats.org/drawingml/2006/table">
            <a:tbl>
              <a:tblPr/>
              <a:tblGrid>
                <a:gridCol w="3290888"/>
                <a:gridCol w="1000125"/>
                <a:gridCol w="1149350"/>
                <a:gridCol w="1377950"/>
                <a:gridCol w="1335087"/>
              </a:tblGrid>
              <a:tr h="766763">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car thefts in Avon and Somerset 1998</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en-US"/>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cap="fla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owners' birthdates </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itchFamily="34" charset="0"/>
                          <a:cs typeface="Arial" pitchFamily="34" charset="0"/>
                        </a:rPr>
                        <a:t>thefts</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days</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thefts/day</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expected</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May 21-June 21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811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25.34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762.5644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April 21-May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794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26.47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June 22-July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785</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24.53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762.5644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July 24-August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756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24.39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March 21-April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754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24.32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February 20-March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25.17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August 24-September 23</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December 23-January 20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24.00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September 24-October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686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23.66</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691.074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January 21-February 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671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22.37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19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October 23-November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657</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21.19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738.7342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3635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November 23-December 22</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639</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21.30</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714.9041</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a:noFill/>
                    </a:lnB>
                    <a:lnTlToBr>
                      <a:noFill/>
                    </a:lnTlToBr>
                    <a:lnBlToTr>
                      <a:noFill/>
                    </a:lnBlToTr>
                    <a:noFill/>
                  </a:tcPr>
                </a:tc>
              </a:tr>
              <a:tr h="7667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8698</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365</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bg1"/>
                          </a:solidFill>
                          <a:effectLst/>
                          <a:latin typeface="Arial" pitchFamily="34" charset="0"/>
                          <a:cs typeface="Arial" pitchFamily="34" charset="0"/>
                        </a:rPr>
                        <a:t>23.83014</a:t>
                      </a: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bg1"/>
                        </a:solidFill>
                        <a:effectLst/>
                        <a:latin typeface="Arial" pitchFamily="34" charset="0"/>
                      </a:endParaRPr>
                    </a:p>
                  </a:txBody>
                  <a:tcPr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762000" y="381000"/>
            <a:ext cx="7858125" cy="600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altLang="en-US" b="1">
                <a:solidFill>
                  <a:schemeClr val="bg1"/>
                </a:solidFill>
              </a:rPr>
              <a:t>Effects:</a:t>
            </a:r>
          </a:p>
          <a:p>
            <a:endParaRPr lang="en-US" altLang="en-US" b="1">
              <a:solidFill>
                <a:schemeClr val="bg1"/>
              </a:solidFill>
            </a:endParaRPr>
          </a:p>
          <a:p>
            <a:r>
              <a:rPr lang="en-US" altLang="en-US" sz="2000">
                <a:solidFill>
                  <a:schemeClr val="bg1"/>
                </a:solidFill>
              </a:rPr>
              <a:t>First generation:</a:t>
            </a:r>
          </a:p>
          <a:p>
            <a:endParaRPr lang="en-US" altLang="en-US" sz="2000">
              <a:solidFill>
                <a:schemeClr val="bg1"/>
              </a:solidFill>
            </a:endParaRPr>
          </a:p>
          <a:p>
            <a:r>
              <a:rPr lang="en-US" altLang="en-US" sz="2000">
                <a:solidFill>
                  <a:schemeClr val="bg1"/>
                </a:solidFill>
              </a:rPr>
              <a:t>Women prescribed DES while pregnant are at a modestly increased risk for breast cancer.</a:t>
            </a:r>
          </a:p>
          <a:p>
            <a:endParaRPr lang="en-US" altLang="en-US" sz="2000">
              <a:solidFill>
                <a:schemeClr val="bg1"/>
              </a:solidFill>
            </a:endParaRPr>
          </a:p>
          <a:p>
            <a:r>
              <a:rPr lang="en-US" altLang="en-US" sz="2000">
                <a:solidFill>
                  <a:schemeClr val="bg1"/>
                </a:solidFill>
              </a:rPr>
              <a:t>Second generation:</a:t>
            </a:r>
          </a:p>
          <a:p>
            <a:endParaRPr lang="en-US" altLang="en-US" sz="2000">
              <a:solidFill>
                <a:schemeClr val="bg1"/>
              </a:solidFill>
            </a:endParaRPr>
          </a:p>
          <a:p>
            <a:r>
              <a:rPr lang="en-US" altLang="en-US" sz="2000">
                <a:solidFill>
                  <a:schemeClr val="bg1"/>
                </a:solidFill>
              </a:rPr>
              <a:t>A new study shows DES daughters as having a 2.5 fold increase in breast cancer after age 40.</a:t>
            </a:r>
          </a:p>
          <a:p>
            <a:r>
              <a:rPr lang="en-US" altLang="en-US" sz="2000">
                <a:solidFill>
                  <a:schemeClr val="bg1"/>
                </a:solidFill>
              </a:rPr>
              <a:t>Women exposed to DES before birth (in the womb), known as DES Daughters, are at an increased risk for clear cell adenocarcinoma (CCA) of the vagina and cervix, reproductive tract structural differences, pregnancy complications, infertility, and auto-immune disorders. Although DES Daughters appear to be at highest risk for clear cell cancer in their teens and early 20s, cases have been reported in DES Daughters in their 30s and 40s.</a:t>
            </a:r>
          </a:p>
          <a:p>
            <a:endParaRPr lang="en-US" altLang="en-US" sz="200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762000" y="381000"/>
            <a:ext cx="7858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endParaRPr lang="en-US" altLang="en-US" sz="2000">
              <a:solidFill>
                <a:schemeClr val="bg1"/>
              </a:solidFill>
            </a:endParaRPr>
          </a:p>
        </p:txBody>
      </p:sp>
      <p:graphicFrame>
        <p:nvGraphicFramePr>
          <p:cNvPr id="103427" name="Object 3"/>
          <p:cNvGraphicFramePr>
            <a:graphicFrameLocks noChangeAspect="1"/>
          </p:cNvGraphicFramePr>
          <p:nvPr/>
        </p:nvGraphicFramePr>
        <p:xfrm>
          <a:off x="0" y="762000"/>
          <a:ext cx="8991600" cy="5922963"/>
        </p:xfrm>
        <a:graphic>
          <a:graphicData uri="http://schemas.openxmlformats.org/presentationml/2006/ole">
            <mc:AlternateContent xmlns:mc="http://schemas.openxmlformats.org/markup-compatibility/2006">
              <mc:Choice xmlns:v="urn:schemas-microsoft-com:vml" Requires="v">
                <p:oleObj spid="_x0000_s103429" name="Chart" r:id="rId4" imgW="3933749" imgH="2590800" progId="Excel.Chart.8">
                  <p:embed/>
                </p:oleObj>
              </mc:Choice>
              <mc:Fallback>
                <p:oleObj name="Chart" r:id="rId4" imgW="3933749" imgH="2590800"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762000"/>
                        <a:ext cx="899160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428" name="Text Box 4"/>
          <p:cNvSpPr txBox="1">
            <a:spLocks noChangeArrowheads="1"/>
          </p:cNvSpPr>
          <p:nvPr/>
        </p:nvSpPr>
        <p:spPr bwMode="auto">
          <a:xfrm>
            <a:off x="1981200" y="228600"/>
            <a:ext cx="5268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Texas Lotto Frequencies - 477 Draws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762000" y="381000"/>
            <a:ext cx="7858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endParaRPr lang="en-US" altLang="en-US" sz="2000">
              <a:solidFill>
                <a:schemeClr val="bg1"/>
              </a:solidFill>
            </a:endParaRPr>
          </a:p>
        </p:txBody>
      </p:sp>
      <p:sp>
        <p:nvSpPr>
          <p:cNvPr id="101460" name="Text Box 84"/>
          <p:cNvSpPr txBox="1">
            <a:spLocks noChangeArrowheads="1"/>
          </p:cNvSpPr>
          <p:nvPr/>
        </p:nvSpPr>
        <p:spPr bwMode="auto">
          <a:xfrm>
            <a:off x="1981200" y="228600"/>
            <a:ext cx="5268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Texas Lotto Frequencies - 477 Draws</a:t>
            </a:r>
          </a:p>
        </p:txBody>
      </p:sp>
      <p:graphicFrame>
        <p:nvGraphicFramePr>
          <p:cNvPr id="101461" name="Object 85"/>
          <p:cNvGraphicFramePr>
            <a:graphicFrameLocks noChangeAspect="1"/>
          </p:cNvGraphicFramePr>
          <p:nvPr/>
        </p:nvGraphicFramePr>
        <p:xfrm>
          <a:off x="0" y="838200"/>
          <a:ext cx="8839200" cy="5821363"/>
        </p:xfrm>
        <a:graphic>
          <a:graphicData uri="http://schemas.openxmlformats.org/presentationml/2006/ole">
            <mc:AlternateContent xmlns:mc="http://schemas.openxmlformats.org/markup-compatibility/2006">
              <mc:Choice xmlns:v="urn:schemas-microsoft-com:vml" Requires="v">
                <p:oleObj spid="_x0000_s101462" name="Chart" r:id="rId4" imgW="3933749" imgH="2590800" progId="Excel.Chart.8">
                  <p:embed/>
                </p:oleObj>
              </mc:Choice>
              <mc:Fallback>
                <p:oleObj name="Chart" r:id="rId4" imgW="3933749" imgH="2590800" progId="Excel.Chart.8">
                  <p:embed/>
                  <p:pic>
                    <p:nvPicPr>
                      <p:cNvPr id="0" name="Object 8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838200"/>
                        <a:ext cx="8839200" cy="582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762000" y="381000"/>
            <a:ext cx="7858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endParaRPr lang="en-US" altLang="en-US" sz="2000">
              <a:solidFill>
                <a:schemeClr val="bg1"/>
              </a:solidFill>
            </a:endParaRPr>
          </a:p>
        </p:txBody>
      </p:sp>
      <p:sp>
        <p:nvSpPr>
          <p:cNvPr id="105475" name="Text Box 3"/>
          <p:cNvSpPr txBox="1">
            <a:spLocks noChangeArrowheads="1"/>
          </p:cNvSpPr>
          <p:nvPr/>
        </p:nvSpPr>
        <p:spPr bwMode="auto">
          <a:xfrm>
            <a:off x="1981200" y="228600"/>
            <a:ext cx="5268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Texas Lotto Frequencies - 477 Draws</a:t>
            </a:r>
          </a:p>
        </p:txBody>
      </p:sp>
      <p:graphicFrame>
        <p:nvGraphicFramePr>
          <p:cNvPr id="105477" name="Object 5"/>
          <p:cNvGraphicFramePr>
            <a:graphicFrameLocks noChangeAspect="1"/>
          </p:cNvGraphicFramePr>
          <p:nvPr/>
        </p:nvGraphicFramePr>
        <p:xfrm>
          <a:off x="609600" y="838200"/>
          <a:ext cx="7848600" cy="5778500"/>
        </p:xfrm>
        <a:graphic>
          <a:graphicData uri="http://schemas.openxmlformats.org/presentationml/2006/ole">
            <mc:AlternateContent xmlns:mc="http://schemas.openxmlformats.org/markup-compatibility/2006">
              <mc:Choice xmlns:v="urn:schemas-microsoft-com:vml" Requires="v">
                <p:oleObj spid="_x0000_s105478" name="Chart" r:id="rId4" imgW="3467100" imgH="2552700" progId="Excel.Chart.8">
                  <p:embed/>
                </p:oleObj>
              </mc:Choice>
              <mc:Fallback>
                <p:oleObj name="Chart" r:id="rId4" imgW="3467100" imgH="2552700" progId="Excel.Char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838200"/>
                        <a:ext cx="7848600" cy="577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762000" y="2667000"/>
            <a:ext cx="78581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b="1"/>
              <a:t>Case 1: Thalidomide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685800" y="1219200"/>
            <a:ext cx="8077200" cy="25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Thalidomide</a:t>
            </a:r>
            <a:endParaRPr lang="en-US" altLang="en-US" b="1">
              <a:solidFill>
                <a:schemeClr val="bg1"/>
              </a:solidFill>
              <a:hlinkClick r:id="rId3" tooltip="Carbon"/>
            </a:endParaRPr>
          </a:p>
          <a:p>
            <a:pPr algn="ctr"/>
            <a:r>
              <a:rPr lang="en-US" altLang="en-US" b="1">
                <a:solidFill>
                  <a:schemeClr val="bg1"/>
                </a:solidFill>
                <a:hlinkClick r:id="rId3" tooltip="Carbon"/>
              </a:rPr>
              <a:t>C</a:t>
            </a:r>
            <a:r>
              <a:rPr lang="en-US" altLang="en-US" b="1" baseline="-25000">
                <a:solidFill>
                  <a:schemeClr val="bg1"/>
                </a:solidFill>
              </a:rPr>
              <a:t>13</a:t>
            </a:r>
            <a:r>
              <a:rPr lang="en-US" altLang="en-US" b="1">
                <a:solidFill>
                  <a:schemeClr val="bg1"/>
                </a:solidFill>
                <a:hlinkClick r:id="rId4" tooltip="Hydrogen"/>
              </a:rPr>
              <a:t>H</a:t>
            </a:r>
            <a:r>
              <a:rPr lang="en-US" altLang="en-US" b="1" baseline="-25000">
                <a:solidFill>
                  <a:schemeClr val="bg1"/>
                </a:solidFill>
              </a:rPr>
              <a:t>10</a:t>
            </a:r>
            <a:r>
              <a:rPr lang="en-US" altLang="en-US" b="1">
                <a:solidFill>
                  <a:schemeClr val="bg1"/>
                </a:solidFill>
                <a:hlinkClick r:id="rId5" tooltip="Nitrogen"/>
              </a:rPr>
              <a:t>N</a:t>
            </a:r>
            <a:r>
              <a:rPr lang="en-US" altLang="en-US" b="1" baseline="-25000">
                <a:solidFill>
                  <a:schemeClr val="bg1"/>
                </a:solidFill>
              </a:rPr>
              <a:t>2</a:t>
            </a:r>
            <a:r>
              <a:rPr lang="en-US" altLang="en-US" b="1">
                <a:solidFill>
                  <a:schemeClr val="bg1"/>
                </a:solidFill>
                <a:hlinkClick r:id="rId6" tooltip="Oxygen"/>
              </a:rPr>
              <a:t>O</a:t>
            </a:r>
            <a:r>
              <a:rPr lang="en-US" altLang="en-US" b="1" baseline="-25000">
                <a:solidFill>
                  <a:schemeClr val="bg1"/>
                </a:solidFill>
              </a:rPr>
              <a:t>4</a:t>
            </a:r>
          </a:p>
          <a:p>
            <a:pPr algn="ctr"/>
            <a:endParaRPr lang="en-US" altLang="en-US" b="1" baseline="-25000">
              <a:solidFill>
                <a:schemeClr val="bg1"/>
              </a:solidFill>
            </a:endParaRPr>
          </a:p>
          <a:p>
            <a:pPr>
              <a:buFontTx/>
              <a:buAutoNum type="arabicPeriod"/>
            </a:pPr>
            <a:r>
              <a:rPr lang="en-US" altLang="en-US" b="1">
                <a:solidFill>
                  <a:schemeClr val="bg1"/>
                </a:solidFill>
              </a:rPr>
              <a:t> Prescribed to pregnant women to combat morning sickness and as an aid to help them sleep.</a:t>
            </a:r>
          </a:p>
          <a:p>
            <a:pPr>
              <a:buFontTx/>
              <a:buAutoNum type="arabicPeriod"/>
            </a:pPr>
            <a:endParaRPr lang="en-US" altLang="en-US" b="1">
              <a:solidFill>
                <a:schemeClr val="bg1"/>
              </a:solidFill>
            </a:endParaRPr>
          </a:p>
          <a:p>
            <a:endParaRPr lang="en-US" altLang="en-US" b="1">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685800" y="1219200"/>
            <a:ext cx="8077200" cy="289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lgn="ctr"/>
            <a:r>
              <a:rPr lang="en-US" altLang="en-US" b="1">
                <a:solidFill>
                  <a:schemeClr val="bg1"/>
                </a:solidFill>
              </a:rPr>
              <a:t>Thalidomide</a:t>
            </a:r>
            <a:endParaRPr lang="en-US" altLang="en-US" b="1">
              <a:solidFill>
                <a:schemeClr val="bg1"/>
              </a:solidFill>
              <a:hlinkClick r:id="rId3" tooltip="Carbon"/>
            </a:endParaRPr>
          </a:p>
          <a:p>
            <a:pPr algn="ctr"/>
            <a:r>
              <a:rPr lang="en-US" altLang="en-US" b="1">
                <a:solidFill>
                  <a:schemeClr val="bg1"/>
                </a:solidFill>
                <a:hlinkClick r:id="rId3" tooltip="Carbon"/>
              </a:rPr>
              <a:t>C</a:t>
            </a:r>
            <a:r>
              <a:rPr lang="en-US" altLang="en-US" b="1" baseline="-25000">
                <a:solidFill>
                  <a:schemeClr val="bg1"/>
                </a:solidFill>
              </a:rPr>
              <a:t>13</a:t>
            </a:r>
            <a:r>
              <a:rPr lang="en-US" altLang="en-US" b="1">
                <a:solidFill>
                  <a:schemeClr val="bg1"/>
                </a:solidFill>
                <a:hlinkClick r:id="rId4" tooltip="Hydrogen"/>
              </a:rPr>
              <a:t>H</a:t>
            </a:r>
            <a:r>
              <a:rPr lang="en-US" altLang="en-US" b="1" baseline="-25000">
                <a:solidFill>
                  <a:schemeClr val="bg1"/>
                </a:solidFill>
              </a:rPr>
              <a:t>10</a:t>
            </a:r>
            <a:r>
              <a:rPr lang="en-US" altLang="en-US" b="1">
                <a:solidFill>
                  <a:schemeClr val="bg1"/>
                </a:solidFill>
                <a:hlinkClick r:id="rId5" tooltip="Nitrogen"/>
              </a:rPr>
              <a:t>N</a:t>
            </a:r>
            <a:r>
              <a:rPr lang="en-US" altLang="en-US" b="1" baseline="-25000">
                <a:solidFill>
                  <a:schemeClr val="bg1"/>
                </a:solidFill>
              </a:rPr>
              <a:t>2</a:t>
            </a:r>
            <a:r>
              <a:rPr lang="en-US" altLang="en-US" b="1">
                <a:solidFill>
                  <a:schemeClr val="bg1"/>
                </a:solidFill>
                <a:hlinkClick r:id="rId6" tooltip="Oxygen"/>
              </a:rPr>
              <a:t>O</a:t>
            </a:r>
            <a:r>
              <a:rPr lang="en-US" altLang="en-US" b="1" baseline="-25000">
                <a:solidFill>
                  <a:schemeClr val="bg1"/>
                </a:solidFill>
              </a:rPr>
              <a:t>4</a:t>
            </a:r>
          </a:p>
          <a:p>
            <a:pPr algn="ctr"/>
            <a:endParaRPr lang="en-US" altLang="en-US" b="1" baseline="-25000">
              <a:solidFill>
                <a:schemeClr val="bg1"/>
              </a:solidFill>
            </a:endParaRPr>
          </a:p>
          <a:p>
            <a:pPr>
              <a:buFontTx/>
              <a:buAutoNum type="arabicPeriod"/>
            </a:pPr>
            <a:r>
              <a:rPr lang="en-US" altLang="en-US" b="1">
                <a:solidFill>
                  <a:schemeClr val="bg1"/>
                </a:solidFill>
              </a:rPr>
              <a:t> Prescribed to pregnant women to combat morning sickness and as an aid to help them sleep.</a:t>
            </a:r>
          </a:p>
          <a:p>
            <a:pPr>
              <a:buFontTx/>
              <a:buAutoNum type="arabicPeriod"/>
            </a:pPr>
            <a:endParaRPr lang="en-US" altLang="en-US" b="1">
              <a:solidFill>
                <a:schemeClr val="bg1"/>
              </a:solidFill>
            </a:endParaRPr>
          </a:p>
          <a:p>
            <a:pPr>
              <a:buFontTx/>
              <a:buAutoNum type="arabicPeriod"/>
            </a:pPr>
            <a:r>
              <a:rPr lang="en-US" altLang="en-US" b="1">
                <a:solidFill>
                  <a:schemeClr val="bg1"/>
                </a:solidFill>
              </a:rPr>
              <a:t> Sold from 1957 to 1961 in almost fifty countries.</a:t>
            </a:r>
          </a:p>
          <a:p>
            <a:endParaRPr lang="en-US" altLang="en-US" b="1">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1650</Words>
  <Application>Microsoft Office PowerPoint</Application>
  <PresentationFormat>On-screen Show (4:3)</PresentationFormat>
  <Paragraphs>386</Paragraphs>
  <Slides>30</Slides>
  <Notes>30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3" baseType="lpstr">
      <vt:lpstr>Arial</vt:lpstr>
      <vt:lpstr>Default Design</vt:lpstr>
      <vt:lpstr>Microsoft Office Excel 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Thr 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Alan Kaylor Cline</dc:creator>
  <cp:lastModifiedBy>Alan</cp:lastModifiedBy>
  <cp:revision>8</cp:revision>
  <dcterms:created xsi:type="dcterms:W3CDTF">2009-04-15T15:51:18Z</dcterms:created>
  <dcterms:modified xsi:type="dcterms:W3CDTF">2014-04-02T14:33:14Z</dcterms:modified>
</cp:coreProperties>
</file>