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wmf" ContentType="image/x-wmf"/>
  <Default Extension="rels" ContentType="application/vnd.openxmlformats-package.relationships+xml"/>
  <Default Extension="xml" ContentType="application/xml"/>
  <Default Extension="fntdata" ContentType="application/x-fontdata"/>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activeX/activeX1.xml" ContentType="application/vnd.ms-office.activeX+xml"/>
  <Override PartName="/ppt/activeX/activeX1.bin" ContentType="application/vnd.ms-office.activeX"/>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notesMasterIdLst>
    <p:notesMasterId r:id="rId62"/>
  </p:notesMasterIdLst>
  <p:sldIdLst>
    <p:sldId id="258" r:id="rId2"/>
    <p:sldId id="293" r:id="rId3"/>
    <p:sldId id="296" r:id="rId4"/>
    <p:sldId id="358" r:id="rId5"/>
    <p:sldId id="294" r:id="rId6"/>
    <p:sldId id="297" r:id="rId7"/>
    <p:sldId id="298" r:id="rId8"/>
    <p:sldId id="303" r:id="rId9"/>
    <p:sldId id="299" r:id="rId10"/>
    <p:sldId id="301" r:id="rId11"/>
    <p:sldId id="300" r:id="rId12"/>
    <p:sldId id="302" r:id="rId13"/>
    <p:sldId id="304" r:id="rId14"/>
    <p:sldId id="310" r:id="rId15"/>
    <p:sldId id="307" r:id="rId16"/>
    <p:sldId id="308" r:id="rId17"/>
    <p:sldId id="305" r:id="rId18"/>
    <p:sldId id="312" r:id="rId19"/>
    <p:sldId id="306" r:id="rId20"/>
    <p:sldId id="309" r:id="rId21"/>
    <p:sldId id="311" r:id="rId22"/>
    <p:sldId id="313" r:id="rId23"/>
    <p:sldId id="314" r:id="rId24"/>
    <p:sldId id="315" r:id="rId25"/>
    <p:sldId id="317" r:id="rId26"/>
    <p:sldId id="316" r:id="rId27"/>
    <p:sldId id="318" r:id="rId28"/>
    <p:sldId id="319" r:id="rId29"/>
    <p:sldId id="320" r:id="rId30"/>
    <p:sldId id="321" r:id="rId31"/>
    <p:sldId id="344" r:id="rId32"/>
    <p:sldId id="360" r:id="rId33"/>
    <p:sldId id="349" r:id="rId34"/>
    <p:sldId id="351" r:id="rId35"/>
    <p:sldId id="354" r:id="rId36"/>
    <p:sldId id="355" r:id="rId37"/>
    <p:sldId id="341" r:id="rId38"/>
    <p:sldId id="335" r:id="rId39"/>
    <p:sldId id="337" r:id="rId40"/>
    <p:sldId id="342" r:id="rId41"/>
    <p:sldId id="340" r:id="rId42"/>
    <p:sldId id="343" r:id="rId43"/>
    <p:sldId id="361" r:id="rId44"/>
    <p:sldId id="362" r:id="rId45"/>
    <p:sldId id="357" r:id="rId46"/>
    <p:sldId id="359" r:id="rId47"/>
    <p:sldId id="356" r:id="rId48"/>
    <p:sldId id="322" r:id="rId49"/>
    <p:sldId id="323" r:id="rId50"/>
    <p:sldId id="324" r:id="rId51"/>
    <p:sldId id="325" r:id="rId52"/>
    <p:sldId id="326" r:id="rId53"/>
    <p:sldId id="327" r:id="rId54"/>
    <p:sldId id="334" r:id="rId55"/>
    <p:sldId id="333" r:id="rId56"/>
    <p:sldId id="328" r:id="rId57"/>
    <p:sldId id="332" r:id="rId58"/>
    <p:sldId id="331" r:id="rId59"/>
    <p:sldId id="330" r:id="rId60"/>
    <p:sldId id="329" r:id="rId61"/>
  </p:sldIdLst>
  <p:sldSz cx="9144000" cy="6858000" type="screen4x3"/>
  <p:notesSz cx="6858000" cy="9144000"/>
  <p:embeddedFontLst>
    <p:embeddedFont>
      <p:font typeface="Eurostile" charset="0"/>
      <p:regular r:id="rId63"/>
      <p:bold r:id="rId64"/>
    </p:embeddedFont>
    <p:embeddedFont>
      <p:font typeface="Copperplate Gothic Bold" pitchFamily="34" charset="0"/>
      <p:regular r:id="rId65"/>
    </p:embeddedFont>
  </p:embeddedFontLst>
  <p:defaultTextStyle>
    <a:defPPr>
      <a:defRPr lang="en-US"/>
    </a:defPPr>
    <a:lvl1pPr algn="ctr" rtl="0" fontAlgn="base">
      <a:spcBef>
        <a:spcPct val="0"/>
      </a:spcBef>
      <a:spcAft>
        <a:spcPct val="0"/>
      </a:spcAft>
      <a:defRPr sz="2400" kern="1200">
        <a:solidFill>
          <a:schemeClr val="tx1"/>
        </a:solidFill>
        <a:latin typeface="Eurostile" pitchFamily="34" charset="0"/>
        <a:ea typeface="+mn-ea"/>
        <a:cs typeface="+mn-cs"/>
      </a:defRPr>
    </a:lvl1pPr>
    <a:lvl2pPr marL="457200" algn="ctr" rtl="0" fontAlgn="base">
      <a:spcBef>
        <a:spcPct val="0"/>
      </a:spcBef>
      <a:spcAft>
        <a:spcPct val="0"/>
      </a:spcAft>
      <a:defRPr sz="2400" kern="1200">
        <a:solidFill>
          <a:schemeClr val="tx1"/>
        </a:solidFill>
        <a:latin typeface="Eurostile" pitchFamily="34" charset="0"/>
        <a:ea typeface="+mn-ea"/>
        <a:cs typeface="+mn-cs"/>
      </a:defRPr>
    </a:lvl2pPr>
    <a:lvl3pPr marL="914400" algn="ctr" rtl="0" fontAlgn="base">
      <a:spcBef>
        <a:spcPct val="0"/>
      </a:spcBef>
      <a:spcAft>
        <a:spcPct val="0"/>
      </a:spcAft>
      <a:defRPr sz="2400" kern="1200">
        <a:solidFill>
          <a:schemeClr val="tx1"/>
        </a:solidFill>
        <a:latin typeface="Eurostile" pitchFamily="34" charset="0"/>
        <a:ea typeface="+mn-ea"/>
        <a:cs typeface="+mn-cs"/>
      </a:defRPr>
    </a:lvl3pPr>
    <a:lvl4pPr marL="1371600" algn="ctr" rtl="0" fontAlgn="base">
      <a:spcBef>
        <a:spcPct val="0"/>
      </a:spcBef>
      <a:spcAft>
        <a:spcPct val="0"/>
      </a:spcAft>
      <a:defRPr sz="2400" kern="1200">
        <a:solidFill>
          <a:schemeClr val="tx1"/>
        </a:solidFill>
        <a:latin typeface="Eurostile" pitchFamily="34" charset="0"/>
        <a:ea typeface="+mn-ea"/>
        <a:cs typeface="+mn-cs"/>
      </a:defRPr>
    </a:lvl4pPr>
    <a:lvl5pPr marL="1828800" algn="ctr" rtl="0" fontAlgn="base">
      <a:spcBef>
        <a:spcPct val="0"/>
      </a:spcBef>
      <a:spcAft>
        <a:spcPct val="0"/>
      </a:spcAft>
      <a:defRPr sz="2400" kern="1200">
        <a:solidFill>
          <a:schemeClr val="tx1"/>
        </a:solidFill>
        <a:latin typeface="Eurostile" pitchFamily="34" charset="0"/>
        <a:ea typeface="+mn-ea"/>
        <a:cs typeface="+mn-cs"/>
      </a:defRPr>
    </a:lvl5pPr>
    <a:lvl6pPr marL="2286000" algn="l" defTabSz="914400" rtl="0" eaLnBrk="1" latinLnBrk="0" hangingPunct="1">
      <a:defRPr sz="2400" kern="1200">
        <a:solidFill>
          <a:schemeClr val="tx1"/>
        </a:solidFill>
        <a:latin typeface="Eurostile" pitchFamily="34" charset="0"/>
        <a:ea typeface="+mn-ea"/>
        <a:cs typeface="+mn-cs"/>
      </a:defRPr>
    </a:lvl6pPr>
    <a:lvl7pPr marL="2743200" algn="l" defTabSz="914400" rtl="0" eaLnBrk="1" latinLnBrk="0" hangingPunct="1">
      <a:defRPr sz="2400" kern="1200">
        <a:solidFill>
          <a:schemeClr val="tx1"/>
        </a:solidFill>
        <a:latin typeface="Eurostile" pitchFamily="34" charset="0"/>
        <a:ea typeface="+mn-ea"/>
        <a:cs typeface="+mn-cs"/>
      </a:defRPr>
    </a:lvl7pPr>
    <a:lvl8pPr marL="3200400" algn="l" defTabSz="914400" rtl="0" eaLnBrk="1" latinLnBrk="0" hangingPunct="1">
      <a:defRPr sz="2400" kern="1200">
        <a:solidFill>
          <a:schemeClr val="tx1"/>
        </a:solidFill>
        <a:latin typeface="Eurostile" pitchFamily="34" charset="0"/>
        <a:ea typeface="+mn-ea"/>
        <a:cs typeface="+mn-cs"/>
      </a:defRPr>
    </a:lvl8pPr>
    <a:lvl9pPr marL="3657600" algn="l" defTabSz="914400" rtl="0" eaLnBrk="1" latinLnBrk="0" hangingPunct="1">
      <a:defRPr sz="2400" kern="1200">
        <a:solidFill>
          <a:schemeClr val="tx1"/>
        </a:solidFill>
        <a:latin typeface="Eurostile"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339966"/>
    <a:srgbClr val="993300"/>
    <a:srgbClr val="003399"/>
    <a:srgbClr val="666633"/>
    <a:srgbClr val="FF3300"/>
    <a:srgbClr val="990099"/>
    <a:srgbClr val="FFFF00"/>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795" autoAdjust="0"/>
    <p:restoredTop sz="95320" autoAdjust="0"/>
  </p:normalViewPr>
  <p:slideViewPr>
    <p:cSldViewPr>
      <p:cViewPr varScale="1">
        <p:scale>
          <a:sx n="82" d="100"/>
          <a:sy n="82" d="100"/>
        </p:scale>
        <p:origin x="-96" y="-33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8604"/>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font" Target="fonts/font1.fntdata"/><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font" Target="fonts/font3.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font" Target="fonts/font2.fntdata"/><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s>
</file>

<file path=ppt/activeX/_rels/activeX1.xml.rels><?xml version="1.0" encoding="UTF-8" standalone="yes"?>
<Relationships xmlns="http://schemas.openxmlformats.org/package/2006/relationships"><Relationship Id="rId1" Type="http://schemas.microsoft.com/office/2006/relationships/activeXControlBinary" Target="activeX1.bin"/></Relationships>
</file>

<file path=ppt/activeX/activeX1.xml><?xml version="1.0" encoding="utf-8"?>
<ax:ocx xmlns:ax="http://schemas.microsoft.com/office/2006/activeX" xmlns:r="http://schemas.openxmlformats.org/officeDocument/2006/relationships" ax:classid="{D27CDB6E-AE6D-11CF-96B8-444553540000}" ax:persistence="persistStorage" r:id="rId1"/>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9.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latin typeface="Times New Roman" pitchFamily="18" charset="0"/>
              </a:defRPr>
            </a:lvl1pPr>
          </a:lstStyle>
          <a:p>
            <a:endParaRPr lang="en-US"/>
          </a:p>
        </p:txBody>
      </p:sp>
      <p:sp>
        <p:nvSpPr>
          <p:cNvPr id="4099"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endParaRPr lang="en-US"/>
          </a:p>
        </p:txBody>
      </p:sp>
      <p:sp>
        <p:nvSpPr>
          <p:cNvPr id="410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2" name="Rectangle 6"/>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latin typeface="Times New Roman" pitchFamily="18" charset="0"/>
              </a:defRPr>
            </a:lvl1pPr>
          </a:lstStyle>
          <a:p>
            <a:endParaRPr lang="en-US"/>
          </a:p>
        </p:txBody>
      </p:sp>
      <p:sp>
        <p:nvSpPr>
          <p:cNvPr id="4103" name="Rectangle 7"/>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fld id="{B274076B-54ED-4E78-BD6E-9DBBE1BB8783}" type="slidenum">
              <a:rPr lang="en-US"/>
              <a:pPr/>
              <a:t>‹#›</a:t>
            </a:fld>
            <a:endParaRPr lang="en-US"/>
          </a:p>
        </p:txBody>
      </p:sp>
    </p:spTree>
    <p:extLst>
      <p:ext uri="{BB962C8B-B14F-4D97-AF65-F5344CB8AC3E}">
        <p14:creationId xmlns:p14="http://schemas.microsoft.com/office/powerpoint/2010/main" val="302754845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553E870-78A2-4297-A371-D8A55C0E9F2B}" type="slidenum">
              <a:rPr lang="en-US"/>
              <a:pPr/>
              <a:t>1</a:t>
            </a:fld>
            <a:endParaRPr lang="en-US"/>
          </a:p>
        </p:txBody>
      </p:sp>
      <p:sp>
        <p:nvSpPr>
          <p:cNvPr id="199682" name="Rectangle 2"/>
          <p:cNvSpPr>
            <a:spLocks noGrp="1" noRot="1" noChangeAspect="1" noChangeArrowheads="1" noTextEdit="1"/>
          </p:cNvSpPr>
          <p:nvPr>
            <p:ph type="sldImg"/>
          </p:nvPr>
        </p:nvSpPr>
        <p:spPr>
          <a:ln/>
        </p:spPr>
      </p:sp>
      <p:sp>
        <p:nvSpPr>
          <p:cNvPr id="1996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22DCD3E-0CB9-44D7-8E02-60B7303A4B2F}" type="slidenum">
              <a:rPr lang="en-US"/>
              <a:pPr/>
              <a:t>10</a:t>
            </a:fld>
            <a:endParaRPr lang="en-US"/>
          </a:p>
        </p:txBody>
      </p:sp>
      <p:sp>
        <p:nvSpPr>
          <p:cNvPr id="366594" name="Rectangle 2"/>
          <p:cNvSpPr>
            <a:spLocks noGrp="1" noRot="1" noChangeAspect="1" noChangeArrowheads="1" noTextEdit="1"/>
          </p:cNvSpPr>
          <p:nvPr>
            <p:ph type="sldImg"/>
          </p:nvPr>
        </p:nvSpPr>
        <p:spPr>
          <a:ln/>
        </p:spPr>
      </p:sp>
      <p:sp>
        <p:nvSpPr>
          <p:cNvPr id="3665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E5D03B9-4866-4B1A-BB96-DB4E57B7C726}" type="slidenum">
              <a:rPr lang="en-US"/>
              <a:pPr/>
              <a:t>11</a:t>
            </a:fld>
            <a:endParaRPr lang="en-US"/>
          </a:p>
        </p:txBody>
      </p:sp>
      <p:sp>
        <p:nvSpPr>
          <p:cNvPr id="364546" name="Rectangle 2"/>
          <p:cNvSpPr>
            <a:spLocks noGrp="1" noRot="1" noChangeAspect="1" noChangeArrowheads="1" noTextEdit="1"/>
          </p:cNvSpPr>
          <p:nvPr>
            <p:ph type="sldImg"/>
          </p:nvPr>
        </p:nvSpPr>
        <p:spPr>
          <a:ln/>
        </p:spPr>
      </p:sp>
      <p:sp>
        <p:nvSpPr>
          <p:cNvPr id="3645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B7B9958-1D00-4E9E-8F51-027D51C8B989}" type="slidenum">
              <a:rPr lang="en-US"/>
              <a:pPr/>
              <a:t>12</a:t>
            </a:fld>
            <a:endParaRPr lang="en-US"/>
          </a:p>
        </p:txBody>
      </p:sp>
      <p:sp>
        <p:nvSpPr>
          <p:cNvPr id="368642" name="Rectangle 2"/>
          <p:cNvSpPr>
            <a:spLocks noGrp="1" noRot="1" noChangeAspect="1" noChangeArrowheads="1" noTextEdit="1"/>
          </p:cNvSpPr>
          <p:nvPr>
            <p:ph type="sldImg"/>
          </p:nvPr>
        </p:nvSpPr>
        <p:spPr>
          <a:ln/>
        </p:spPr>
      </p:sp>
      <p:sp>
        <p:nvSpPr>
          <p:cNvPr id="3686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9F32CBC-3DC0-4952-BD07-234A26D2B568}" type="slidenum">
              <a:rPr lang="en-US"/>
              <a:pPr/>
              <a:t>13</a:t>
            </a:fld>
            <a:endParaRPr lang="en-US"/>
          </a:p>
        </p:txBody>
      </p:sp>
      <p:sp>
        <p:nvSpPr>
          <p:cNvPr id="394242" name="Rectangle 2"/>
          <p:cNvSpPr>
            <a:spLocks noGrp="1" noRot="1" noChangeAspect="1" noChangeArrowheads="1" noTextEdit="1"/>
          </p:cNvSpPr>
          <p:nvPr>
            <p:ph type="sldImg"/>
          </p:nvPr>
        </p:nvSpPr>
        <p:spPr>
          <a:ln/>
        </p:spPr>
      </p:sp>
      <p:sp>
        <p:nvSpPr>
          <p:cNvPr id="3942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8DCBE3A-1B14-40AE-B4B4-EC479B139C7A}" type="slidenum">
              <a:rPr lang="en-US"/>
              <a:pPr/>
              <a:t>14</a:t>
            </a:fld>
            <a:endParaRPr lang="en-US"/>
          </a:p>
        </p:txBody>
      </p:sp>
      <p:sp>
        <p:nvSpPr>
          <p:cNvPr id="400386" name="Rectangle 2"/>
          <p:cNvSpPr>
            <a:spLocks noGrp="1" noRot="1" noChangeAspect="1" noChangeArrowheads="1" noTextEdit="1"/>
          </p:cNvSpPr>
          <p:nvPr>
            <p:ph type="sldImg"/>
          </p:nvPr>
        </p:nvSpPr>
        <p:spPr>
          <a:ln/>
        </p:spPr>
      </p:sp>
      <p:sp>
        <p:nvSpPr>
          <p:cNvPr id="4003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DCFE1E4-C37D-4BB2-B237-13AC342DF0C5}" type="slidenum">
              <a:rPr lang="en-US"/>
              <a:pPr/>
              <a:t>15</a:t>
            </a:fld>
            <a:endParaRPr lang="en-US"/>
          </a:p>
        </p:txBody>
      </p:sp>
      <p:sp>
        <p:nvSpPr>
          <p:cNvPr id="397314" name="Rectangle 2"/>
          <p:cNvSpPr>
            <a:spLocks noGrp="1" noRot="1" noChangeAspect="1" noChangeArrowheads="1" noTextEdit="1"/>
          </p:cNvSpPr>
          <p:nvPr>
            <p:ph type="sldImg"/>
          </p:nvPr>
        </p:nvSpPr>
        <p:spPr>
          <a:ln/>
        </p:spPr>
      </p:sp>
      <p:sp>
        <p:nvSpPr>
          <p:cNvPr id="397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14E5ED2-ACDB-416B-AEB9-EB8C484A2BFC}" type="slidenum">
              <a:rPr lang="en-US"/>
              <a:pPr/>
              <a:t>16</a:t>
            </a:fld>
            <a:endParaRPr lang="en-US"/>
          </a:p>
        </p:txBody>
      </p:sp>
      <p:sp>
        <p:nvSpPr>
          <p:cNvPr id="398338" name="Rectangle 2"/>
          <p:cNvSpPr>
            <a:spLocks noGrp="1" noRot="1" noChangeAspect="1" noChangeArrowheads="1" noTextEdit="1"/>
          </p:cNvSpPr>
          <p:nvPr>
            <p:ph type="sldImg"/>
          </p:nvPr>
        </p:nvSpPr>
        <p:spPr>
          <a:ln/>
        </p:spPr>
      </p:sp>
      <p:sp>
        <p:nvSpPr>
          <p:cNvPr id="3983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8DD3BA0-BA6D-461A-95BF-4C2E7F6AC2A0}" type="slidenum">
              <a:rPr lang="en-US"/>
              <a:pPr/>
              <a:t>17</a:t>
            </a:fld>
            <a:endParaRPr lang="en-US"/>
          </a:p>
        </p:txBody>
      </p:sp>
      <p:sp>
        <p:nvSpPr>
          <p:cNvPr id="395266" name="Rectangle 2"/>
          <p:cNvSpPr>
            <a:spLocks noGrp="1" noRot="1" noChangeAspect="1" noChangeArrowheads="1" noTextEdit="1"/>
          </p:cNvSpPr>
          <p:nvPr>
            <p:ph type="sldImg"/>
          </p:nvPr>
        </p:nvSpPr>
        <p:spPr>
          <a:ln/>
        </p:spPr>
      </p:sp>
      <p:sp>
        <p:nvSpPr>
          <p:cNvPr id="3952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A33C070-6D74-49D7-AD42-7F1DE80E23C0}" type="slidenum">
              <a:rPr lang="en-US"/>
              <a:pPr/>
              <a:t>18</a:t>
            </a:fld>
            <a:endParaRPr lang="en-US"/>
          </a:p>
        </p:txBody>
      </p:sp>
      <p:sp>
        <p:nvSpPr>
          <p:cNvPr id="402434" name="Rectangle 2"/>
          <p:cNvSpPr>
            <a:spLocks noGrp="1" noRot="1" noChangeAspect="1" noChangeArrowheads="1" noTextEdit="1"/>
          </p:cNvSpPr>
          <p:nvPr>
            <p:ph type="sldImg"/>
          </p:nvPr>
        </p:nvSpPr>
        <p:spPr>
          <a:ln/>
        </p:spPr>
      </p:sp>
      <p:sp>
        <p:nvSpPr>
          <p:cNvPr id="4024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C030C0B-42CC-4ED6-A09E-4D96C5A9D89D}" type="slidenum">
              <a:rPr lang="en-US"/>
              <a:pPr/>
              <a:t>19</a:t>
            </a:fld>
            <a:endParaRPr lang="en-US"/>
          </a:p>
        </p:txBody>
      </p:sp>
      <p:sp>
        <p:nvSpPr>
          <p:cNvPr id="396290" name="Rectangle 2"/>
          <p:cNvSpPr>
            <a:spLocks noGrp="1" noRot="1" noChangeAspect="1" noChangeArrowheads="1" noTextEdit="1"/>
          </p:cNvSpPr>
          <p:nvPr>
            <p:ph type="sldImg"/>
          </p:nvPr>
        </p:nvSpPr>
        <p:spPr>
          <a:ln/>
        </p:spPr>
      </p:sp>
      <p:sp>
        <p:nvSpPr>
          <p:cNvPr id="3962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E4F4B44-BF41-40B5-A755-168C1429A8C3}" type="slidenum">
              <a:rPr lang="en-US"/>
              <a:pPr/>
              <a:t>2</a:t>
            </a:fld>
            <a:endParaRPr lang="en-US"/>
          </a:p>
        </p:txBody>
      </p:sp>
      <p:sp>
        <p:nvSpPr>
          <p:cNvPr id="333826" name="Rectangle 2"/>
          <p:cNvSpPr>
            <a:spLocks noGrp="1" noRot="1" noChangeAspect="1" noChangeArrowheads="1" noTextEdit="1"/>
          </p:cNvSpPr>
          <p:nvPr>
            <p:ph type="sldImg"/>
          </p:nvPr>
        </p:nvSpPr>
        <p:spPr>
          <a:ln/>
        </p:spPr>
      </p:sp>
      <p:sp>
        <p:nvSpPr>
          <p:cNvPr id="3338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81CF700-9849-4C57-A3E6-C4283BB1565C}" type="slidenum">
              <a:rPr lang="en-US"/>
              <a:pPr/>
              <a:t>20</a:t>
            </a:fld>
            <a:endParaRPr lang="en-US"/>
          </a:p>
        </p:txBody>
      </p:sp>
      <p:sp>
        <p:nvSpPr>
          <p:cNvPr id="399362" name="Rectangle 2"/>
          <p:cNvSpPr>
            <a:spLocks noGrp="1" noRot="1" noChangeAspect="1" noChangeArrowheads="1" noTextEdit="1"/>
          </p:cNvSpPr>
          <p:nvPr>
            <p:ph type="sldImg"/>
          </p:nvPr>
        </p:nvSpPr>
        <p:spPr>
          <a:ln/>
        </p:spPr>
      </p:sp>
      <p:sp>
        <p:nvSpPr>
          <p:cNvPr id="3993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539BD2E-5B53-430F-8E70-D3C037762A41}" type="slidenum">
              <a:rPr lang="en-US"/>
              <a:pPr/>
              <a:t>21</a:t>
            </a:fld>
            <a:endParaRPr lang="en-US"/>
          </a:p>
        </p:txBody>
      </p:sp>
      <p:sp>
        <p:nvSpPr>
          <p:cNvPr id="401410" name="Rectangle 2"/>
          <p:cNvSpPr>
            <a:spLocks noGrp="1" noRot="1" noChangeAspect="1" noChangeArrowheads="1" noTextEdit="1"/>
          </p:cNvSpPr>
          <p:nvPr>
            <p:ph type="sldImg"/>
          </p:nvPr>
        </p:nvSpPr>
        <p:spPr>
          <a:ln/>
        </p:spPr>
      </p:sp>
      <p:sp>
        <p:nvSpPr>
          <p:cNvPr id="401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E408290-3768-4FDF-A71F-156E0F8668EE}" type="slidenum">
              <a:rPr lang="en-US"/>
              <a:pPr/>
              <a:t>22</a:t>
            </a:fld>
            <a:endParaRPr lang="en-US"/>
          </a:p>
        </p:txBody>
      </p:sp>
      <p:sp>
        <p:nvSpPr>
          <p:cNvPr id="417794" name="Rectangle 2"/>
          <p:cNvSpPr>
            <a:spLocks noGrp="1" noRot="1" noChangeAspect="1" noChangeArrowheads="1" noTextEdit="1"/>
          </p:cNvSpPr>
          <p:nvPr>
            <p:ph type="sldImg"/>
          </p:nvPr>
        </p:nvSpPr>
        <p:spPr>
          <a:ln/>
        </p:spPr>
      </p:sp>
      <p:sp>
        <p:nvSpPr>
          <p:cNvPr id="4177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9FF8BFF-5AAD-4DC6-B49B-FA8FFF8B8C7F}" type="slidenum">
              <a:rPr lang="en-US"/>
              <a:pPr/>
              <a:t>23</a:t>
            </a:fld>
            <a:endParaRPr lang="en-US"/>
          </a:p>
        </p:txBody>
      </p:sp>
      <p:sp>
        <p:nvSpPr>
          <p:cNvPr id="418818" name="Rectangle 2"/>
          <p:cNvSpPr>
            <a:spLocks noGrp="1" noRot="1" noChangeAspect="1" noChangeArrowheads="1" noTextEdit="1"/>
          </p:cNvSpPr>
          <p:nvPr>
            <p:ph type="sldImg"/>
          </p:nvPr>
        </p:nvSpPr>
        <p:spPr>
          <a:ln/>
        </p:spPr>
      </p:sp>
      <p:sp>
        <p:nvSpPr>
          <p:cNvPr id="4188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06E88B5-1CD1-44CD-B4D2-A71A40B27588}" type="slidenum">
              <a:rPr lang="en-US"/>
              <a:pPr/>
              <a:t>24</a:t>
            </a:fld>
            <a:endParaRPr lang="en-US"/>
          </a:p>
        </p:txBody>
      </p:sp>
      <p:sp>
        <p:nvSpPr>
          <p:cNvPr id="419842" name="Rectangle 2"/>
          <p:cNvSpPr>
            <a:spLocks noGrp="1" noRot="1" noChangeAspect="1" noChangeArrowheads="1" noTextEdit="1"/>
          </p:cNvSpPr>
          <p:nvPr>
            <p:ph type="sldImg"/>
          </p:nvPr>
        </p:nvSpPr>
        <p:spPr>
          <a:ln/>
        </p:spPr>
      </p:sp>
      <p:sp>
        <p:nvSpPr>
          <p:cNvPr id="419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2D4EBFD-5868-4FCD-8901-82B9FA02E1CA}" type="slidenum">
              <a:rPr lang="en-US"/>
              <a:pPr/>
              <a:t>25</a:t>
            </a:fld>
            <a:endParaRPr lang="en-US"/>
          </a:p>
        </p:txBody>
      </p:sp>
      <p:sp>
        <p:nvSpPr>
          <p:cNvPr id="411650" name="Rectangle 2"/>
          <p:cNvSpPr>
            <a:spLocks noGrp="1" noRot="1" noChangeAspect="1" noChangeArrowheads="1" noTextEdit="1"/>
          </p:cNvSpPr>
          <p:nvPr>
            <p:ph type="sldImg"/>
          </p:nvPr>
        </p:nvSpPr>
        <p:spPr>
          <a:ln/>
        </p:spPr>
      </p:sp>
      <p:sp>
        <p:nvSpPr>
          <p:cNvPr id="4116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46A70DE-CB13-4371-B6B4-E36B491BE5BD}" type="slidenum">
              <a:rPr lang="en-US"/>
              <a:pPr/>
              <a:t>26</a:t>
            </a:fld>
            <a:endParaRPr lang="en-US"/>
          </a:p>
        </p:txBody>
      </p:sp>
      <p:sp>
        <p:nvSpPr>
          <p:cNvPr id="420866" name="Rectangle 2"/>
          <p:cNvSpPr>
            <a:spLocks noGrp="1" noRot="1" noChangeAspect="1" noChangeArrowheads="1" noTextEdit="1"/>
          </p:cNvSpPr>
          <p:nvPr>
            <p:ph type="sldImg"/>
          </p:nvPr>
        </p:nvSpPr>
        <p:spPr>
          <a:ln/>
        </p:spPr>
      </p:sp>
      <p:sp>
        <p:nvSpPr>
          <p:cNvPr id="4208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83569D3-11E0-43B8-9E64-3653135B3981}" type="slidenum">
              <a:rPr lang="en-US"/>
              <a:pPr/>
              <a:t>27</a:t>
            </a:fld>
            <a:endParaRPr lang="en-US"/>
          </a:p>
        </p:txBody>
      </p:sp>
      <p:sp>
        <p:nvSpPr>
          <p:cNvPr id="421890" name="Rectangle 2"/>
          <p:cNvSpPr>
            <a:spLocks noGrp="1" noRot="1" noChangeAspect="1" noChangeArrowheads="1" noTextEdit="1"/>
          </p:cNvSpPr>
          <p:nvPr>
            <p:ph type="sldImg"/>
          </p:nvPr>
        </p:nvSpPr>
        <p:spPr>
          <a:ln/>
        </p:spPr>
      </p:sp>
      <p:sp>
        <p:nvSpPr>
          <p:cNvPr id="4218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3F18B18-4016-45BF-9FF1-750B37F4AA1A}" type="slidenum">
              <a:rPr lang="en-US"/>
              <a:pPr/>
              <a:t>28</a:t>
            </a:fld>
            <a:endParaRPr lang="en-US"/>
          </a:p>
        </p:txBody>
      </p:sp>
      <p:sp>
        <p:nvSpPr>
          <p:cNvPr id="422914" name="Rectangle 2"/>
          <p:cNvSpPr>
            <a:spLocks noGrp="1" noRot="1" noChangeAspect="1" noChangeArrowheads="1" noTextEdit="1"/>
          </p:cNvSpPr>
          <p:nvPr>
            <p:ph type="sldImg"/>
          </p:nvPr>
        </p:nvSpPr>
        <p:spPr>
          <a:ln/>
        </p:spPr>
      </p:sp>
      <p:sp>
        <p:nvSpPr>
          <p:cNvPr id="4229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BAB14CF-549B-4189-A97D-F8C73D9FDFCF}" type="slidenum">
              <a:rPr lang="en-US"/>
              <a:pPr/>
              <a:t>29</a:t>
            </a:fld>
            <a:endParaRPr lang="en-US"/>
          </a:p>
        </p:txBody>
      </p:sp>
      <p:sp>
        <p:nvSpPr>
          <p:cNvPr id="423938" name="Rectangle 2"/>
          <p:cNvSpPr>
            <a:spLocks noGrp="1" noRot="1" noChangeAspect="1" noChangeArrowheads="1" noTextEdit="1"/>
          </p:cNvSpPr>
          <p:nvPr>
            <p:ph type="sldImg"/>
          </p:nvPr>
        </p:nvSpPr>
        <p:spPr>
          <a:ln/>
        </p:spPr>
      </p:sp>
      <p:sp>
        <p:nvSpPr>
          <p:cNvPr id="4239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81A3033-CEAD-4FB2-9B33-996428195579}" type="slidenum">
              <a:rPr lang="en-US"/>
              <a:pPr/>
              <a:t>3</a:t>
            </a:fld>
            <a:endParaRPr lang="en-US"/>
          </a:p>
        </p:txBody>
      </p:sp>
      <p:sp>
        <p:nvSpPr>
          <p:cNvPr id="334850" name="Rectangle 2"/>
          <p:cNvSpPr>
            <a:spLocks noGrp="1" noRot="1" noChangeAspect="1" noChangeArrowheads="1" noTextEdit="1"/>
          </p:cNvSpPr>
          <p:nvPr>
            <p:ph type="sldImg"/>
          </p:nvPr>
        </p:nvSpPr>
        <p:spPr>
          <a:ln/>
        </p:spPr>
      </p:sp>
      <p:sp>
        <p:nvSpPr>
          <p:cNvPr id="3348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6669185-C156-4E57-BA48-3773BE6FED28}" type="slidenum">
              <a:rPr lang="en-US"/>
              <a:pPr/>
              <a:t>30</a:t>
            </a:fld>
            <a:endParaRPr lang="en-US"/>
          </a:p>
        </p:txBody>
      </p:sp>
      <p:sp>
        <p:nvSpPr>
          <p:cNvPr id="428034" name="Rectangle 2"/>
          <p:cNvSpPr>
            <a:spLocks noGrp="1" noRot="1" noChangeAspect="1" noChangeArrowheads="1" noTextEdit="1"/>
          </p:cNvSpPr>
          <p:nvPr>
            <p:ph type="sldImg"/>
          </p:nvPr>
        </p:nvSpPr>
        <p:spPr>
          <a:ln/>
        </p:spPr>
      </p:sp>
      <p:sp>
        <p:nvSpPr>
          <p:cNvPr id="4280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5EC9FC2-EF98-4143-935E-FA628F2D5EF6}" type="slidenum">
              <a:rPr lang="en-US"/>
              <a:pPr/>
              <a:t>31</a:t>
            </a:fld>
            <a:endParaRPr lang="en-US"/>
          </a:p>
        </p:txBody>
      </p:sp>
      <p:sp>
        <p:nvSpPr>
          <p:cNvPr id="497666" name="Rectangle 2"/>
          <p:cNvSpPr>
            <a:spLocks noGrp="1" noRot="1" noChangeAspect="1" noChangeArrowheads="1" noTextEdit="1"/>
          </p:cNvSpPr>
          <p:nvPr>
            <p:ph type="sldImg"/>
          </p:nvPr>
        </p:nvSpPr>
        <p:spPr>
          <a:ln/>
        </p:spPr>
      </p:sp>
      <p:sp>
        <p:nvSpPr>
          <p:cNvPr id="4976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39E1353-E316-4550-965A-5228A17AB607}" type="slidenum">
              <a:rPr lang="en-US"/>
              <a:pPr/>
              <a:t>32</a:t>
            </a:fld>
            <a:endParaRPr lang="en-US"/>
          </a:p>
        </p:txBody>
      </p:sp>
      <p:sp>
        <p:nvSpPr>
          <p:cNvPr id="468994"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468995"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2B1DE73-35AA-4DA2-B4F9-2F7F2D0C10E7}" type="slidenum">
              <a:rPr lang="en-US"/>
              <a:pPr/>
              <a:t>33</a:t>
            </a:fld>
            <a:endParaRPr lang="en-US"/>
          </a:p>
        </p:txBody>
      </p:sp>
      <p:sp>
        <p:nvSpPr>
          <p:cNvPr id="477186"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477187"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97B8527-80C1-4F05-B4ED-C8F2A286F6C1}" type="slidenum">
              <a:rPr lang="en-US"/>
              <a:pPr/>
              <a:t>34</a:t>
            </a:fld>
            <a:endParaRPr lang="en-US"/>
          </a:p>
        </p:txBody>
      </p:sp>
      <p:sp>
        <p:nvSpPr>
          <p:cNvPr id="481282"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481283"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550CA47-079F-413F-9F55-11BDC759AFD1}" type="slidenum">
              <a:rPr lang="en-US"/>
              <a:pPr/>
              <a:t>35</a:t>
            </a:fld>
            <a:endParaRPr lang="en-US"/>
          </a:p>
        </p:txBody>
      </p:sp>
      <p:sp>
        <p:nvSpPr>
          <p:cNvPr id="498690" name="Rectangle 2"/>
          <p:cNvSpPr>
            <a:spLocks noGrp="1" noRot="1" noChangeAspect="1" noChangeArrowheads="1" noTextEdit="1"/>
          </p:cNvSpPr>
          <p:nvPr>
            <p:ph type="sldImg"/>
          </p:nvPr>
        </p:nvSpPr>
        <p:spPr>
          <a:ln/>
        </p:spPr>
      </p:sp>
      <p:sp>
        <p:nvSpPr>
          <p:cNvPr id="4986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DEBC5B2-B365-4ECC-8CAB-84187ADDB1E4}" type="slidenum">
              <a:rPr lang="en-US"/>
              <a:pPr/>
              <a:t>36</a:t>
            </a:fld>
            <a:endParaRPr lang="en-US"/>
          </a:p>
        </p:txBody>
      </p:sp>
      <p:sp>
        <p:nvSpPr>
          <p:cNvPr id="499714" name="Rectangle 2"/>
          <p:cNvSpPr>
            <a:spLocks noGrp="1" noRot="1" noChangeAspect="1" noChangeArrowheads="1" noTextEdit="1"/>
          </p:cNvSpPr>
          <p:nvPr>
            <p:ph type="sldImg"/>
          </p:nvPr>
        </p:nvSpPr>
        <p:spPr>
          <a:ln/>
        </p:spPr>
      </p:sp>
      <p:sp>
        <p:nvSpPr>
          <p:cNvPr id="4997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41497C4-248B-48E6-98D4-938B2FD1DCA2}" type="slidenum">
              <a:rPr lang="en-US"/>
              <a:pPr/>
              <a:t>37</a:t>
            </a:fld>
            <a:endParaRPr lang="en-US"/>
          </a:p>
        </p:txBody>
      </p:sp>
      <p:sp>
        <p:nvSpPr>
          <p:cNvPr id="500738" name="Rectangle 2"/>
          <p:cNvSpPr>
            <a:spLocks noGrp="1" noRot="1" noChangeAspect="1" noChangeArrowheads="1" noTextEdit="1"/>
          </p:cNvSpPr>
          <p:nvPr>
            <p:ph type="sldImg"/>
          </p:nvPr>
        </p:nvSpPr>
        <p:spPr>
          <a:ln/>
        </p:spPr>
      </p:sp>
      <p:sp>
        <p:nvSpPr>
          <p:cNvPr id="5007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18E6C29-7297-4683-BD2F-A290556ACE20}" type="slidenum">
              <a:rPr lang="en-US"/>
              <a:pPr/>
              <a:t>38</a:t>
            </a:fld>
            <a:endParaRPr lang="en-US"/>
          </a:p>
        </p:txBody>
      </p:sp>
      <p:sp>
        <p:nvSpPr>
          <p:cNvPr id="456706"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456707"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B6D762A-7F96-4212-81A9-36A67A1AF813}" type="slidenum">
              <a:rPr lang="en-US"/>
              <a:pPr/>
              <a:t>39</a:t>
            </a:fld>
            <a:endParaRPr lang="en-US"/>
          </a:p>
        </p:txBody>
      </p:sp>
      <p:sp>
        <p:nvSpPr>
          <p:cNvPr id="459778"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459779"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14CC2D8-68D0-4FA2-9C9D-FABDC46ADE9F}" type="slidenum">
              <a:rPr lang="en-US"/>
              <a:pPr/>
              <a:t>4</a:t>
            </a:fld>
            <a:endParaRPr lang="en-US"/>
          </a:p>
        </p:txBody>
      </p:sp>
      <p:sp>
        <p:nvSpPr>
          <p:cNvPr id="491522"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491523"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7F93FB2-3811-4570-8780-04EB58097BBB}" type="slidenum">
              <a:rPr lang="en-US"/>
              <a:pPr/>
              <a:t>40</a:t>
            </a:fld>
            <a:endParaRPr lang="en-US"/>
          </a:p>
        </p:txBody>
      </p:sp>
      <p:sp>
        <p:nvSpPr>
          <p:cNvPr id="501762" name="Rectangle 2"/>
          <p:cNvSpPr>
            <a:spLocks noGrp="1" noRot="1" noChangeAspect="1" noChangeArrowheads="1" noTextEdit="1"/>
          </p:cNvSpPr>
          <p:nvPr>
            <p:ph type="sldImg"/>
          </p:nvPr>
        </p:nvSpPr>
        <p:spPr>
          <a:ln/>
        </p:spPr>
      </p:sp>
      <p:sp>
        <p:nvSpPr>
          <p:cNvPr id="5017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C02CC41-3406-4CCF-9CFC-B2462D7731DC}" type="slidenum">
              <a:rPr lang="en-US"/>
              <a:pPr/>
              <a:t>41</a:t>
            </a:fld>
            <a:endParaRPr lang="en-US"/>
          </a:p>
        </p:txBody>
      </p:sp>
      <p:sp>
        <p:nvSpPr>
          <p:cNvPr id="502786" name="Rectangle 2"/>
          <p:cNvSpPr>
            <a:spLocks noGrp="1" noRot="1" noChangeAspect="1" noChangeArrowheads="1" noTextEdit="1"/>
          </p:cNvSpPr>
          <p:nvPr>
            <p:ph type="sldImg"/>
          </p:nvPr>
        </p:nvSpPr>
        <p:spPr>
          <a:ln/>
        </p:spPr>
      </p:sp>
      <p:sp>
        <p:nvSpPr>
          <p:cNvPr id="5027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E135AAE-84D5-4902-805E-A2986F8F681E}" type="slidenum">
              <a:rPr lang="en-US"/>
              <a:pPr/>
              <a:t>42</a:t>
            </a:fld>
            <a:endParaRPr lang="en-US"/>
          </a:p>
        </p:txBody>
      </p:sp>
      <p:sp>
        <p:nvSpPr>
          <p:cNvPr id="503810" name="Rectangle 2"/>
          <p:cNvSpPr>
            <a:spLocks noGrp="1" noRot="1" noChangeAspect="1" noChangeArrowheads="1" noTextEdit="1"/>
          </p:cNvSpPr>
          <p:nvPr>
            <p:ph type="sldImg"/>
          </p:nvPr>
        </p:nvSpPr>
        <p:spPr>
          <a:ln/>
        </p:spPr>
      </p:sp>
      <p:sp>
        <p:nvSpPr>
          <p:cNvPr id="5038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E135AAE-84D5-4902-805E-A2986F8F681E}" type="slidenum">
              <a:rPr lang="en-US"/>
              <a:pPr/>
              <a:t>43</a:t>
            </a:fld>
            <a:endParaRPr lang="en-US"/>
          </a:p>
        </p:txBody>
      </p:sp>
      <p:sp>
        <p:nvSpPr>
          <p:cNvPr id="503810" name="Rectangle 2"/>
          <p:cNvSpPr>
            <a:spLocks noGrp="1" noRot="1" noChangeAspect="1" noChangeArrowheads="1" noTextEdit="1"/>
          </p:cNvSpPr>
          <p:nvPr>
            <p:ph type="sldImg"/>
          </p:nvPr>
        </p:nvSpPr>
        <p:spPr>
          <a:ln/>
        </p:spPr>
      </p:sp>
      <p:sp>
        <p:nvSpPr>
          <p:cNvPr id="5038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E135AAE-84D5-4902-805E-A2986F8F681E}" type="slidenum">
              <a:rPr lang="en-US"/>
              <a:pPr/>
              <a:t>44</a:t>
            </a:fld>
            <a:endParaRPr lang="en-US"/>
          </a:p>
        </p:txBody>
      </p:sp>
      <p:sp>
        <p:nvSpPr>
          <p:cNvPr id="503810" name="Rectangle 2"/>
          <p:cNvSpPr>
            <a:spLocks noGrp="1" noRot="1" noChangeAspect="1" noChangeArrowheads="1" noTextEdit="1"/>
          </p:cNvSpPr>
          <p:nvPr>
            <p:ph type="sldImg"/>
          </p:nvPr>
        </p:nvSpPr>
        <p:spPr>
          <a:ln/>
        </p:spPr>
      </p:sp>
      <p:sp>
        <p:nvSpPr>
          <p:cNvPr id="5038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2EE5263-149E-4661-968D-C8809CB912BF}" type="slidenum">
              <a:rPr lang="en-US"/>
              <a:pPr/>
              <a:t>45</a:t>
            </a:fld>
            <a:endParaRPr lang="en-US"/>
          </a:p>
        </p:txBody>
      </p:sp>
      <p:sp>
        <p:nvSpPr>
          <p:cNvPr id="504834" name="Rectangle 2"/>
          <p:cNvSpPr>
            <a:spLocks noGrp="1" noRot="1" noChangeAspect="1" noChangeArrowheads="1" noTextEdit="1"/>
          </p:cNvSpPr>
          <p:nvPr>
            <p:ph type="sldImg"/>
          </p:nvPr>
        </p:nvSpPr>
        <p:spPr>
          <a:ln/>
        </p:spPr>
      </p:sp>
      <p:sp>
        <p:nvSpPr>
          <p:cNvPr id="5048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0C92770-4DDB-499B-99A8-ECDC54A145C8}" type="slidenum">
              <a:rPr lang="en-US"/>
              <a:pPr/>
              <a:t>46</a:t>
            </a:fld>
            <a:endParaRPr lang="en-US"/>
          </a:p>
        </p:txBody>
      </p:sp>
      <p:sp>
        <p:nvSpPr>
          <p:cNvPr id="505858" name="Rectangle 2"/>
          <p:cNvSpPr>
            <a:spLocks noGrp="1" noRot="1" noChangeAspect="1" noChangeArrowheads="1" noTextEdit="1"/>
          </p:cNvSpPr>
          <p:nvPr>
            <p:ph type="sldImg"/>
          </p:nvPr>
        </p:nvSpPr>
        <p:spPr>
          <a:ln/>
        </p:spPr>
      </p:sp>
      <p:sp>
        <p:nvSpPr>
          <p:cNvPr id="5058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684DE72-7A68-4A01-ABFA-B72CC8A193AF}" type="slidenum">
              <a:rPr lang="en-US"/>
              <a:pPr/>
              <a:t>47</a:t>
            </a:fld>
            <a:endParaRPr lang="en-US"/>
          </a:p>
        </p:txBody>
      </p:sp>
      <p:sp>
        <p:nvSpPr>
          <p:cNvPr id="506882" name="Rectangle 2"/>
          <p:cNvSpPr>
            <a:spLocks noGrp="1" noRot="1" noChangeAspect="1" noChangeArrowheads="1" noTextEdit="1"/>
          </p:cNvSpPr>
          <p:nvPr>
            <p:ph type="sldImg"/>
          </p:nvPr>
        </p:nvSpPr>
        <p:spPr>
          <a:ln/>
        </p:spPr>
      </p:sp>
      <p:sp>
        <p:nvSpPr>
          <p:cNvPr id="5068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7302342-C1A7-4B5C-813B-90EFF42FFBFF}" type="slidenum">
              <a:rPr lang="en-US"/>
              <a:pPr/>
              <a:t>48</a:t>
            </a:fld>
            <a:endParaRPr lang="en-US"/>
          </a:p>
        </p:txBody>
      </p:sp>
      <p:sp>
        <p:nvSpPr>
          <p:cNvPr id="430082"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430083"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5F24210-6850-4A28-BCDC-F152D6C92B7F}" type="slidenum">
              <a:rPr lang="en-US"/>
              <a:pPr/>
              <a:t>49</a:t>
            </a:fld>
            <a:endParaRPr lang="en-US"/>
          </a:p>
        </p:txBody>
      </p:sp>
      <p:sp>
        <p:nvSpPr>
          <p:cNvPr id="432130"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432131"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BD90454-92DB-4EA3-8D76-74E70675818A}" type="slidenum">
              <a:rPr lang="en-US"/>
              <a:pPr/>
              <a:t>5</a:t>
            </a:fld>
            <a:endParaRPr lang="en-US"/>
          </a:p>
        </p:txBody>
      </p:sp>
      <p:sp>
        <p:nvSpPr>
          <p:cNvPr id="335874" name="Rectangle 2"/>
          <p:cNvSpPr>
            <a:spLocks noGrp="1" noRot="1" noChangeAspect="1" noChangeArrowheads="1" noTextEdit="1"/>
          </p:cNvSpPr>
          <p:nvPr>
            <p:ph type="sldImg"/>
          </p:nvPr>
        </p:nvSpPr>
        <p:spPr>
          <a:ln/>
        </p:spPr>
      </p:sp>
      <p:sp>
        <p:nvSpPr>
          <p:cNvPr id="3358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A543689-CCFC-42CE-BF34-78CE1F3311A5}" type="slidenum">
              <a:rPr lang="en-US"/>
              <a:pPr/>
              <a:t>50</a:t>
            </a:fld>
            <a:endParaRPr lang="en-US"/>
          </a:p>
        </p:txBody>
      </p:sp>
      <p:sp>
        <p:nvSpPr>
          <p:cNvPr id="434178"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434179"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CE7F9B1-C9C0-419E-B589-DA03160427CE}" type="slidenum">
              <a:rPr lang="en-US"/>
              <a:pPr/>
              <a:t>51</a:t>
            </a:fld>
            <a:endParaRPr lang="en-US"/>
          </a:p>
        </p:txBody>
      </p:sp>
      <p:sp>
        <p:nvSpPr>
          <p:cNvPr id="436226"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436227"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6BD792A-5575-43DE-BC41-525E25275B7F}" type="slidenum">
              <a:rPr lang="en-US"/>
              <a:pPr/>
              <a:t>52</a:t>
            </a:fld>
            <a:endParaRPr lang="en-US"/>
          </a:p>
        </p:txBody>
      </p:sp>
      <p:sp>
        <p:nvSpPr>
          <p:cNvPr id="438274"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438275"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1C299C1-CDE4-4AAA-99CE-4EA63554A494}" type="slidenum">
              <a:rPr lang="en-US"/>
              <a:pPr/>
              <a:t>53</a:t>
            </a:fld>
            <a:endParaRPr lang="en-US"/>
          </a:p>
        </p:txBody>
      </p:sp>
      <p:sp>
        <p:nvSpPr>
          <p:cNvPr id="440322"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440323"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77DC86C-12A7-4936-A41D-274931C91B89}" type="slidenum">
              <a:rPr lang="en-US"/>
              <a:pPr/>
              <a:t>54</a:t>
            </a:fld>
            <a:endParaRPr lang="en-US"/>
          </a:p>
        </p:txBody>
      </p:sp>
      <p:sp>
        <p:nvSpPr>
          <p:cNvPr id="454658"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454659"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2C610CE-BE1C-4E88-99B9-6631EB70A14B}" type="slidenum">
              <a:rPr lang="en-US"/>
              <a:pPr/>
              <a:t>55</a:t>
            </a:fld>
            <a:endParaRPr lang="en-US"/>
          </a:p>
        </p:txBody>
      </p:sp>
      <p:sp>
        <p:nvSpPr>
          <p:cNvPr id="452610"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452611"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9FA5324-0794-4181-B1CF-BF0D0A1C6A2F}" type="slidenum">
              <a:rPr lang="en-US"/>
              <a:pPr/>
              <a:t>56</a:t>
            </a:fld>
            <a:endParaRPr lang="en-US"/>
          </a:p>
        </p:txBody>
      </p:sp>
      <p:sp>
        <p:nvSpPr>
          <p:cNvPr id="442370"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442371"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120AE30-FE6B-47CF-AD67-2CEF6AFC0F35}" type="slidenum">
              <a:rPr lang="en-US"/>
              <a:pPr/>
              <a:t>57</a:t>
            </a:fld>
            <a:endParaRPr lang="en-US"/>
          </a:p>
        </p:txBody>
      </p:sp>
      <p:sp>
        <p:nvSpPr>
          <p:cNvPr id="450562"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450563"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601AC57-C62F-4B85-BAE8-82FE3729630D}" type="slidenum">
              <a:rPr lang="en-US"/>
              <a:pPr/>
              <a:t>58</a:t>
            </a:fld>
            <a:endParaRPr lang="en-US"/>
          </a:p>
        </p:txBody>
      </p:sp>
      <p:sp>
        <p:nvSpPr>
          <p:cNvPr id="448514"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448515"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F0F5B14-A215-4E3F-8547-22CBB3777685}" type="slidenum">
              <a:rPr lang="en-US"/>
              <a:pPr/>
              <a:t>59</a:t>
            </a:fld>
            <a:endParaRPr lang="en-US"/>
          </a:p>
        </p:txBody>
      </p:sp>
      <p:sp>
        <p:nvSpPr>
          <p:cNvPr id="446466"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446467"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B7BEA19-76E3-4E7A-81E1-10B846584C6A}" type="slidenum">
              <a:rPr lang="en-US"/>
              <a:pPr/>
              <a:t>6</a:t>
            </a:fld>
            <a:endParaRPr lang="en-US"/>
          </a:p>
        </p:txBody>
      </p:sp>
      <p:sp>
        <p:nvSpPr>
          <p:cNvPr id="336898" name="Rectangle 2"/>
          <p:cNvSpPr>
            <a:spLocks noGrp="1" noRot="1" noChangeAspect="1" noChangeArrowheads="1" noTextEdit="1"/>
          </p:cNvSpPr>
          <p:nvPr>
            <p:ph type="sldImg"/>
          </p:nvPr>
        </p:nvSpPr>
        <p:spPr>
          <a:ln/>
        </p:spPr>
      </p:sp>
      <p:sp>
        <p:nvSpPr>
          <p:cNvPr id="3368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35C1F98-C668-4EBA-8110-9B91939F2FC4}" type="slidenum">
              <a:rPr lang="en-US"/>
              <a:pPr/>
              <a:t>60</a:t>
            </a:fld>
            <a:endParaRPr lang="en-US"/>
          </a:p>
        </p:txBody>
      </p:sp>
      <p:sp>
        <p:nvSpPr>
          <p:cNvPr id="444418"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444419"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F9CFBF8-522C-43E0-BAC3-B9F9DFC36003}" type="slidenum">
              <a:rPr lang="en-US"/>
              <a:pPr/>
              <a:t>7</a:t>
            </a:fld>
            <a:endParaRPr lang="en-US"/>
          </a:p>
        </p:txBody>
      </p:sp>
      <p:sp>
        <p:nvSpPr>
          <p:cNvPr id="360450" name="Rectangle 2"/>
          <p:cNvSpPr>
            <a:spLocks noGrp="1" noRot="1" noChangeAspect="1" noChangeArrowheads="1" noTextEdit="1"/>
          </p:cNvSpPr>
          <p:nvPr>
            <p:ph type="sldImg"/>
          </p:nvPr>
        </p:nvSpPr>
        <p:spPr>
          <a:ln/>
        </p:spPr>
      </p:sp>
      <p:sp>
        <p:nvSpPr>
          <p:cNvPr id="3604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0E45DF0-E07E-4C74-BDF8-14C622971B4C}" type="slidenum">
              <a:rPr lang="en-US"/>
              <a:pPr/>
              <a:t>8</a:t>
            </a:fld>
            <a:endParaRPr lang="en-US"/>
          </a:p>
        </p:txBody>
      </p:sp>
      <p:sp>
        <p:nvSpPr>
          <p:cNvPr id="370690" name="Rectangle 2"/>
          <p:cNvSpPr>
            <a:spLocks noGrp="1" noRot="1" noChangeAspect="1" noChangeArrowheads="1" noTextEdit="1"/>
          </p:cNvSpPr>
          <p:nvPr>
            <p:ph type="sldImg"/>
          </p:nvPr>
        </p:nvSpPr>
        <p:spPr>
          <a:ln/>
        </p:spPr>
      </p:sp>
      <p:sp>
        <p:nvSpPr>
          <p:cNvPr id="3706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062AA87-E17B-4600-9807-8D931587B862}" type="slidenum">
              <a:rPr lang="en-US"/>
              <a:pPr/>
              <a:t>9</a:t>
            </a:fld>
            <a:endParaRPr lang="en-US"/>
          </a:p>
        </p:txBody>
      </p:sp>
      <p:sp>
        <p:nvSpPr>
          <p:cNvPr id="362498" name="Rectangle 2"/>
          <p:cNvSpPr>
            <a:spLocks noGrp="1" noRot="1" noChangeAspect="1" noChangeArrowheads="1" noTextEdit="1"/>
          </p:cNvSpPr>
          <p:nvPr>
            <p:ph type="sldImg"/>
          </p:nvPr>
        </p:nvSpPr>
        <p:spPr>
          <a:ln/>
        </p:spPr>
      </p:sp>
      <p:sp>
        <p:nvSpPr>
          <p:cNvPr id="36249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BF2CFC6-855A-44DE-9AEE-215C68373C63}" type="slidenum">
              <a:rPr lang="en-US"/>
              <a:pPr/>
              <a:t>‹#›</a:t>
            </a:fld>
            <a:endParaRPr lang="en-US"/>
          </a:p>
        </p:txBody>
      </p:sp>
    </p:spTree>
    <p:extLst>
      <p:ext uri="{BB962C8B-B14F-4D97-AF65-F5344CB8AC3E}">
        <p14:creationId xmlns:p14="http://schemas.microsoft.com/office/powerpoint/2010/main" val="3353121483"/>
      </p:ext>
    </p:extLst>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046F421-D5E1-4CC3-ACA2-F7CE4D0E2E73}" type="slidenum">
              <a:rPr lang="en-US"/>
              <a:pPr/>
              <a:t>‹#›</a:t>
            </a:fld>
            <a:endParaRPr lang="en-US"/>
          </a:p>
        </p:txBody>
      </p:sp>
    </p:spTree>
    <p:extLst>
      <p:ext uri="{BB962C8B-B14F-4D97-AF65-F5344CB8AC3E}">
        <p14:creationId xmlns:p14="http://schemas.microsoft.com/office/powerpoint/2010/main" val="3948125690"/>
      </p:ext>
    </p:extLst>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79D3977-CC9F-499E-9D64-A4AB54619576}" type="slidenum">
              <a:rPr lang="en-US"/>
              <a:pPr/>
              <a:t>‹#›</a:t>
            </a:fld>
            <a:endParaRPr lang="en-US"/>
          </a:p>
        </p:txBody>
      </p:sp>
    </p:spTree>
    <p:extLst>
      <p:ext uri="{BB962C8B-B14F-4D97-AF65-F5344CB8AC3E}">
        <p14:creationId xmlns:p14="http://schemas.microsoft.com/office/powerpoint/2010/main" val="1527761809"/>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1338BFB-E466-4BBD-AFD2-6D9A0D2BAAEA}" type="slidenum">
              <a:rPr lang="en-US"/>
              <a:pPr/>
              <a:t>‹#›</a:t>
            </a:fld>
            <a:endParaRPr lang="en-US"/>
          </a:p>
        </p:txBody>
      </p:sp>
    </p:spTree>
    <p:extLst>
      <p:ext uri="{BB962C8B-B14F-4D97-AF65-F5344CB8AC3E}">
        <p14:creationId xmlns:p14="http://schemas.microsoft.com/office/powerpoint/2010/main" val="873370432"/>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B52B4E7-EEEB-4F8D-B8B4-F6CF150AAF6B}" type="slidenum">
              <a:rPr lang="en-US"/>
              <a:pPr/>
              <a:t>‹#›</a:t>
            </a:fld>
            <a:endParaRPr lang="en-US"/>
          </a:p>
        </p:txBody>
      </p:sp>
    </p:spTree>
    <p:extLst>
      <p:ext uri="{BB962C8B-B14F-4D97-AF65-F5344CB8AC3E}">
        <p14:creationId xmlns:p14="http://schemas.microsoft.com/office/powerpoint/2010/main" val="149093084"/>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C246CB4E-007F-4A76-994B-0D7AA2A1F0B0}" type="slidenum">
              <a:rPr lang="en-US"/>
              <a:pPr/>
              <a:t>‹#›</a:t>
            </a:fld>
            <a:endParaRPr lang="en-US"/>
          </a:p>
        </p:txBody>
      </p:sp>
    </p:spTree>
    <p:extLst>
      <p:ext uri="{BB962C8B-B14F-4D97-AF65-F5344CB8AC3E}">
        <p14:creationId xmlns:p14="http://schemas.microsoft.com/office/powerpoint/2010/main" val="778704407"/>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216AEDCB-D26D-4279-B404-2E076AE9E5CB}" type="slidenum">
              <a:rPr lang="en-US"/>
              <a:pPr/>
              <a:t>‹#›</a:t>
            </a:fld>
            <a:endParaRPr lang="en-US"/>
          </a:p>
        </p:txBody>
      </p:sp>
    </p:spTree>
    <p:extLst>
      <p:ext uri="{BB962C8B-B14F-4D97-AF65-F5344CB8AC3E}">
        <p14:creationId xmlns:p14="http://schemas.microsoft.com/office/powerpoint/2010/main" val="2863164673"/>
      </p:ext>
    </p:extLst>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00D71FB5-81FE-43B7-9289-6407D622C03F}" type="slidenum">
              <a:rPr lang="en-US"/>
              <a:pPr/>
              <a:t>‹#›</a:t>
            </a:fld>
            <a:endParaRPr lang="en-US"/>
          </a:p>
        </p:txBody>
      </p:sp>
    </p:spTree>
    <p:extLst>
      <p:ext uri="{BB962C8B-B14F-4D97-AF65-F5344CB8AC3E}">
        <p14:creationId xmlns:p14="http://schemas.microsoft.com/office/powerpoint/2010/main" val="1934267828"/>
      </p:ext>
    </p:extLst>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F92C78CB-9A62-4261-94D5-7FBA8317D616}" type="slidenum">
              <a:rPr lang="en-US"/>
              <a:pPr/>
              <a:t>‹#›</a:t>
            </a:fld>
            <a:endParaRPr lang="en-US"/>
          </a:p>
        </p:txBody>
      </p:sp>
    </p:spTree>
    <p:extLst>
      <p:ext uri="{BB962C8B-B14F-4D97-AF65-F5344CB8AC3E}">
        <p14:creationId xmlns:p14="http://schemas.microsoft.com/office/powerpoint/2010/main" val="3314297916"/>
      </p:ext>
    </p:extLst>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A7ABF4EC-3392-4B5A-A66C-50700C2D07B8}" type="slidenum">
              <a:rPr lang="en-US"/>
              <a:pPr/>
              <a:t>‹#›</a:t>
            </a:fld>
            <a:endParaRPr lang="en-US"/>
          </a:p>
        </p:txBody>
      </p:sp>
    </p:spTree>
    <p:extLst>
      <p:ext uri="{BB962C8B-B14F-4D97-AF65-F5344CB8AC3E}">
        <p14:creationId xmlns:p14="http://schemas.microsoft.com/office/powerpoint/2010/main" val="1430009905"/>
      </p:ext>
    </p:extLst>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FD0EA50-E599-431A-8CFE-A02150F34189}" type="slidenum">
              <a:rPr lang="en-US"/>
              <a:pPr/>
              <a:t>‹#›</a:t>
            </a:fld>
            <a:endParaRPr lang="en-US"/>
          </a:p>
        </p:txBody>
      </p:sp>
    </p:spTree>
    <p:extLst>
      <p:ext uri="{BB962C8B-B14F-4D97-AF65-F5344CB8AC3E}">
        <p14:creationId xmlns:p14="http://schemas.microsoft.com/office/powerpoint/2010/main" val="3150319889"/>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400">
                <a:latin typeface="+mn-lt"/>
              </a:defRPr>
            </a:lvl1pPr>
          </a:lstStyle>
          <a:p>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atin typeface="+mn-lt"/>
              </a:defRPr>
            </a:lvl1pPr>
          </a:lstStyle>
          <a:p>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atin typeface="+mn-lt"/>
              </a:defRPr>
            </a:lvl1pPr>
          </a:lstStyle>
          <a:p>
            <a:fld id="{6AB91B76-E02D-4D0B-ABAB-E6A7E557B4B0}"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pitchFamily="18" charset="0"/>
        </a:defRPr>
      </a:lvl2pPr>
      <a:lvl3pPr algn="ctr" rtl="0" fontAlgn="base">
        <a:spcBef>
          <a:spcPct val="0"/>
        </a:spcBef>
        <a:spcAft>
          <a:spcPct val="0"/>
        </a:spcAft>
        <a:defRPr sz="4400">
          <a:solidFill>
            <a:schemeClr val="tx2"/>
          </a:solidFill>
          <a:latin typeface="Times New Roman" pitchFamily="18" charset="0"/>
        </a:defRPr>
      </a:lvl3pPr>
      <a:lvl4pPr algn="ctr" rtl="0" fontAlgn="base">
        <a:spcBef>
          <a:spcPct val="0"/>
        </a:spcBef>
        <a:spcAft>
          <a:spcPct val="0"/>
        </a:spcAft>
        <a:defRPr sz="4400">
          <a:solidFill>
            <a:schemeClr val="tx2"/>
          </a:solidFill>
          <a:latin typeface="Times New Roman" pitchFamily="18" charset="0"/>
        </a:defRPr>
      </a:lvl4pPr>
      <a:lvl5pPr algn="ctr" rtl="0" fontAlgn="base">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4.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4.xml"/><Relationship Id="rId1" Type="http://schemas.openxmlformats.org/officeDocument/2006/relationships/vmlDrawing" Target="../drawings/vmlDrawing3.vml"/><Relationship Id="rId5" Type="http://schemas.openxmlformats.org/officeDocument/2006/relationships/image" Target="../media/image3.emf"/><Relationship Id="rId4" Type="http://schemas.openxmlformats.org/officeDocument/2006/relationships/oleObject" Target="../embeddings/oleObject3.bin"/></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4.emf"/><Relationship Id="rId4" Type="http://schemas.openxmlformats.org/officeDocument/2006/relationships/oleObject" Target="../embeddings/oleObject4.bin"/></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4.xml"/><Relationship Id="rId1" Type="http://schemas.openxmlformats.org/officeDocument/2006/relationships/vmlDrawing" Target="../drawings/vmlDrawing5.vml"/><Relationship Id="rId5" Type="http://schemas.openxmlformats.org/officeDocument/2006/relationships/image" Target="../media/image5.emf"/><Relationship Id="rId4" Type="http://schemas.openxmlformats.org/officeDocument/2006/relationships/oleObject" Target="../embeddings/oleObject5.bin"/></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vmlDrawing" Target="../drawings/vmlDrawing6.vml"/><Relationship Id="rId5" Type="http://schemas.openxmlformats.org/officeDocument/2006/relationships/image" Target="../media/image6.emf"/><Relationship Id="rId4" Type="http://schemas.openxmlformats.org/officeDocument/2006/relationships/oleObject" Target="../embeddings/oleObject6.bin"/></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4.xml"/><Relationship Id="rId1" Type="http://schemas.openxmlformats.org/officeDocument/2006/relationships/vmlDrawing" Target="../drawings/vmlDrawing7.vml"/><Relationship Id="rId5" Type="http://schemas.openxmlformats.org/officeDocument/2006/relationships/image" Target="../media/image7.emf"/><Relationship Id="rId4" Type="http://schemas.openxmlformats.org/officeDocument/2006/relationships/oleObject" Target="../embeddings/oleObject7.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vmlDrawing" Target="../drawings/vmlDrawing8.vml"/><Relationship Id="rId5" Type="http://schemas.openxmlformats.org/officeDocument/2006/relationships/image" Target="../media/image8.emf"/><Relationship Id="rId4" Type="http://schemas.openxmlformats.org/officeDocument/2006/relationships/oleObject" Target="../embeddings/oleObject8.bin"/></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vmlDrawing" Target="../drawings/vmlDrawing9.vml"/><Relationship Id="rId5" Type="http://schemas.openxmlformats.org/officeDocument/2006/relationships/image" Target="../media/image9.emf"/><Relationship Id="rId4" Type="http://schemas.openxmlformats.org/officeDocument/2006/relationships/oleObject" Target="../embeddings/oleObject9.bin"/></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2.xml"/><Relationship Id="rId1" Type="http://schemas.openxmlformats.org/officeDocument/2006/relationships/vmlDrawing" Target="../drawings/vmlDrawing10.vml"/><Relationship Id="rId6" Type="http://schemas.openxmlformats.org/officeDocument/2006/relationships/hyperlink" Target="http://www.gallup.com/poll/126560/americans-global-warming-concerns-continue-drop.aspx" TargetMode="External"/><Relationship Id="rId5" Type="http://schemas.openxmlformats.org/officeDocument/2006/relationships/image" Target="../media/image9.emf"/><Relationship Id="rId4" Type="http://schemas.openxmlformats.org/officeDocument/2006/relationships/oleObject" Target="../embeddings/oleObject10.bin"/></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4.xml"/><Relationship Id="rId1" Type="http://schemas.openxmlformats.org/officeDocument/2006/relationships/vmlDrawing" Target="../drawings/vmlDrawing11.vml"/><Relationship Id="rId5" Type="http://schemas.openxmlformats.org/officeDocument/2006/relationships/image" Target="../media/image10.emf"/><Relationship Id="rId4" Type="http://schemas.openxmlformats.org/officeDocument/2006/relationships/oleObject" Target="../embeddings/oleObject11.bin"/></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4.xml"/><Relationship Id="rId1" Type="http://schemas.openxmlformats.org/officeDocument/2006/relationships/vmlDrawing" Target="../drawings/vmlDrawing12.vml"/><Relationship Id="rId6" Type="http://schemas.openxmlformats.org/officeDocument/2006/relationships/hyperlink" Target="http://www.gallup.com/poll/155003/hold-creationist-view-human-origins.aspx" TargetMode="External"/><Relationship Id="rId5" Type="http://schemas.openxmlformats.org/officeDocument/2006/relationships/image" Target="../media/image10.emf"/><Relationship Id="rId4" Type="http://schemas.openxmlformats.org/officeDocument/2006/relationships/oleObject" Target="../embeddings/oleObject12.bin"/></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2.xml"/><Relationship Id="rId1" Type="http://schemas.openxmlformats.org/officeDocument/2006/relationships/vmlDrawing" Target="../drawings/vmlDrawing13.vml"/><Relationship Id="rId5" Type="http://schemas.openxmlformats.org/officeDocument/2006/relationships/image" Target="../media/image11.emf"/><Relationship Id="rId4" Type="http://schemas.openxmlformats.org/officeDocument/2006/relationships/oleObject" Target="../embeddings/oleObject13.bin"/></Relationships>
</file>

<file path=ppt/slides/_rels/slide31.xml.rels><?xml version="1.0" encoding="UTF-8" standalone="yes"?>
<Relationships xmlns="http://schemas.openxmlformats.org/package/2006/relationships"><Relationship Id="rId3" Type="http://schemas.openxmlformats.org/officeDocument/2006/relationships/hyperlink" Target="http://www.aaas.org/spp/rd/trres09p.pdf"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 Id="rId4" Type="http://schemas.openxmlformats.org/officeDocument/2006/relationships/hyperlink" Target="http://www.aaas.org/spp/rd/trrdgdp09.pdf" TargetMode="External"/></Relationships>
</file>

<file path=ppt/slides/_rels/slide32.xml.rels><?xml version="1.0" encoding="UTF-8" standalone="yes"?>
<Relationships xmlns="http://schemas.openxmlformats.org/package/2006/relationships"><Relationship Id="rId8" Type="http://schemas.openxmlformats.org/officeDocument/2006/relationships/hyperlink" Target="http://www.aaas.org/spp/rd/fy2013/hist13pBASIC.pdf" TargetMode="External"/><Relationship Id="rId3" Type="http://schemas.openxmlformats.org/officeDocument/2006/relationships/slideLayout" Target="../slideLayouts/slideLayout2.xml"/><Relationship Id="rId7" Type="http://schemas.openxmlformats.org/officeDocument/2006/relationships/hyperlink" Target="http://www.aaas.org/spp/rd/fy2013/hist13pNONDEFSelect.pdf" TargetMode="External"/><Relationship Id="rId2" Type="http://schemas.openxmlformats.org/officeDocument/2006/relationships/control" Target="../activeX/activeX1.xml"/><Relationship Id="rId1" Type="http://schemas.openxmlformats.org/officeDocument/2006/relationships/vmlDrawing" Target="../drawings/vmlDrawing14.vml"/><Relationship Id="rId6" Type="http://schemas.openxmlformats.org/officeDocument/2006/relationships/hyperlink" Target="http://www.aaas.org/spp/rd/fy2013/hist13pDefNon.pdf" TargetMode="External"/><Relationship Id="rId5" Type="http://schemas.openxmlformats.org/officeDocument/2006/relationships/hyperlink" Target="http://www.aaas.org/spp/rd/fy2013/hist13p.pdf" TargetMode="External"/><Relationship Id="rId4" Type="http://schemas.openxmlformats.org/officeDocument/2006/relationships/notesSlide" Target="../notesSlides/notesSlide32.xml"/><Relationship Id="rId9" Type="http://schemas.openxmlformats.org/officeDocument/2006/relationships/image" Target="../media/image13.wmf"/></Relationships>
</file>

<file path=ppt/slides/_rels/slide3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8" Type="http://schemas.openxmlformats.org/officeDocument/2006/relationships/hyperlink" Target="http://www.ucsusa.org/scientific_integrity/interference/multiple-air-pollutants.html" TargetMode="External"/><Relationship Id="rId3" Type="http://schemas.openxmlformats.org/officeDocument/2006/relationships/hyperlink" Target="http://www.ucsusa.org/scientific_integrity/interference/deleting-scientific-advice-on-endangered-salmon.html" TargetMode="External"/><Relationship Id="rId7" Type="http://schemas.openxmlformats.org/officeDocument/2006/relationships/hyperlink" Target="http://www.ucsusa.org/scientific_integrity/interference/mercury-emissions.html" TargetMode="External"/><Relationship Id="rId2" Type="http://schemas.openxmlformats.org/officeDocument/2006/relationships/notesSlide" Target="../notesSlides/notesSlide40.xml"/><Relationship Id="rId1" Type="http://schemas.openxmlformats.org/officeDocument/2006/relationships/slideLayout" Target="../slideLayouts/slideLayout2.xml"/><Relationship Id="rId6" Type="http://schemas.openxmlformats.org/officeDocument/2006/relationships/hyperlink" Target="http://www.ucsusa.org/scientific_integrity/interference/climate-change.html" TargetMode="External"/><Relationship Id="rId5" Type="http://schemas.openxmlformats.org/officeDocument/2006/relationships/hyperlink" Target="http://www.ucsusa.org/scientific_integrity/interference/mountaintop-removal-mining.html" TargetMode="External"/><Relationship Id="rId10" Type="http://schemas.openxmlformats.org/officeDocument/2006/relationships/hyperlink" Target="http://www.ucsusa.org/scientific_integrity/interference/forest-management.html" TargetMode="External"/><Relationship Id="rId4" Type="http://schemas.openxmlformats.org/officeDocument/2006/relationships/hyperlink" Target="http://www.ucsusa.org/scientific_integrity/interference/endangered-species-florida-panther-bull-trout-trumpter-swans.html" TargetMode="External"/><Relationship Id="rId9" Type="http://schemas.openxmlformats.org/officeDocument/2006/relationships/hyperlink" Target="http://www.ucsusa.org/scientific_integrity/interference/the-endangered-species-act.html"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www.ucsusa.org/scientific_integrity/interference/emergency-contraception.html" TargetMode="External"/><Relationship Id="rId7" Type="http://schemas.openxmlformats.org/officeDocument/2006/relationships/hyperlink" Target="http://www.ucsusa.org/scientific_integrity/interference/breast-cancer.html" TargetMode="External"/><Relationship Id="rId2" Type="http://schemas.openxmlformats.org/officeDocument/2006/relationships/notesSlide" Target="../notesSlides/notesSlide41.xml"/><Relationship Id="rId1" Type="http://schemas.openxmlformats.org/officeDocument/2006/relationships/slideLayout" Target="../slideLayouts/slideLayout2.xml"/><Relationship Id="rId6" Type="http://schemas.openxmlformats.org/officeDocument/2006/relationships/hyperlink" Target="http://www.ucsusa.org/scientific_integrity/interference/airborne-bacteria.html" TargetMode="External"/><Relationship Id="rId5" Type="http://schemas.openxmlformats.org/officeDocument/2006/relationships/hyperlink" Target="http://www.ucsusa.org/scientific_integrity/interference/hivaids-education.html" TargetMode="External"/><Relationship Id="rId4" Type="http://schemas.openxmlformats.org/officeDocument/2006/relationships/hyperlink" Target="http://www.ucsusa.org/scientific_integrity/interference/abstinenceonly-education.html" TargetMode="External"/></Relationships>
</file>

<file path=ppt/slides/_rels/slide42.xml.rels><?xml version="1.0" encoding="UTF-8" standalone="yes"?>
<Relationships xmlns="http://schemas.openxmlformats.org/package/2006/relationships"><Relationship Id="rId8" Type="http://schemas.openxmlformats.org/officeDocument/2006/relationships/hyperlink" Target="http://www.ucsusa.org/scientific_integrity/interference/nih-drug-abuse-panel.html" TargetMode="External"/><Relationship Id="rId3" Type="http://schemas.openxmlformats.org/officeDocument/2006/relationships/hyperlink" Target="http://www.ucsusa.org/scientific_integrity/interference/fogarty-international-center-advisory-board.html" TargetMode="External"/><Relationship Id="rId7" Type="http://schemas.openxmlformats.org/officeDocument/2006/relationships/hyperlink" Target="http://www.ucsusa.org/scientific_integrity/interference/national-nuclear-security-administration-panel.html" TargetMode="External"/><Relationship Id="rId2" Type="http://schemas.openxmlformats.org/officeDocument/2006/relationships/notesSlide" Target="../notesSlides/notesSlide42.xml"/><Relationship Id="rId1" Type="http://schemas.openxmlformats.org/officeDocument/2006/relationships/slideLayout" Target="../slideLayouts/slideLayout2.xml"/><Relationship Id="rId6" Type="http://schemas.openxmlformats.org/officeDocument/2006/relationships/hyperlink" Target="http://www.ucsusa.org/scientific_integrity/interference/army-science-board.html" TargetMode="External"/><Relationship Id="rId11" Type="http://schemas.openxmlformats.org/officeDocument/2006/relationships/hyperlink" Target="http://www.ucsusa.org/scientific_integrity/interference/reproductive-health-advisory-committee.html" TargetMode="External"/><Relationship Id="rId5" Type="http://schemas.openxmlformats.org/officeDocument/2006/relationships/hyperlink" Target="http://www.ucsusa.org/scientific_integrity/interference/arms-control-panel.html" TargetMode="External"/><Relationship Id="rId10" Type="http://schemas.openxmlformats.org/officeDocument/2006/relationships/hyperlink" Target="http://www.ucsusa.org/scientific_integrity/interference/workplace-safety-panel.html" TargetMode="External"/><Relationship Id="rId4" Type="http://schemas.openxmlformats.org/officeDocument/2006/relationships/hyperlink" Target="http://www.ucsusa.org/scientific_integrity/interference/presidents-council-on-bioethics.html" TargetMode="External"/><Relationship Id="rId9" Type="http://schemas.openxmlformats.org/officeDocument/2006/relationships/hyperlink" Target="http://www.ucsusa.org/scientific_integrity/interference/lead-poisoning-prevention-panel.html" TargetMode="Externa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Text Box 2"/>
          <p:cNvSpPr txBox="1">
            <a:spLocks noChangeArrowheads="1"/>
          </p:cNvSpPr>
          <p:nvPr/>
        </p:nvSpPr>
        <p:spPr bwMode="auto">
          <a:xfrm>
            <a:off x="762000" y="2362200"/>
            <a:ext cx="7381875" cy="161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800" b="1">
                <a:latin typeface="Copperplate Gothic Bold" pitchFamily="34" charset="0"/>
              </a:rPr>
              <a:t>The Disregard of Science </a:t>
            </a:r>
          </a:p>
          <a:p>
            <a:r>
              <a:rPr lang="en-US" sz="2800" b="1">
                <a:latin typeface="Copperplate Gothic Bold" pitchFamily="34" charset="0"/>
              </a:rPr>
              <a:t>and the Responsibility of Scientists</a:t>
            </a:r>
          </a:p>
          <a:p>
            <a:endParaRPr lang="en-US" sz="4400">
              <a:latin typeface="Copperplate Gothic Bold" pitchFamily="34" charset="0"/>
            </a:endParaRPr>
          </a:p>
        </p:txBody>
      </p:sp>
      <p:sp>
        <p:nvSpPr>
          <p:cNvPr id="117776" name="Text Box 16"/>
          <p:cNvSpPr txBox="1">
            <a:spLocks noChangeArrowheads="1"/>
          </p:cNvSpPr>
          <p:nvPr/>
        </p:nvSpPr>
        <p:spPr bwMode="auto">
          <a:xfrm>
            <a:off x="4038600" y="4572000"/>
            <a:ext cx="4729163"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r>
              <a:rPr lang="en-US" i="1" dirty="0"/>
              <a:t>Alan Kaylor Cline</a:t>
            </a:r>
          </a:p>
          <a:p>
            <a:pPr algn="r"/>
            <a:r>
              <a:rPr lang="en-US" i="1" dirty="0"/>
              <a:t>Department of Computer Sciences</a:t>
            </a:r>
          </a:p>
          <a:p>
            <a:pPr algn="r"/>
            <a:r>
              <a:rPr lang="en-US" i="1" dirty="0"/>
              <a:t>The University of Texas at Austin</a:t>
            </a:r>
          </a:p>
          <a:p>
            <a:pPr algn="r"/>
            <a:r>
              <a:rPr lang="en-US" i="1" smtClean="0"/>
              <a:t>December 6, </a:t>
            </a:r>
            <a:r>
              <a:rPr lang="en-US" i="1" dirty="0" smtClean="0"/>
              <a:t>2012</a:t>
            </a:r>
            <a:endParaRPr lang="en-US" i="1" dirty="0"/>
          </a:p>
          <a:p>
            <a:endParaRPr lang="en-US" i="1" dirty="0"/>
          </a:p>
        </p:txBody>
      </p:sp>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5570" name="Rectangle 2"/>
          <p:cNvSpPr>
            <a:spLocks noGrp="1" noChangeArrowheads="1"/>
          </p:cNvSpPr>
          <p:nvPr>
            <p:ph type="title"/>
          </p:nvPr>
        </p:nvSpPr>
        <p:spPr>
          <a:xfrm>
            <a:off x="685800" y="609600"/>
            <a:ext cx="7772400" cy="1981200"/>
          </a:xfrm>
        </p:spPr>
        <p:txBody>
          <a:bodyPr/>
          <a:lstStyle/>
          <a:p>
            <a:pPr marL="838200" indent="-838200">
              <a:buFontTx/>
              <a:buAutoNum type="arabicPeriod"/>
            </a:pPr>
            <a:r>
              <a:rPr lang="en-US"/>
              <a:t>Science is not understood.</a:t>
            </a:r>
            <a:br>
              <a:rPr lang="en-US"/>
            </a:br>
            <a:r>
              <a:rPr lang="en-US" i="1"/>
              <a:t>Some examples</a:t>
            </a:r>
          </a:p>
        </p:txBody>
      </p:sp>
      <p:sp>
        <p:nvSpPr>
          <p:cNvPr id="365571" name="Rectangle 3"/>
          <p:cNvSpPr>
            <a:spLocks noGrp="1" noChangeArrowheads="1"/>
          </p:cNvSpPr>
          <p:nvPr>
            <p:ph type="body" idx="1"/>
          </p:nvPr>
        </p:nvSpPr>
        <p:spPr>
          <a:xfrm>
            <a:off x="685800" y="2362200"/>
            <a:ext cx="7772400" cy="3733800"/>
          </a:xfrm>
        </p:spPr>
        <p:txBody>
          <a:bodyPr/>
          <a:lstStyle/>
          <a:p>
            <a:endParaRPr lang="en-US"/>
          </a:p>
          <a:p>
            <a:r>
              <a:rPr lang="en-US" sz="2800"/>
              <a:t>Risk is inevitable part of life yet:</a:t>
            </a:r>
          </a:p>
          <a:p>
            <a:pPr>
              <a:buFontTx/>
              <a:buNone/>
            </a:pPr>
            <a:r>
              <a:rPr lang="en-US" sz="2800"/>
              <a:t> The “morning after pill” Plan B was not approved by the FDA because it was claimed (by FDA administrators) the manufacturer had not proven it was safe for 16 year olds to buy over the counter. </a:t>
            </a:r>
          </a:p>
        </p:txBody>
      </p:sp>
    </p:spTree>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522" name="Rectangle 2"/>
          <p:cNvSpPr>
            <a:spLocks noGrp="1" noChangeArrowheads="1"/>
          </p:cNvSpPr>
          <p:nvPr>
            <p:ph type="title"/>
          </p:nvPr>
        </p:nvSpPr>
        <p:spPr>
          <a:xfrm>
            <a:off x="685800" y="609600"/>
            <a:ext cx="7772400" cy="1981200"/>
          </a:xfrm>
        </p:spPr>
        <p:txBody>
          <a:bodyPr/>
          <a:lstStyle/>
          <a:p>
            <a:pPr marL="838200" indent="-838200">
              <a:buFontTx/>
              <a:buAutoNum type="arabicPeriod"/>
            </a:pPr>
            <a:r>
              <a:rPr lang="en-US"/>
              <a:t>Science is not understood.</a:t>
            </a:r>
            <a:br>
              <a:rPr lang="en-US"/>
            </a:br>
            <a:r>
              <a:rPr lang="en-US" i="1"/>
              <a:t>Some examples</a:t>
            </a:r>
          </a:p>
        </p:txBody>
      </p:sp>
      <p:sp>
        <p:nvSpPr>
          <p:cNvPr id="363523" name="Rectangle 3"/>
          <p:cNvSpPr>
            <a:spLocks noGrp="1" noChangeArrowheads="1"/>
          </p:cNvSpPr>
          <p:nvPr>
            <p:ph type="body" idx="1"/>
          </p:nvPr>
        </p:nvSpPr>
        <p:spPr>
          <a:xfrm>
            <a:off x="685800" y="2362200"/>
            <a:ext cx="7772400" cy="3733800"/>
          </a:xfrm>
        </p:spPr>
        <p:txBody>
          <a:bodyPr/>
          <a:lstStyle/>
          <a:p>
            <a:pPr>
              <a:lnSpc>
                <a:spcPct val="90000"/>
              </a:lnSpc>
            </a:pPr>
            <a:endParaRPr lang="en-US"/>
          </a:p>
          <a:p>
            <a:pPr>
              <a:lnSpc>
                <a:spcPct val="90000"/>
              </a:lnSpc>
            </a:pPr>
            <a:r>
              <a:rPr lang="en-US"/>
              <a:t>Risk is inevitable part of life yet:</a:t>
            </a:r>
          </a:p>
          <a:p>
            <a:pPr>
              <a:lnSpc>
                <a:spcPct val="90000"/>
              </a:lnSpc>
              <a:buFontTx/>
              <a:buNone/>
            </a:pPr>
            <a:r>
              <a:rPr lang="en-US"/>
              <a:t> </a:t>
            </a:r>
            <a:r>
              <a:rPr lang="en-US" sz="2800"/>
              <a:t>The “morning after pill” Plan B was not approved by the FDA because it was claimed (by FDA administrators) the manufacturer had not proven it was safe for 16 year olds to buy over the counter. </a:t>
            </a:r>
          </a:p>
          <a:p>
            <a:pPr>
              <a:lnSpc>
                <a:spcPct val="90000"/>
              </a:lnSpc>
              <a:buFontTx/>
              <a:buNone/>
            </a:pPr>
            <a:r>
              <a:rPr lang="en-US">
                <a:solidFill>
                  <a:srgbClr val="FFFF00"/>
                </a:solidFill>
              </a:rPr>
              <a:t>What was not considered was the alternative risk of pregnancy for 16 year olds.</a:t>
            </a:r>
          </a:p>
          <a:p>
            <a:pPr>
              <a:lnSpc>
                <a:spcPct val="90000"/>
              </a:lnSpc>
            </a:pPr>
            <a:endParaRPr lang="en-US">
              <a:solidFill>
                <a:srgbClr val="FFFF00"/>
              </a:solidFill>
            </a:endParaRPr>
          </a:p>
        </p:txBody>
      </p:sp>
    </p:spTree>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7618" name="Rectangle 2"/>
          <p:cNvSpPr>
            <a:spLocks noGrp="1" noChangeArrowheads="1"/>
          </p:cNvSpPr>
          <p:nvPr>
            <p:ph type="title"/>
          </p:nvPr>
        </p:nvSpPr>
        <p:spPr>
          <a:xfrm>
            <a:off x="685800" y="609600"/>
            <a:ext cx="7772400" cy="1600200"/>
          </a:xfrm>
        </p:spPr>
        <p:txBody>
          <a:bodyPr/>
          <a:lstStyle/>
          <a:p>
            <a:pPr marL="838200" indent="-838200"/>
            <a:r>
              <a:rPr lang="en-US"/>
              <a:t>2. Science is not accepted.</a:t>
            </a:r>
            <a:br>
              <a:rPr lang="en-US"/>
            </a:br>
            <a:endParaRPr lang="en-US" i="1"/>
          </a:p>
        </p:txBody>
      </p:sp>
      <p:sp>
        <p:nvSpPr>
          <p:cNvPr id="367619" name="Rectangle 3"/>
          <p:cNvSpPr>
            <a:spLocks noGrp="1" noChangeArrowheads="1"/>
          </p:cNvSpPr>
          <p:nvPr>
            <p:ph type="body" idx="1"/>
          </p:nvPr>
        </p:nvSpPr>
        <p:spPr>
          <a:xfrm>
            <a:off x="685800" y="1752600"/>
            <a:ext cx="7772400" cy="3733800"/>
          </a:xfrm>
        </p:spPr>
        <p:txBody>
          <a:bodyPr/>
          <a:lstStyle/>
          <a:p>
            <a:endParaRPr lang="en-US"/>
          </a:p>
          <a:p>
            <a:pPr>
              <a:buFontTx/>
              <a:buNone/>
            </a:pPr>
            <a:r>
              <a:rPr lang="en-US"/>
              <a:t>Consider these beliefs found by the Gallup Organization in a survey of 1003 American adults from March 6 to March 8, 2005</a:t>
            </a:r>
          </a:p>
        </p:txBody>
      </p:sp>
    </p:spTree>
  </p:cSld>
  <p:clrMapOvr>
    <a:masterClrMapping/>
  </p:clrMapOvr>
  <p:transition spd="med"/>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1716" name="Rectangle 4"/>
          <p:cNvSpPr>
            <a:spLocks noGrp="1" noChangeArrowheads="1"/>
          </p:cNvSpPr>
          <p:nvPr>
            <p:ph type="title"/>
          </p:nvPr>
        </p:nvSpPr>
        <p:spPr/>
        <p:txBody>
          <a:bodyPr/>
          <a:lstStyle/>
          <a:p>
            <a:r>
              <a:rPr lang="en-US"/>
              <a:t>Astrology - 25% believers</a:t>
            </a:r>
          </a:p>
        </p:txBody>
      </p:sp>
      <p:graphicFrame>
        <p:nvGraphicFramePr>
          <p:cNvPr id="371724" name="Object 12"/>
          <p:cNvGraphicFramePr>
            <a:graphicFrameLocks noGrp="1" noChangeAspect="1"/>
          </p:cNvGraphicFramePr>
          <p:nvPr>
            <p:ph sz="half" idx="2"/>
          </p:nvPr>
        </p:nvGraphicFramePr>
        <p:xfrm>
          <a:off x="533400" y="1752600"/>
          <a:ext cx="7924800" cy="4616450"/>
        </p:xfrm>
        <a:graphic>
          <a:graphicData uri="http://schemas.openxmlformats.org/presentationml/2006/ole">
            <mc:AlternateContent xmlns:mc="http://schemas.openxmlformats.org/markup-compatibility/2006">
              <mc:Choice xmlns:v="urn:schemas-microsoft-com:vml" Requires="v">
                <p:oleObj spid="_x0000_s371732" name="Chart" r:id="rId4" imgW="4676851" imgH="2724302" progId="Excel.Chart.8">
                  <p:embed/>
                </p:oleObj>
              </mc:Choice>
              <mc:Fallback>
                <p:oleObj name="Chart" r:id="rId4" imgW="4676851" imgH="2724302" progId="Excel.Chart.8">
                  <p:embed/>
                  <p:pic>
                    <p:nvPicPr>
                      <p:cNvPr id="0" name="Object 1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3400" y="1752600"/>
                        <a:ext cx="7924800" cy="461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spd="med"/>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22" name="Rectangle 2"/>
          <p:cNvSpPr>
            <a:spLocks noGrp="1" noChangeArrowheads="1"/>
          </p:cNvSpPr>
          <p:nvPr>
            <p:ph type="title"/>
          </p:nvPr>
        </p:nvSpPr>
        <p:spPr/>
        <p:txBody>
          <a:bodyPr/>
          <a:lstStyle/>
          <a:p>
            <a:r>
              <a:rPr lang="en-US"/>
              <a:t>Communication with the Dead – 21%</a:t>
            </a:r>
          </a:p>
        </p:txBody>
      </p:sp>
      <p:graphicFrame>
        <p:nvGraphicFramePr>
          <p:cNvPr id="389123" name="Object 3"/>
          <p:cNvGraphicFramePr>
            <a:graphicFrameLocks noGrp="1" noChangeAspect="1"/>
          </p:cNvGraphicFramePr>
          <p:nvPr>
            <p:ph idx="1"/>
          </p:nvPr>
        </p:nvGraphicFramePr>
        <p:xfrm>
          <a:off x="381000" y="1752600"/>
          <a:ext cx="8382000" cy="4865688"/>
        </p:xfrm>
        <a:graphic>
          <a:graphicData uri="http://schemas.openxmlformats.org/presentationml/2006/ole">
            <mc:AlternateContent xmlns:mc="http://schemas.openxmlformats.org/markup-compatibility/2006">
              <mc:Choice xmlns:v="urn:schemas-microsoft-com:vml" Requires="v">
                <p:oleObj spid="_x0000_s389130" name="Chart" r:id="rId4" imgW="4739729" imgH="2750775" progId="Excel.Chart.8">
                  <p:embed/>
                </p:oleObj>
              </mc:Choice>
              <mc:Fallback>
                <p:oleObj name="Chart" r:id="rId4" imgW="4739729" imgH="2750775" progId="Excel.Chart.8">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1000" y="1752600"/>
                        <a:ext cx="8382000" cy="48656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spd="med"/>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7858" name="Rectangle 2"/>
          <p:cNvSpPr>
            <a:spLocks noGrp="1" noChangeArrowheads="1"/>
          </p:cNvSpPr>
          <p:nvPr>
            <p:ph type="title"/>
          </p:nvPr>
        </p:nvSpPr>
        <p:spPr/>
        <p:txBody>
          <a:bodyPr/>
          <a:lstStyle/>
          <a:p>
            <a:r>
              <a:rPr lang="en-US"/>
              <a:t>ETs visited Earth - 24%</a:t>
            </a:r>
          </a:p>
        </p:txBody>
      </p:sp>
      <p:graphicFrame>
        <p:nvGraphicFramePr>
          <p:cNvPr id="378090" name="Object 234"/>
          <p:cNvGraphicFramePr>
            <a:graphicFrameLocks noGrp="1" noChangeAspect="1"/>
          </p:cNvGraphicFramePr>
          <p:nvPr>
            <p:ph sz="half" idx="2"/>
          </p:nvPr>
        </p:nvGraphicFramePr>
        <p:xfrm>
          <a:off x="381000" y="1981200"/>
          <a:ext cx="8153400" cy="4457700"/>
        </p:xfrm>
        <a:graphic>
          <a:graphicData uri="http://schemas.openxmlformats.org/presentationml/2006/ole">
            <mc:AlternateContent xmlns:mc="http://schemas.openxmlformats.org/markup-compatibility/2006">
              <mc:Choice xmlns:v="urn:schemas-microsoft-com:vml" Requires="v">
                <p:oleObj spid="_x0000_s378098" name="Chart" r:id="rId4" imgW="4981651" imgH="2724302" progId="Excel.Chart.8">
                  <p:embed/>
                </p:oleObj>
              </mc:Choice>
              <mc:Fallback>
                <p:oleObj name="Chart" r:id="rId4" imgW="4981651" imgH="2724302" progId="Excel.Chart.8">
                  <p:embed/>
                  <p:pic>
                    <p:nvPicPr>
                      <p:cNvPr id="0" name="Object 23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1000" y="1981200"/>
                        <a:ext cx="8153400" cy="445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spd="med"/>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82" name="Rectangle 2"/>
          <p:cNvSpPr>
            <a:spLocks noGrp="1" noChangeArrowheads="1"/>
          </p:cNvSpPr>
          <p:nvPr>
            <p:ph type="title"/>
          </p:nvPr>
        </p:nvSpPr>
        <p:spPr/>
        <p:txBody>
          <a:bodyPr/>
          <a:lstStyle/>
          <a:p>
            <a:r>
              <a:rPr lang="en-US"/>
              <a:t>Mental Telepathy – 31%</a:t>
            </a:r>
          </a:p>
        </p:txBody>
      </p:sp>
      <p:graphicFrame>
        <p:nvGraphicFramePr>
          <p:cNvPr id="378883" name="Object 3"/>
          <p:cNvGraphicFramePr>
            <a:graphicFrameLocks noGrp="1" noChangeAspect="1"/>
          </p:cNvGraphicFramePr>
          <p:nvPr>
            <p:ph idx="1"/>
          </p:nvPr>
        </p:nvGraphicFramePr>
        <p:xfrm>
          <a:off x="381000" y="1616075"/>
          <a:ext cx="8382000" cy="4843463"/>
        </p:xfrm>
        <a:graphic>
          <a:graphicData uri="http://schemas.openxmlformats.org/presentationml/2006/ole">
            <mc:AlternateContent xmlns:mc="http://schemas.openxmlformats.org/markup-compatibility/2006">
              <mc:Choice xmlns:v="urn:schemas-microsoft-com:vml" Requires="v">
                <p:oleObj spid="_x0000_s378948" name="Chart" r:id="rId4" imgW="4762618" imgH="2750775" progId="Excel.Chart.8">
                  <p:embed/>
                </p:oleObj>
              </mc:Choice>
              <mc:Fallback>
                <p:oleObj name="Chart" r:id="rId4" imgW="4762618" imgH="2750775" progId="Excel.Chart.8">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1000" y="1616075"/>
                        <a:ext cx="8382000" cy="4843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spd="med"/>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2738" name="Rectangle 2"/>
          <p:cNvSpPr>
            <a:spLocks noGrp="1" noChangeArrowheads="1"/>
          </p:cNvSpPr>
          <p:nvPr>
            <p:ph type="title"/>
          </p:nvPr>
        </p:nvSpPr>
        <p:spPr/>
        <p:txBody>
          <a:bodyPr/>
          <a:lstStyle/>
          <a:p>
            <a:r>
              <a:rPr lang="en-US"/>
              <a:t>ESP – 41%</a:t>
            </a:r>
          </a:p>
        </p:txBody>
      </p:sp>
      <p:graphicFrame>
        <p:nvGraphicFramePr>
          <p:cNvPr id="372741" name="Object 5"/>
          <p:cNvGraphicFramePr>
            <a:graphicFrameLocks noGrp="1" noChangeAspect="1"/>
          </p:cNvGraphicFramePr>
          <p:nvPr>
            <p:ph sz="half" idx="2"/>
          </p:nvPr>
        </p:nvGraphicFramePr>
        <p:xfrm>
          <a:off x="457200" y="1828800"/>
          <a:ext cx="8229600" cy="4794250"/>
        </p:xfrm>
        <a:graphic>
          <a:graphicData uri="http://schemas.openxmlformats.org/presentationml/2006/ole">
            <mc:AlternateContent xmlns:mc="http://schemas.openxmlformats.org/markup-compatibility/2006">
              <mc:Choice xmlns:v="urn:schemas-microsoft-com:vml" Requires="v">
                <p:oleObj spid="_x0000_s372749" name="Chart" r:id="rId4" imgW="4676851" imgH="2724302" progId="Excel.Chart.8">
                  <p:embed/>
                </p:oleObj>
              </mc:Choice>
              <mc:Fallback>
                <p:oleObj name="Chart" r:id="rId4" imgW="4676851" imgH="2724302" progId="Excel.Chart.8">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7200" y="1828800"/>
                        <a:ext cx="8229600" cy="4794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spd="med"/>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1172" name="Rectangle 4"/>
          <p:cNvSpPr>
            <a:spLocks noGrp="1" noChangeArrowheads="1"/>
          </p:cNvSpPr>
          <p:nvPr>
            <p:ph type="title"/>
          </p:nvPr>
        </p:nvSpPr>
        <p:spPr/>
        <p:txBody>
          <a:bodyPr/>
          <a:lstStyle/>
          <a:p>
            <a:r>
              <a:rPr lang="en-US"/>
              <a:t>Ghosts – 32%</a:t>
            </a:r>
          </a:p>
        </p:txBody>
      </p:sp>
      <p:graphicFrame>
        <p:nvGraphicFramePr>
          <p:cNvPr id="391171" name="Object 3"/>
          <p:cNvGraphicFramePr>
            <a:graphicFrameLocks noGrp="1" noChangeAspect="1"/>
          </p:cNvGraphicFramePr>
          <p:nvPr>
            <p:ph idx="1"/>
          </p:nvPr>
        </p:nvGraphicFramePr>
        <p:xfrm>
          <a:off x="228600" y="1528763"/>
          <a:ext cx="8610600" cy="4973637"/>
        </p:xfrm>
        <a:graphic>
          <a:graphicData uri="http://schemas.openxmlformats.org/presentationml/2006/ole">
            <mc:AlternateContent xmlns:mc="http://schemas.openxmlformats.org/markup-compatibility/2006">
              <mc:Choice xmlns:v="urn:schemas-microsoft-com:vml" Requires="v">
                <p:oleObj spid="_x0000_s391179" name="Chart" r:id="rId4" imgW="4762618" imgH="2750775" progId="Excel.Chart.8">
                  <p:embed/>
                </p:oleObj>
              </mc:Choice>
              <mc:Fallback>
                <p:oleObj name="Chart" r:id="rId4" imgW="4762618" imgH="2750775" progId="Excel.Chart.8">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8600" y="1528763"/>
                        <a:ext cx="8610600" cy="49736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spd="med"/>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6834" name="Rectangle 2"/>
          <p:cNvSpPr>
            <a:spLocks noGrp="1" noChangeArrowheads="1"/>
          </p:cNvSpPr>
          <p:nvPr>
            <p:ph type="title"/>
          </p:nvPr>
        </p:nvSpPr>
        <p:spPr/>
        <p:txBody>
          <a:bodyPr/>
          <a:lstStyle/>
          <a:p>
            <a:r>
              <a:rPr lang="en-US"/>
              <a:t>Haunted Houses – 37%</a:t>
            </a:r>
          </a:p>
        </p:txBody>
      </p:sp>
      <p:graphicFrame>
        <p:nvGraphicFramePr>
          <p:cNvPr id="376849" name="Object 17"/>
          <p:cNvGraphicFramePr>
            <a:graphicFrameLocks noGrp="1" noChangeAspect="1"/>
          </p:cNvGraphicFramePr>
          <p:nvPr>
            <p:ph sz="half" idx="2"/>
          </p:nvPr>
        </p:nvGraphicFramePr>
        <p:xfrm>
          <a:off x="457200" y="1828800"/>
          <a:ext cx="8153400" cy="4749800"/>
        </p:xfrm>
        <a:graphic>
          <a:graphicData uri="http://schemas.openxmlformats.org/presentationml/2006/ole">
            <mc:AlternateContent xmlns:mc="http://schemas.openxmlformats.org/markup-compatibility/2006">
              <mc:Choice xmlns:v="urn:schemas-microsoft-com:vml" Requires="v">
                <p:oleObj spid="_x0000_s376857" name="Chart" r:id="rId4" imgW="4676851" imgH="2724302" progId="Excel.Chart.8">
                  <p:embed/>
                </p:oleObj>
              </mc:Choice>
              <mc:Fallback>
                <p:oleObj name="Chart" r:id="rId4" imgW="4676851" imgH="2724302" progId="Excel.Chart.8">
                  <p:embed/>
                  <p:pic>
                    <p:nvPicPr>
                      <p:cNvPr id="0" name="Object 1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7200" y="1828800"/>
                        <a:ext cx="8153400" cy="4749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418" name="Rectangle 2"/>
          <p:cNvSpPr>
            <a:spLocks noGrp="1" noChangeArrowheads="1"/>
          </p:cNvSpPr>
          <p:nvPr>
            <p:ph type="title"/>
          </p:nvPr>
        </p:nvSpPr>
        <p:spPr>
          <a:xfrm>
            <a:off x="685800" y="228600"/>
            <a:ext cx="7772400" cy="1143000"/>
          </a:xfrm>
        </p:spPr>
        <p:txBody>
          <a:bodyPr/>
          <a:lstStyle/>
          <a:p>
            <a:r>
              <a:rPr lang="en-US"/>
              <a:t>Two Stories of Carolyn</a:t>
            </a:r>
          </a:p>
        </p:txBody>
      </p:sp>
      <p:sp>
        <p:nvSpPr>
          <p:cNvPr id="316419" name="Rectangle 3"/>
          <p:cNvSpPr>
            <a:spLocks noGrp="1" noChangeArrowheads="1"/>
          </p:cNvSpPr>
          <p:nvPr>
            <p:ph type="body" idx="1"/>
          </p:nvPr>
        </p:nvSpPr>
        <p:spPr>
          <a:xfrm>
            <a:off x="609600" y="1371600"/>
            <a:ext cx="7772400" cy="4114800"/>
          </a:xfrm>
        </p:spPr>
        <p:txBody>
          <a:bodyPr/>
          <a:lstStyle/>
          <a:p>
            <a:r>
              <a:rPr lang="en-US" sz="2800"/>
              <a:t>At her middle school’s Parent’s Night, her science teacher described a project where students drew pictures of the creation of the world. “Anything was OK,” she said.</a:t>
            </a:r>
          </a:p>
          <a:p>
            <a:endParaRPr lang="en-US"/>
          </a:p>
        </p:txBody>
      </p:sp>
    </p:spTree>
  </p:cSld>
  <p:clrMapOvr>
    <a:masterClrMapping/>
  </p:clrMapOvr>
  <p:transition spd="med"/>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9908" name="Rectangle 4"/>
          <p:cNvSpPr>
            <a:spLocks noGrp="1" noChangeArrowheads="1"/>
          </p:cNvSpPr>
          <p:nvPr>
            <p:ph type="title"/>
          </p:nvPr>
        </p:nvSpPr>
        <p:spPr/>
        <p:txBody>
          <a:bodyPr/>
          <a:lstStyle/>
          <a:p>
            <a:r>
              <a:rPr lang="en-US" sz="4000"/>
              <a:t>People are Possessed by the Devil – 42%</a:t>
            </a:r>
          </a:p>
        </p:txBody>
      </p:sp>
      <p:graphicFrame>
        <p:nvGraphicFramePr>
          <p:cNvPr id="379907" name="Object 3"/>
          <p:cNvGraphicFramePr>
            <a:graphicFrameLocks noGrp="1" noChangeAspect="1"/>
          </p:cNvGraphicFramePr>
          <p:nvPr>
            <p:ph idx="1"/>
          </p:nvPr>
        </p:nvGraphicFramePr>
        <p:xfrm>
          <a:off x="304800" y="1824038"/>
          <a:ext cx="8610600" cy="4467225"/>
        </p:xfrm>
        <a:graphic>
          <a:graphicData uri="http://schemas.openxmlformats.org/presentationml/2006/ole">
            <mc:AlternateContent xmlns:mc="http://schemas.openxmlformats.org/markup-compatibility/2006">
              <mc:Choice xmlns:v="urn:schemas-microsoft-com:vml" Requires="v">
                <p:oleObj spid="_x0000_s379939" name="Chart" r:id="rId4" imgW="5303618" imgH="2750775" progId="Excel.Chart.8">
                  <p:embed/>
                </p:oleObj>
              </mc:Choice>
              <mc:Fallback>
                <p:oleObj name="Chart" r:id="rId4" imgW="5303618" imgH="2750775" progId="Excel.Chart.8">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4800" y="1824038"/>
                        <a:ext cx="8610600" cy="4467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spd="med"/>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0147" name="Rectangle 3"/>
          <p:cNvSpPr>
            <a:spLocks noGrp="1" noChangeArrowheads="1"/>
          </p:cNvSpPr>
          <p:nvPr>
            <p:ph type="body" idx="1"/>
          </p:nvPr>
        </p:nvSpPr>
        <p:spPr/>
        <p:txBody>
          <a:bodyPr/>
          <a:lstStyle/>
          <a:p>
            <a:pPr algn="ctr">
              <a:buFontTx/>
              <a:buNone/>
            </a:pPr>
            <a:r>
              <a:rPr lang="en-US" i="1"/>
              <a:t>You may find those beliefs harmless </a:t>
            </a:r>
          </a:p>
          <a:p>
            <a:pPr algn="ctr">
              <a:buFontTx/>
              <a:buNone/>
            </a:pPr>
            <a:r>
              <a:rPr lang="en-US" i="1"/>
              <a:t>(although I don’t), but how about this?</a:t>
            </a:r>
          </a:p>
        </p:txBody>
      </p:sp>
    </p:spTree>
  </p:cSld>
  <p:clrMapOvr>
    <a:masterClrMapping/>
  </p:clrMapOvr>
  <p:transition spd="med"/>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3458" name="Rectangle 2"/>
          <p:cNvSpPr>
            <a:spLocks noGrp="1" noChangeArrowheads="1"/>
          </p:cNvSpPr>
          <p:nvPr>
            <p:ph type="title"/>
          </p:nvPr>
        </p:nvSpPr>
        <p:spPr/>
        <p:txBody>
          <a:bodyPr/>
          <a:lstStyle/>
          <a:p>
            <a:r>
              <a:rPr lang="en-US"/>
              <a:t>Gallup Polls: 1999-2004 </a:t>
            </a:r>
          </a:p>
        </p:txBody>
      </p:sp>
      <p:sp>
        <p:nvSpPr>
          <p:cNvPr id="403459" name="Rectangle 3"/>
          <p:cNvSpPr>
            <a:spLocks noGrp="1" noChangeArrowheads="1"/>
          </p:cNvSpPr>
          <p:nvPr>
            <p:ph type="body" idx="1"/>
          </p:nvPr>
        </p:nvSpPr>
        <p:spPr/>
        <p:txBody>
          <a:bodyPr/>
          <a:lstStyle/>
          <a:p>
            <a:r>
              <a:rPr lang="en-US"/>
              <a:t>I'm going to read you a list of environmental problems. As I read each one, please tell me if you personally worry about this problem a great deal, a fair amount, only a little, or not at all. </a:t>
            </a:r>
            <a:r>
              <a:rPr lang="en-US">
                <a:solidFill>
                  <a:srgbClr val="FFFF00"/>
                </a:solidFill>
              </a:rPr>
              <a:t>How much do you personally worry about...Damage to the earth's ozone layer?</a:t>
            </a:r>
          </a:p>
        </p:txBody>
      </p:sp>
    </p:spTree>
  </p:cSld>
  <p:clrMapOvr>
    <a:masterClrMapping/>
  </p:clrMapOvr>
  <p:transition spd="med"/>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05507" name="Object 3"/>
          <p:cNvGraphicFramePr>
            <a:graphicFrameLocks noGrp="1" noChangeAspect="1"/>
          </p:cNvGraphicFramePr>
          <p:nvPr>
            <p:ph idx="1"/>
          </p:nvPr>
        </p:nvGraphicFramePr>
        <p:xfrm>
          <a:off x="381000" y="304800"/>
          <a:ext cx="8453438" cy="4930775"/>
        </p:xfrm>
        <a:graphic>
          <a:graphicData uri="http://schemas.openxmlformats.org/presentationml/2006/ole">
            <mc:AlternateContent xmlns:mc="http://schemas.openxmlformats.org/markup-compatibility/2006">
              <mc:Choice xmlns:v="urn:schemas-microsoft-com:vml" Requires="v">
                <p:oleObj spid="_x0000_s405516" name="Chart" r:id="rId4" imgW="4716841" imgH="2750775" progId="Excel.Chart.8">
                  <p:embed/>
                </p:oleObj>
              </mc:Choice>
              <mc:Fallback>
                <p:oleObj name="Chart" r:id="rId4" imgW="4716841" imgH="2750775" progId="Excel.Chart.8">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1000" y="304800"/>
                        <a:ext cx="8453438" cy="49307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spd="med"/>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07554" name="Object 2"/>
          <p:cNvGraphicFramePr>
            <a:graphicFrameLocks noGrp="1" noChangeAspect="1"/>
          </p:cNvGraphicFramePr>
          <p:nvPr>
            <p:ph idx="1"/>
          </p:nvPr>
        </p:nvGraphicFramePr>
        <p:xfrm>
          <a:off x="381000" y="304800"/>
          <a:ext cx="8453438" cy="4930775"/>
        </p:xfrm>
        <a:graphic>
          <a:graphicData uri="http://schemas.openxmlformats.org/presentationml/2006/ole">
            <mc:AlternateContent xmlns:mc="http://schemas.openxmlformats.org/markup-compatibility/2006">
              <mc:Choice xmlns:v="urn:schemas-microsoft-com:vml" Requires="v">
                <p:oleObj spid="_x0000_s407561" name="Chart" r:id="rId4" imgW="4716841" imgH="2750775" progId="Excel.Chart.8">
                  <p:embed/>
                </p:oleObj>
              </mc:Choice>
              <mc:Fallback>
                <p:oleObj name="Chart" r:id="rId4" imgW="4716841" imgH="2750775" progId="Excel.Char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1000" y="304800"/>
                        <a:ext cx="8453438" cy="49307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407555" name="Text Box 3"/>
          <p:cNvSpPr txBox="1">
            <a:spLocks noChangeArrowheads="1"/>
          </p:cNvSpPr>
          <p:nvPr/>
        </p:nvSpPr>
        <p:spPr bwMode="auto">
          <a:xfrm>
            <a:off x="838200" y="5562600"/>
            <a:ext cx="75025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t>That is, the worries decreased as the ozone was depleted.</a:t>
            </a:r>
          </a:p>
        </p:txBody>
      </p:sp>
      <p:sp>
        <p:nvSpPr>
          <p:cNvPr id="2" name="TextBox 1"/>
          <p:cNvSpPr txBox="1"/>
          <p:nvPr/>
        </p:nvSpPr>
        <p:spPr>
          <a:xfrm>
            <a:off x="721792" y="6400800"/>
            <a:ext cx="8342348" cy="338554"/>
          </a:xfrm>
          <a:prstGeom prst="rect">
            <a:avLst/>
          </a:prstGeom>
          <a:noFill/>
        </p:spPr>
        <p:txBody>
          <a:bodyPr wrap="none" rtlCol="0">
            <a:spAutoFit/>
          </a:bodyPr>
          <a:lstStyle/>
          <a:p>
            <a:r>
              <a:rPr lang="en-US" sz="1600" dirty="0" smtClean="0">
                <a:hlinkClick r:id="rId6"/>
              </a:rPr>
              <a:t>http://www.gallup.com/poll/126560/americans-global-warming-concerns-continue-drop.aspx</a:t>
            </a:r>
            <a:endParaRPr lang="en-US" sz="1600" dirty="0"/>
          </a:p>
        </p:txBody>
      </p:sp>
    </p:spTree>
  </p:cSld>
  <p:clrMapOvr>
    <a:masterClrMapping/>
  </p:clrMapOvr>
  <p:transition spd="med"/>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626" name="Rectangle 2"/>
          <p:cNvSpPr>
            <a:spLocks noGrp="1" noChangeArrowheads="1"/>
          </p:cNvSpPr>
          <p:nvPr>
            <p:ph type="body" idx="1"/>
          </p:nvPr>
        </p:nvSpPr>
        <p:spPr/>
        <p:txBody>
          <a:bodyPr/>
          <a:lstStyle/>
          <a:p>
            <a:pPr algn="ctr">
              <a:buFontTx/>
              <a:buNone/>
            </a:pPr>
            <a:r>
              <a:rPr lang="en-US" i="1"/>
              <a:t>and how about this?</a:t>
            </a:r>
          </a:p>
        </p:txBody>
      </p:sp>
    </p:spTree>
  </p:cSld>
  <p:clrMapOvr>
    <a:masterClrMapping/>
  </p:clrMapOvr>
  <p:transition spd="med"/>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02" name="Rectangle 2"/>
          <p:cNvSpPr>
            <a:spLocks noGrp="1" noChangeArrowheads="1"/>
          </p:cNvSpPr>
          <p:nvPr>
            <p:ph type="title"/>
          </p:nvPr>
        </p:nvSpPr>
        <p:spPr/>
        <p:txBody>
          <a:bodyPr/>
          <a:lstStyle/>
          <a:p>
            <a:r>
              <a:rPr lang="en-US" sz="4000"/>
              <a:t>Harris Poll: June 17-21, 2005</a:t>
            </a:r>
            <a:br>
              <a:rPr lang="en-US" sz="4000"/>
            </a:br>
            <a:r>
              <a:rPr lang="en-US" sz="4000"/>
              <a:t>n = 885 adults</a:t>
            </a:r>
          </a:p>
        </p:txBody>
      </p:sp>
      <p:sp>
        <p:nvSpPr>
          <p:cNvPr id="409603" name="Rectangle 3"/>
          <p:cNvSpPr>
            <a:spLocks noGrp="1" noChangeArrowheads="1"/>
          </p:cNvSpPr>
          <p:nvPr>
            <p:ph type="body" idx="1"/>
          </p:nvPr>
        </p:nvSpPr>
        <p:spPr/>
        <p:txBody>
          <a:bodyPr/>
          <a:lstStyle/>
          <a:p>
            <a:pPr>
              <a:buFontTx/>
              <a:buNone/>
            </a:pPr>
            <a:r>
              <a:rPr lang="en-US" b="1" i="1"/>
              <a:t>Which of the following do you believe about how human beings came to be? Human beings evolved from earlier species. Human beings were created directly by God. Human beings are so complex that they required a powerful force or intelligent being to help create them.</a:t>
            </a:r>
            <a:r>
              <a:rPr lang="en-US" i="1"/>
              <a:t> </a:t>
            </a:r>
          </a:p>
        </p:txBody>
      </p:sp>
    </p:spTree>
  </p:cSld>
  <p:clrMapOvr>
    <a:masterClrMapping/>
  </p:clrMapOvr>
  <p:transition spd="med"/>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12678" name="Object 6"/>
          <p:cNvGraphicFramePr>
            <a:graphicFrameLocks noGrp="1" noChangeAspect="1"/>
          </p:cNvGraphicFramePr>
          <p:nvPr>
            <p:ph sz="half" idx="2"/>
          </p:nvPr>
        </p:nvGraphicFramePr>
        <p:xfrm>
          <a:off x="304800" y="685800"/>
          <a:ext cx="8458200" cy="4343400"/>
        </p:xfrm>
        <a:graphic>
          <a:graphicData uri="http://schemas.openxmlformats.org/presentationml/2006/ole">
            <mc:AlternateContent xmlns:mc="http://schemas.openxmlformats.org/markup-compatibility/2006">
              <mc:Choice xmlns:v="urn:schemas-microsoft-com:vml" Requires="v">
                <p:oleObj spid="_x0000_s412689" name="Chart" r:id="rId4" imgW="6225658" imgH="1920289" progId="Excel.Chart.8">
                  <p:embed/>
                </p:oleObj>
              </mc:Choice>
              <mc:Fallback>
                <p:oleObj name="Chart" r:id="rId4" imgW="6225658" imgH="1920289" progId="Excel.Chart.8">
                  <p:embed/>
                  <p:pic>
                    <p:nvPicPr>
                      <p:cNvPr id="0" name="Object 6"/>
                      <p:cNvPicPr>
                        <a:picLocks noRot="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4800" y="685800"/>
                        <a:ext cx="8458200" cy="4343400"/>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1">
                            <a:solidFill>
                              <a:srgbClr val="FFFFFF"/>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412682" name="Text Box 10"/>
          <p:cNvSpPr txBox="1">
            <a:spLocks noChangeArrowheads="1"/>
          </p:cNvSpPr>
          <p:nvPr/>
        </p:nvSpPr>
        <p:spPr bwMode="auto">
          <a:xfrm>
            <a:off x="3563938" y="2479675"/>
            <a:ext cx="7985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solidFill>
                  <a:srgbClr val="000000"/>
                </a:solidFill>
              </a:rPr>
              <a:t>64%</a:t>
            </a:r>
          </a:p>
        </p:txBody>
      </p:sp>
      <p:sp>
        <p:nvSpPr>
          <p:cNvPr id="412683" name="Text Box 11"/>
          <p:cNvSpPr txBox="1">
            <a:spLocks noChangeArrowheads="1"/>
          </p:cNvSpPr>
          <p:nvPr/>
        </p:nvSpPr>
        <p:spPr bwMode="auto">
          <a:xfrm>
            <a:off x="2743200" y="1676400"/>
            <a:ext cx="7985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solidFill>
                  <a:srgbClr val="000000"/>
                </a:solidFill>
              </a:rPr>
              <a:t>22%</a:t>
            </a:r>
          </a:p>
        </p:txBody>
      </p:sp>
    </p:spTree>
  </p:cSld>
  <p:clrMapOvr>
    <a:masterClrMapping/>
  </p:clrMapOvr>
  <p:transition spd="med"/>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15746" name="Object 2"/>
          <p:cNvGraphicFramePr>
            <a:graphicFrameLocks noGrp="1" noChangeAspect="1"/>
          </p:cNvGraphicFramePr>
          <p:nvPr>
            <p:ph sz="half" idx="2"/>
          </p:nvPr>
        </p:nvGraphicFramePr>
        <p:xfrm>
          <a:off x="304800" y="685800"/>
          <a:ext cx="8458200" cy="4343400"/>
        </p:xfrm>
        <a:graphic>
          <a:graphicData uri="http://schemas.openxmlformats.org/presentationml/2006/ole">
            <mc:AlternateContent xmlns:mc="http://schemas.openxmlformats.org/markup-compatibility/2006">
              <mc:Choice xmlns:v="urn:schemas-microsoft-com:vml" Requires="v">
                <p:oleObj spid="_x0000_s415754" name="Chart" r:id="rId4" imgW="6225658" imgH="1920289" progId="Excel.Chart.8">
                  <p:embed/>
                </p:oleObj>
              </mc:Choice>
              <mc:Fallback>
                <p:oleObj name="Chart" r:id="rId4" imgW="6225658" imgH="1920289" progId="Excel.Chart.8">
                  <p:embed/>
                  <p:pic>
                    <p:nvPicPr>
                      <p:cNvPr id="0" name="Object 2"/>
                      <p:cNvPicPr>
                        <a:picLocks noRot="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4800" y="685800"/>
                        <a:ext cx="8458200" cy="4343400"/>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1">
                            <a:solidFill>
                              <a:srgbClr val="FFFFFF"/>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415747" name="Text Box 3"/>
          <p:cNvSpPr txBox="1">
            <a:spLocks noChangeArrowheads="1"/>
          </p:cNvSpPr>
          <p:nvPr/>
        </p:nvSpPr>
        <p:spPr bwMode="auto">
          <a:xfrm>
            <a:off x="2057400" y="5410200"/>
            <a:ext cx="41036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t>Which as we know has led to …</a:t>
            </a:r>
          </a:p>
        </p:txBody>
      </p:sp>
      <p:sp>
        <p:nvSpPr>
          <p:cNvPr id="2" name="TextBox 1"/>
          <p:cNvSpPr txBox="1"/>
          <p:nvPr/>
        </p:nvSpPr>
        <p:spPr>
          <a:xfrm>
            <a:off x="51049" y="6024016"/>
            <a:ext cx="7855035" cy="369332"/>
          </a:xfrm>
          <a:prstGeom prst="rect">
            <a:avLst/>
          </a:prstGeom>
          <a:noFill/>
        </p:spPr>
        <p:txBody>
          <a:bodyPr wrap="none" rtlCol="0">
            <a:spAutoFit/>
          </a:bodyPr>
          <a:lstStyle/>
          <a:p>
            <a:r>
              <a:rPr lang="en-US" sz="1800" dirty="0" smtClean="0">
                <a:hlinkClick r:id="rId6"/>
              </a:rPr>
              <a:t>http://www.gallup.com/poll/155003/hold-creationist-view-human-origins.aspx</a:t>
            </a:r>
            <a:endParaRPr lang="en-US" sz="1800" dirty="0"/>
          </a:p>
        </p:txBody>
      </p:sp>
    </p:spTree>
  </p:cSld>
  <p:clrMapOvr>
    <a:masterClrMapping/>
  </p:clrMapOvr>
  <p:transition spd="med"/>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6770" name="Rectangle 2"/>
          <p:cNvSpPr>
            <a:spLocks noGrp="1" noChangeArrowheads="1"/>
          </p:cNvSpPr>
          <p:nvPr>
            <p:ph type="title"/>
          </p:nvPr>
        </p:nvSpPr>
        <p:spPr/>
        <p:txBody>
          <a:bodyPr/>
          <a:lstStyle/>
          <a:p>
            <a:r>
              <a:rPr lang="en-US" sz="4000"/>
              <a:t>Harris Poll: June 17-21, 2005</a:t>
            </a:r>
            <a:br>
              <a:rPr lang="en-US" sz="4000"/>
            </a:br>
            <a:r>
              <a:rPr lang="en-US" sz="4000"/>
              <a:t>n = 885 adults</a:t>
            </a:r>
          </a:p>
        </p:txBody>
      </p:sp>
      <p:sp>
        <p:nvSpPr>
          <p:cNvPr id="416771" name="Rectangle 3"/>
          <p:cNvSpPr>
            <a:spLocks noGrp="1" noChangeArrowheads="1"/>
          </p:cNvSpPr>
          <p:nvPr>
            <p:ph type="body" idx="1"/>
          </p:nvPr>
        </p:nvSpPr>
        <p:spPr/>
        <p:txBody>
          <a:bodyPr/>
          <a:lstStyle/>
          <a:p>
            <a:pPr>
              <a:lnSpc>
                <a:spcPct val="90000"/>
              </a:lnSpc>
              <a:buFontTx/>
              <a:buNone/>
            </a:pPr>
            <a:r>
              <a:rPr lang="en-US" b="1" i="1"/>
              <a:t>Regardless of what you may personally believe, which of these do you believe should be taught in public schools?</a:t>
            </a:r>
            <a:br>
              <a:rPr lang="en-US" b="1" i="1"/>
            </a:br>
            <a:endParaRPr lang="en-US" sz="1600" b="1" i="1"/>
          </a:p>
          <a:p>
            <a:pPr>
              <a:lnSpc>
                <a:spcPct val="90000"/>
              </a:lnSpc>
            </a:pPr>
            <a:r>
              <a:rPr lang="en-US" b="1" i="1"/>
              <a:t>Evolution only, </a:t>
            </a:r>
          </a:p>
          <a:p>
            <a:pPr>
              <a:lnSpc>
                <a:spcPct val="90000"/>
              </a:lnSpc>
            </a:pPr>
            <a:r>
              <a:rPr lang="en-US" b="1" i="1"/>
              <a:t>Creationism only, </a:t>
            </a:r>
          </a:p>
          <a:p>
            <a:pPr>
              <a:lnSpc>
                <a:spcPct val="90000"/>
              </a:lnSpc>
            </a:pPr>
            <a:r>
              <a:rPr lang="en-US" b="1" i="1"/>
              <a:t>Intelligent design only, </a:t>
            </a:r>
          </a:p>
          <a:p>
            <a:pPr>
              <a:lnSpc>
                <a:spcPct val="90000"/>
              </a:lnSpc>
            </a:pPr>
            <a:r>
              <a:rPr lang="en-US" b="1" i="1"/>
              <a:t>All three.</a:t>
            </a:r>
            <a:r>
              <a:rPr lang="en-US" i="1"/>
              <a:t> </a:t>
            </a:r>
          </a:p>
        </p:txBody>
      </p:sp>
    </p:spTree>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9490" name="Rectangle 2"/>
          <p:cNvSpPr>
            <a:spLocks noGrp="1" noChangeArrowheads="1"/>
          </p:cNvSpPr>
          <p:nvPr>
            <p:ph type="title"/>
          </p:nvPr>
        </p:nvSpPr>
        <p:spPr>
          <a:xfrm>
            <a:off x="685800" y="228600"/>
            <a:ext cx="7772400" cy="1143000"/>
          </a:xfrm>
        </p:spPr>
        <p:txBody>
          <a:bodyPr/>
          <a:lstStyle/>
          <a:p>
            <a:r>
              <a:rPr lang="en-US"/>
              <a:t>Two Stories of Carolyn</a:t>
            </a:r>
          </a:p>
        </p:txBody>
      </p:sp>
      <p:sp>
        <p:nvSpPr>
          <p:cNvPr id="319491" name="Rectangle 3"/>
          <p:cNvSpPr>
            <a:spLocks noGrp="1" noChangeArrowheads="1"/>
          </p:cNvSpPr>
          <p:nvPr>
            <p:ph type="body" idx="1"/>
          </p:nvPr>
        </p:nvSpPr>
        <p:spPr>
          <a:xfrm>
            <a:off x="609600" y="1371600"/>
            <a:ext cx="7772400" cy="4114800"/>
          </a:xfrm>
        </p:spPr>
        <p:txBody>
          <a:bodyPr/>
          <a:lstStyle/>
          <a:p>
            <a:r>
              <a:rPr lang="en-US" sz="2800"/>
              <a:t>At her middle school’s Parent’s Night, her science teacher described a project where students drew pictures of the creation of the world. “Anything was OK,” she said.</a:t>
            </a:r>
          </a:p>
          <a:p>
            <a:r>
              <a:rPr lang="en-US" sz="2800"/>
              <a:t>In her high school biology class, a student asked “Why do humans not have bones in their outer ears?”. </a:t>
            </a:r>
          </a:p>
        </p:txBody>
      </p:sp>
    </p:spTree>
  </p:cSld>
  <p:clrMapOvr>
    <a:masterClrMapping/>
  </p:clrMapOvr>
  <p:transition spd="med"/>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25987" name="Object 3"/>
          <p:cNvGraphicFramePr>
            <a:graphicFrameLocks noGrp="1" noChangeAspect="1"/>
          </p:cNvGraphicFramePr>
          <p:nvPr>
            <p:ph idx="1"/>
          </p:nvPr>
        </p:nvGraphicFramePr>
        <p:xfrm>
          <a:off x="381000" y="685800"/>
          <a:ext cx="8320088" cy="4973638"/>
        </p:xfrm>
        <a:graphic>
          <a:graphicData uri="http://schemas.openxmlformats.org/presentationml/2006/ole">
            <mc:AlternateContent xmlns:mc="http://schemas.openxmlformats.org/markup-compatibility/2006">
              <mc:Choice xmlns:v="urn:schemas-microsoft-com:vml" Requires="v">
                <p:oleObj spid="_x0000_s426004" name="Chart" r:id="rId4" imgW="4602399" imgH="2750775" progId="Excel.Chart.8">
                  <p:embed/>
                </p:oleObj>
              </mc:Choice>
              <mc:Fallback>
                <p:oleObj name="Chart" r:id="rId4" imgW="4602399" imgH="2750775" progId="Excel.Chart.8">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1000" y="685800"/>
                        <a:ext cx="8320088" cy="49736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425993" name="Text Box 9"/>
          <p:cNvSpPr txBox="1">
            <a:spLocks noChangeArrowheads="1"/>
          </p:cNvSpPr>
          <p:nvPr/>
        </p:nvSpPr>
        <p:spPr bwMode="auto">
          <a:xfrm>
            <a:off x="2438400" y="1524000"/>
            <a:ext cx="6953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2000">
                <a:solidFill>
                  <a:srgbClr val="000000"/>
                </a:solidFill>
              </a:rPr>
              <a:t>12%</a:t>
            </a:r>
          </a:p>
        </p:txBody>
      </p:sp>
      <p:sp>
        <p:nvSpPr>
          <p:cNvPr id="425994" name="Text Box 10"/>
          <p:cNvSpPr txBox="1">
            <a:spLocks noChangeArrowheads="1"/>
          </p:cNvSpPr>
          <p:nvPr/>
        </p:nvSpPr>
        <p:spPr bwMode="auto">
          <a:xfrm>
            <a:off x="2590800" y="2209800"/>
            <a:ext cx="6953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000">
                <a:solidFill>
                  <a:srgbClr val="000000"/>
                </a:solidFill>
              </a:rPr>
              <a:t>23%</a:t>
            </a:r>
          </a:p>
        </p:txBody>
      </p:sp>
      <p:sp>
        <p:nvSpPr>
          <p:cNvPr id="425995" name="Text Box 11"/>
          <p:cNvSpPr txBox="1">
            <a:spLocks noChangeArrowheads="1"/>
          </p:cNvSpPr>
          <p:nvPr/>
        </p:nvSpPr>
        <p:spPr bwMode="auto">
          <a:xfrm>
            <a:off x="2667000" y="2895600"/>
            <a:ext cx="5397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000">
                <a:solidFill>
                  <a:srgbClr val="000000"/>
                </a:solidFill>
              </a:rPr>
              <a:t>4%</a:t>
            </a:r>
          </a:p>
        </p:txBody>
      </p:sp>
      <p:sp>
        <p:nvSpPr>
          <p:cNvPr id="425996" name="Text Box 12"/>
          <p:cNvSpPr txBox="1">
            <a:spLocks noChangeArrowheads="1"/>
          </p:cNvSpPr>
          <p:nvPr/>
        </p:nvSpPr>
        <p:spPr bwMode="auto">
          <a:xfrm>
            <a:off x="3429000" y="3581400"/>
            <a:ext cx="6953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000">
                <a:solidFill>
                  <a:srgbClr val="000000"/>
                </a:solidFill>
              </a:rPr>
              <a:t>55%</a:t>
            </a:r>
          </a:p>
        </p:txBody>
      </p:sp>
      <p:sp>
        <p:nvSpPr>
          <p:cNvPr id="425997" name="Text Box 13"/>
          <p:cNvSpPr txBox="1">
            <a:spLocks noChangeArrowheads="1"/>
          </p:cNvSpPr>
          <p:nvPr/>
        </p:nvSpPr>
        <p:spPr bwMode="auto">
          <a:xfrm>
            <a:off x="2667000" y="4267200"/>
            <a:ext cx="5397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000">
                <a:solidFill>
                  <a:srgbClr val="000000"/>
                </a:solidFill>
              </a:rPr>
              <a:t>3%</a:t>
            </a:r>
          </a:p>
        </p:txBody>
      </p:sp>
      <p:sp>
        <p:nvSpPr>
          <p:cNvPr id="425998" name="Text Box 14"/>
          <p:cNvSpPr txBox="1">
            <a:spLocks noChangeArrowheads="1"/>
          </p:cNvSpPr>
          <p:nvPr/>
        </p:nvSpPr>
        <p:spPr bwMode="auto">
          <a:xfrm>
            <a:off x="2667000" y="4876800"/>
            <a:ext cx="5397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000">
                <a:solidFill>
                  <a:srgbClr val="000000"/>
                </a:solidFill>
              </a:rPr>
              <a:t>3%</a:t>
            </a:r>
          </a:p>
        </p:txBody>
      </p:sp>
    </p:spTree>
  </p:cSld>
  <p:clrMapOvr>
    <a:masterClrMapping/>
  </p:clrMapOvr>
  <p:transition spd="med"/>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6946" name="Rectangle 2"/>
          <p:cNvSpPr>
            <a:spLocks noGrp="1" noChangeArrowheads="1"/>
          </p:cNvSpPr>
          <p:nvPr>
            <p:ph type="title"/>
          </p:nvPr>
        </p:nvSpPr>
        <p:spPr/>
        <p:txBody>
          <a:bodyPr/>
          <a:lstStyle/>
          <a:p>
            <a:r>
              <a:rPr lang="en-US"/>
              <a:t>3. Science is not supported.</a:t>
            </a:r>
            <a:br>
              <a:rPr lang="en-US"/>
            </a:br>
            <a:endParaRPr lang="en-US"/>
          </a:p>
        </p:txBody>
      </p:sp>
      <p:sp>
        <p:nvSpPr>
          <p:cNvPr id="466948" name="Text Box 4"/>
          <p:cNvSpPr txBox="1">
            <a:spLocks noChangeArrowheads="1"/>
          </p:cNvSpPr>
          <p:nvPr/>
        </p:nvSpPr>
        <p:spPr bwMode="auto">
          <a:xfrm>
            <a:off x="2209800" y="2667000"/>
            <a:ext cx="4292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t>There’s money and there’s ideas</a:t>
            </a:r>
          </a:p>
        </p:txBody>
      </p:sp>
      <p:sp>
        <p:nvSpPr>
          <p:cNvPr id="466949" name="Rectangle 5"/>
          <p:cNvSpPr>
            <a:spLocks noChangeArrowheads="1"/>
          </p:cNvSpPr>
          <p:nvPr/>
        </p:nvSpPr>
        <p:spPr bwMode="auto">
          <a:xfrm>
            <a:off x="1595438" y="5334000"/>
            <a:ext cx="6046787"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t>Money:</a:t>
            </a:r>
          </a:p>
          <a:p>
            <a:r>
              <a:rPr lang="en-US">
                <a:hlinkClick r:id="rId3"/>
              </a:rPr>
              <a:t>http://www.aaas.org/spp/rd/trres09p.pdf</a:t>
            </a:r>
            <a:endParaRPr lang="en-US"/>
          </a:p>
          <a:p>
            <a:r>
              <a:rPr lang="en-US">
                <a:hlinkClick r:id="rId4"/>
              </a:rPr>
              <a:t>http://www.aaas.org/spp/rd/trrdgdp09.pdf</a:t>
            </a:r>
            <a:endParaRPr lang="en-US"/>
          </a:p>
        </p:txBody>
      </p:sp>
    </p:spTree>
  </p:cSld>
  <p:clrMapOvr>
    <a:masterClrMapping/>
  </p:clrMapOvr>
  <p:transition spd="med"/>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963268" y="1143000"/>
            <a:ext cx="3417922" cy="461665"/>
          </a:xfrm>
          <a:prstGeom prst="rect">
            <a:avLst/>
          </a:prstGeom>
          <a:noFill/>
        </p:spPr>
        <p:txBody>
          <a:bodyPr wrap="none" rtlCol="0">
            <a:spAutoFit/>
          </a:bodyPr>
          <a:lstStyle/>
          <a:p>
            <a:r>
              <a:rPr lang="en-US" dirty="0" smtClean="0">
                <a:hlinkClick r:id="rId5"/>
              </a:rPr>
              <a:t>Trends in R&amp;D by Agency</a:t>
            </a:r>
            <a:endParaRPr lang="en-US" dirty="0"/>
          </a:p>
        </p:txBody>
      </p:sp>
      <p:sp>
        <p:nvSpPr>
          <p:cNvPr id="3" name="TextBox 2"/>
          <p:cNvSpPr txBox="1"/>
          <p:nvPr/>
        </p:nvSpPr>
        <p:spPr>
          <a:xfrm>
            <a:off x="1829180" y="1981200"/>
            <a:ext cx="5365571" cy="461665"/>
          </a:xfrm>
          <a:prstGeom prst="rect">
            <a:avLst/>
          </a:prstGeom>
          <a:noFill/>
        </p:spPr>
        <p:txBody>
          <a:bodyPr wrap="none" rtlCol="0">
            <a:spAutoFit/>
          </a:bodyPr>
          <a:lstStyle/>
          <a:p>
            <a:r>
              <a:rPr lang="en-US" dirty="0" smtClean="0">
                <a:hlinkClick r:id="rId6"/>
              </a:rPr>
              <a:t>Trends in Federal R&amp;D, FY 1976-2013</a:t>
            </a:r>
            <a:endParaRPr lang="en-US" dirty="0"/>
          </a:p>
        </p:txBody>
      </p:sp>
      <p:sp>
        <p:nvSpPr>
          <p:cNvPr id="4" name="TextBox 3"/>
          <p:cNvSpPr txBox="1"/>
          <p:nvPr/>
        </p:nvSpPr>
        <p:spPr>
          <a:xfrm>
            <a:off x="2676366" y="2910426"/>
            <a:ext cx="3671198" cy="461665"/>
          </a:xfrm>
          <a:prstGeom prst="rect">
            <a:avLst/>
          </a:prstGeom>
          <a:noFill/>
        </p:spPr>
        <p:txBody>
          <a:bodyPr wrap="none" rtlCol="0">
            <a:spAutoFit/>
          </a:bodyPr>
          <a:lstStyle/>
          <a:p>
            <a:r>
              <a:rPr lang="en-US" dirty="0" smtClean="0">
                <a:hlinkClick r:id="rId7"/>
              </a:rPr>
              <a:t>Trends in Nondefense R&amp;D</a:t>
            </a:r>
            <a:endParaRPr lang="en-US" dirty="0"/>
          </a:p>
        </p:txBody>
      </p:sp>
      <p:sp>
        <p:nvSpPr>
          <p:cNvPr id="5" name="TextBox 4">
            <a:hlinkClick r:id="rId8"/>
          </p:cNvPr>
          <p:cNvSpPr txBox="1"/>
          <p:nvPr/>
        </p:nvSpPr>
        <p:spPr>
          <a:xfrm>
            <a:off x="852950" y="3657600"/>
            <a:ext cx="7318030" cy="830997"/>
          </a:xfrm>
          <a:prstGeom prst="rect">
            <a:avLst/>
          </a:prstGeom>
          <a:noFill/>
        </p:spPr>
        <p:txBody>
          <a:bodyPr wrap="none" rtlCol="0">
            <a:spAutoFit/>
          </a:bodyPr>
          <a:lstStyle/>
          <a:p>
            <a:endParaRPr lang="en-US" dirty="0"/>
          </a:p>
          <a:p>
            <a:r>
              <a:rPr lang="en-US" dirty="0"/>
              <a:t> </a:t>
            </a:r>
            <a:r>
              <a:rPr lang="en-US" b="1" dirty="0">
                <a:hlinkClick r:id="rId8"/>
              </a:rPr>
              <a:t>Trends in Basic Research by Agency, FY 1976-2013 </a:t>
            </a:r>
            <a:endParaRPr lang="en-US" dirty="0"/>
          </a:p>
        </p:txBody>
      </p:sp>
    </p:spTree>
    <p:controls>
      <mc:AlternateContent xmlns:mc="http://schemas.openxmlformats.org/markup-compatibility/2006">
        <mc:Choice xmlns:v="urn:schemas-microsoft-com:vml" Requires="v">
          <p:control spid="508931" name="mpvSwfStore_maxPerViewSwfStore_1" r:id="rId2" imgW="11160" imgH="11160"/>
        </mc:Choice>
        <mc:Fallback>
          <p:control name="mpvSwfStore_maxPerViewSwfStore_1" r:id="rId2" imgW="11160" imgH="11160">
            <p:pic>
              <p:nvPicPr>
                <p:cNvPr id="0" name="mpvSwfStore_maxPerViewSwfStore_1"/>
                <p:cNvPicPr preferRelativeResize="0">
                  <a:picLocks noChangeArrowheads="1" noChangeShapeType="1"/>
                </p:cNvPicPr>
                <p:nvPr/>
              </p:nvPicPr>
              <p:blipFill>
                <a:blip r:embed="rId9">
                  <a:extLst>
                    <a:ext uri="{28A0092B-C50C-407E-A947-70E740481C1C}">
                      <a14:useLocalDpi xmlns:a14="http://schemas.microsoft.com/office/drawing/2010/main" val="0"/>
                    </a:ext>
                  </a:extLst>
                </a:blip>
                <a:srcRect/>
                <a:stretch>
                  <a:fillRect/>
                </a:stretch>
              </p:blipFill>
              <p:spPr bwMode="auto">
                <a:xfrm>
                  <a:off x="0" y="0"/>
                  <a:ext cx="11113" cy="11113"/>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p:controls>
    <p:extLst>
      <p:ext uri="{BB962C8B-B14F-4D97-AF65-F5344CB8AC3E}">
        <p14:creationId xmlns:p14="http://schemas.microsoft.com/office/powerpoint/2010/main" val="948467615"/>
      </p:ext>
    </p:extLst>
  </p:cSld>
  <p:clrMapOvr>
    <a:masterClrMapping/>
  </p:clrMapOvr>
  <p:transition spd="med"/>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6162" name="Rectangle 2"/>
          <p:cNvSpPr>
            <a:spLocks noGrp="1" noChangeArrowheads="1"/>
          </p:cNvSpPr>
          <p:nvPr>
            <p:ph type="title"/>
          </p:nvPr>
        </p:nvSpPr>
        <p:spPr/>
        <p:txBody>
          <a:bodyPr/>
          <a:lstStyle/>
          <a:p>
            <a:endParaRPr lang="en-US"/>
          </a:p>
        </p:txBody>
      </p:sp>
      <p:pic>
        <p:nvPicPr>
          <p:cNvPr id="476163" name="Picture 3"/>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152400" y="152400"/>
            <a:ext cx="8763000" cy="6581775"/>
          </a:xfrm>
          <a:noFill/>
          <a:ln/>
        </p:spPr>
      </p:pic>
    </p:spTree>
  </p:cSld>
  <p:clrMapOvr>
    <a:masterClrMapping/>
  </p:clrMapOvr>
  <p:transition spd="med"/>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0258" name="Rectangle 2"/>
          <p:cNvSpPr>
            <a:spLocks noGrp="1" noChangeArrowheads="1"/>
          </p:cNvSpPr>
          <p:nvPr>
            <p:ph type="title"/>
          </p:nvPr>
        </p:nvSpPr>
        <p:spPr/>
        <p:txBody>
          <a:bodyPr/>
          <a:lstStyle/>
          <a:p>
            <a:endParaRPr lang="en-US"/>
          </a:p>
        </p:txBody>
      </p:sp>
      <p:pic>
        <p:nvPicPr>
          <p:cNvPr id="480259" name="Picture 3"/>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533400" y="0"/>
            <a:ext cx="8224838" cy="6178550"/>
          </a:xfrm>
          <a:noFill/>
          <a:ln/>
        </p:spPr>
      </p:pic>
    </p:spTree>
  </p:cSld>
  <p:clrMapOvr>
    <a:masterClrMapping/>
  </p:clrMapOvr>
  <p:transition spd="med"/>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6402" name="Rectangle 2"/>
          <p:cNvSpPr>
            <a:spLocks noGrp="1" noChangeArrowheads="1"/>
          </p:cNvSpPr>
          <p:nvPr>
            <p:ph type="title"/>
          </p:nvPr>
        </p:nvSpPr>
        <p:spPr>
          <a:xfrm>
            <a:off x="685800" y="304800"/>
            <a:ext cx="7696200" cy="2209800"/>
          </a:xfrm>
        </p:spPr>
        <p:txBody>
          <a:bodyPr/>
          <a:lstStyle/>
          <a:p>
            <a:pPr algn="l"/>
            <a:r>
              <a:rPr lang="en-US"/>
              <a:t>3. Science is not supported.</a:t>
            </a:r>
            <a:br>
              <a:rPr lang="en-US"/>
            </a:br>
            <a:r>
              <a:rPr lang="en-US"/>
              <a:t/>
            </a:r>
            <a:br>
              <a:rPr lang="en-US"/>
            </a:br>
            <a:endParaRPr lang="en-US"/>
          </a:p>
        </p:txBody>
      </p:sp>
      <p:sp>
        <p:nvSpPr>
          <p:cNvPr id="486406" name="Text Box 6"/>
          <p:cNvSpPr txBox="1">
            <a:spLocks noChangeArrowheads="1"/>
          </p:cNvSpPr>
          <p:nvPr/>
        </p:nvSpPr>
        <p:spPr bwMode="auto">
          <a:xfrm>
            <a:off x="914400" y="1447800"/>
            <a:ext cx="7086600" cy="3509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sz="2800">
                <a:solidFill>
                  <a:schemeClr val="tx2"/>
                </a:solidFill>
                <a:latin typeface="Times New Roman" pitchFamily="18" charset="0"/>
              </a:rPr>
              <a:t>News Media: </a:t>
            </a:r>
            <a:br>
              <a:rPr lang="en-US" sz="2800">
                <a:solidFill>
                  <a:schemeClr val="tx2"/>
                </a:solidFill>
                <a:latin typeface="Times New Roman" pitchFamily="18" charset="0"/>
              </a:rPr>
            </a:br>
            <a:r>
              <a:rPr lang="en-US" sz="2800">
                <a:solidFill>
                  <a:schemeClr val="tx2"/>
                </a:solidFill>
                <a:latin typeface="Times New Roman" pitchFamily="18" charset="0"/>
              </a:rPr>
              <a:t>	Promote the notion that truth is obtained through advocacy of two sides,</a:t>
            </a:r>
          </a:p>
          <a:p>
            <a:pPr algn="l">
              <a:spcBef>
                <a:spcPct val="50000"/>
              </a:spcBef>
            </a:pPr>
            <a:r>
              <a:rPr lang="en-US" sz="2800">
                <a:solidFill>
                  <a:schemeClr val="tx2"/>
                </a:solidFill>
                <a:latin typeface="Times New Roman" pitchFamily="18" charset="0"/>
              </a:rPr>
              <a:t>	Use “sound bites” that encourages simplistic reasoning,</a:t>
            </a:r>
          </a:p>
          <a:p>
            <a:pPr algn="l">
              <a:spcBef>
                <a:spcPct val="50000"/>
              </a:spcBef>
            </a:pPr>
            <a:r>
              <a:rPr lang="en-US" sz="2800">
                <a:solidFill>
                  <a:schemeClr val="tx2"/>
                </a:solidFill>
                <a:latin typeface="Times New Roman" pitchFamily="18" charset="0"/>
              </a:rPr>
              <a:t>	Conduct “interviews” with pre-written questions and allow non-responses to pass.</a:t>
            </a:r>
          </a:p>
        </p:txBody>
      </p:sp>
    </p:spTree>
  </p:cSld>
  <p:clrMapOvr>
    <a:masterClrMapping/>
  </p:clrMapOvr>
  <p:transition spd="med"/>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7426" name="Rectangle 2"/>
          <p:cNvSpPr>
            <a:spLocks noGrp="1" noChangeArrowheads="1"/>
          </p:cNvSpPr>
          <p:nvPr>
            <p:ph type="title"/>
          </p:nvPr>
        </p:nvSpPr>
        <p:spPr>
          <a:xfrm>
            <a:off x="685800" y="304800"/>
            <a:ext cx="7696200" cy="2209800"/>
          </a:xfrm>
        </p:spPr>
        <p:txBody>
          <a:bodyPr/>
          <a:lstStyle/>
          <a:p>
            <a:pPr algn="l"/>
            <a:r>
              <a:rPr lang="en-US"/>
              <a:t>3. Science is not supported.</a:t>
            </a:r>
            <a:br>
              <a:rPr lang="en-US"/>
            </a:br>
            <a:r>
              <a:rPr lang="en-US"/>
              <a:t/>
            </a:r>
            <a:br>
              <a:rPr lang="en-US"/>
            </a:br>
            <a:endParaRPr lang="en-US"/>
          </a:p>
        </p:txBody>
      </p:sp>
      <p:sp>
        <p:nvSpPr>
          <p:cNvPr id="487427" name="Text Box 3"/>
          <p:cNvSpPr txBox="1">
            <a:spLocks noChangeArrowheads="1"/>
          </p:cNvSpPr>
          <p:nvPr/>
        </p:nvSpPr>
        <p:spPr bwMode="auto">
          <a:xfrm>
            <a:off x="914400" y="1447800"/>
            <a:ext cx="7086600" cy="3509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sz="2800">
                <a:solidFill>
                  <a:schemeClr val="tx2"/>
                </a:solidFill>
                <a:latin typeface="Times New Roman" pitchFamily="18" charset="0"/>
              </a:rPr>
              <a:t>News Media: </a:t>
            </a:r>
            <a:br>
              <a:rPr lang="en-US" sz="2800">
                <a:solidFill>
                  <a:schemeClr val="tx2"/>
                </a:solidFill>
                <a:latin typeface="Times New Roman" pitchFamily="18" charset="0"/>
              </a:rPr>
            </a:br>
            <a:r>
              <a:rPr lang="en-US" sz="2800">
                <a:solidFill>
                  <a:schemeClr val="tx2"/>
                </a:solidFill>
                <a:latin typeface="Times New Roman" pitchFamily="18" charset="0"/>
              </a:rPr>
              <a:t>	Promote the notion that truth is obtained through advocacy of two sides,</a:t>
            </a:r>
          </a:p>
          <a:p>
            <a:pPr algn="l">
              <a:spcBef>
                <a:spcPct val="50000"/>
              </a:spcBef>
            </a:pPr>
            <a:r>
              <a:rPr lang="en-US" sz="2800">
                <a:solidFill>
                  <a:schemeClr val="tx2"/>
                </a:solidFill>
                <a:latin typeface="Times New Roman" pitchFamily="18" charset="0"/>
              </a:rPr>
              <a:t>	Use “sound bites” that encourages simplistic reasoning,</a:t>
            </a:r>
          </a:p>
          <a:p>
            <a:pPr algn="l">
              <a:spcBef>
                <a:spcPct val="50000"/>
              </a:spcBef>
            </a:pPr>
            <a:r>
              <a:rPr lang="en-US" sz="2800">
                <a:solidFill>
                  <a:schemeClr val="tx2"/>
                </a:solidFill>
                <a:latin typeface="Times New Roman" pitchFamily="18" charset="0"/>
              </a:rPr>
              <a:t>	Conduct “interviews” with pre-written questions and allow non-responses to pass.</a:t>
            </a:r>
          </a:p>
        </p:txBody>
      </p:sp>
      <p:sp>
        <p:nvSpPr>
          <p:cNvPr id="487428" name="Text Box 4"/>
          <p:cNvSpPr txBox="1">
            <a:spLocks noChangeArrowheads="1"/>
          </p:cNvSpPr>
          <p:nvPr/>
        </p:nvSpPr>
        <p:spPr bwMode="auto">
          <a:xfrm>
            <a:off x="685800" y="5257800"/>
            <a:ext cx="78486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solidFill>
                  <a:srgbClr val="FFFF00"/>
                </a:solidFill>
              </a:rPr>
              <a:t>None of that directly involves science but it does affect the public’s notion of expectations for rational thinking.</a:t>
            </a:r>
          </a:p>
        </p:txBody>
      </p:sp>
    </p:spTree>
  </p:cSld>
  <p:clrMapOvr>
    <a:masterClrMapping/>
  </p:clrMapOvr>
  <p:transition spd="med"/>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3874" name="Rectangle 2"/>
          <p:cNvSpPr>
            <a:spLocks noGrp="1" noChangeArrowheads="1"/>
          </p:cNvSpPr>
          <p:nvPr>
            <p:ph type="title"/>
          </p:nvPr>
        </p:nvSpPr>
        <p:spPr>
          <a:xfrm>
            <a:off x="685800" y="228600"/>
            <a:ext cx="7772400" cy="1143000"/>
          </a:xfrm>
        </p:spPr>
        <p:txBody>
          <a:bodyPr/>
          <a:lstStyle/>
          <a:p>
            <a:r>
              <a:rPr lang="en-US"/>
              <a:t>Daily Headlines:</a:t>
            </a:r>
          </a:p>
        </p:txBody>
      </p:sp>
      <p:sp>
        <p:nvSpPr>
          <p:cNvPr id="463875" name="Rectangle 3"/>
          <p:cNvSpPr>
            <a:spLocks noGrp="1" noChangeArrowheads="1"/>
          </p:cNvSpPr>
          <p:nvPr>
            <p:ph type="body" idx="1"/>
          </p:nvPr>
        </p:nvSpPr>
        <p:spPr>
          <a:xfrm>
            <a:off x="685800" y="1295400"/>
            <a:ext cx="7772400" cy="5181600"/>
          </a:xfrm>
        </p:spPr>
        <p:txBody>
          <a:bodyPr/>
          <a:lstStyle/>
          <a:p>
            <a:r>
              <a:rPr lang="en-US" sz="2400" b="1">
                <a:cs typeface="Times New Roman" pitchFamily="18" charset="0"/>
              </a:rPr>
              <a:t>Feds Drop Boreal Toad From Protected List </a:t>
            </a:r>
          </a:p>
          <a:p>
            <a:r>
              <a:rPr lang="en-US" sz="2400" b="1">
                <a:cs typeface="Times New Roman" pitchFamily="18" charset="0"/>
              </a:rPr>
              <a:t>Global sea levels could rise 30 cm by 2100- study </a:t>
            </a:r>
          </a:p>
          <a:p>
            <a:r>
              <a:rPr lang="en-US" sz="2400" b="1">
                <a:cs typeface="Times New Roman" pitchFamily="18" charset="0"/>
              </a:rPr>
              <a:t>House to Act on Endangered Species Law </a:t>
            </a:r>
          </a:p>
          <a:p>
            <a:r>
              <a:rPr lang="en-US" sz="2400" b="1">
                <a:cs typeface="Times New Roman" pitchFamily="18" charset="0"/>
              </a:rPr>
              <a:t>Warming causes record Arctic ice melt: U.S. report</a:t>
            </a:r>
          </a:p>
          <a:p>
            <a:r>
              <a:rPr lang="en-US" sz="2400" b="1">
                <a:cs typeface="Times New Roman" pitchFamily="18" charset="0"/>
              </a:rPr>
              <a:t>US policy hinders global space cooperation -report</a:t>
            </a:r>
          </a:p>
          <a:p>
            <a:r>
              <a:rPr lang="en-US" sz="2400" b="1">
                <a:cs typeface="Times New Roman" pitchFamily="18" charset="0"/>
              </a:rPr>
              <a:t>Bush set to shun G8 allies on global warming</a:t>
            </a:r>
          </a:p>
          <a:p>
            <a:r>
              <a:rPr lang="en-US" sz="2400" b="1">
                <a:cs typeface="Times New Roman" pitchFamily="18" charset="0"/>
              </a:rPr>
              <a:t>Senate Rejects Greenhouse Gas Limits </a:t>
            </a:r>
          </a:p>
          <a:p>
            <a:r>
              <a:rPr lang="en-US" sz="2400" b="1">
                <a:cs typeface="Times New Roman" pitchFamily="18" charset="0"/>
              </a:rPr>
              <a:t>How high-pressure politics threatens action on climate </a:t>
            </a:r>
          </a:p>
          <a:p>
            <a:r>
              <a:rPr lang="en-US" sz="2400" b="1">
                <a:cs typeface="Times New Roman" pitchFamily="18" charset="0"/>
              </a:rPr>
              <a:t>ACLU Says Bush Is Restricting Science</a:t>
            </a:r>
          </a:p>
          <a:p>
            <a:r>
              <a:rPr lang="en-US" sz="2400" b="1">
                <a:cs typeface="Times New Roman" pitchFamily="18" charset="0"/>
              </a:rPr>
              <a:t>Experts question medical ethics at Guantanamo</a:t>
            </a:r>
          </a:p>
          <a:p>
            <a:endParaRPr lang="en-US" sz="2400"/>
          </a:p>
        </p:txBody>
      </p:sp>
    </p:spTree>
  </p:cSld>
  <p:clrMapOvr>
    <a:masterClrMapping/>
  </p:clrMapOvr>
  <p:transition spd="med"/>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5682" name="Rectangle 2"/>
          <p:cNvSpPr>
            <a:spLocks noGrp="1" noChangeArrowheads="1"/>
          </p:cNvSpPr>
          <p:nvPr>
            <p:ph type="title"/>
          </p:nvPr>
        </p:nvSpPr>
        <p:spPr>
          <a:xfrm>
            <a:off x="685800" y="609600"/>
            <a:ext cx="7772400" cy="1981200"/>
          </a:xfrm>
        </p:spPr>
        <p:txBody>
          <a:bodyPr/>
          <a:lstStyle/>
          <a:p>
            <a:pPr marL="838200" indent="-838200"/>
            <a:r>
              <a:rPr lang="en-US"/>
              <a:t>4. Science is undercut by politicians.</a:t>
            </a:r>
            <a:br>
              <a:rPr lang="en-US"/>
            </a:br>
            <a:endParaRPr lang="en-US" i="1"/>
          </a:p>
        </p:txBody>
      </p:sp>
      <p:sp>
        <p:nvSpPr>
          <p:cNvPr id="455683" name="Rectangle 3"/>
          <p:cNvSpPr>
            <a:spLocks noGrp="1" noChangeArrowheads="1"/>
          </p:cNvSpPr>
          <p:nvPr>
            <p:ph type="body" idx="1"/>
          </p:nvPr>
        </p:nvSpPr>
        <p:spPr>
          <a:xfrm>
            <a:off x="685800" y="2362200"/>
            <a:ext cx="7772400" cy="3733800"/>
          </a:xfrm>
        </p:spPr>
        <p:txBody>
          <a:bodyPr/>
          <a:lstStyle/>
          <a:p>
            <a:endParaRPr lang="en-US"/>
          </a:p>
          <a:p>
            <a:endParaRPr lang="en-US">
              <a:solidFill>
                <a:srgbClr val="FFFF00"/>
              </a:solidFill>
            </a:endParaRPr>
          </a:p>
        </p:txBody>
      </p:sp>
      <p:sp>
        <p:nvSpPr>
          <p:cNvPr id="455684" name="Text Box 4"/>
          <p:cNvSpPr txBox="1">
            <a:spLocks noChangeArrowheads="1"/>
          </p:cNvSpPr>
          <p:nvPr/>
        </p:nvSpPr>
        <p:spPr bwMode="auto">
          <a:xfrm>
            <a:off x="457200" y="2057400"/>
            <a:ext cx="8110538" cy="3384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2800">
                <a:latin typeface="Arial" charset="0"/>
              </a:rPr>
              <a:t>“Preeminent Scientists Protest Bush Administration's Misuse of Science</a:t>
            </a:r>
            <a:br>
              <a:rPr lang="en-US" sz="2800">
                <a:latin typeface="Arial" charset="0"/>
              </a:rPr>
            </a:br>
            <a:r>
              <a:rPr lang="en-US" sz="2800">
                <a:latin typeface="Arial" charset="0"/>
              </a:rPr>
              <a:t>- Nobel Laureates, National Medal of Science Recipients, and Other Leading Researchers Call for End to Scientific Abuses”</a:t>
            </a:r>
          </a:p>
          <a:p>
            <a:endParaRPr lang="en-US" sz="2800"/>
          </a:p>
          <a:p>
            <a:pPr algn="r"/>
            <a:r>
              <a:rPr lang="en-US"/>
              <a:t>Union of Concerned Scientists </a:t>
            </a:r>
          </a:p>
          <a:p>
            <a:pPr algn="r"/>
            <a:r>
              <a:rPr lang="en-US"/>
              <a:t>February 18, 2004</a:t>
            </a:r>
          </a:p>
        </p:txBody>
      </p:sp>
    </p:spTree>
  </p:cSld>
  <p:clrMapOvr>
    <a:masterClrMapping/>
  </p:clrMapOvr>
  <p:transition spd="med"/>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8754" name="Rectangle 2"/>
          <p:cNvSpPr>
            <a:spLocks noGrp="1" noChangeArrowheads="1"/>
          </p:cNvSpPr>
          <p:nvPr>
            <p:ph type="title"/>
          </p:nvPr>
        </p:nvSpPr>
        <p:spPr>
          <a:xfrm>
            <a:off x="685800" y="609600"/>
            <a:ext cx="7772400" cy="1981200"/>
          </a:xfrm>
        </p:spPr>
        <p:txBody>
          <a:bodyPr/>
          <a:lstStyle/>
          <a:p>
            <a:pPr marL="838200" indent="-838200"/>
            <a:r>
              <a:rPr lang="en-US"/>
              <a:t>4. Science is undercut by politicians.</a:t>
            </a:r>
            <a:br>
              <a:rPr lang="en-US"/>
            </a:br>
            <a:endParaRPr lang="en-US" i="1"/>
          </a:p>
        </p:txBody>
      </p:sp>
      <p:sp>
        <p:nvSpPr>
          <p:cNvPr id="458755" name="Rectangle 3"/>
          <p:cNvSpPr>
            <a:spLocks noGrp="1" noChangeArrowheads="1"/>
          </p:cNvSpPr>
          <p:nvPr>
            <p:ph type="body" idx="1"/>
          </p:nvPr>
        </p:nvSpPr>
        <p:spPr>
          <a:xfrm>
            <a:off x="685800" y="2362200"/>
            <a:ext cx="7772400" cy="3733800"/>
          </a:xfrm>
        </p:spPr>
        <p:txBody>
          <a:bodyPr/>
          <a:lstStyle/>
          <a:p>
            <a:endParaRPr lang="en-US"/>
          </a:p>
          <a:p>
            <a:endParaRPr lang="en-US">
              <a:solidFill>
                <a:srgbClr val="FFFF00"/>
              </a:solidFill>
            </a:endParaRPr>
          </a:p>
        </p:txBody>
      </p:sp>
      <p:sp>
        <p:nvSpPr>
          <p:cNvPr id="458756" name="Text Box 4"/>
          <p:cNvSpPr txBox="1">
            <a:spLocks noChangeArrowheads="1"/>
          </p:cNvSpPr>
          <p:nvPr/>
        </p:nvSpPr>
        <p:spPr bwMode="auto">
          <a:xfrm>
            <a:off x="457200" y="2057400"/>
            <a:ext cx="8110538" cy="3384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2800">
                <a:latin typeface="Arial" charset="0"/>
              </a:rPr>
              <a:t>“Preeminent Scientists Protest Bush Administration's Misuse of Science</a:t>
            </a:r>
            <a:br>
              <a:rPr lang="en-US" sz="2800">
                <a:latin typeface="Arial" charset="0"/>
              </a:rPr>
            </a:br>
            <a:r>
              <a:rPr lang="en-US" sz="2800">
                <a:latin typeface="Arial" charset="0"/>
              </a:rPr>
              <a:t>- Nobel Laureates, National Medal of Science Recipients, and Other Leading Researchers Call for End to Scientific Abuses”</a:t>
            </a:r>
          </a:p>
          <a:p>
            <a:endParaRPr lang="en-US" sz="2800"/>
          </a:p>
          <a:p>
            <a:pPr algn="r"/>
            <a:r>
              <a:rPr lang="en-US"/>
              <a:t>Union of Concerned Scientists </a:t>
            </a:r>
          </a:p>
          <a:p>
            <a:pPr algn="r"/>
            <a:r>
              <a:rPr lang="en-US"/>
              <a:t>February 18, 2004</a:t>
            </a:r>
          </a:p>
        </p:txBody>
      </p:sp>
      <p:sp>
        <p:nvSpPr>
          <p:cNvPr id="458757" name="Text Box 5"/>
          <p:cNvSpPr txBox="1">
            <a:spLocks noChangeArrowheads="1"/>
          </p:cNvSpPr>
          <p:nvPr/>
        </p:nvSpPr>
        <p:spPr bwMode="auto">
          <a:xfrm>
            <a:off x="3587750" y="5657850"/>
            <a:ext cx="2125663"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3200"/>
              <a:t>They allege:</a:t>
            </a:r>
          </a:p>
        </p:txBody>
      </p:sp>
    </p:spTree>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0498" name="Rectangle 2"/>
          <p:cNvSpPr>
            <a:spLocks noGrp="1" noChangeArrowheads="1"/>
          </p:cNvSpPr>
          <p:nvPr>
            <p:ph type="title"/>
          </p:nvPr>
        </p:nvSpPr>
        <p:spPr>
          <a:xfrm>
            <a:off x="685800" y="228600"/>
            <a:ext cx="7772400" cy="1143000"/>
          </a:xfrm>
        </p:spPr>
        <p:txBody>
          <a:bodyPr/>
          <a:lstStyle/>
          <a:p>
            <a:r>
              <a:rPr lang="en-US"/>
              <a:t>Two Stories of Carolyn</a:t>
            </a:r>
          </a:p>
        </p:txBody>
      </p:sp>
      <p:sp>
        <p:nvSpPr>
          <p:cNvPr id="490499" name="Rectangle 3"/>
          <p:cNvSpPr>
            <a:spLocks noGrp="1" noChangeArrowheads="1"/>
          </p:cNvSpPr>
          <p:nvPr>
            <p:ph type="body" idx="1"/>
          </p:nvPr>
        </p:nvSpPr>
        <p:spPr>
          <a:xfrm>
            <a:off x="609600" y="1371600"/>
            <a:ext cx="7772400" cy="4114800"/>
          </a:xfrm>
        </p:spPr>
        <p:txBody>
          <a:bodyPr/>
          <a:lstStyle/>
          <a:p>
            <a:r>
              <a:rPr lang="en-US" sz="2800"/>
              <a:t>At her middle school’s Parent’s Night, her science teacher described a project where students drew pictures of the creation of the world. “Anything was OK,” she said.</a:t>
            </a:r>
          </a:p>
          <a:p>
            <a:r>
              <a:rPr lang="en-US" sz="2800"/>
              <a:t>In her high school biology class, a student asked “Why do humans not have bones in their outer ears?”. </a:t>
            </a:r>
            <a:r>
              <a:rPr lang="en-US" sz="2800">
                <a:solidFill>
                  <a:srgbClr val="FFFF00"/>
                </a:solidFill>
              </a:rPr>
              <a:t>The teacher responded “I guess that’s just the way God made us.”</a:t>
            </a:r>
          </a:p>
        </p:txBody>
      </p:sp>
    </p:spTree>
  </p:cSld>
  <p:clrMapOvr>
    <a:masterClrMapping/>
  </p:clrMapOvr>
  <p:transition spd="med"/>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4898" name="Rectangle 2"/>
          <p:cNvSpPr>
            <a:spLocks noGrp="1" noChangeArrowheads="1"/>
          </p:cNvSpPr>
          <p:nvPr>
            <p:ph type="title"/>
          </p:nvPr>
        </p:nvSpPr>
        <p:spPr>
          <a:xfrm>
            <a:off x="1143000" y="381000"/>
            <a:ext cx="6934200" cy="685800"/>
          </a:xfrm>
        </p:spPr>
        <p:txBody>
          <a:bodyPr/>
          <a:lstStyle/>
          <a:p>
            <a:r>
              <a:rPr lang="en-US" sz="3200" b="1" u="sng">
                <a:cs typeface="Times New Roman" pitchFamily="18" charset="0"/>
              </a:rPr>
              <a:t>Agency Abuses: The Environment</a:t>
            </a:r>
            <a:r>
              <a:rPr lang="en-US"/>
              <a:t> </a:t>
            </a:r>
          </a:p>
        </p:txBody>
      </p:sp>
      <p:sp>
        <p:nvSpPr>
          <p:cNvPr id="464899" name="Rectangle 3"/>
          <p:cNvSpPr>
            <a:spLocks noGrp="1" noChangeArrowheads="1"/>
          </p:cNvSpPr>
          <p:nvPr>
            <p:ph type="body" idx="1"/>
          </p:nvPr>
        </p:nvSpPr>
        <p:spPr>
          <a:xfrm>
            <a:off x="685800" y="1219200"/>
            <a:ext cx="7772400" cy="5410200"/>
          </a:xfrm>
        </p:spPr>
        <p:txBody>
          <a:bodyPr/>
          <a:lstStyle/>
          <a:p>
            <a:pPr>
              <a:lnSpc>
                <a:spcPct val="90000"/>
              </a:lnSpc>
            </a:pPr>
            <a:r>
              <a:rPr lang="en-US" sz="1800">
                <a:solidFill>
                  <a:srgbClr val="FF3300"/>
                </a:solidFill>
                <a:hlinkClick r:id="rId3"/>
              </a:rPr>
              <a:t>Deleting Scientific Advice on Endangered Salmon</a:t>
            </a:r>
            <a:r>
              <a:rPr lang="en-US" sz="1800">
                <a:solidFill>
                  <a:srgbClr val="FF3300"/>
                </a:solidFill>
              </a:rPr>
              <a:t>:</a:t>
            </a:r>
            <a:r>
              <a:rPr lang="en-US" sz="1800"/>
              <a:t> Scientists asked to remove science-based recommendations from an official report</a:t>
            </a:r>
          </a:p>
          <a:p>
            <a:pPr>
              <a:lnSpc>
                <a:spcPct val="90000"/>
              </a:lnSpc>
            </a:pPr>
            <a:r>
              <a:rPr lang="en-US" sz="1800">
                <a:solidFill>
                  <a:srgbClr val="FF3300"/>
                </a:solidFill>
                <a:hlinkClick r:id="rId4"/>
              </a:rPr>
              <a:t>Endangered Species: Florida Panther, Bull Trout, Trumpeter Swans</a:t>
            </a:r>
            <a:r>
              <a:rPr lang="en-US" sz="1800"/>
              <a:t>: Research at the U.S. Fish and Wildlife Service is distorted and suppressed</a:t>
            </a:r>
          </a:p>
          <a:p>
            <a:pPr>
              <a:lnSpc>
                <a:spcPct val="90000"/>
              </a:lnSpc>
            </a:pPr>
            <a:r>
              <a:rPr lang="en-US" sz="1800">
                <a:solidFill>
                  <a:srgbClr val="FF3300"/>
                </a:solidFill>
                <a:hlinkClick r:id="rId5"/>
              </a:rPr>
              <a:t>Mountaintop Removal Mining</a:t>
            </a:r>
            <a:r>
              <a:rPr lang="en-US" sz="1800">
                <a:solidFill>
                  <a:srgbClr val="FF3300"/>
                </a:solidFill>
              </a:rPr>
              <a:t>:</a:t>
            </a:r>
            <a:r>
              <a:rPr lang="en-US" sz="1800"/>
              <a:t> Administration officials intentionally disregard extensive scientific study on mountaintop removal in Appalachia  </a:t>
            </a:r>
          </a:p>
          <a:p>
            <a:pPr>
              <a:lnSpc>
                <a:spcPct val="90000"/>
              </a:lnSpc>
            </a:pPr>
            <a:r>
              <a:rPr lang="en-US" sz="1800">
                <a:hlinkClick r:id="rId6"/>
              </a:rPr>
              <a:t>Climate Change</a:t>
            </a:r>
            <a:r>
              <a:rPr lang="en-US" sz="1800"/>
              <a:t>: </a:t>
            </a:r>
            <a:r>
              <a:rPr lang="en-US" sz="1800">
                <a:solidFill>
                  <a:srgbClr val="FFFF00"/>
                </a:solidFill>
              </a:rPr>
              <a:t>Administration officials undermined science behind climate change by suppressing reports and publicly misrepresenting scientific consensus</a:t>
            </a:r>
          </a:p>
          <a:p>
            <a:pPr>
              <a:lnSpc>
                <a:spcPct val="90000"/>
              </a:lnSpc>
            </a:pPr>
            <a:r>
              <a:rPr lang="en-US" sz="1800">
                <a:hlinkClick r:id="rId7"/>
              </a:rPr>
              <a:t>Mercury Emissions</a:t>
            </a:r>
            <a:r>
              <a:rPr lang="en-US" sz="1800"/>
              <a:t>: White House suppressed information about the impact of mercury on public health</a:t>
            </a:r>
          </a:p>
          <a:p>
            <a:pPr>
              <a:lnSpc>
                <a:spcPct val="90000"/>
              </a:lnSpc>
            </a:pPr>
            <a:r>
              <a:rPr lang="en-US" sz="1800">
                <a:hlinkClick r:id="rId8"/>
              </a:rPr>
              <a:t>Multiple Air Pollutants</a:t>
            </a:r>
            <a:r>
              <a:rPr lang="en-US" sz="1800"/>
              <a:t>: The Environmental Protection Agency withheld an analysis showing the benefits of a bipartisan alternative to President Bush's Clear Skies Act</a:t>
            </a:r>
          </a:p>
          <a:p>
            <a:pPr>
              <a:lnSpc>
                <a:spcPct val="90000"/>
              </a:lnSpc>
            </a:pPr>
            <a:r>
              <a:rPr lang="en-US" sz="1800">
                <a:hlinkClick r:id="rId9"/>
              </a:rPr>
              <a:t>The Endangered Species Act</a:t>
            </a:r>
            <a:r>
              <a:rPr lang="en-US" sz="1800"/>
              <a:t>: Administration officials are manipulating the scientific underpinnings of the policy making process</a:t>
            </a:r>
          </a:p>
          <a:p>
            <a:pPr>
              <a:lnSpc>
                <a:spcPct val="90000"/>
              </a:lnSpc>
            </a:pPr>
            <a:r>
              <a:rPr lang="en-US" sz="1800">
                <a:hlinkClick r:id="rId10"/>
              </a:rPr>
              <a:t>Forest Management</a:t>
            </a:r>
            <a:r>
              <a:rPr lang="en-US" sz="1800"/>
              <a:t>: A "review team" primarily composed of non-scientists overruled a science-based plan for managing old-growth forest habitat and reducing fire risk</a:t>
            </a:r>
          </a:p>
          <a:p>
            <a:pPr>
              <a:lnSpc>
                <a:spcPct val="90000"/>
              </a:lnSpc>
            </a:pPr>
            <a:endParaRPr lang="en-US" sz="1400"/>
          </a:p>
        </p:txBody>
      </p:sp>
    </p:spTree>
  </p:cSld>
  <p:clrMapOvr>
    <a:masterClrMapping/>
  </p:clrMapOvr>
  <p:transition spd="med"/>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2850" name="Rectangle 2"/>
          <p:cNvSpPr>
            <a:spLocks noGrp="1" noChangeArrowheads="1"/>
          </p:cNvSpPr>
          <p:nvPr>
            <p:ph type="title"/>
          </p:nvPr>
        </p:nvSpPr>
        <p:spPr>
          <a:xfrm>
            <a:off x="1143000" y="381000"/>
            <a:ext cx="6934200" cy="685800"/>
          </a:xfrm>
        </p:spPr>
        <p:txBody>
          <a:bodyPr/>
          <a:lstStyle/>
          <a:p>
            <a:r>
              <a:rPr lang="en-US" sz="3200" b="1" u="sng">
                <a:cs typeface="Times New Roman" pitchFamily="18" charset="0"/>
              </a:rPr>
              <a:t>Agency Abuses: Public Health </a:t>
            </a:r>
          </a:p>
        </p:txBody>
      </p:sp>
      <p:sp>
        <p:nvSpPr>
          <p:cNvPr id="462851" name="Rectangle 3"/>
          <p:cNvSpPr>
            <a:spLocks noGrp="1" noChangeArrowheads="1"/>
          </p:cNvSpPr>
          <p:nvPr>
            <p:ph type="body" idx="1"/>
          </p:nvPr>
        </p:nvSpPr>
        <p:spPr>
          <a:xfrm>
            <a:off x="685800" y="1219200"/>
            <a:ext cx="7772400" cy="5410200"/>
          </a:xfrm>
        </p:spPr>
        <p:txBody>
          <a:bodyPr/>
          <a:lstStyle/>
          <a:p>
            <a:r>
              <a:rPr lang="en-US" sz="2000">
                <a:hlinkClick r:id="rId3"/>
              </a:rPr>
              <a:t>Emergency Contraception</a:t>
            </a:r>
            <a:r>
              <a:rPr lang="en-US" sz="2000"/>
              <a:t>: FDA appointees overruled staff scientists and two independent advisory panels to deny access to emergency contraception</a:t>
            </a:r>
          </a:p>
          <a:p>
            <a:r>
              <a:rPr lang="en-US" sz="2000">
                <a:hlinkClick r:id="rId4"/>
              </a:rPr>
              <a:t>Abstinence-only Education</a:t>
            </a:r>
            <a:r>
              <a:rPr lang="en-US" sz="2000"/>
              <a:t>: The Administration has obscured scientific evaluation of abstinence-only education programs and pressured scientists to promote abstinence.</a:t>
            </a:r>
          </a:p>
          <a:p>
            <a:r>
              <a:rPr lang="en-US" sz="2000">
                <a:hlinkClick r:id="rId5"/>
              </a:rPr>
              <a:t>HIV/AIDS Education</a:t>
            </a:r>
            <a:r>
              <a:rPr lang="en-US" sz="2000"/>
              <a:t>: The CDC was ordered to change its website to raise scientifically questionable doubt about the effectiveness of condoms in preventing the spread of HIV/AIDS.</a:t>
            </a:r>
          </a:p>
          <a:p>
            <a:r>
              <a:rPr lang="en-US" sz="2000">
                <a:hlinkClick r:id="rId6"/>
              </a:rPr>
              <a:t>Airborne Bacteria</a:t>
            </a:r>
            <a:r>
              <a:rPr lang="en-US" sz="2000"/>
              <a:t>: A microbiologist was prohibited at least 11 times from publishing research on airborne bacteria originating from farm wastes.</a:t>
            </a:r>
          </a:p>
          <a:p>
            <a:r>
              <a:rPr lang="en-US" sz="2000">
                <a:cs typeface="Times New Roman" pitchFamily="18" charset="0"/>
                <a:hlinkClick r:id="rId7"/>
              </a:rPr>
              <a:t>Breast Cancer</a:t>
            </a:r>
            <a:r>
              <a:rPr lang="en-US" sz="2000">
                <a:cs typeface="Times New Roman" pitchFamily="18" charset="0"/>
              </a:rPr>
              <a:t>: </a:t>
            </a:r>
            <a:r>
              <a:rPr lang="en-US" sz="2000">
                <a:solidFill>
                  <a:srgbClr val="FFFF00"/>
                </a:solidFill>
                <a:cs typeface="Times New Roman" pitchFamily="18" charset="0"/>
              </a:rPr>
              <a:t>Information suggesting a link between abortion and breast cancer was posted on a National Cancer Institute website despite objections from staff scientists.</a:t>
            </a:r>
            <a:r>
              <a:rPr lang="en-US" sz="2000">
                <a:solidFill>
                  <a:srgbClr val="339966"/>
                </a:solidFill>
              </a:rPr>
              <a:t> </a:t>
            </a:r>
          </a:p>
        </p:txBody>
      </p:sp>
    </p:spTree>
  </p:cSld>
  <p:clrMapOvr>
    <a:masterClrMapping/>
  </p:clrMapOvr>
  <p:transition spd="med"/>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5922" name="Rectangle 2"/>
          <p:cNvSpPr>
            <a:spLocks noGrp="1" noChangeArrowheads="1"/>
          </p:cNvSpPr>
          <p:nvPr>
            <p:ph type="title"/>
          </p:nvPr>
        </p:nvSpPr>
        <p:spPr>
          <a:xfrm>
            <a:off x="1143000" y="381000"/>
            <a:ext cx="6934200" cy="685800"/>
          </a:xfrm>
        </p:spPr>
        <p:txBody>
          <a:bodyPr/>
          <a:lstStyle/>
          <a:p>
            <a:r>
              <a:rPr lang="en-US" sz="3200" b="1" u="sng">
                <a:cs typeface="Times New Roman" pitchFamily="18" charset="0"/>
              </a:rPr>
              <a:t>Science Advisory Committees </a:t>
            </a:r>
          </a:p>
        </p:txBody>
      </p:sp>
      <p:sp>
        <p:nvSpPr>
          <p:cNvPr id="465923" name="Rectangle 3"/>
          <p:cNvSpPr>
            <a:spLocks noGrp="1" noChangeArrowheads="1"/>
          </p:cNvSpPr>
          <p:nvPr>
            <p:ph type="body" idx="1"/>
          </p:nvPr>
        </p:nvSpPr>
        <p:spPr>
          <a:xfrm>
            <a:off x="685800" y="1219200"/>
            <a:ext cx="7772400" cy="5410200"/>
          </a:xfrm>
        </p:spPr>
        <p:txBody>
          <a:bodyPr/>
          <a:lstStyle/>
          <a:p>
            <a:pPr>
              <a:lnSpc>
                <a:spcPct val="90000"/>
              </a:lnSpc>
            </a:pPr>
            <a:r>
              <a:rPr lang="en-US" sz="1600">
                <a:hlinkClick r:id="rId3"/>
              </a:rPr>
              <a:t>Fogarty International Center Advisory Board</a:t>
            </a:r>
            <a:r>
              <a:rPr lang="en-US" sz="1600"/>
              <a:t>: Qualified scientists, including a Nobel Laureate, were rejected after being subjected to political litmus tests.</a:t>
            </a:r>
          </a:p>
          <a:p>
            <a:pPr>
              <a:lnSpc>
                <a:spcPct val="90000"/>
              </a:lnSpc>
            </a:pPr>
            <a:r>
              <a:rPr lang="en-US" sz="1600">
                <a:hlinkClick r:id="rId4"/>
              </a:rPr>
              <a:t>President's Council on Bioethics</a:t>
            </a:r>
            <a:r>
              <a:rPr lang="en-US" sz="1600"/>
              <a:t>: Two leading scientists were dismissed from the panel because of dissenting opinions on the ethics of biomedical research.</a:t>
            </a:r>
          </a:p>
          <a:p>
            <a:pPr>
              <a:lnSpc>
                <a:spcPct val="90000"/>
              </a:lnSpc>
            </a:pPr>
            <a:r>
              <a:rPr lang="en-US" sz="1600">
                <a:hlinkClick r:id="rId5"/>
              </a:rPr>
              <a:t>Arms Control Panel</a:t>
            </a:r>
            <a:r>
              <a:rPr lang="en-US" sz="1600"/>
              <a:t>: A scientific committee that advised the State Department on matters of arms control was dismissed and never reappointed.</a:t>
            </a:r>
          </a:p>
          <a:p>
            <a:pPr>
              <a:lnSpc>
                <a:spcPct val="90000"/>
              </a:lnSpc>
            </a:pPr>
            <a:r>
              <a:rPr lang="en-US" sz="1600">
                <a:hlinkClick r:id="rId6"/>
              </a:rPr>
              <a:t>Army Science Board</a:t>
            </a:r>
            <a:r>
              <a:rPr lang="en-US" sz="1600"/>
              <a:t>: An engineer was rejected from a panel because of a contribution to John McCain's 2000 presidential bid.</a:t>
            </a:r>
          </a:p>
          <a:p>
            <a:pPr>
              <a:lnSpc>
                <a:spcPct val="90000"/>
              </a:lnSpc>
            </a:pPr>
            <a:r>
              <a:rPr lang="en-US" sz="1600">
                <a:hlinkClick r:id="rId7"/>
              </a:rPr>
              <a:t>National Nuclear Security Administration Panel</a:t>
            </a:r>
            <a:r>
              <a:rPr lang="en-US" sz="1600"/>
              <a:t>: A committee set up to advise the administration on scientific issues regarding the maintenance nation's nuclear weapons stockpile and the design and testing of new nuclear warheads was dismissed.</a:t>
            </a:r>
          </a:p>
          <a:p>
            <a:pPr>
              <a:lnSpc>
                <a:spcPct val="90000"/>
              </a:lnSpc>
            </a:pPr>
            <a:r>
              <a:rPr lang="en-US" sz="1600">
                <a:hlinkClick r:id="rId8"/>
              </a:rPr>
              <a:t>NIH: Drug Abuse Panel</a:t>
            </a:r>
            <a:r>
              <a:rPr lang="en-US" sz="1600"/>
              <a:t>: </a:t>
            </a:r>
            <a:r>
              <a:rPr lang="en-US" sz="1600">
                <a:solidFill>
                  <a:srgbClr val="FFFF00"/>
                </a:solidFill>
              </a:rPr>
              <a:t>Potential panel members were asked if they voted for President Bush.</a:t>
            </a:r>
          </a:p>
          <a:p>
            <a:pPr>
              <a:lnSpc>
                <a:spcPct val="90000"/>
              </a:lnSpc>
            </a:pPr>
            <a:r>
              <a:rPr lang="en-US" sz="1600">
                <a:hlinkClick r:id="rId9"/>
              </a:rPr>
              <a:t>Lead Poisoning Prevention Panel</a:t>
            </a:r>
            <a:r>
              <a:rPr lang="en-US" sz="1600"/>
              <a:t>: Staff-recommended scientists are rejected from a panel considering acceptable levels of lead in drinking water and replaced by appointees with financial ties to the lead industry.</a:t>
            </a:r>
          </a:p>
          <a:p>
            <a:pPr>
              <a:lnSpc>
                <a:spcPct val="90000"/>
              </a:lnSpc>
            </a:pPr>
            <a:r>
              <a:rPr lang="en-US" sz="1600">
                <a:hlinkClick r:id="rId10"/>
              </a:rPr>
              <a:t>Workplace Safety Panel</a:t>
            </a:r>
            <a:r>
              <a:rPr lang="en-US" sz="1600"/>
              <a:t>: Well-qualified scientists were rejected from a panel that evaluates grants for workplace injuries because of their support for a workplace ergonomics standard.</a:t>
            </a:r>
          </a:p>
          <a:p>
            <a:pPr>
              <a:lnSpc>
                <a:spcPct val="90000"/>
              </a:lnSpc>
            </a:pPr>
            <a:r>
              <a:rPr lang="en-US" sz="1600">
                <a:cs typeface="Times New Roman" pitchFamily="18" charset="0"/>
                <a:hlinkClick r:id="rId11"/>
              </a:rPr>
              <a:t>Reproductive Health Advisory Committee</a:t>
            </a:r>
            <a:r>
              <a:rPr lang="en-US" sz="1600">
                <a:cs typeface="Times New Roman" pitchFamily="18" charset="0"/>
              </a:rPr>
              <a:t>: An underqualified nominee was suggested as chair of an FDA committee on reproductive health despite scant credentials and highly partisan political views.</a:t>
            </a:r>
            <a:r>
              <a:rPr lang="en-US" sz="1600"/>
              <a:t> </a:t>
            </a:r>
          </a:p>
        </p:txBody>
      </p:sp>
    </p:spTree>
  </p:cSld>
  <p:clrMapOvr>
    <a:masterClrMapping/>
  </p:clrMapOvr>
  <p:transition spd="med"/>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5922" name="Rectangle 2"/>
          <p:cNvSpPr>
            <a:spLocks noGrp="1" noChangeArrowheads="1"/>
          </p:cNvSpPr>
          <p:nvPr>
            <p:ph type="title"/>
          </p:nvPr>
        </p:nvSpPr>
        <p:spPr>
          <a:xfrm>
            <a:off x="1143000" y="381000"/>
            <a:ext cx="6934200" cy="685800"/>
          </a:xfrm>
        </p:spPr>
        <p:txBody>
          <a:bodyPr/>
          <a:lstStyle/>
          <a:p>
            <a:r>
              <a:rPr lang="en-US" sz="3200" b="1" dirty="0" smtClean="0">
                <a:cs typeface="Times New Roman" pitchFamily="18" charset="0"/>
              </a:rPr>
              <a:t>Was There Hope?</a:t>
            </a:r>
            <a:endParaRPr lang="en-US" sz="3200" b="1" dirty="0">
              <a:cs typeface="Times New Roman" pitchFamily="18" charset="0"/>
            </a:endParaRPr>
          </a:p>
        </p:txBody>
      </p:sp>
      <p:sp>
        <p:nvSpPr>
          <p:cNvPr id="2" name="Content Placeholder 1"/>
          <p:cNvSpPr>
            <a:spLocks noGrp="1"/>
          </p:cNvSpPr>
          <p:nvPr>
            <p:ph idx="1"/>
          </p:nvPr>
        </p:nvSpPr>
        <p:spPr>
          <a:xfrm>
            <a:off x="685800" y="1143000"/>
            <a:ext cx="7772400" cy="4114800"/>
          </a:xfrm>
        </p:spPr>
        <p:txBody>
          <a:bodyPr/>
          <a:lstStyle/>
          <a:p>
            <a:pPr marL="0" indent="0">
              <a:buNone/>
            </a:pPr>
            <a:r>
              <a:rPr lang="en-US" sz="2400" dirty="0"/>
              <a:t>For everywhere we look, there is work to be done.  The state of our economy calls for action, bold and swift.  And we will act, not only to create new jobs, but to lay a new foundation for growth.  We will build the roads and bridges, the electric grids and digital lines that feed our commerce and bind us together.  </a:t>
            </a:r>
            <a:r>
              <a:rPr lang="en-US" sz="2400" dirty="0">
                <a:solidFill>
                  <a:srgbClr val="FFFF00"/>
                </a:solidFill>
              </a:rPr>
              <a:t>We'll restore science to its rightful place</a:t>
            </a:r>
            <a:r>
              <a:rPr lang="en-US" sz="2400" dirty="0"/>
              <a:t>, and wield technology's wonders to raise health care's quality and lower its cost.  We will harness the sun and the winds and the soil to fuel our cars and run our factories.  And we will transform our schools and colleges and universities to meet the demands of a new age.  All this we can do.  All this we will do</a:t>
            </a:r>
            <a:r>
              <a:rPr lang="en-US" sz="2400" dirty="0" smtClean="0"/>
              <a:t>.</a:t>
            </a:r>
          </a:p>
          <a:p>
            <a:pPr marL="0" indent="0" algn="r">
              <a:buNone/>
            </a:pPr>
            <a:r>
              <a:rPr lang="en-US" sz="2400" dirty="0" smtClean="0"/>
              <a:t>Pres. Barak Obama: </a:t>
            </a:r>
            <a:r>
              <a:rPr lang="en-US" sz="2400" i="1" dirty="0" smtClean="0"/>
              <a:t>Inauguration Speech  </a:t>
            </a:r>
          </a:p>
          <a:p>
            <a:pPr marL="0" indent="0" algn="r">
              <a:buNone/>
            </a:pPr>
            <a:r>
              <a:rPr lang="en-US" sz="2400" dirty="0" smtClean="0"/>
              <a:t>Jan. 21, 2009</a:t>
            </a:r>
            <a:endParaRPr lang="en-US" sz="2400" dirty="0"/>
          </a:p>
        </p:txBody>
      </p:sp>
    </p:spTree>
    <p:extLst>
      <p:ext uri="{BB962C8B-B14F-4D97-AF65-F5344CB8AC3E}">
        <p14:creationId xmlns:p14="http://schemas.microsoft.com/office/powerpoint/2010/main" val="312062435"/>
      </p:ext>
    </p:extLst>
  </p:cSld>
  <p:clrMapOvr>
    <a:masterClrMapping/>
  </p:clrMapOvr>
  <p:transition spd="med"/>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5922" name="Rectangle 2"/>
          <p:cNvSpPr>
            <a:spLocks noGrp="1" noChangeArrowheads="1"/>
          </p:cNvSpPr>
          <p:nvPr>
            <p:ph type="title"/>
          </p:nvPr>
        </p:nvSpPr>
        <p:spPr>
          <a:xfrm>
            <a:off x="1143000" y="381000"/>
            <a:ext cx="6934200" cy="685800"/>
          </a:xfrm>
        </p:spPr>
        <p:txBody>
          <a:bodyPr/>
          <a:lstStyle/>
          <a:p>
            <a:r>
              <a:rPr lang="en-US" sz="3200" b="1" dirty="0" smtClean="0">
                <a:cs typeface="Times New Roman" pitchFamily="18" charset="0"/>
              </a:rPr>
              <a:t>Was There Hope? (cont.)</a:t>
            </a:r>
            <a:endParaRPr lang="en-US" sz="3200" b="1" dirty="0">
              <a:cs typeface="Times New Roman" pitchFamily="18" charset="0"/>
            </a:endParaRPr>
          </a:p>
        </p:txBody>
      </p:sp>
      <p:sp>
        <p:nvSpPr>
          <p:cNvPr id="2" name="Content Placeholder 1"/>
          <p:cNvSpPr>
            <a:spLocks noGrp="1"/>
          </p:cNvSpPr>
          <p:nvPr>
            <p:ph idx="1"/>
          </p:nvPr>
        </p:nvSpPr>
        <p:spPr>
          <a:xfrm>
            <a:off x="685800" y="1143000"/>
            <a:ext cx="7772400" cy="4114800"/>
          </a:xfrm>
        </p:spPr>
        <p:txBody>
          <a:bodyPr/>
          <a:lstStyle/>
          <a:p>
            <a:pPr marL="0" indent="0">
              <a:buNone/>
            </a:pPr>
            <a:r>
              <a:rPr lang="en-US" sz="2400" dirty="0"/>
              <a:t>For we know that our patchwork heritage is a strength, not a weakness.  We are a nation of Christians and Muslims, Jews and Hindus, </a:t>
            </a:r>
            <a:r>
              <a:rPr lang="en-US" sz="2400" dirty="0">
                <a:solidFill>
                  <a:srgbClr val="FFFF00"/>
                </a:solidFill>
              </a:rPr>
              <a:t>and non-believers</a:t>
            </a:r>
            <a:r>
              <a:rPr lang="en-US" sz="2400" dirty="0"/>
              <a:t>.  We are shaped by every language and culture, drawn from every end of this Earth</a:t>
            </a:r>
            <a:r>
              <a:rPr lang="en-US" sz="2400" dirty="0" smtClean="0"/>
              <a:t>;…</a:t>
            </a:r>
          </a:p>
          <a:p>
            <a:pPr marL="0" indent="0" algn="r">
              <a:buNone/>
            </a:pPr>
            <a:endParaRPr lang="en-US" sz="2400" dirty="0" smtClean="0"/>
          </a:p>
          <a:p>
            <a:pPr marL="0" indent="0" algn="r">
              <a:buNone/>
            </a:pPr>
            <a:endParaRPr lang="en-US" sz="2400" dirty="0"/>
          </a:p>
          <a:p>
            <a:pPr marL="0" indent="0" algn="r">
              <a:buNone/>
            </a:pPr>
            <a:r>
              <a:rPr lang="en-US" sz="2400" dirty="0" smtClean="0"/>
              <a:t>Pres. Barak Obama: </a:t>
            </a:r>
            <a:r>
              <a:rPr lang="en-US" sz="2400" i="1" dirty="0" smtClean="0"/>
              <a:t>Inauguration Speech  </a:t>
            </a:r>
          </a:p>
          <a:p>
            <a:pPr marL="0" indent="0" algn="r">
              <a:buNone/>
            </a:pPr>
            <a:r>
              <a:rPr lang="en-US" sz="2400" dirty="0" smtClean="0"/>
              <a:t>Jan. 21, 2009</a:t>
            </a:r>
            <a:endParaRPr lang="en-US" sz="2400" dirty="0"/>
          </a:p>
        </p:txBody>
      </p:sp>
    </p:spTree>
    <p:extLst>
      <p:ext uri="{BB962C8B-B14F-4D97-AF65-F5344CB8AC3E}">
        <p14:creationId xmlns:p14="http://schemas.microsoft.com/office/powerpoint/2010/main" val="3876643835"/>
      </p:ext>
    </p:extLst>
  </p:cSld>
  <p:clrMapOvr>
    <a:masterClrMapping/>
  </p:clrMapOvr>
  <p:transition spd="med"/>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9474" name="Rectangle 2"/>
          <p:cNvSpPr>
            <a:spLocks noGrp="1" noChangeArrowheads="1"/>
          </p:cNvSpPr>
          <p:nvPr>
            <p:ph type="title"/>
          </p:nvPr>
        </p:nvSpPr>
        <p:spPr>
          <a:xfrm>
            <a:off x="685800" y="304800"/>
            <a:ext cx="7772400" cy="1143000"/>
          </a:xfrm>
        </p:spPr>
        <p:txBody>
          <a:bodyPr/>
          <a:lstStyle/>
          <a:p>
            <a:r>
              <a:rPr lang="en-US"/>
              <a:t>Is there confusion?</a:t>
            </a:r>
          </a:p>
        </p:txBody>
      </p:sp>
      <p:sp>
        <p:nvSpPr>
          <p:cNvPr id="489475" name="Rectangle 3"/>
          <p:cNvSpPr>
            <a:spLocks noGrp="1" noChangeArrowheads="1"/>
          </p:cNvSpPr>
          <p:nvPr>
            <p:ph type="body" idx="1"/>
          </p:nvPr>
        </p:nvSpPr>
        <p:spPr>
          <a:xfrm>
            <a:off x="685800" y="1295400"/>
            <a:ext cx="7772400" cy="4876800"/>
          </a:xfrm>
        </p:spPr>
        <p:txBody>
          <a:bodyPr/>
          <a:lstStyle/>
          <a:p>
            <a:r>
              <a:rPr lang="en-US"/>
              <a:t>These are science questions:</a:t>
            </a:r>
          </a:p>
          <a:p>
            <a:pPr lvl="1"/>
            <a:r>
              <a:rPr lang="en-US"/>
              <a:t>Is this drug safe?</a:t>
            </a:r>
          </a:p>
          <a:p>
            <a:pPr lvl="1"/>
            <a:r>
              <a:rPr lang="en-US"/>
              <a:t>Is this species endangered?</a:t>
            </a:r>
          </a:p>
          <a:p>
            <a:pPr lvl="1"/>
            <a:r>
              <a:rPr lang="en-US"/>
              <a:t>Is this chemical toxic?</a:t>
            </a:r>
          </a:p>
          <a:p>
            <a:pPr lvl="1">
              <a:buFontTx/>
              <a:buNone/>
            </a:pPr>
            <a:endParaRPr lang="en-US"/>
          </a:p>
        </p:txBody>
      </p:sp>
    </p:spTree>
  </p:cSld>
  <p:clrMapOvr>
    <a:masterClrMapping/>
  </p:clrMapOvr>
  <p:transition spd="med"/>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2546" name="Rectangle 2"/>
          <p:cNvSpPr>
            <a:spLocks noGrp="1" noChangeArrowheads="1"/>
          </p:cNvSpPr>
          <p:nvPr>
            <p:ph type="title"/>
          </p:nvPr>
        </p:nvSpPr>
        <p:spPr>
          <a:xfrm>
            <a:off x="685800" y="304800"/>
            <a:ext cx="7772400" cy="1143000"/>
          </a:xfrm>
        </p:spPr>
        <p:txBody>
          <a:bodyPr/>
          <a:lstStyle/>
          <a:p>
            <a:r>
              <a:rPr lang="en-US"/>
              <a:t>Is there confusion?</a:t>
            </a:r>
          </a:p>
        </p:txBody>
      </p:sp>
      <p:sp>
        <p:nvSpPr>
          <p:cNvPr id="492547" name="Rectangle 3"/>
          <p:cNvSpPr>
            <a:spLocks noGrp="1" noChangeArrowheads="1"/>
          </p:cNvSpPr>
          <p:nvPr>
            <p:ph type="body" idx="1"/>
          </p:nvPr>
        </p:nvSpPr>
        <p:spPr>
          <a:xfrm>
            <a:off x="685800" y="1295400"/>
            <a:ext cx="7772400" cy="4876800"/>
          </a:xfrm>
        </p:spPr>
        <p:txBody>
          <a:bodyPr/>
          <a:lstStyle/>
          <a:p>
            <a:r>
              <a:rPr lang="en-US"/>
              <a:t>These are science questions:</a:t>
            </a:r>
          </a:p>
          <a:p>
            <a:pPr lvl="1"/>
            <a:r>
              <a:rPr lang="en-US"/>
              <a:t>Is this drug safe?</a:t>
            </a:r>
          </a:p>
          <a:p>
            <a:pPr lvl="1"/>
            <a:r>
              <a:rPr lang="en-US"/>
              <a:t>Is this species endangered?</a:t>
            </a:r>
          </a:p>
          <a:p>
            <a:pPr lvl="1"/>
            <a:r>
              <a:rPr lang="en-US"/>
              <a:t>Is this chemical toxic?</a:t>
            </a:r>
          </a:p>
          <a:p>
            <a:r>
              <a:rPr lang="en-US"/>
              <a:t>These are public policy questions:</a:t>
            </a:r>
          </a:p>
          <a:p>
            <a:pPr lvl="1"/>
            <a:r>
              <a:rPr lang="en-US"/>
              <a:t>Will the use of this drug offend a constituency?</a:t>
            </a:r>
          </a:p>
          <a:p>
            <a:pPr lvl="1"/>
            <a:r>
              <a:rPr lang="en-US"/>
              <a:t>Should we develop this land?</a:t>
            </a:r>
          </a:p>
          <a:p>
            <a:pPr lvl="1"/>
            <a:r>
              <a:rPr lang="en-US"/>
              <a:t>Should we force this plant to clean up?</a:t>
            </a:r>
          </a:p>
          <a:p>
            <a:pPr lvl="1"/>
            <a:endParaRPr lang="en-US"/>
          </a:p>
        </p:txBody>
      </p:sp>
    </p:spTree>
  </p:cSld>
  <p:clrMapOvr>
    <a:masterClrMapping/>
  </p:clrMapOvr>
  <p:transition spd="med"/>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8450" name="Rectangle 2"/>
          <p:cNvSpPr>
            <a:spLocks noGrp="1" noChangeArrowheads="1"/>
          </p:cNvSpPr>
          <p:nvPr>
            <p:ph type="title"/>
          </p:nvPr>
        </p:nvSpPr>
        <p:spPr>
          <a:xfrm>
            <a:off x="685800" y="304800"/>
            <a:ext cx="7772400" cy="1143000"/>
          </a:xfrm>
        </p:spPr>
        <p:txBody>
          <a:bodyPr/>
          <a:lstStyle/>
          <a:p>
            <a:r>
              <a:rPr lang="en-US"/>
              <a:t>Is there confusion?</a:t>
            </a:r>
          </a:p>
        </p:txBody>
      </p:sp>
      <p:sp>
        <p:nvSpPr>
          <p:cNvPr id="488451" name="Rectangle 3"/>
          <p:cNvSpPr>
            <a:spLocks noGrp="1" noChangeArrowheads="1"/>
          </p:cNvSpPr>
          <p:nvPr>
            <p:ph type="body" idx="1"/>
          </p:nvPr>
        </p:nvSpPr>
        <p:spPr>
          <a:xfrm>
            <a:off x="685800" y="1295400"/>
            <a:ext cx="7772400" cy="4876800"/>
          </a:xfrm>
        </p:spPr>
        <p:txBody>
          <a:bodyPr/>
          <a:lstStyle/>
          <a:p>
            <a:r>
              <a:rPr lang="en-US"/>
              <a:t>These are science questions:</a:t>
            </a:r>
          </a:p>
          <a:p>
            <a:pPr lvl="1"/>
            <a:r>
              <a:rPr lang="en-US"/>
              <a:t>Is this drug safe?</a:t>
            </a:r>
          </a:p>
          <a:p>
            <a:pPr lvl="1"/>
            <a:r>
              <a:rPr lang="en-US"/>
              <a:t>Is this species endangered?</a:t>
            </a:r>
          </a:p>
          <a:p>
            <a:pPr lvl="1"/>
            <a:r>
              <a:rPr lang="en-US"/>
              <a:t>Is this chemical toxic?</a:t>
            </a:r>
          </a:p>
          <a:p>
            <a:r>
              <a:rPr lang="en-US"/>
              <a:t>These are public policy questions:</a:t>
            </a:r>
          </a:p>
          <a:p>
            <a:pPr lvl="1"/>
            <a:r>
              <a:rPr lang="en-US"/>
              <a:t>Will the use of this drug offend a constituency?</a:t>
            </a:r>
          </a:p>
          <a:p>
            <a:pPr lvl="1"/>
            <a:r>
              <a:rPr lang="en-US"/>
              <a:t>Should we develop this land?</a:t>
            </a:r>
          </a:p>
          <a:p>
            <a:pPr lvl="1"/>
            <a:r>
              <a:rPr lang="en-US"/>
              <a:t>Should we force this plant to clean up?</a:t>
            </a:r>
          </a:p>
          <a:p>
            <a:pPr lvl="1"/>
            <a:endParaRPr lang="en-US"/>
          </a:p>
        </p:txBody>
      </p:sp>
      <p:sp>
        <p:nvSpPr>
          <p:cNvPr id="488452" name="Text Box 4"/>
          <p:cNvSpPr txBox="1">
            <a:spLocks noChangeArrowheads="1"/>
          </p:cNvSpPr>
          <p:nvPr/>
        </p:nvSpPr>
        <p:spPr bwMode="auto">
          <a:xfrm>
            <a:off x="1249363" y="5759450"/>
            <a:ext cx="545147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3600">
                <a:solidFill>
                  <a:srgbClr val="FFFF00"/>
                </a:solidFill>
              </a:rPr>
              <a:t>Must the two be conflicted?</a:t>
            </a:r>
          </a:p>
        </p:txBody>
      </p:sp>
    </p:spTree>
  </p:cSld>
  <p:clrMapOvr>
    <a:masterClrMapping/>
  </p:clrMapOvr>
  <p:transition spd="med"/>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9058" name="Rectangle 2"/>
          <p:cNvSpPr>
            <a:spLocks noGrp="1" noChangeArrowheads="1"/>
          </p:cNvSpPr>
          <p:nvPr>
            <p:ph type="title"/>
          </p:nvPr>
        </p:nvSpPr>
        <p:spPr/>
        <p:txBody>
          <a:bodyPr/>
          <a:lstStyle/>
          <a:p>
            <a:r>
              <a:rPr lang="en-US"/>
              <a:t>What Can We Do?</a:t>
            </a:r>
          </a:p>
        </p:txBody>
      </p:sp>
      <p:sp>
        <p:nvSpPr>
          <p:cNvPr id="429059" name="Rectangle 3"/>
          <p:cNvSpPr>
            <a:spLocks noGrp="1" noChangeArrowheads="1"/>
          </p:cNvSpPr>
          <p:nvPr>
            <p:ph type="body" idx="1"/>
          </p:nvPr>
        </p:nvSpPr>
        <p:spPr/>
        <p:txBody>
          <a:bodyPr/>
          <a:lstStyle/>
          <a:p>
            <a:r>
              <a:rPr lang="en-US"/>
              <a:t>Stop treating anti-scientists as retarded</a:t>
            </a:r>
          </a:p>
          <a:p>
            <a:pPr algn="ctr">
              <a:buFontTx/>
              <a:buNone/>
            </a:pPr>
            <a:endParaRPr lang="en-US"/>
          </a:p>
        </p:txBody>
      </p:sp>
    </p:spTree>
  </p:cSld>
  <p:clrMapOvr>
    <a:masterClrMapping/>
  </p:clrMapOvr>
  <p:transition spd="med"/>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1106" name="Rectangle 2"/>
          <p:cNvSpPr>
            <a:spLocks noGrp="1" noChangeArrowheads="1"/>
          </p:cNvSpPr>
          <p:nvPr>
            <p:ph type="title"/>
          </p:nvPr>
        </p:nvSpPr>
        <p:spPr/>
        <p:txBody>
          <a:bodyPr/>
          <a:lstStyle/>
          <a:p>
            <a:r>
              <a:rPr lang="en-US"/>
              <a:t>What Can We Do?</a:t>
            </a:r>
          </a:p>
        </p:txBody>
      </p:sp>
      <p:sp>
        <p:nvSpPr>
          <p:cNvPr id="431107" name="Rectangle 3"/>
          <p:cNvSpPr>
            <a:spLocks noGrp="1" noChangeArrowheads="1"/>
          </p:cNvSpPr>
          <p:nvPr>
            <p:ph type="body" idx="1"/>
          </p:nvPr>
        </p:nvSpPr>
        <p:spPr/>
        <p:txBody>
          <a:bodyPr/>
          <a:lstStyle/>
          <a:p>
            <a:r>
              <a:rPr lang="en-US"/>
              <a:t>Stop treating anti-scientists as retarded</a:t>
            </a:r>
          </a:p>
          <a:p>
            <a:pPr algn="ctr">
              <a:buFontTx/>
              <a:buNone/>
            </a:pPr>
            <a:r>
              <a:rPr lang="en-US"/>
              <a:t>Confront them</a:t>
            </a:r>
          </a:p>
        </p:txBody>
      </p:sp>
    </p:spTree>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42" name="Rectangle 2"/>
          <p:cNvSpPr>
            <a:spLocks noGrp="1" noChangeArrowheads="1"/>
          </p:cNvSpPr>
          <p:nvPr>
            <p:ph type="title"/>
          </p:nvPr>
        </p:nvSpPr>
        <p:spPr>
          <a:xfrm>
            <a:off x="685800" y="228600"/>
            <a:ext cx="7772400" cy="1143000"/>
          </a:xfrm>
        </p:spPr>
        <p:txBody>
          <a:bodyPr/>
          <a:lstStyle/>
          <a:p>
            <a:r>
              <a:rPr lang="en-US"/>
              <a:t>Two Stories of Carolyn</a:t>
            </a:r>
          </a:p>
        </p:txBody>
      </p:sp>
      <p:sp>
        <p:nvSpPr>
          <p:cNvPr id="317443" name="Rectangle 3"/>
          <p:cNvSpPr>
            <a:spLocks noGrp="1" noChangeArrowheads="1"/>
          </p:cNvSpPr>
          <p:nvPr>
            <p:ph type="body" idx="1"/>
          </p:nvPr>
        </p:nvSpPr>
        <p:spPr>
          <a:xfrm>
            <a:off x="609600" y="1371600"/>
            <a:ext cx="7772400" cy="4114800"/>
          </a:xfrm>
        </p:spPr>
        <p:txBody>
          <a:bodyPr/>
          <a:lstStyle/>
          <a:p>
            <a:r>
              <a:rPr lang="en-US" sz="2800"/>
              <a:t>At her middle school’s Parent’s Night, her science teacher described a project where students drew pictures of the creation of the world. “Anything was OK,” she said.</a:t>
            </a:r>
          </a:p>
          <a:p>
            <a:r>
              <a:rPr lang="en-US" sz="2800"/>
              <a:t>In her high school biology class, a student asked “Why do humans not have bones in their outer ears?”. The teacher responded “I guess that’s just the way God made us.” </a:t>
            </a:r>
            <a:r>
              <a:rPr lang="en-US" sz="2800">
                <a:solidFill>
                  <a:srgbClr val="FFFF00"/>
                </a:solidFill>
              </a:rPr>
              <a:t>The principal said “That’s an OK answer.”</a:t>
            </a:r>
          </a:p>
        </p:txBody>
      </p:sp>
    </p:spTree>
  </p:cSld>
  <p:clrMapOvr>
    <a:masterClrMapping/>
  </p:clrMapOvr>
  <p:transition spd="med"/>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3154" name="Rectangle 2"/>
          <p:cNvSpPr>
            <a:spLocks noGrp="1" noChangeArrowheads="1"/>
          </p:cNvSpPr>
          <p:nvPr>
            <p:ph type="title"/>
          </p:nvPr>
        </p:nvSpPr>
        <p:spPr/>
        <p:txBody>
          <a:bodyPr/>
          <a:lstStyle/>
          <a:p>
            <a:r>
              <a:rPr lang="en-US"/>
              <a:t>What Can We Do?</a:t>
            </a:r>
          </a:p>
        </p:txBody>
      </p:sp>
      <p:sp>
        <p:nvSpPr>
          <p:cNvPr id="433155" name="Rectangle 3"/>
          <p:cNvSpPr>
            <a:spLocks noGrp="1" noChangeArrowheads="1"/>
          </p:cNvSpPr>
          <p:nvPr>
            <p:ph type="body" idx="1"/>
          </p:nvPr>
        </p:nvSpPr>
        <p:spPr/>
        <p:txBody>
          <a:bodyPr/>
          <a:lstStyle/>
          <a:p>
            <a:pPr>
              <a:buFontTx/>
              <a:buNone/>
            </a:pPr>
            <a:r>
              <a:rPr lang="en-US" sz="2400"/>
              <a:t>Explain to creationists that </a:t>
            </a:r>
            <a:r>
              <a:rPr lang="en-US" sz="2400" i="1"/>
              <a:t>far more</a:t>
            </a:r>
            <a:r>
              <a:rPr lang="en-US" sz="2400"/>
              <a:t> science than evolutionary biology must be rejected if a literal interpretation of the bible is accepted:</a:t>
            </a:r>
          </a:p>
          <a:p>
            <a:r>
              <a:rPr lang="en-US" sz="2400"/>
              <a:t>Astronomy – few stars are within 6,000 light years of earth</a:t>
            </a:r>
          </a:p>
          <a:p>
            <a:r>
              <a:rPr lang="en-US" sz="2400"/>
              <a:t>Biology – how long would it have taken Noah to collect every species?</a:t>
            </a:r>
          </a:p>
          <a:p>
            <a:r>
              <a:rPr lang="en-US" sz="2400"/>
              <a:t>Physics – could a ship big enough to hold every species be constructed from wood?</a:t>
            </a:r>
          </a:p>
          <a:p>
            <a:r>
              <a:rPr lang="en-US" sz="2400"/>
              <a:t>Chemistry – what’s the error with carbon dating?</a:t>
            </a:r>
          </a:p>
          <a:p>
            <a:r>
              <a:rPr lang="en-US" sz="2400"/>
              <a:t>Geology – can all these rocks be so young?</a:t>
            </a:r>
          </a:p>
          <a:p>
            <a:pPr algn="ctr">
              <a:buFontTx/>
              <a:buNone/>
            </a:pPr>
            <a:endParaRPr lang="en-US"/>
          </a:p>
        </p:txBody>
      </p:sp>
    </p:spTree>
  </p:cSld>
  <p:clrMapOvr>
    <a:masterClrMapping/>
  </p:clrMapOvr>
  <p:transition spd="med"/>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5202" name="Rectangle 2"/>
          <p:cNvSpPr>
            <a:spLocks noGrp="1" noChangeArrowheads="1"/>
          </p:cNvSpPr>
          <p:nvPr>
            <p:ph type="title"/>
          </p:nvPr>
        </p:nvSpPr>
        <p:spPr/>
        <p:txBody>
          <a:bodyPr/>
          <a:lstStyle/>
          <a:p>
            <a:r>
              <a:rPr lang="en-US"/>
              <a:t>What Can We Do?</a:t>
            </a:r>
          </a:p>
        </p:txBody>
      </p:sp>
      <p:sp>
        <p:nvSpPr>
          <p:cNvPr id="435203" name="Rectangle 3"/>
          <p:cNvSpPr>
            <a:spLocks noGrp="1" noChangeArrowheads="1"/>
          </p:cNvSpPr>
          <p:nvPr>
            <p:ph type="body" idx="1"/>
          </p:nvPr>
        </p:nvSpPr>
        <p:spPr/>
        <p:txBody>
          <a:bodyPr/>
          <a:lstStyle/>
          <a:p>
            <a:pPr>
              <a:buFontTx/>
              <a:buNone/>
            </a:pPr>
            <a:r>
              <a:rPr lang="en-US"/>
              <a:t>Ask proponents of intelligent design:</a:t>
            </a:r>
          </a:p>
          <a:p>
            <a:pPr>
              <a:buFontTx/>
              <a:buNone/>
            </a:pPr>
            <a:endParaRPr lang="en-US"/>
          </a:p>
          <a:p>
            <a:pPr algn="ctr">
              <a:buFontTx/>
              <a:buNone/>
            </a:pPr>
            <a:r>
              <a:rPr lang="en-US"/>
              <a:t>Who designed the designer?</a:t>
            </a:r>
          </a:p>
          <a:p>
            <a:pPr>
              <a:buFontTx/>
              <a:buNone/>
            </a:pPr>
            <a:endParaRPr lang="en-US"/>
          </a:p>
          <a:p>
            <a:pPr algn="ctr">
              <a:buFontTx/>
              <a:buNone/>
            </a:pPr>
            <a:endParaRPr lang="en-US"/>
          </a:p>
          <a:p>
            <a:pPr>
              <a:buFontTx/>
              <a:buNone/>
            </a:pPr>
            <a:endParaRPr lang="en-US" sz="2400"/>
          </a:p>
          <a:p>
            <a:pPr>
              <a:buFontTx/>
              <a:buNone/>
            </a:pPr>
            <a:r>
              <a:rPr lang="en-US" sz="2400"/>
              <a:t> </a:t>
            </a:r>
            <a:endParaRPr lang="en-US"/>
          </a:p>
        </p:txBody>
      </p:sp>
    </p:spTree>
  </p:cSld>
  <p:clrMapOvr>
    <a:masterClrMapping/>
  </p:clrMapOvr>
  <p:transition spd="med"/>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7250" name="Rectangle 2"/>
          <p:cNvSpPr>
            <a:spLocks noGrp="1" noChangeArrowheads="1"/>
          </p:cNvSpPr>
          <p:nvPr>
            <p:ph type="title"/>
          </p:nvPr>
        </p:nvSpPr>
        <p:spPr/>
        <p:txBody>
          <a:bodyPr/>
          <a:lstStyle/>
          <a:p>
            <a:r>
              <a:rPr lang="en-US"/>
              <a:t>What Can We Do?</a:t>
            </a:r>
          </a:p>
        </p:txBody>
      </p:sp>
      <p:sp>
        <p:nvSpPr>
          <p:cNvPr id="437251" name="Rectangle 3"/>
          <p:cNvSpPr>
            <a:spLocks noGrp="1" noChangeArrowheads="1"/>
          </p:cNvSpPr>
          <p:nvPr>
            <p:ph type="body" idx="1"/>
          </p:nvPr>
        </p:nvSpPr>
        <p:spPr/>
        <p:txBody>
          <a:bodyPr/>
          <a:lstStyle/>
          <a:p>
            <a:pPr>
              <a:lnSpc>
                <a:spcPct val="90000"/>
              </a:lnSpc>
              <a:buFontTx/>
              <a:buNone/>
            </a:pPr>
            <a:r>
              <a:rPr lang="en-US" sz="2800"/>
              <a:t>Ask proponents of intelligent design:</a:t>
            </a:r>
          </a:p>
          <a:p>
            <a:pPr>
              <a:lnSpc>
                <a:spcPct val="90000"/>
              </a:lnSpc>
              <a:buFontTx/>
              <a:buNone/>
            </a:pPr>
            <a:endParaRPr lang="en-US" sz="2800"/>
          </a:p>
          <a:p>
            <a:pPr algn="ctr">
              <a:lnSpc>
                <a:spcPct val="90000"/>
              </a:lnSpc>
              <a:buFontTx/>
              <a:buNone/>
            </a:pPr>
            <a:r>
              <a:rPr lang="en-US" sz="2800"/>
              <a:t>Who designed the designer?</a:t>
            </a:r>
          </a:p>
          <a:p>
            <a:pPr>
              <a:lnSpc>
                <a:spcPct val="90000"/>
              </a:lnSpc>
              <a:buFontTx/>
              <a:buNone/>
            </a:pPr>
            <a:endParaRPr lang="en-US" sz="2800"/>
          </a:p>
          <a:p>
            <a:pPr algn="ctr">
              <a:lnSpc>
                <a:spcPct val="90000"/>
              </a:lnSpc>
              <a:buFontTx/>
              <a:buNone/>
            </a:pPr>
            <a:r>
              <a:rPr lang="en-US" sz="2800"/>
              <a:t>Either they fall into a cyclical logical fallacy</a:t>
            </a:r>
          </a:p>
          <a:p>
            <a:pPr algn="ctr">
              <a:lnSpc>
                <a:spcPct val="90000"/>
              </a:lnSpc>
              <a:buFontTx/>
              <a:buNone/>
            </a:pPr>
            <a:r>
              <a:rPr lang="en-US" sz="2800"/>
              <a:t>Or</a:t>
            </a:r>
          </a:p>
          <a:p>
            <a:pPr algn="ctr">
              <a:lnSpc>
                <a:spcPct val="90000"/>
              </a:lnSpc>
              <a:buFontTx/>
              <a:buNone/>
            </a:pPr>
            <a:r>
              <a:rPr lang="en-US" sz="2800"/>
              <a:t>They have to rely upon a god (which is what they claim the theory of intelligent design avoids)</a:t>
            </a:r>
          </a:p>
          <a:p>
            <a:pPr algn="ctr">
              <a:lnSpc>
                <a:spcPct val="90000"/>
              </a:lnSpc>
              <a:buFontTx/>
              <a:buNone/>
            </a:pPr>
            <a:endParaRPr lang="en-US" sz="2800"/>
          </a:p>
          <a:p>
            <a:pPr>
              <a:lnSpc>
                <a:spcPct val="90000"/>
              </a:lnSpc>
              <a:buFontTx/>
              <a:buNone/>
            </a:pPr>
            <a:endParaRPr lang="en-US" sz="2000"/>
          </a:p>
          <a:p>
            <a:pPr>
              <a:lnSpc>
                <a:spcPct val="90000"/>
              </a:lnSpc>
              <a:buFontTx/>
              <a:buNone/>
            </a:pPr>
            <a:r>
              <a:rPr lang="en-US" sz="2000"/>
              <a:t> </a:t>
            </a:r>
            <a:endParaRPr lang="en-US" sz="2800"/>
          </a:p>
        </p:txBody>
      </p:sp>
    </p:spTree>
  </p:cSld>
  <p:clrMapOvr>
    <a:masterClrMapping/>
  </p:clrMapOvr>
  <p:transition spd="med"/>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9298" name="Rectangle 2"/>
          <p:cNvSpPr>
            <a:spLocks noGrp="1" noChangeArrowheads="1"/>
          </p:cNvSpPr>
          <p:nvPr>
            <p:ph type="title"/>
          </p:nvPr>
        </p:nvSpPr>
        <p:spPr/>
        <p:txBody>
          <a:bodyPr/>
          <a:lstStyle/>
          <a:p>
            <a:r>
              <a:rPr lang="en-US"/>
              <a:t>What Can We Do?</a:t>
            </a:r>
          </a:p>
        </p:txBody>
      </p:sp>
      <p:sp>
        <p:nvSpPr>
          <p:cNvPr id="439299" name="Rectangle 3"/>
          <p:cNvSpPr>
            <a:spLocks noGrp="1" noChangeArrowheads="1"/>
          </p:cNvSpPr>
          <p:nvPr>
            <p:ph type="body" idx="1"/>
          </p:nvPr>
        </p:nvSpPr>
        <p:spPr/>
        <p:txBody>
          <a:bodyPr/>
          <a:lstStyle/>
          <a:p>
            <a:pPr>
              <a:buFontTx/>
              <a:buNone/>
            </a:pPr>
            <a:r>
              <a:rPr lang="en-US" sz="2800"/>
              <a:t>In education:</a:t>
            </a:r>
          </a:p>
          <a:p>
            <a:r>
              <a:rPr lang="en-US" sz="2800"/>
              <a:t>Speak to teachers and administrators when anti-science is practiced,</a:t>
            </a:r>
          </a:p>
          <a:p>
            <a:endParaRPr lang="en-US" sz="2800"/>
          </a:p>
          <a:p>
            <a:pPr>
              <a:buFontTx/>
              <a:buNone/>
            </a:pPr>
            <a:endParaRPr lang="en-US" sz="2800"/>
          </a:p>
          <a:p>
            <a:pPr>
              <a:buFontTx/>
              <a:buNone/>
            </a:pPr>
            <a:r>
              <a:rPr lang="en-US" sz="2400"/>
              <a:t> </a:t>
            </a:r>
            <a:endParaRPr lang="en-US"/>
          </a:p>
        </p:txBody>
      </p:sp>
    </p:spTree>
  </p:cSld>
  <p:clrMapOvr>
    <a:masterClrMapping/>
  </p:clrMapOvr>
  <p:transition spd="med"/>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3634" name="Rectangle 2"/>
          <p:cNvSpPr>
            <a:spLocks noGrp="1" noChangeArrowheads="1"/>
          </p:cNvSpPr>
          <p:nvPr>
            <p:ph type="title"/>
          </p:nvPr>
        </p:nvSpPr>
        <p:spPr/>
        <p:txBody>
          <a:bodyPr/>
          <a:lstStyle/>
          <a:p>
            <a:r>
              <a:rPr lang="en-US"/>
              <a:t>What Can We Do?</a:t>
            </a:r>
          </a:p>
        </p:txBody>
      </p:sp>
      <p:sp>
        <p:nvSpPr>
          <p:cNvPr id="453635" name="Rectangle 3"/>
          <p:cNvSpPr>
            <a:spLocks noGrp="1" noChangeArrowheads="1"/>
          </p:cNvSpPr>
          <p:nvPr>
            <p:ph type="body" idx="1"/>
          </p:nvPr>
        </p:nvSpPr>
        <p:spPr/>
        <p:txBody>
          <a:bodyPr/>
          <a:lstStyle/>
          <a:p>
            <a:pPr>
              <a:buFontTx/>
              <a:buNone/>
            </a:pPr>
            <a:r>
              <a:rPr lang="en-US" sz="2800"/>
              <a:t>In education:</a:t>
            </a:r>
          </a:p>
          <a:p>
            <a:r>
              <a:rPr lang="en-US" sz="2800"/>
              <a:t>Speak to teachers and administrators when anti-science is practiced,</a:t>
            </a:r>
          </a:p>
          <a:p>
            <a:r>
              <a:rPr lang="en-US" sz="2800"/>
              <a:t>Get the PTAs to help,</a:t>
            </a:r>
          </a:p>
          <a:p>
            <a:pPr>
              <a:buFontTx/>
              <a:buNone/>
            </a:pPr>
            <a:endParaRPr lang="en-US" sz="2800"/>
          </a:p>
          <a:p>
            <a:pPr>
              <a:buFontTx/>
              <a:buNone/>
            </a:pPr>
            <a:r>
              <a:rPr lang="en-US" sz="2400"/>
              <a:t> </a:t>
            </a:r>
            <a:endParaRPr lang="en-US"/>
          </a:p>
        </p:txBody>
      </p:sp>
    </p:spTree>
  </p:cSld>
  <p:clrMapOvr>
    <a:masterClrMapping/>
  </p:clrMapOvr>
  <p:transition spd="med"/>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1586" name="Rectangle 2"/>
          <p:cNvSpPr>
            <a:spLocks noGrp="1" noChangeArrowheads="1"/>
          </p:cNvSpPr>
          <p:nvPr>
            <p:ph type="title"/>
          </p:nvPr>
        </p:nvSpPr>
        <p:spPr/>
        <p:txBody>
          <a:bodyPr/>
          <a:lstStyle/>
          <a:p>
            <a:r>
              <a:rPr lang="en-US"/>
              <a:t>What Can We Do?</a:t>
            </a:r>
          </a:p>
        </p:txBody>
      </p:sp>
      <p:sp>
        <p:nvSpPr>
          <p:cNvPr id="451587" name="Rectangle 3"/>
          <p:cNvSpPr>
            <a:spLocks noGrp="1" noChangeArrowheads="1"/>
          </p:cNvSpPr>
          <p:nvPr>
            <p:ph type="body" idx="1"/>
          </p:nvPr>
        </p:nvSpPr>
        <p:spPr/>
        <p:txBody>
          <a:bodyPr/>
          <a:lstStyle/>
          <a:p>
            <a:pPr>
              <a:buFontTx/>
              <a:buNone/>
            </a:pPr>
            <a:r>
              <a:rPr lang="en-US" sz="2800"/>
              <a:t>In education:</a:t>
            </a:r>
          </a:p>
          <a:p>
            <a:r>
              <a:rPr lang="en-US" sz="2800"/>
              <a:t>Speak to teachers and administrators when anti-science is practiced,</a:t>
            </a:r>
          </a:p>
          <a:p>
            <a:r>
              <a:rPr lang="en-US" sz="2800"/>
              <a:t>Get the PTAs to help,</a:t>
            </a:r>
          </a:p>
          <a:p>
            <a:r>
              <a:rPr lang="en-US" sz="2800"/>
              <a:t>Run for school boards.</a:t>
            </a:r>
          </a:p>
          <a:p>
            <a:pPr>
              <a:buFontTx/>
              <a:buNone/>
            </a:pPr>
            <a:endParaRPr lang="en-US" sz="2800"/>
          </a:p>
          <a:p>
            <a:pPr>
              <a:buFontTx/>
              <a:buNone/>
            </a:pPr>
            <a:r>
              <a:rPr lang="en-US" sz="2400"/>
              <a:t> </a:t>
            </a:r>
            <a:endParaRPr lang="en-US"/>
          </a:p>
        </p:txBody>
      </p:sp>
    </p:spTree>
  </p:cSld>
  <p:clrMapOvr>
    <a:masterClrMapping/>
  </p:clrMapOvr>
  <p:transition spd="med"/>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1346" name="Rectangle 2"/>
          <p:cNvSpPr>
            <a:spLocks noGrp="1" noChangeArrowheads="1"/>
          </p:cNvSpPr>
          <p:nvPr>
            <p:ph type="title"/>
          </p:nvPr>
        </p:nvSpPr>
        <p:spPr/>
        <p:txBody>
          <a:bodyPr/>
          <a:lstStyle/>
          <a:p>
            <a:r>
              <a:rPr lang="en-US"/>
              <a:t>What Can We Do?</a:t>
            </a:r>
          </a:p>
        </p:txBody>
      </p:sp>
      <p:sp>
        <p:nvSpPr>
          <p:cNvPr id="441347" name="Rectangle 3"/>
          <p:cNvSpPr>
            <a:spLocks noGrp="1" noChangeArrowheads="1"/>
          </p:cNvSpPr>
          <p:nvPr>
            <p:ph type="body" idx="1"/>
          </p:nvPr>
        </p:nvSpPr>
        <p:spPr/>
        <p:txBody>
          <a:bodyPr/>
          <a:lstStyle/>
          <a:p>
            <a:pPr>
              <a:buFontTx/>
              <a:buNone/>
            </a:pPr>
            <a:r>
              <a:rPr lang="en-US" sz="3600"/>
              <a:t>As citizen scientists:</a:t>
            </a:r>
          </a:p>
          <a:p>
            <a:r>
              <a:rPr lang="en-US" sz="3600"/>
              <a:t>Write letters to newspapers calling anti-science to their attention,</a:t>
            </a:r>
          </a:p>
          <a:p>
            <a:pPr>
              <a:buFontTx/>
              <a:buNone/>
            </a:pPr>
            <a:endParaRPr lang="en-US" sz="3600"/>
          </a:p>
          <a:p>
            <a:pPr>
              <a:buFontTx/>
              <a:buNone/>
            </a:pPr>
            <a:endParaRPr lang="en-US" sz="2800"/>
          </a:p>
          <a:p>
            <a:pPr>
              <a:buFontTx/>
              <a:buNone/>
            </a:pPr>
            <a:r>
              <a:rPr lang="en-US" sz="2400"/>
              <a:t> </a:t>
            </a:r>
            <a:endParaRPr lang="en-US"/>
          </a:p>
        </p:txBody>
      </p:sp>
    </p:spTree>
  </p:cSld>
  <p:clrMapOvr>
    <a:masterClrMapping/>
  </p:clrMapOvr>
  <p:transition spd="med"/>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9538" name="Rectangle 2"/>
          <p:cNvSpPr>
            <a:spLocks noGrp="1" noChangeArrowheads="1"/>
          </p:cNvSpPr>
          <p:nvPr>
            <p:ph type="title"/>
          </p:nvPr>
        </p:nvSpPr>
        <p:spPr/>
        <p:txBody>
          <a:bodyPr/>
          <a:lstStyle/>
          <a:p>
            <a:r>
              <a:rPr lang="en-US"/>
              <a:t>What Can We Do?</a:t>
            </a:r>
          </a:p>
        </p:txBody>
      </p:sp>
      <p:sp>
        <p:nvSpPr>
          <p:cNvPr id="449539" name="Rectangle 3"/>
          <p:cNvSpPr>
            <a:spLocks noGrp="1" noChangeArrowheads="1"/>
          </p:cNvSpPr>
          <p:nvPr>
            <p:ph type="body" idx="1"/>
          </p:nvPr>
        </p:nvSpPr>
        <p:spPr/>
        <p:txBody>
          <a:bodyPr/>
          <a:lstStyle/>
          <a:p>
            <a:pPr>
              <a:lnSpc>
                <a:spcPct val="90000"/>
              </a:lnSpc>
              <a:buFontTx/>
              <a:buNone/>
            </a:pPr>
            <a:r>
              <a:rPr lang="en-US" sz="3600"/>
              <a:t>As citizen scientists:</a:t>
            </a:r>
          </a:p>
          <a:p>
            <a:pPr>
              <a:lnSpc>
                <a:spcPct val="90000"/>
              </a:lnSpc>
            </a:pPr>
            <a:r>
              <a:rPr lang="en-US" sz="3600"/>
              <a:t>Write letters to newspapers calling anti-science to their attention,</a:t>
            </a:r>
          </a:p>
          <a:p>
            <a:pPr>
              <a:lnSpc>
                <a:spcPct val="90000"/>
              </a:lnSpc>
            </a:pPr>
            <a:r>
              <a:rPr lang="en-US" sz="3600"/>
              <a:t>Establish relationships with reporters,</a:t>
            </a:r>
          </a:p>
          <a:p>
            <a:pPr>
              <a:lnSpc>
                <a:spcPct val="90000"/>
              </a:lnSpc>
              <a:buFontTx/>
              <a:buNone/>
            </a:pPr>
            <a:endParaRPr lang="en-US" sz="3600"/>
          </a:p>
          <a:p>
            <a:pPr>
              <a:lnSpc>
                <a:spcPct val="90000"/>
              </a:lnSpc>
              <a:buFontTx/>
              <a:buNone/>
            </a:pPr>
            <a:endParaRPr lang="en-US" sz="2800"/>
          </a:p>
          <a:p>
            <a:pPr>
              <a:lnSpc>
                <a:spcPct val="90000"/>
              </a:lnSpc>
              <a:buFontTx/>
              <a:buNone/>
            </a:pPr>
            <a:r>
              <a:rPr lang="en-US" sz="2400"/>
              <a:t> </a:t>
            </a:r>
            <a:endParaRPr lang="en-US"/>
          </a:p>
        </p:txBody>
      </p:sp>
    </p:spTree>
  </p:cSld>
  <p:clrMapOvr>
    <a:masterClrMapping/>
  </p:clrMapOvr>
  <p:transition spd="med"/>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7490" name="Rectangle 2"/>
          <p:cNvSpPr>
            <a:spLocks noGrp="1" noChangeArrowheads="1"/>
          </p:cNvSpPr>
          <p:nvPr>
            <p:ph type="title"/>
          </p:nvPr>
        </p:nvSpPr>
        <p:spPr/>
        <p:txBody>
          <a:bodyPr/>
          <a:lstStyle/>
          <a:p>
            <a:r>
              <a:rPr lang="en-US"/>
              <a:t>What Can We Do?</a:t>
            </a:r>
          </a:p>
        </p:txBody>
      </p:sp>
      <p:sp>
        <p:nvSpPr>
          <p:cNvPr id="447491" name="Rectangle 3"/>
          <p:cNvSpPr>
            <a:spLocks noGrp="1" noChangeArrowheads="1"/>
          </p:cNvSpPr>
          <p:nvPr>
            <p:ph type="body" idx="1"/>
          </p:nvPr>
        </p:nvSpPr>
        <p:spPr/>
        <p:txBody>
          <a:bodyPr/>
          <a:lstStyle/>
          <a:p>
            <a:pPr>
              <a:lnSpc>
                <a:spcPct val="90000"/>
              </a:lnSpc>
              <a:buFontTx/>
              <a:buNone/>
            </a:pPr>
            <a:r>
              <a:rPr lang="en-US"/>
              <a:t>As citizen scientists:</a:t>
            </a:r>
          </a:p>
          <a:p>
            <a:pPr>
              <a:lnSpc>
                <a:spcPct val="90000"/>
              </a:lnSpc>
            </a:pPr>
            <a:r>
              <a:rPr lang="en-US"/>
              <a:t>Write letters to newspapers calling anti-science to their attention,</a:t>
            </a:r>
          </a:p>
          <a:p>
            <a:pPr>
              <a:lnSpc>
                <a:spcPct val="90000"/>
              </a:lnSpc>
            </a:pPr>
            <a:r>
              <a:rPr lang="en-US"/>
              <a:t>Establish relationships with reporters,</a:t>
            </a:r>
          </a:p>
          <a:p>
            <a:pPr>
              <a:lnSpc>
                <a:spcPct val="90000"/>
              </a:lnSpc>
            </a:pPr>
            <a:r>
              <a:rPr lang="en-US"/>
              <a:t>Appear on TV interview shows,</a:t>
            </a:r>
          </a:p>
          <a:p>
            <a:pPr>
              <a:lnSpc>
                <a:spcPct val="90000"/>
              </a:lnSpc>
              <a:buFontTx/>
              <a:buNone/>
            </a:pPr>
            <a:endParaRPr lang="en-US"/>
          </a:p>
          <a:p>
            <a:pPr>
              <a:lnSpc>
                <a:spcPct val="90000"/>
              </a:lnSpc>
              <a:buFontTx/>
              <a:buNone/>
            </a:pPr>
            <a:endParaRPr lang="en-US" sz="2400"/>
          </a:p>
          <a:p>
            <a:pPr>
              <a:lnSpc>
                <a:spcPct val="90000"/>
              </a:lnSpc>
              <a:buFontTx/>
              <a:buNone/>
            </a:pPr>
            <a:r>
              <a:rPr lang="en-US" sz="2000"/>
              <a:t> </a:t>
            </a:r>
            <a:endParaRPr lang="en-US" sz="2800"/>
          </a:p>
        </p:txBody>
      </p:sp>
    </p:spTree>
  </p:cSld>
  <p:clrMapOvr>
    <a:masterClrMapping/>
  </p:clrMapOvr>
  <p:transition spd="med"/>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5442" name="Rectangle 2"/>
          <p:cNvSpPr>
            <a:spLocks noGrp="1" noChangeArrowheads="1"/>
          </p:cNvSpPr>
          <p:nvPr>
            <p:ph type="title"/>
          </p:nvPr>
        </p:nvSpPr>
        <p:spPr/>
        <p:txBody>
          <a:bodyPr/>
          <a:lstStyle/>
          <a:p>
            <a:r>
              <a:rPr lang="en-US"/>
              <a:t>What Can We Do?</a:t>
            </a:r>
          </a:p>
        </p:txBody>
      </p:sp>
      <p:sp>
        <p:nvSpPr>
          <p:cNvPr id="445443" name="Rectangle 3"/>
          <p:cNvSpPr>
            <a:spLocks noGrp="1" noChangeArrowheads="1"/>
          </p:cNvSpPr>
          <p:nvPr>
            <p:ph type="body" idx="1"/>
          </p:nvPr>
        </p:nvSpPr>
        <p:spPr/>
        <p:txBody>
          <a:bodyPr/>
          <a:lstStyle/>
          <a:p>
            <a:pPr>
              <a:lnSpc>
                <a:spcPct val="90000"/>
              </a:lnSpc>
              <a:buFontTx/>
              <a:buNone/>
            </a:pPr>
            <a:r>
              <a:rPr lang="en-US"/>
              <a:t>As citizen scientists:</a:t>
            </a:r>
          </a:p>
          <a:p>
            <a:pPr>
              <a:lnSpc>
                <a:spcPct val="90000"/>
              </a:lnSpc>
            </a:pPr>
            <a:r>
              <a:rPr lang="en-US"/>
              <a:t>Write letters to newspapers calling anti-science to their attention,</a:t>
            </a:r>
          </a:p>
          <a:p>
            <a:pPr>
              <a:lnSpc>
                <a:spcPct val="90000"/>
              </a:lnSpc>
            </a:pPr>
            <a:r>
              <a:rPr lang="en-US"/>
              <a:t>Establish relationships with reporters,</a:t>
            </a:r>
          </a:p>
          <a:p>
            <a:pPr>
              <a:lnSpc>
                <a:spcPct val="90000"/>
              </a:lnSpc>
            </a:pPr>
            <a:r>
              <a:rPr lang="en-US"/>
              <a:t>Appear on TV interview shows,</a:t>
            </a:r>
          </a:p>
          <a:p>
            <a:pPr>
              <a:lnSpc>
                <a:spcPct val="90000"/>
              </a:lnSpc>
            </a:pPr>
            <a:r>
              <a:rPr lang="en-US"/>
              <a:t>Join AAAS and the Union of Concerned Scientists, and</a:t>
            </a:r>
          </a:p>
          <a:p>
            <a:pPr>
              <a:lnSpc>
                <a:spcPct val="90000"/>
              </a:lnSpc>
              <a:buFontTx/>
              <a:buNone/>
            </a:pPr>
            <a:endParaRPr lang="en-US"/>
          </a:p>
          <a:p>
            <a:pPr>
              <a:lnSpc>
                <a:spcPct val="90000"/>
              </a:lnSpc>
              <a:buFontTx/>
              <a:buNone/>
            </a:pPr>
            <a:endParaRPr lang="en-US" sz="2400"/>
          </a:p>
          <a:p>
            <a:pPr>
              <a:lnSpc>
                <a:spcPct val="90000"/>
              </a:lnSpc>
              <a:buFontTx/>
              <a:buNone/>
            </a:pPr>
            <a:r>
              <a:rPr lang="en-US" sz="2000"/>
              <a:t> </a:t>
            </a:r>
            <a:endParaRPr lang="en-US" sz="2800"/>
          </a:p>
        </p:txBody>
      </p:sp>
    </p:spTree>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5" name="Rectangle 3"/>
          <p:cNvSpPr>
            <a:spLocks noGrp="1" noChangeArrowheads="1"/>
          </p:cNvSpPr>
          <p:nvPr>
            <p:ph type="body" idx="1"/>
          </p:nvPr>
        </p:nvSpPr>
        <p:spPr>
          <a:xfrm>
            <a:off x="685800" y="1219200"/>
            <a:ext cx="7772400" cy="4343400"/>
          </a:xfrm>
        </p:spPr>
        <p:txBody>
          <a:bodyPr/>
          <a:lstStyle/>
          <a:p>
            <a:pPr marL="609600" indent="-609600">
              <a:buFontTx/>
              <a:buAutoNum type="arabicPeriod"/>
            </a:pPr>
            <a:r>
              <a:rPr lang="en-US"/>
              <a:t>Science is not understood.</a:t>
            </a:r>
          </a:p>
          <a:p>
            <a:pPr marL="609600" indent="-609600">
              <a:buFontTx/>
              <a:buAutoNum type="arabicPeriod"/>
            </a:pPr>
            <a:endParaRPr lang="en-US"/>
          </a:p>
          <a:p>
            <a:pPr marL="609600" indent="-609600">
              <a:buFontTx/>
              <a:buAutoNum type="arabicPeriod"/>
            </a:pPr>
            <a:r>
              <a:rPr lang="en-US"/>
              <a:t>Science is not accepted.</a:t>
            </a:r>
          </a:p>
          <a:p>
            <a:pPr marL="609600" indent="-609600">
              <a:buFontTx/>
              <a:buAutoNum type="arabicPeriod"/>
            </a:pPr>
            <a:endParaRPr lang="en-US"/>
          </a:p>
          <a:p>
            <a:pPr marL="609600" indent="-609600">
              <a:buFontTx/>
              <a:buAutoNum type="arabicPeriod"/>
            </a:pPr>
            <a:r>
              <a:rPr lang="en-US"/>
              <a:t>Science is not supported.</a:t>
            </a:r>
          </a:p>
          <a:p>
            <a:pPr marL="609600" indent="-609600">
              <a:buFontTx/>
              <a:buAutoNum type="arabicPeriod"/>
            </a:pPr>
            <a:endParaRPr lang="en-US"/>
          </a:p>
          <a:p>
            <a:pPr marL="609600" indent="-609600">
              <a:buFontTx/>
              <a:buAutoNum type="arabicPeriod"/>
            </a:pPr>
            <a:r>
              <a:rPr lang="en-US"/>
              <a:t>Science is undercut by politicians.</a:t>
            </a:r>
          </a:p>
        </p:txBody>
      </p:sp>
    </p:spTree>
  </p:cSld>
  <p:clrMapOvr>
    <a:masterClrMapping/>
  </p:clrMapOvr>
  <p:transition spd="med"/>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3394" name="Rectangle 2"/>
          <p:cNvSpPr>
            <a:spLocks noGrp="1" noChangeArrowheads="1"/>
          </p:cNvSpPr>
          <p:nvPr>
            <p:ph type="title"/>
          </p:nvPr>
        </p:nvSpPr>
        <p:spPr/>
        <p:txBody>
          <a:bodyPr/>
          <a:lstStyle/>
          <a:p>
            <a:r>
              <a:rPr lang="en-US"/>
              <a:t>What Can We Do?</a:t>
            </a:r>
          </a:p>
        </p:txBody>
      </p:sp>
      <p:sp>
        <p:nvSpPr>
          <p:cNvPr id="443395" name="Rectangle 3"/>
          <p:cNvSpPr>
            <a:spLocks noGrp="1" noChangeArrowheads="1"/>
          </p:cNvSpPr>
          <p:nvPr>
            <p:ph type="body" idx="1"/>
          </p:nvPr>
        </p:nvSpPr>
        <p:spPr/>
        <p:txBody>
          <a:bodyPr/>
          <a:lstStyle/>
          <a:p>
            <a:pPr>
              <a:lnSpc>
                <a:spcPct val="90000"/>
              </a:lnSpc>
              <a:buFontTx/>
              <a:buNone/>
            </a:pPr>
            <a:r>
              <a:rPr lang="en-US"/>
              <a:t>As citizen scientists:</a:t>
            </a:r>
          </a:p>
          <a:p>
            <a:pPr>
              <a:lnSpc>
                <a:spcPct val="90000"/>
              </a:lnSpc>
            </a:pPr>
            <a:r>
              <a:rPr lang="en-US"/>
              <a:t>Write letters to newspapers calling anti-science to their attention,</a:t>
            </a:r>
          </a:p>
          <a:p>
            <a:pPr>
              <a:lnSpc>
                <a:spcPct val="90000"/>
              </a:lnSpc>
            </a:pPr>
            <a:r>
              <a:rPr lang="en-US"/>
              <a:t>Establish relationships with reporters,</a:t>
            </a:r>
          </a:p>
          <a:p>
            <a:pPr>
              <a:lnSpc>
                <a:spcPct val="90000"/>
              </a:lnSpc>
            </a:pPr>
            <a:r>
              <a:rPr lang="en-US"/>
              <a:t>Appear on TV interview shows,</a:t>
            </a:r>
          </a:p>
          <a:p>
            <a:pPr>
              <a:lnSpc>
                <a:spcPct val="90000"/>
              </a:lnSpc>
            </a:pPr>
            <a:r>
              <a:rPr lang="en-US"/>
              <a:t>Join AAAS and the Union of Concerned Scientists,</a:t>
            </a:r>
          </a:p>
          <a:p>
            <a:pPr>
              <a:lnSpc>
                <a:spcPct val="90000"/>
              </a:lnSpc>
            </a:pPr>
            <a:r>
              <a:rPr lang="en-US">
                <a:solidFill>
                  <a:srgbClr val="FFFF00"/>
                </a:solidFill>
              </a:rPr>
              <a:t>Get off our butts – our livelihood is at stake.</a:t>
            </a:r>
          </a:p>
          <a:p>
            <a:pPr>
              <a:lnSpc>
                <a:spcPct val="90000"/>
              </a:lnSpc>
              <a:buFontTx/>
              <a:buNone/>
            </a:pPr>
            <a:endParaRPr lang="en-US"/>
          </a:p>
          <a:p>
            <a:pPr>
              <a:lnSpc>
                <a:spcPct val="90000"/>
              </a:lnSpc>
              <a:buFontTx/>
              <a:buNone/>
            </a:pPr>
            <a:endParaRPr lang="en-US" sz="2400"/>
          </a:p>
          <a:p>
            <a:pPr>
              <a:lnSpc>
                <a:spcPct val="90000"/>
              </a:lnSpc>
              <a:buFontTx/>
              <a:buNone/>
            </a:pPr>
            <a:r>
              <a:rPr lang="en-US" sz="2000"/>
              <a:t> </a:t>
            </a:r>
            <a:endParaRPr lang="en-US" sz="2800"/>
          </a:p>
        </p:txBody>
      </p:sp>
    </p:spTree>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9426" name="Rectangle 2"/>
          <p:cNvSpPr>
            <a:spLocks noGrp="1" noChangeArrowheads="1"/>
          </p:cNvSpPr>
          <p:nvPr>
            <p:ph type="title"/>
          </p:nvPr>
        </p:nvSpPr>
        <p:spPr/>
        <p:txBody>
          <a:bodyPr/>
          <a:lstStyle/>
          <a:p>
            <a:r>
              <a:rPr lang="en-US"/>
              <a:t>1. Science is not understood.</a:t>
            </a:r>
          </a:p>
        </p:txBody>
      </p:sp>
      <p:sp>
        <p:nvSpPr>
          <p:cNvPr id="359427" name="Rectangle 3"/>
          <p:cNvSpPr>
            <a:spLocks noGrp="1" noChangeArrowheads="1"/>
          </p:cNvSpPr>
          <p:nvPr>
            <p:ph type="body" idx="1"/>
          </p:nvPr>
        </p:nvSpPr>
        <p:spPr/>
        <p:txBody>
          <a:bodyPr/>
          <a:lstStyle/>
          <a:p>
            <a:r>
              <a:rPr lang="en-US"/>
              <a:t>Science is taught in elementary and high schools as formulas and facts – not as experimentation and inquiry.</a:t>
            </a:r>
          </a:p>
          <a:p>
            <a:r>
              <a:rPr lang="en-US"/>
              <a:t>The scientific method is one more fact to be memorized.</a:t>
            </a:r>
          </a:p>
          <a:p>
            <a:r>
              <a:rPr lang="en-US"/>
              <a:t>Even out of schools, Occam’s Razor is ignored. </a:t>
            </a:r>
            <a:endParaRPr lang="en-US" i="1">
              <a:solidFill>
                <a:srgbClr val="FFFF00"/>
              </a:solidFill>
            </a:endParaRPr>
          </a:p>
        </p:txBody>
      </p:sp>
    </p:spTree>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9666" name="Rectangle 2"/>
          <p:cNvSpPr>
            <a:spLocks noGrp="1" noChangeArrowheads="1"/>
          </p:cNvSpPr>
          <p:nvPr>
            <p:ph type="title"/>
          </p:nvPr>
        </p:nvSpPr>
        <p:spPr/>
        <p:txBody>
          <a:bodyPr/>
          <a:lstStyle/>
          <a:p>
            <a:r>
              <a:rPr lang="en-US"/>
              <a:t>1. Science is not understood.</a:t>
            </a:r>
          </a:p>
        </p:txBody>
      </p:sp>
      <p:sp>
        <p:nvSpPr>
          <p:cNvPr id="369667" name="Rectangle 3"/>
          <p:cNvSpPr>
            <a:spLocks noGrp="1" noChangeArrowheads="1"/>
          </p:cNvSpPr>
          <p:nvPr>
            <p:ph type="body" idx="1"/>
          </p:nvPr>
        </p:nvSpPr>
        <p:spPr/>
        <p:txBody>
          <a:bodyPr/>
          <a:lstStyle/>
          <a:p>
            <a:r>
              <a:rPr lang="en-US"/>
              <a:t>Science is taught in elementary and high schools as formulas and facts – not as experimentation and inquiry.</a:t>
            </a:r>
          </a:p>
          <a:p>
            <a:r>
              <a:rPr lang="en-US"/>
              <a:t>The scientific method is one more fact to be memorized.</a:t>
            </a:r>
          </a:p>
          <a:p>
            <a:r>
              <a:rPr lang="en-US"/>
              <a:t>Even out of schools, Occam’s Razor is ignored. </a:t>
            </a:r>
            <a:r>
              <a:rPr lang="en-US" i="1">
                <a:solidFill>
                  <a:srgbClr val="FFFF00"/>
                </a:solidFill>
              </a:rPr>
              <a:t>Lights in the sky are UFOs.</a:t>
            </a:r>
          </a:p>
          <a:p>
            <a:endParaRPr lang="en-US" i="1">
              <a:solidFill>
                <a:srgbClr val="FFFF00"/>
              </a:solidFill>
            </a:endParaRPr>
          </a:p>
        </p:txBody>
      </p:sp>
    </p:spTree>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1474" name="Rectangle 2"/>
          <p:cNvSpPr>
            <a:spLocks noGrp="1" noChangeArrowheads="1"/>
          </p:cNvSpPr>
          <p:nvPr>
            <p:ph type="title"/>
          </p:nvPr>
        </p:nvSpPr>
        <p:spPr>
          <a:xfrm>
            <a:off x="685800" y="609600"/>
            <a:ext cx="7772400" cy="1981200"/>
          </a:xfrm>
        </p:spPr>
        <p:txBody>
          <a:bodyPr/>
          <a:lstStyle/>
          <a:p>
            <a:pPr marL="838200" indent="-838200">
              <a:buFontTx/>
              <a:buAutoNum type="arabicPeriod"/>
            </a:pPr>
            <a:r>
              <a:rPr lang="en-US"/>
              <a:t>Science is not understood.</a:t>
            </a:r>
            <a:br>
              <a:rPr lang="en-US"/>
            </a:br>
            <a:r>
              <a:rPr lang="en-US" i="1"/>
              <a:t>Some examples</a:t>
            </a:r>
          </a:p>
        </p:txBody>
      </p:sp>
      <p:sp>
        <p:nvSpPr>
          <p:cNvPr id="361475" name="Rectangle 3"/>
          <p:cNvSpPr>
            <a:spLocks noGrp="1" noChangeArrowheads="1"/>
          </p:cNvSpPr>
          <p:nvPr>
            <p:ph type="body" idx="1"/>
          </p:nvPr>
        </p:nvSpPr>
        <p:spPr>
          <a:xfrm>
            <a:off x="685800" y="2362200"/>
            <a:ext cx="7772400" cy="3733800"/>
          </a:xfrm>
        </p:spPr>
        <p:txBody>
          <a:bodyPr/>
          <a:lstStyle/>
          <a:p>
            <a:endParaRPr lang="en-US"/>
          </a:p>
          <a:p>
            <a:r>
              <a:rPr lang="en-US" sz="2800"/>
              <a:t>Risk is inevitable part of life yet:</a:t>
            </a:r>
          </a:p>
          <a:p>
            <a:pPr>
              <a:buFontTx/>
              <a:buNone/>
            </a:pPr>
            <a:r>
              <a:rPr lang="en-US" sz="2800"/>
              <a:t> From October to December 2001, the number of car accident deaths nationwide climbed by more than 1,000 over the same period a year earlier because fears of terrorism on airplanes had increased car travel.</a:t>
            </a:r>
          </a:p>
        </p:txBody>
      </p:sp>
    </p:spTree>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C0C0C0"/>
      </a:dk1>
      <a:lt1>
        <a:srgbClr val="FFFFFF"/>
      </a:lt1>
      <a:dk2>
        <a:srgbClr val="0033CC"/>
      </a:dk2>
      <a:lt2>
        <a:srgbClr val="FFFFFF"/>
      </a:lt2>
      <a:accent1>
        <a:srgbClr val="00CC99"/>
      </a:accent1>
      <a:accent2>
        <a:srgbClr val="3333CC"/>
      </a:accent2>
      <a:accent3>
        <a:srgbClr val="AAADE2"/>
      </a:accent3>
      <a:accent4>
        <a:srgbClr val="DADADA"/>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Eurostile"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Eurostile" pitchFamily="34"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5074</TotalTime>
  <Words>2010</Words>
  <Application>Microsoft Office PowerPoint</Application>
  <PresentationFormat>On-screen Show (4:3)</PresentationFormat>
  <Paragraphs>331</Paragraphs>
  <Slides>60</Slides>
  <Notes>60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60</vt:i4>
      </vt:variant>
    </vt:vector>
  </HeadingPairs>
  <TitlesOfParts>
    <vt:vector size="66" baseType="lpstr">
      <vt:lpstr>Arial</vt:lpstr>
      <vt:lpstr>Eurostile</vt:lpstr>
      <vt:lpstr>Times New Roman</vt:lpstr>
      <vt:lpstr>Copperplate Gothic Bold</vt:lpstr>
      <vt:lpstr>Default Design</vt:lpstr>
      <vt:lpstr>Chart</vt:lpstr>
      <vt:lpstr>PowerPoint Presentation</vt:lpstr>
      <vt:lpstr>Two Stories of Carolyn</vt:lpstr>
      <vt:lpstr>Two Stories of Carolyn</vt:lpstr>
      <vt:lpstr>Two Stories of Carolyn</vt:lpstr>
      <vt:lpstr>Two Stories of Carolyn</vt:lpstr>
      <vt:lpstr>PowerPoint Presentation</vt:lpstr>
      <vt:lpstr>1. Science is not understood.</vt:lpstr>
      <vt:lpstr>1. Science is not understood.</vt:lpstr>
      <vt:lpstr>Science is not understood. Some examples</vt:lpstr>
      <vt:lpstr>Science is not understood. Some examples</vt:lpstr>
      <vt:lpstr>Science is not understood. Some examples</vt:lpstr>
      <vt:lpstr>2. Science is not accepted. </vt:lpstr>
      <vt:lpstr>Astrology - 25% believers</vt:lpstr>
      <vt:lpstr>Communication with the Dead – 21%</vt:lpstr>
      <vt:lpstr>ETs visited Earth - 24%</vt:lpstr>
      <vt:lpstr>Mental Telepathy – 31%</vt:lpstr>
      <vt:lpstr>ESP – 41%</vt:lpstr>
      <vt:lpstr>Ghosts – 32%</vt:lpstr>
      <vt:lpstr>Haunted Houses – 37%</vt:lpstr>
      <vt:lpstr>People are Possessed by the Devil – 42%</vt:lpstr>
      <vt:lpstr>PowerPoint Presentation</vt:lpstr>
      <vt:lpstr>Gallup Polls: 1999-2004 </vt:lpstr>
      <vt:lpstr>PowerPoint Presentation</vt:lpstr>
      <vt:lpstr>PowerPoint Presentation</vt:lpstr>
      <vt:lpstr>PowerPoint Presentation</vt:lpstr>
      <vt:lpstr>Harris Poll: June 17-21, 2005 n = 885 adults</vt:lpstr>
      <vt:lpstr>PowerPoint Presentation</vt:lpstr>
      <vt:lpstr>PowerPoint Presentation</vt:lpstr>
      <vt:lpstr>Harris Poll: June 17-21, 2005 n = 885 adults</vt:lpstr>
      <vt:lpstr>PowerPoint Presentation</vt:lpstr>
      <vt:lpstr>3. Science is not supported. </vt:lpstr>
      <vt:lpstr>PowerPoint Presentation</vt:lpstr>
      <vt:lpstr>PowerPoint Presentation</vt:lpstr>
      <vt:lpstr>PowerPoint Presentation</vt:lpstr>
      <vt:lpstr>3. Science is not supported.  </vt:lpstr>
      <vt:lpstr>3. Science is not supported.  </vt:lpstr>
      <vt:lpstr>Daily Headlines:</vt:lpstr>
      <vt:lpstr>4. Science is undercut by politicians. </vt:lpstr>
      <vt:lpstr>4. Science is undercut by politicians. </vt:lpstr>
      <vt:lpstr>Agency Abuses: The Environment </vt:lpstr>
      <vt:lpstr>Agency Abuses: Public Health </vt:lpstr>
      <vt:lpstr>Science Advisory Committees </vt:lpstr>
      <vt:lpstr>Was There Hope?</vt:lpstr>
      <vt:lpstr>Was There Hope? (cont.)</vt:lpstr>
      <vt:lpstr>Is there confusion?</vt:lpstr>
      <vt:lpstr>Is there confusion?</vt:lpstr>
      <vt:lpstr>Is there confusion?</vt:lpstr>
      <vt:lpstr>What Can We Do?</vt:lpstr>
      <vt:lpstr>What Can We Do?</vt:lpstr>
      <vt:lpstr>What Can We Do?</vt:lpstr>
      <vt:lpstr>What Can We Do?</vt:lpstr>
      <vt:lpstr>What Can We Do?</vt:lpstr>
      <vt:lpstr>What Can We Do?</vt:lpstr>
      <vt:lpstr>What Can We Do?</vt:lpstr>
      <vt:lpstr>What Can We Do?</vt:lpstr>
      <vt:lpstr>What Can We Do?</vt:lpstr>
      <vt:lpstr>What Can We Do?</vt:lpstr>
      <vt:lpstr>What Can We Do?</vt:lpstr>
      <vt:lpstr>What Can We Do?</vt:lpstr>
      <vt:lpstr>What Can We Do?</vt:lpstr>
    </vt:vector>
  </TitlesOfParts>
  <Company>University of Texas at Austin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Pocahontas as told by an admirer</dc:title>
  <dc:creator>Alan Kaylor Cline</dc:creator>
  <cp:lastModifiedBy>Alan Kaylor Cline</cp:lastModifiedBy>
  <cp:revision>77</cp:revision>
  <dcterms:created xsi:type="dcterms:W3CDTF">2001-12-07T04:16:19Z</dcterms:created>
  <dcterms:modified xsi:type="dcterms:W3CDTF">2012-12-06T19:51:25Z</dcterms:modified>
</cp:coreProperties>
</file>