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9" r:id="rId2"/>
    <p:sldId id="285" r:id="rId3"/>
    <p:sldId id="286" r:id="rId4"/>
    <p:sldId id="287" r:id="rId5"/>
    <p:sldId id="288" r:id="rId6"/>
    <p:sldId id="256" r:id="rId7"/>
    <p:sldId id="257" r:id="rId8"/>
    <p:sldId id="258" r:id="rId9"/>
    <p:sldId id="260" r:id="rId10"/>
    <p:sldId id="271" r:id="rId11"/>
    <p:sldId id="261" r:id="rId12"/>
    <p:sldId id="259" r:id="rId13"/>
    <p:sldId id="264" r:id="rId14"/>
    <p:sldId id="262" r:id="rId15"/>
    <p:sldId id="263" r:id="rId16"/>
    <p:sldId id="265" r:id="rId17"/>
    <p:sldId id="269" r:id="rId18"/>
    <p:sldId id="273" r:id="rId19"/>
    <p:sldId id="272" r:id="rId20"/>
    <p:sldId id="275" r:id="rId21"/>
    <p:sldId id="268" r:id="rId22"/>
    <p:sldId id="266" r:id="rId23"/>
    <p:sldId id="267" r:id="rId24"/>
    <p:sldId id="276" r:id="rId25"/>
    <p:sldId id="274" r:id="rId26"/>
    <p:sldId id="270" r:id="rId27"/>
    <p:sldId id="277" r:id="rId28"/>
    <p:sldId id="281" r:id="rId29"/>
    <p:sldId id="284" r:id="rId30"/>
    <p:sldId id="280" r:id="rId31"/>
    <p:sldId id="279" r:id="rId32"/>
    <p:sldId id="282" r:id="rId33"/>
    <p:sldId id="283" r:id="rId34"/>
  </p:sldIdLst>
  <p:sldSz cx="9144000" cy="6858000" type="screen4x3"/>
  <p:notesSz cx="6858000" cy="9144000"/>
  <p:embeddedFontLst>
    <p:embeddedFont>
      <p:font typeface="29" panose="020B7200000000000000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raktur BT" pitchFamily="2" charset="0"/>
      <p:regular r:id="rId40"/>
    </p:embeddedFont>
    <p:embeddedFont>
      <p:font typeface="Bremen Bd BT" panose="04040807060D02020704" pitchFamily="82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8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5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9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07BF-9D19-4398-AB4C-A499875787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ile:Anker-5387-10815.og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AKC\diary\AllQuietFinale1979.mp4.wmv" TargetMode="External"/><Relationship Id="rId1" Type="http://schemas.microsoft.com/office/2007/relationships/media" Target="file:///C:\AKC\diary\AllQuietFinale1979.mp4.wmv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AKC\diary\All%20QuietFinale1930.mp4.wmv" TargetMode="External"/><Relationship Id="rId1" Type="http://schemas.microsoft.com/office/2007/relationships/media" Target="file:///C:\AKC\diary\All%20QuietFinale1930.mp4.wmv" TargetMode="Externa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Alte</a:t>
            </a:r>
            <a:r>
              <a:rPr lang="en-US" b="1" i="1" dirty="0"/>
              <a:t> </a:t>
            </a:r>
            <a:r>
              <a:rPr lang="en-US" b="1" i="1" dirty="0" err="1" smtClean="0"/>
              <a:t>Kameraden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i="1" dirty="0" smtClean="0"/>
              <a:t>Old Comrades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>
                <a:hlinkClick r:id="rId2"/>
              </a:rPr>
              <a:t>https://en.wikipedia.org/wiki/File:Anker-5387-10815.ogg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905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www.oeffingers.com/Oil_Gas/world-war-1-posters-uk-i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6" y="91122"/>
            <a:ext cx="5849920" cy="63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Jewish Legion -</a:t>
            </a:r>
            <a:br>
              <a:rPr lang="en-US" dirty="0" smtClean="0"/>
            </a:br>
            <a:r>
              <a:rPr lang="en-US" dirty="0" smtClean="0"/>
              <a:t>a unit in the British Army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File:Bat Zion I want your Old New Land join Jewish reg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6" y="838200"/>
            <a:ext cx="45720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2438400"/>
            <a:ext cx="3733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… even Germany</a:t>
            </a:r>
            <a:endParaRPr lang="en-US" dirty="0"/>
          </a:p>
        </p:txBody>
      </p:sp>
      <p:pic>
        <p:nvPicPr>
          <p:cNvPr id="3074" name="Picture 2" descr="File:Julius Ussy Engelhard 1919 You too must join Reichswe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1" y="152400"/>
            <a:ext cx="5005979" cy="65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moke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9" y="114300"/>
            <a:ext cx="4584961" cy="67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and the U. S. Forest Service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The Enemy is a Monster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 not even called Germans,</a:t>
            </a:r>
            <a:br>
              <a:rPr lang="en-US" dirty="0" smtClean="0"/>
            </a:br>
            <a:r>
              <a:rPr lang="en-US" dirty="0" smtClean="0"/>
              <a:t> they are “the Hun”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t0.gstatic.com/images?q=tbn:ANd9GcROZJF43FrflpDYSoCSOdPd5Srq7zkOSnU-_OM0zPixBCrXED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9" y="112507"/>
            <a:ext cx="4328571" cy="6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s://encrypted-tbn0.gstatic.com/images?q=tbn:ANd9GcR4eioOf4smDchGa_G6fV4FqKxJOhKNqAV8t4Kfxf-E8vI5f_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2" y="472281"/>
            <a:ext cx="4413958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057400"/>
            <a:ext cx="45720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“Remember Belgium” is short for “Remember the Rape of Belgium”.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image makes it clear.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library.marshallfoundation.org/posters/library/posters/wwi_us/full/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3" y="106362"/>
            <a:ext cx="4347397" cy="65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yale.edu/collections_collaborative/WW1/images/g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2" y="85612"/>
            <a:ext cx="4311538" cy="65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Another reference to Belgium.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Sex always helps get attention. </a:t>
            </a:r>
            <a:br>
              <a:rPr lang="en-US" dirty="0" smtClean="0"/>
            </a:br>
            <a:r>
              <a:rPr lang="en-US" dirty="0" smtClean="0"/>
              <a:t>This image preceded the movie “King Kong” by 15 years.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t0.gstatic.com/images?q=tbn:ANd9GcROZJF43FrflpDYSoCSOdPd5Srq7zkOSnU-_OM0zPixBCrXED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9" y="112507"/>
            <a:ext cx="4328571" cy="6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0/05/%27DestroyThisMadBrute%27-US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3" y="122368"/>
            <a:ext cx="4357258" cy="65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984" y="1166843"/>
            <a:ext cx="814203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This book is to be neither an </a:t>
            </a:r>
            <a:r>
              <a:rPr lang="en-US" sz="3200" i="1" dirty="0">
                <a:solidFill>
                  <a:srgbClr val="FF0000"/>
                </a:solidFill>
              </a:rPr>
              <a:t>accusation</a:t>
            </a:r>
            <a:r>
              <a:rPr lang="en-US" sz="3200" i="1" dirty="0"/>
              <a:t> nor a</a:t>
            </a:r>
            <a:endParaRPr lang="en-US" sz="3200" dirty="0"/>
          </a:p>
          <a:p>
            <a:r>
              <a:rPr lang="en-US" sz="3200" i="1" dirty="0"/>
              <a:t>confession, and least of all an adventure, for</a:t>
            </a:r>
            <a:endParaRPr lang="en-US" sz="3200" dirty="0"/>
          </a:p>
          <a:p>
            <a:r>
              <a:rPr lang="en-US" sz="3200" i="1" dirty="0"/>
              <a:t>death is not an adventure to those who stand</a:t>
            </a:r>
            <a:endParaRPr lang="en-US" sz="3200" dirty="0"/>
          </a:p>
          <a:p>
            <a:r>
              <a:rPr lang="en-US" sz="3200" i="1" dirty="0"/>
              <a:t>face to face with it. It will try simply to tell of</a:t>
            </a:r>
            <a:endParaRPr lang="en-US" sz="3200" dirty="0"/>
          </a:p>
          <a:p>
            <a:r>
              <a:rPr lang="en-US" sz="3200" i="1" dirty="0"/>
              <a:t>a generation of men who, even though they</a:t>
            </a:r>
            <a:endParaRPr lang="en-US" sz="3200" dirty="0"/>
          </a:p>
          <a:p>
            <a:r>
              <a:rPr lang="en-US" sz="3200" i="1" dirty="0"/>
              <a:t>may have escaped its shells, were destroyed by</a:t>
            </a:r>
            <a:endParaRPr lang="en-US" sz="3200" dirty="0"/>
          </a:p>
          <a:p>
            <a:r>
              <a:rPr lang="en-US" sz="3200" i="1" dirty="0"/>
              <a:t>the war.</a:t>
            </a:r>
            <a:endParaRPr lang="en-US" sz="3200" dirty="0"/>
          </a:p>
          <a:p>
            <a:pPr algn="r"/>
            <a:r>
              <a:rPr lang="en-US" sz="3200" dirty="0" smtClean="0"/>
              <a:t>Erich </a:t>
            </a:r>
            <a:r>
              <a:rPr lang="en-US" sz="3200" dirty="0"/>
              <a:t>Maria Remarque, preface to</a:t>
            </a:r>
          </a:p>
          <a:p>
            <a:pPr algn="r"/>
            <a:r>
              <a:rPr lang="en-US" sz="3200" i="1" dirty="0"/>
              <a:t>All Quiet on the Western </a:t>
            </a:r>
            <a:r>
              <a:rPr lang="en-US" sz="3200" i="1" dirty="0" smtClean="0"/>
              <a:t>Front</a:t>
            </a:r>
          </a:p>
          <a:p>
            <a:pPr algn="r"/>
            <a:endParaRPr lang="en-US" sz="3200" i="1" dirty="0"/>
          </a:p>
          <a:p>
            <a:r>
              <a:rPr lang="en-US" sz="3200" b="1" i="1" dirty="0" smtClean="0"/>
              <a:t>Is it an accusation or not?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86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… and by the way, God is always on your side.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s://encrypted-tbn2.gstatic.com/images?q=tbn:ANd9GcQkWPQrjYQG4BoXOuuFCdtz3d8_zrY0I-BUxJMNoiofOFcftisW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5" y="609600"/>
            <a:ext cx="4654210" cy="55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Pressure to Enlist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option.canada.pagesperso-orange.fr/images/08Dominion/WW1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1" y="122368"/>
            <a:ext cx="4317844" cy="64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option.canada.pagesperso-orange.fr/images/08Dominion/WW1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9" y="99956"/>
            <a:ext cx="4332892" cy="64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gb.fotolibra.com/images/previews/670325-world-war-1-khaki-recruiting-post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686"/>
            <a:ext cx="4271698" cy="643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upload.wikimedia.org/wikipedia/commons/thumb/9/91/Daddy_in_the_great_war.jpg/220px-Daddy_in_the_great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6788"/>
            <a:ext cx="4114800" cy="6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2.gstatic.com/images?q=tbn:ANd9GcQk-AjLF0tXmnygAbUtHnk1plvO4bLuJMCGz4OU7EjYn7w9fl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0" y="658950"/>
            <a:ext cx="4303470" cy="55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AKC\FamilyPhotos\Diary\Posters\recru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175811"/>
            <a:ext cx="4151070" cy="65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ntalfloss.com/blogs/wp-content/uploads/2012/08/3g13223v-527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811"/>
            <a:ext cx="4287238" cy="65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587" y="1447800"/>
            <a:ext cx="3733800" cy="426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fighting for King or Kaiser or Emperor what this war was about?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www.ww1propaganda.com/sites/default/files/3g12718u-1442.jpg?131068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060"/>
            <a:ext cx="4742668" cy="65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587" y="1447800"/>
            <a:ext cx="3733800" cy="426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fighting for King or Kaiser or Emperor what this war was about?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Sadly, Yes. 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www.ww1propaganda.com/sites/default/files/3g12718u-1442.jpg?131068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060"/>
            <a:ext cx="4742668" cy="65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The Movie Endings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1979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llQuietFinale1979.mp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200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Questions</a:t>
            </a:r>
          </a:p>
          <a:p>
            <a:endParaRPr lang="en-US" dirty="0" smtClean="0"/>
          </a:p>
          <a:p>
            <a:r>
              <a:rPr lang="en-US" dirty="0" smtClean="0"/>
              <a:t>1. Do </a:t>
            </a:r>
            <a:r>
              <a:rPr lang="en-US" dirty="0"/>
              <a:t>you know that Paul will die?</a:t>
            </a:r>
          </a:p>
          <a:p>
            <a:endParaRPr lang="en-US" dirty="0" smtClean="0"/>
          </a:p>
          <a:p>
            <a:r>
              <a:rPr lang="en-US" dirty="0" smtClean="0"/>
              <a:t>2. The </a:t>
            </a:r>
            <a:r>
              <a:rPr lang="en-US" dirty="0"/>
              <a:t>traditional social values that had led to the war—</a:t>
            </a:r>
            <a:r>
              <a:rPr lang="en-US" b="1" dirty="0"/>
              <a:t>honor, duty, glory, and discipline</a:t>
            </a:r>
            <a:r>
              <a:rPr lang="en-US" dirty="0"/>
              <a:t>—seemed hollow, and many survivors blamed the older generation for permitting the war’s ghastly and wasteful destruction.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3. What </a:t>
            </a:r>
            <a:r>
              <a:rPr lang="en-US" dirty="0"/>
              <a:t>does the fraternization with the “enemy” </a:t>
            </a:r>
            <a:r>
              <a:rPr lang="en-US" dirty="0" smtClean="0"/>
              <a:t>represent in the book?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4. Why </a:t>
            </a:r>
            <a:r>
              <a:rPr lang="en-US" dirty="0"/>
              <a:t>do people become </a:t>
            </a:r>
            <a:r>
              <a:rPr lang="en-US" dirty="0" smtClean="0"/>
              <a:t>war time soldiers</a:t>
            </a:r>
            <a:r>
              <a:rPr lang="en-US" dirty="0"/>
              <a:t>?</a:t>
            </a:r>
          </a:p>
          <a:p>
            <a:endParaRPr lang="en-US" dirty="0" smtClean="0"/>
          </a:p>
          <a:p>
            <a:r>
              <a:rPr lang="en-US" dirty="0" smtClean="0"/>
              <a:t>5. What </a:t>
            </a:r>
            <a:r>
              <a:rPr lang="en-US" dirty="0"/>
              <a:t>are Paul </a:t>
            </a:r>
            <a:r>
              <a:rPr lang="en-US" dirty="0" err="1"/>
              <a:t>Bäumer’s</a:t>
            </a:r>
            <a:r>
              <a:rPr lang="en-US" dirty="0"/>
              <a:t> ideas about his own generation and that of his elders.</a:t>
            </a:r>
          </a:p>
          <a:p>
            <a:endParaRPr lang="en-US" dirty="0" smtClean="0"/>
          </a:p>
          <a:p>
            <a:r>
              <a:rPr lang="en-US" dirty="0" smtClean="0"/>
              <a:t>6. Based </a:t>
            </a:r>
            <a:r>
              <a:rPr lang="en-US" dirty="0"/>
              <a:t>on Paul’s description of the front, what part of the experience do you think would be</a:t>
            </a:r>
          </a:p>
          <a:p>
            <a:r>
              <a:rPr lang="en-US" dirty="0"/>
              <a:t>the hardest to bear? What could provide consolation?</a:t>
            </a:r>
          </a:p>
          <a:p>
            <a:endParaRPr lang="en-US" dirty="0" smtClean="0"/>
          </a:p>
          <a:p>
            <a:r>
              <a:rPr lang="en-US" dirty="0" smtClean="0"/>
              <a:t>7.How </a:t>
            </a:r>
            <a:r>
              <a:rPr lang="en-US" dirty="0"/>
              <a:t>are Müller’s feelings about </a:t>
            </a:r>
            <a:r>
              <a:rPr lang="en-US" dirty="0" err="1"/>
              <a:t>Kemmerich’s</a:t>
            </a:r>
            <a:r>
              <a:rPr lang="en-US" dirty="0"/>
              <a:t> dying different from Paul’s feelings?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8. Why </a:t>
            </a:r>
            <a:r>
              <a:rPr lang="en-US" dirty="0"/>
              <a:t>does </a:t>
            </a:r>
            <a:r>
              <a:rPr lang="en-US" dirty="0" smtClean="0"/>
              <a:t>Paul </a:t>
            </a:r>
            <a:r>
              <a:rPr lang="en-US" dirty="0"/>
              <a:t>say of himself and his friends, “I believe we are lost”?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9. What </a:t>
            </a:r>
            <a:r>
              <a:rPr lang="en-US" dirty="0"/>
              <a:t>questions does a soldier ask himself or herself during a war?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1930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ll QuietFinale1930.mp4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>
                  <p14:fade in="200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1046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500"/>
    </mc:Choice>
    <mc:Fallback xmlns="">
      <p:transition spd="slow" advClick="0" advTm="6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215" y="3013502"/>
            <a:ext cx="878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Letter Gothic Std" pitchFamily="49" charset="0"/>
              </a:rPr>
              <a:t>All quiet on the western front.</a:t>
            </a:r>
            <a:endParaRPr lang="en-US" sz="3600" b="1" dirty="0">
              <a:latin typeface="Letter Gothic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" y="2875002"/>
            <a:ext cx="7879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Fraktur BT" pitchFamily="2" charset="0"/>
              </a:rPr>
              <a:t>Im</a:t>
            </a:r>
            <a:r>
              <a:rPr lang="en-US" sz="6600" b="1" dirty="0" smtClean="0">
                <a:latin typeface="Fraktur BT" pitchFamily="2" charset="0"/>
              </a:rPr>
              <a:t> </a:t>
            </a:r>
            <a:r>
              <a:rPr lang="en-US" sz="6600" b="1" dirty="0" err="1" smtClean="0">
                <a:latin typeface="Fraktur BT" pitchFamily="2" charset="0"/>
              </a:rPr>
              <a:t>Westen</a:t>
            </a:r>
            <a:r>
              <a:rPr lang="en-US" sz="6600" b="1" dirty="0" smtClean="0">
                <a:latin typeface="Fraktur BT" pitchFamily="2" charset="0"/>
              </a:rPr>
              <a:t> </a:t>
            </a:r>
            <a:r>
              <a:rPr lang="en-US" sz="6600" b="1" dirty="0" err="1" smtClean="0">
                <a:latin typeface="Fraktur BT" pitchFamily="2" charset="0"/>
              </a:rPr>
              <a:t>nichts</a:t>
            </a:r>
            <a:r>
              <a:rPr lang="en-US" sz="6600" b="1" dirty="0" smtClean="0">
                <a:latin typeface="Fraktur BT" pitchFamily="2" charset="0"/>
              </a:rPr>
              <a:t> </a:t>
            </a:r>
            <a:r>
              <a:rPr lang="en-US" sz="6600" b="1" dirty="0" err="1" smtClean="0">
                <a:latin typeface="Fraktur BT" pitchFamily="2" charset="0"/>
              </a:rPr>
              <a:t>neues</a:t>
            </a:r>
            <a:r>
              <a:rPr lang="en-US" sz="6600" b="1" dirty="0" smtClean="0">
                <a:latin typeface="Fraktur BT" pitchFamily="2" charset="0"/>
              </a:rPr>
              <a:t>.</a:t>
            </a:r>
            <a:endParaRPr lang="en-US" sz="6600" b="1" dirty="0">
              <a:latin typeface="Fraktur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25" y="304800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Dealing with Stress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people are under severe stress or dealing with strong negative emotions, they often </a:t>
            </a:r>
            <a:r>
              <a:rPr lang="en-US" dirty="0" smtClean="0"/>
              <a:t>fall back </a:t>
            </a:r>
            <a:r>
              <a:rPr lang="en-US" dirty="0"/>
              <a:t>on certain coping strategies</a:t>
            </a:r>
            <a:r>
              <a:rPr lang="en-US" i="1" dirty="0"/>
              <a:t>. </a:t>
            </a:r>
            <a:r>
              <a:rPr lang="en-US" dirty="0"/>
              <a:t>Also called defense mechanisms, these strategies may </a:t>
            </a:r>
            <a:r>
              <a:rPr lang="en-US" dirty="0" smtClean="0"/>
              <a:t>temporarily protect </a:t>
            </a:r>
            <a:r>
              <a:rPr lang="en-US" dirty="0"/>
              <a:t>a person from painful situations or thoughts, but they usually do not work </a:t>
            </a:r>
            <a:r>
              <a:rPr lang="en-US" dirty="0" smtClean="0"/>
              <a:t>as long-term </a:t>
            </a:r>
            <a:r>
              <a:rPr lang="en-US" dirty="0"/>
              <a:t>solutions. Common coping strategies include </a:t>
            </a:r>
            <a:r>
              <a:rPr lang="en-US" i="1" dirty="0"/>
              <a:t>denial, </a:t>
            </a:r>
            <a:r>
              <a:rPr lang="en-US" dirty="0"/>
              <a:t>or refusing to recognize </a:t>
            </a:r>
            <a:r>
              <a:rPr lang="en-US" dirty="0" smtClean="0"/>
              <a:t>an emotion </a:t>
            </a:r>
            <a:r>
              <a:rPr lang="en-US" dirty="0"/>
              <a:t>or problem;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compensation</a:t>
            </a:r>
            <a:r>
              <a:rPr lang="en-US" i="1" dirty="0"/>
              <a:t>, </a:t>
            </a:r>
            <a:r>
              <a:rPr lang="en-US" dirty="0"/>
              <a:t>or making up for a weakness in one area by excelling </a:t>
            </a:r>
            <a:r>
              <a:rPr lang="en-US" dirty="0" smtClean="0"/>
              <a:t>in another</a:t>
            </a:r>
            <a:r>
              <a:rPr lang="en-US" dirty="0"/>
              <a:t>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daydreaming</a:t>
            </a:r>
            <a:r>
              <a:rPr lang="en-US" i="1" dirty="0"/>
              <a:t>, </a:t>
            </a:r>
            <a:r>
              <a:rPr lang="en-US" dirty="0"/>
              <a:t>or inventing situations to escape unpleasant facts;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displacement</a:t>
            </a:r>
            <a:r>
              <a:rPr lang="en-US" i="1" dirty="0"/>
              <a:t>, </a:t>
            </a:r>
            <a:r>
              <a:rPr lang="en-US" dirty="0" smtClean="0"/>
              <a:t>or transferring </a:t>
            </a:r>
            <a:r>
              <a:rPr lang="en-US" dirty="0"/>
              <a:t>emotions from the true source to some other thing or person;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rationalization</a:t>
            </a:r>
            <a:r>
              <a:rPr lang="en-US" i="1" dirty="0"/>
              <a:t>, </a:t>
            </a:r>
            <a:r>
              <a:rPr lang="en-US" dirty="0" smtClean="0"/>
              <a:t>or making </a:t>
            </a:r>
            <a:r>
              <a:rPr lang="en-US" dirty="0"/>
              <a:t>excuses for one’s actions or feelings; and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regression</a:t>
            </a:r>
            <a:r>
              <a:rPr lang="en-US" i="1" dirty="0"/>
              <a:t>, </a:t>
            </a:r>
            <a:r>
              <a:rPr lang="en-US" dirty="0"/>
              <a:t>or returning to immature </a:t>
            </a:r>
            <a:r>
              <a:rPr lang="en-US" dirty="0" smtClean="0"/>
              <a:t>behavior to </a:t>
            </a:r>
            <a:r>
              <a:rPr lang="en-US" dirty="0"/>
              <a:t>express emotions.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you find </a:t>
            </a:r>
            <a:r>
              <a:rPr lang="en-US" dirty="0"/>
              <a:t>examples of these strategies as used by Paul or other characters in</a:t>
            </a:r>
          </a:p>
          <a:p>
            <a:r>
              <a:rPr lang="en-US" dirty="0"/>
              <a:t>the </a:t>
            </a:r>
            <a:r>
              <a:rPr lang="en-US" dirty="0" smtClean="0"/>
              <a:t>novel?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524000"/>
            <a:ext cx="8305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us lads of eighteen they ought to have been mediators and guides to the world of maturity . . . to the future . . . in our hearts we trusted them. The idea of authority, which they represented, was associated in our minds with a greater insight and a more humane wisdom. But the first death we saw shattered this belief. We had to recognize that our generation was more to be trusted than theirs. . . . The first bombardment showed us our mistake, and under it the world as they had taught it to us broke in pieces.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3886200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emen Bd BT" pitchFamily="82" charset="0"/>
              </a:rPr>
              <a:t>All </a:t>
            </a:r>
            <a:r>
              <a:rPr lang="en-US" b="1" dirty="0" smtClean="0">
                <a:latin typeface="Bremen Bd BT" pitchFamily="82" charset="0"/>
              </a:rPr>
              <a:t>Quiet </a:t>
            </a:r>
            <a:r>
              <a:rPr lang="en-US" b="1" dirty="0">
                <a:latin typeface="Bremen Bd BT" pitchFamily="82" charset="0"/>
              </a:rPr>
              <a:t>on the </a:t>
            </a:r>
            <a:r>
              <a:rPr lang="en-US" b="1" dirty="0" smtClean="0">
                <a:latin typeface="Bremen Bd BT" pitchFamily="82" charset="0"/>
              </a:rPr>
              <a:t>Western Front</a:t>
            </a:r>
            <a:endParaRPr lang="en-US" dirty="0">
              <a:latin typeface="Bremen Bd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A Sampling of </a:t>
            </a:r>
            <a:br>
              <a:rPr lang="en-US" sz="6600" dirty="0" smtClean="0">
                <a:latin typeface="29" pitchFamily="34" charset="0"/>
              </a:rPr>
            </a:br>
            <a:r>
              <a:rPr lang="en-US" sz="6600" dirty="0" smtClean="0">
                <a:latin typeface="29" pitchFamily="34" charset="0"/>
              </a:rPr>
              <a:t>World War One Posters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304800"/>
            <a:ext cx="37338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Original Uncle Sam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343400"/>
            <a:ext cx="3657600" cy="185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James Montgomery Flag drew himself as Uncle Sam</a:t>
            </a:r>
            <a:endParaRPr lang="en-US" sz="2800" dirty="0"/>
          </a:p>
        </p:txBody>
      </p:sp>
      <p:pic>
        <p:nvPicPr>
          <p:cNvPr id="1026" name="Picture 2" descr="File:Unclesamwant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52400"/>
            <a:ext cx="4855046" cy="65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3048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The inspiration for the original Uncle Sam poster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scribbledigit.files.wordpress.com/2010/11/british_kitchener_5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2400"/>
            <a:ext cx="4474046" cy="66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4419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Field Martial Horatio Herbert Kitchener, British Secretary of State for War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1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Dmitry Moor 1920 Did you 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401"/>
            <a:ext cx="4626446" cy="68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549</Words>
  <Application>Microsoft Office PowerPoint</Application>
  <PresentationFormat>On-screen Show (4:3)</PresentationFormat>
  <Paragraphs>74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29</vt:lpstr>
      <vt:lpstr>Letter Gothic Std</vt:lpstr>
      <vt:lpstr>Calibri</vt:lpstr>
      <vt:lpstr>Fraktur BT</vt:lpstr>
      <vt:lpstr>Bremen Bd BT</vt:lpstr>
      <vt:lpstr>Office Theme</vt:lpstr>
      <vt:lpstr>Alte Kameraden (Old Comrades)  https://en.wikipedia.org/wiki/File:Anker-5387-10815.ogg</vt:lpstr>
      <vt:lpstr>PowerPoint Presentation</vt:lpstr>
      <vt:lpstr>PowerPoint Presentation</vt:lpstr>
      <vt:lpstr>PowerPoint Presentation</vt:lpstr>
      <vt:lpstr>PowerPoint Presentation</vt:lpstr>
      <vt:lpstr>A Sampling of  World War One Posters</vt:lpstr>
      <vt:lpstr>The Original Uncle Sam Image</vt:lpstr>
      <vt:lpstr>The inspiration for the original Uncle Sam poster</vt:lpstr>
      <vt:lpstr>Russia</vt:lpstr>
      <vt:lpstr>France</vt:lpstr>
      <vt:lpstr>Jewish Legion - a unit in the British Army</vt:lpstr>
      <vt:lpstr>… even Germany</vt:lpstr>
      <vt:lpstr>and the U. S. Forest Service</vt:lpstr>
      <vt:lpstr>The Enemy is a Monster</vt:lpstr>
      <vt:lpstr>… not even called Germans,  they are “the Hun”</vt:lpstr>
      <vt:lpstr>PowerPoint Presentation</vt:lpstr>
      <vt:lpstr>“Remember Belgium” is short for “Remember the Rape of Belgium”.  This image makes it clear.</vt:lpstr>
      <vt:lpstr>Another reference to Belgium.</vt:lpstr>
      <vt:lpstr>Sex always helps get attention.  This image preceded the movie “King Kong” by 15 years.</vt:lpstr>
      <vt:lpstr>… and by the way, God is always on your side.</vt:lpstr>
      <vt:lpstr>Pressure to Enlist</vt:lpstr>
      <vt:lpstr>PowerPoint Presentation</vt:lpstr>
      <vt:lpstr>PowerPoint Presentation</vt:lpstr>
      <vt:lpstr>PowerPoint Presentation</vt:lpstr>
      <vt:lpstr>Is fighting for King or Kaiser or Emperor what this war was about?  </vt:lpstr>
      <vt:lpstr>Is fighting for King or Kaiser or Emperor what this war was about?  Sadly, Yes. </vt:lpstr>
      <vt:lpstr>The Movie Endings</vt:lpstr>
      <vt:lpstr>1979</vt:lpstr>
      <vt:lpstr>PowerPoint Presentation</vt:lpstr>
      <vt:lpstr>1930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Sampling of World War One Posters</dc:title>
  <dc:creator>Alan</dc:creator>
  <cp:lastModifiedBy>Alan</cp:lastModifiedBy>
  <cp:revision>36</cp:revision>
  <dcterms:created xsi:type="dcterms:W3CDTF">2013-08-16T19:08:29Z</dcterms:created>
  <dcterms:modified xsi:type="dcterms:W3CDTF">2015-08-25T02:20:40Z</dcterms:modified>
</cp:coreProperties>
</file>