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9"/>
  </p:notesMasterIdLst>
  <p:sldIdLst>
    <p:sldId id="256" r:id="rId2"/>
    <p:sldId id="257" r:id="rId3"/>
    <p:sldId id="259" r:id="rId4"/>
    <p:sldId id="263" r:id="rId5"/>
    <p:sldId id="268" r:id="rId6"/>
    <p:sldId id="266" r:id="rId7"/>
    <p:sldId id="272" r:id="rId8"/>
    <p:sldId id="377" r:id="rId9"/>
    <p:sldId id="279" r:id="rId10"/>
    <p:sldId id="282" r:id="rId11"/>
    <p:sldId id="285" r:id="rId12"/>
    <p:sldId id="283" r:id="rId13"/>
    <p:sldId id="288" r:id="rId14"/>
    <p:sldId id="287" r:id="rId15"/>
    <p:sldId id="379" r:id="rId16"/>
    <p:sldId id="378" r:id="rId17"/>
    <p:sldId id="286" r:id="rId18"/>
    <p:sldId id="294" r:id="rId19"/>
    <p:sldId id="261" r:id="rId20"/>
    <p:sldId id="302" r:id="rId21"/>
    <p:sldId id="387" r:id="rId22"/>
    <p:sldId id="393" r:id="rId23"/>
    <p:sldId id="394" r:id="rId24"/>
    <p:sldId id="322" r:id="rId25"/>
    <p:sldId id="320" r:id="rId26"/>
    <p:sldId id="317" r:id="rId27"/>
    <p:sldId id="328" r:id="rId28"/>
    <p:sldId id="334" r:id="rId29"/>
    <p:sldId id="335" r:id="rId30"/>
    <p:sldId id="336" r:id="rId31"/>
    <p:sldId id="414" r:id="rId32"/>
    <p:sldId id="338" r:id="rId33"/>
    <p:sldId id="262" r:id="rId34"/>
    <p:sldId id="341" r:id="rId35"/>
    <p:sldId id="345" r:id="rId36"/>
    <p:sldId id="352" r:id="rId37"/>
    <p:sldId id="260" r:id="rId38"/>
    <p:sldId id="353" r:id="rId39"/>
    <p:sldId id="354" r:id="rId40"/>
    <p:sldId id="357" r:id="rId41"/>
    <p:sldId id="363" r:id="rId42"/>
    <p:sldId id="412" r:id="rId43"/>
    <p:sldId id="413" r:id="rId44"/>
    <p:sldId id="368" r:id="rId45"/>
    <p:sldId id="373" r:id="rId46"/>
    <p:sldId id="374" r:id="rId47"/>
    <p:sldId id="417" r:id="rId48"/>
  </p:sldIdLst>
  <p:sldSz cx="9144000" cy="6858000" type="screen4x3"/>
  <p:notesSz cx="6858000" cy="9144000"/>
  <p:embeddedFontLst>
    <p:embeddedFont>
      <p:font typeface="Calligraph421 BT" panose="03060702050402020204" pitchFamily="66" charset="0"/>
      <p:regular r:id="rId50"/>
    </p:embeddedFont>
    <p:embeddedFont>
      <p:font typeface="Calibri" panose="020F0502020204030204" pitchFamily="34" charset="0"/>
      <p:regular r:id="rId51"/>
      <p:bold r:id="rId52"/>
      <p:italic r:id="rId53"/>
      <p:boldItalic r:id="rId54"/>
    </p:embeddedFont>
    <p:embeddedFont>
      <p:font typeface="PT Fright Night" pitchFamily="2" charset="0"/>
      <p:regular r:id="rId55"/>
    </p:embeddedFont>
    <p:embeddedFont>
      <p:font typeface="Corbel" panose="020B0503020204020204" pitchFamily="34" charset="0"/>
      <p:regular r:id="rId56"/>
      <p:bold r:id="rId57"/>
      <p:italic r:id="rId58"/>
      <p:boldItalic r:id="rId59"/>
    </p:embeddedFont>
    <p:embeddedFont>
      <p:font typeface="Wingdings 2" panose="05020102010507070707" pitchFamily="18" charset="2"/>
      <p:regular r:id="rId60"/>
    </p:embeddedFont>
    <p:embeddedFont>
      <p:font typeface="LotechScriptSSK" panose="00000400000000000000" pitchFamily="2" charset="0"/>
      <p:regular r:id="rId61"/>
      <p:bold r:id="rId62"/>
    </p:embeddedFont>
    <p:embeddedFont>
      <p:font typeface="Wingdings 3" panose="05040102010807070707" pitchFamily="18" charset="2"/>
      <p:regular r:id="rId6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1626"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521EF5-38ED-4ECF-9F23-DB8DA285AB03}" type="datetimeFigureOut">
              <a:rPr lang="en-US"/>
              <a:pPr>
                <a:defRPr/>
              </a:pPr>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DBB805-A983-4F57-8C96-01582C6EB4E2}" type="slidenum">
              <a:rPr lang="en-US"/>
              <a:pPr>
                <a:defRPr/>
              </a:pPr>
              <a:t>‹#›</a:t>
            </a:fld>
            <a:endParaRPr lang="en-US"/>
          </a:p>
        </p:txBody>
      </p:sp>
    </p:spTree>
    <p:extLst>
      <p:ext uri="{BB962C8B-B14F-4D97-AF65-F5344CB8AC3E}">
        <p14:creationId xmlns:p14="http://schemas.microsoft.com/office/powerpoint/2010/main" val="2342874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76954904-7FE5-4370-8819-68AD1BA30E93}" type="datetime1">
              <a:rPr lang="en-US"/>
              <a:pPr>
                <a:defRPr/>
              </a:pPr>
              <a:t>9/9/2015</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255BAAA7-8D6B-46A4-BD2A-1246306993B2}" type="slidenum">
              <a:rPr lang="en-US"/>
              <a:pPr>
                <a:defRPr/>
              </a:pPr>
              <a:t>‹#›</a:t>
            </a:fld>
            <a:endParaRPr lang="en-US"/>
          </a:p>
        </p:txBody>
      </p:sp>
    </p:spTree>
    <p:extLst>
      <p:ext uri="{BB962C8B-B14F-4D97-AF65-F5344CB8AC3E}">
        <p14:creationId xmlns:p14="http://schemas.microsoft.com/office/powerpoint/2010/main" val="23845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351005-BAAB-42A6-93EE-1E8289AF081D}" type="datetime1">
              <a:rPr lang="en-US"/>
              <a:pPr>
                <a:defRPr/>
              </a:pPr>
              <a:t>9/9/2015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26B3B7-E83C-4B8E-AFD5-9F796D49C90A}" type="slidenum">
              <a:rPr lang="en-US"/>
              <a:pPr>
                <a:defRPr/>
              </a:pPr>
              <a:t>‹#›</a:t>
            </a:fld>
            <a:endParaRPr lang="en-US"/>
          </a:p>
        </p:txBody>
      </p:sp>
    </p:spTree>
    <p:extLst>
      <p:ext uri="{BB962C8B-B14F-4D97-AF65-F5344CB8AC3E}">
        <p14:creationId xmlns:p14="http://schemas.microsoft.com/office/powerpoint/2010/main" val="30384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DB1D6A-8C3E-4CE4-9B86-9C407D16794A}" type="datetime1">
              <a:rPr lang="en-US"/>
              <a:pPr>
                <a:defRPr/>
              </a:pPr>
              <a:t>9/9/2015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BC5633-BE14-4034-9966-56D974397CB2}" type="slidenum">
              <a:rPr lang="en-US"/>
              <a:pPr>
                <a:defRPr/>
              </a:pPr>
              <a:t>‹#›</a:t>
            </a:fld>
            <a:endParaRPr lang="en-US"/>
          </a:p>
        </p:txBody>
      </p:sp>
    </p:spTree>
    <p:extLst>
      <p:ext uri="{BB962C8B-B14F-4D97-AF65-F5344CB8AC3E}">
        <p14:creationId xmlns:p14="http://schemas.microsoft.com/office/powerpoint/2010/main" val="33191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479F45-C7F2-4B53-B010-5E31798A3719}" type="datetime1">
              <a:rPr lang="en-US"/>
              <a:pPr>
                <a:defRPr/>
              </a:pPr>
              <a:t>9/9/2015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FC9045-C613-4EC0-B95C-6625BCFE3E62}" type="slidenum">
              <a:rPr lang="en-US"/>
              <a:pPr>
                <a:defRPr/>
              </a:pPr>
              <a:t>‹#›</a:t>
            </a:fld>
            <a:endParaRPr lang="en-US"/>
          </a:p>
        </p:txBody>
      </p:sp>
    </p:spTree>
    <p:extLst>
      <p:ext uri="{BB962C8B-B14F-4D97-AF65-F5344CB8AC3E}">
        <p14:creationId xmlns:p14="http://schemas.microsoft.com/office/powerpoint/2010/main" val="353098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8EF9F3C8-33C5-4EA2-B661-E33CA9F1A6D4}" type="datetime1">
              <a:rPr lang="en-US"/>
              <a:pPr>
                <a:defRPr/>
              </a:pPr>
              <a:t>9/9/2015</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FE6382D1-01E7-4ADE-A1A1-FEDC07F808B6}" type="slidenum">
              <a:rPr lang="en-US"/>
              <a:pPr>
                <a:defRPr/>
              </a:pPr>
              <a:t>‹#›</a:t>
            </a:fld>
            <a:endParaRPr lang="en-US"/>
          </a:p>
        </p:txBody>
      </p:sp>
    </p:spTree>
    <p:extLst>
      <p:ext uri="{BB962C8B-B14F-4D97-AF65-F5344CB8AC3E}">
        <p14:creationId xmlns:p14="http://schemas.microsoft.com/office/powerpoint/2010/main" val="16056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EB9D99D-2A1E-409A-9CB2-344C1115219F}" type="datetime1">
              <a:rPr lang="en-US"/>
              <a:pPr>
                <a:defRPr/>
              </a:pPr>
              <a:t>9/9/2015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99038A8-719A-4103-9428-1169F630F0A0}" type="slidenum">
              <a:rPr lang="en-US"/>
              <a:pPr>
                <a:defRPr/>
              </a:pPr>
              <a:t>‹#›</a:t>
            </a:fld>
            <a:endParaRPr lang="en-US"/>
          </a:p>
        </p:txBody>
      </p:sp>
    </p:spTree>
    <p:extLst>
      <p:ext uri="{BB962C8B-B14F-4D97-AF65-F5344CB8AC3E}">
        <p14:creationId xmlns:p14="http://schemas.microsoft.com/office/powerpoint/2010/main" val="6549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516211C-CC2A-4D5A-9BEA-6C5B6B515965}" type="datetime1">
              <a:rPr lang="en-US"/>
              <a:pPr>
                <a:defRPr/>
              </a:pPr>
              <a:t>9/9/2015</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2F0B6B51-9358-44A0-908A-F9C19934D3A0}" type="slidenum">
              <a:rPr lang="en-US"/>
              <a:pPr>
                <a:defRPr/>
              </a:pPr>
              <a:t>‹#›</a:t>
            </a:fld>
            <a:endParaRPr lang="en-US"/>
          </a:p>
        </p:txBody>
      </p:sp>
    </p:spTree>
    <p:extLst>
      <p:ext uri="{BB962C8B-B14F-4D97-AF65-F5344CB8AC3E}">
        <p14:creationId xmlns:p14="http://schemas.microsoft.com/office/powerpoint/2010/main" val="228695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565926A-FF00-425B-8A50-3A33CAC6570E}" type="datetime1">
              <a:rPr lang="en-US"/>
              <a:pPr>
                <a:defRPr/>
              </a:pPr>
              <a:t>9/9/2015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957AC3-7A3F-4DB9-8186-6A57D9011D41}" type="slidenum">
              <a:rPr lang="en-US"/>
              <a:pPr>
                <a:defRPr/>
              </a:pPr>
              <a:t>‹#›</a:t>
            </a:fld>
            <a:endParaRPr lang="en-US"/>
          </a:p>
        </p:txBody>
      </p:sp>
    </p:spTree>
    <p:extLst>
      <p:ext uri="{BB962C8B-B14F-4D97-AF65-F5344CB8AC3E}">
        <p14:creationId xmlns:p14="http://schemas.microsoft.com/office/powerpoint/2010/main" val="25015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7CEA410-3546-4C94-A39E-1CB065E1C213}" type="datetime1">
              <a:rPr lang="en-US"/>
              <a:pPr>
                <a:defRPr/>
              </a:pPr>
              <a:t>9/9/2015</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16718FA-398A-4B5C-AA6E-711305F51A1B}" type="slidenum">
              <a:rPr lang="en-US"/>
              <a:pPr>
                <a:defRPr/>
              </a:pPr>
              <a:t>‹#›</a:t>
            </a:fld>
            <a:endParaRPr lang="en-US"/>
          </a:p>
        </p:txBody>
      </p:sp>
    </p:spTree>
    <p:extLst>
      <p:ext uri="{BB962C8B-B14F-4D97-AF65-F5344CB8AC3E}">
        <p14:creationId xmlns:p14="http://schemas.microsoft.com/office/powerpoint/2010/main" val="16020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F04E94-AD46-4FE8-9BCA-5C7E369C76A2}" type="datetime1">
              <a:rPr lang="en-US"/>
              <a:pPr>
                <a:defRPr/>
              </a:pPr>
              <a:t>9/9/2015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273B36F-9600-4F1F-846E-4B9EF75B19F8}" type="slidenum">
              <a:rPr lang="en-US"/>
              <a:pPr>
                <a:defRPr/>
              </a:pPr>
              <a:t>‹#›</a:t>
            </a:fld>
            <a:endParaRPr lang="en-US"/>
          </a:p>
        </p:txBody>
      </p:sp>
    </p:spTree>
    <p:extLst>
      <p:ext uri="{BB962C8B-B14F-4D97-AF65-F5344CB8AC3E}">
        <p14:creationId xmlns:p14="http://schemas.microsoft.com/office/powerpoint/2010/main" val="58243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E298CD1-371F-4D1D-BCD7-4C90DD7CF516}" type="datetime1">
              <a:rPr lang="en-US"/>
              <a:pPr>
                <a:defRPr/>
              </a:pPr>
              <a:t>9/9/2015</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F005BB0-A494-46AA-BF38-3F24313F4CB5}" type="slidenum">
              <a:rPr lang="en-US"/>
              <a:pPr>
                <a:defRPr/>
              </a:pPr>
              <a:t>‹#›</a:t>
            </a:fld>
            <a:endParaRPr lang="en-US"/>
          </a:p>
        </p:txBody>
      </p:sp>
    </p:spTree>
    <p:extLst>
      <p:ext uri="{BB962C8B-B14F-4D97-AF65-F5344CB8AC3E}">
        <p14:creationId xmlns:p14="http://schemas.microsoft.com/office/powerpoint/2010/main" val="90535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BEE2BC32-D55B-4DEE-8015-0CE0223E9BEA}" type="datetime1">
              <a:rPr lang="en-US"/>
              <a:pPr>
                <a:defRPr/>
              </a:pPr>
              <a:t>9/9/2015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D57916E-0E36-4E33-BB11-3BF266C62CE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1" r:id="rId2"/>
    <p:sldLayoutId id="2147483713" r:id="rId3"/>
    <p:sldLayoutId id="2147483714" r:id="rId4"/>
    <p:sldLayoutId id="2147483715" r:id="rId5"/>
    <p:sldLayoutId id="2147483710" r:id="rId6"/>
    <p:sldLayoutId id="2147483716" r:id="rId7"/>
    <p:sldLayoutId id="2147483709" r:id="rId8"/>
    <p:sldLayoutId id="2147483717" r:id="rId9"/>
    <p:sldLayoutId id="2147483708" r:id="rId10"/>
    <p:sldLayoutId id="2147483707" r:id="rId1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ligraph421 BT" pitchFamily="66" charset="0"/>
        </a:defRPr>
      </a:lvl2pPr>
      <a:lvl3pPr algn="l" rtl="0" eaLnBrk="0" fontAlgn="base" hangingPunct="0">
        <a:spcBef>
          <a:spcPct val="0"/>
        </a:spcBef>
        <a:spcAft>
          <a:spcPct val="0"/>
        </a:spcAft>
        <a:defRPr sz="4000">
          <a:solidFill>
            <a:srgbClr val="C1EEFF"/>
          </a:solidFill>
          <a:latin typeface="Calligraph421 BT" pitchFamily="66" charset="0"/>
        </a:defRPr>
      </a:lvl3pPr>
      <a:lvl4pPr algn="l" rtl="0" eaLnBrk="0" fontAlgn="base" hangingPunct="0">
        <a:spcBef>
          <a:spcPct val="0"/>
        </a:spcBef>
        <a:spcAft>
          <a:spcPct val="0"/>
        </a:spcAft>
        <a:defRPr sz="4000">
          <a:solidFill>
            <a:srgbClr val="C1EEFF"/>
          </a:solidFill>
          <a:latin typeface="Calligraph421 BT" pitchFamily="66" charset="0"/>
        </a:defRPr>
      </a:lvl4pPr>
      <a:lvl5pPr algn="l" rtl="0" eaLnBrk="0" fontAlgn="base" hangingPunct="0">
        <a:spcBef>
          <a:spcPct val="0"/>
        </a:spcBef>
        <a:spcAft>
          <a:spcPct val="0"/>
        </a:spcAft>
        <a:defRPr sz="4000">
          <a:solidFill>
            <a:srgbClr val="C1EEFF"/>
          </a:solidFill>
          <a:latin typeface="Calligraph421 BT" pitchFamily="66" charset="0"/>
        </a:defRPr>
      </a:lvl5pPr>
      <a:lvl6pPr marL="457200" algn="l" rtl="0" fontAlgn="base">
        <a:spcBef>
          <a:spcPct val="0"/>
        </a:spcBef>
        <a:spcAft>
          <a:spcPct val="0"/>
        </a:spcAft>
        <a:defRPr sz="4000">
          <a:solidFill>
            <a:srgbClr val="C1EEFF"/>
          </a:solidFill>
          <a:latin typeface="Calligraph421 BT" pitchFamily="66" charset="0"/>
        </a:defRPr>
      </a:lvl6pPr>
      <a:lvl7pPr marL="914400" algn="l" rtl="0" fontAlgn="base">
        <a:spcBef>
          <a:spcPct val="0"/>
        </a:spcBef>
        <a:spcAft>
          <a:spcPct val="0"/>
        </a:spcAft>
        <a:defRPr sz="4000">
          <a:solidFill>
            <a:srgbClr val="C1EEFF"/>
          </a:solidFill>
          <a:latin typeface="Calligraph421 BT" pitchFamily="66" charset="0"/>
        </a:defRPr>
      </a:lvl7pPr>
      <a:lvl8pPr marL="1371600" algn="l" rtl="0" fontAlgn="base">
        <a:spcBef>
          <a:spcPct val="0"/>
        </a:spcBef>
        <a:spcAft>
          <a:spcPct val="0"/>
        </a:spcAft>
        <a:defRPr sz="4000">
          <a:solidFill>
            <a:srgbClr val="C1EEFF"/>
          </a:solidFill>
          <a:latin typeface="Calligraph421 BT" pitchFamily="66" charset="0"/>
        </a:defRPr>
      </a:lvl8pPr>
      <a:lvl9pPr marL="1828800" algn="l" rtl="0" fontAlgn="base">
        <a:spcBef>
          <a:spcPct val="0"/>
        </a:spcBef>
        <a:spcAft>
          <a:spcPct val="0"/>
        </a:spcAft>
        <a:defRPr sz="4000">
          <a:solidFill>
            <a:srgbClr val="C1EEFF"/>
          </a:solidFill>
          <a:latin typeface="Calligraph421 BT" pitchFamily="66"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75104"/>
          </a:xfrm>
        </p:spPr>
        <p:txBody>
          <a:bodyPr/>
          <a:lstStyle/>
          <a:p>
            <a:pPr algn="ctr" eaLnBrk="1" fontAlgn="auto" hangingPunct="1">
              <a:spcAft>
                <a:spcPts val="0"/>
              </a:spcAft>
              <a:defRPr/>
            </a:pPr>
            <a:r>
              <a:rPr lang="en-US" dirty="0" smtClean="0">
                <a:solidFill>
                  <a:schemeClr val="tx2">
                    <a:satMod val="200000"/>
                  </a:schemeClr>
                </a:solidFill>
              </a:rPr>
              <a:t>What  I  should  have been  told  as  a freshman</a:t>
            </a:r>
            <a:endParaRPr lang="en-US" dirty="0">
              <a:solidFill>
                <a:schemeClr val="tx2">
                  <a:satMod val="200000"/>
                </a:schemeClr>
              </a:solidFill>
            </a:endParaRPr>
          </a:p>
        </p:txBody>
      </p:sp>
      <p:sp>
        <p:nvSpPr>
          <p:cNvPr id="8195" name="Subtitle 2"/>
          <p:cNvSpPr>
            <a:spLocks noGrp="1"/>
          </p:cNvSpPr>
          <p:nvPr>
            <p:ph type="subTitle" idx="1"/>
          </p:nvPr>
        </p:nvSpPr>
        <p:spPr>
          <a:xfrm>
            <a:off x="457200" y="5181600"/>
            <a:ext cx="7772400" cy="1508125"/>
          </a:xfrm>
        </p:spPr>
        <p:txBody>
          <a:bodyPr/>
          <a:lstStyle/>
          <a:p>
            <a:pPr eaLnBrk="1" hangingPunct="1">
              <a:spcBef>
                <a:spcPct val="0"/>
              </a:spcBef>
            </a:pPr>
            <a:r>
              <a:rPr lang="en-US" altLang="en-US" dirty="0" smtClean="0"/>
              <a:t>Prepared for Dean’s Scholars – September </a:t>
            </a:r>
            <a:r>
              <a:rPr lang="en-US" altLang="en-US" dirty="0" smtClean="0"/>
              <a:t>9</a:t>
            </a:r>
            <a:r>
              <a:rPr lang="en-US" altLang="en-US" smtClean="0"/>
              <a:t>, 2015</a:t>
            </a:r>
            <a:endParaRPr lang="en-US" altLang="en-US" dirty="0" smtClean="0"/>
          </a:p>
          <a:p>
            <a:pPr eaLnBrk="1" hangingPunct="1">
              <a:spcBef>
                <a:spcPct val="0"/>
              </a:spcBef>
            </a:pPr>
            <a:r>
              <a:rPr lang="en-US" altLang="en-US" dirty="0" smtClean="0"/>
              <a:t>	by Alan </a:t>
            </a:r>
            <a:r>
              <a:rPr lang="en-US" altLang="en-US" dirty="0" err="1" smtClean="0"/>
              <a:t>Kaylor</a:t>
            </a:r>
            <a:r>
              <a:rPr lang="en-US" altLang="en-US" dirty="0" smtClean="0"/>
              <a:t> Cline with the assistance of many wise people</a:t>
            </a:r>
          </a:p>
        </p:txBody>
      </p:sp>
      <p:sp>
        <p:nvSpPr>
          <p:cNvPr id="819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9E5A53-8BE1-4AFA-9563-E84411F2CDFD}" type="slidenum">
              <a:rPr lang="en-US" smtClean="0"/>
              <a:pPr fontAlgn="base">
                <a:spcBef>
                  <a:spcPct val="0"/>
                </a:spcBef>
                <a:spcAft>
                  <a:spcPct val="0"/>
                </a:spcAft>
                <a:defRPr/>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5A42A57-601D-4FA7-A535-883EE7238155}" type="slidenum">
              <a:rPr lang="en-US" smtClean="0"/>
              <a:pPr fontAlgn="base">
                <a:spcBef>
                  <a:spcPct val="0"/>
                </a:spcBef>
                <a:spcAft>
                  <a:spcPct val="0"/>
                </a:spcAft>
                <a:defRPr/>
              </a:pPr>
              <a:t>10</a:t>
            </a:fld>
            <a:endParaRPr lang="en-US" smtClean="0"/>
          </a:p>
        </p:txBody>
      </p:sp>
      <p:sp>
        <p:nvSpPr>
          <p:cNvPr id="31747" name="TextBox 2"/>
          <p:cNvSpPr txBox="1">
            <a:spLocks noChangeArrowheads="1"/>
          </p:cNvSpPr>
          <p:nvPr/>
        </p:nvSpPr>
        <p:spPr bwMode="auto">
          <a:xfrm>
            <a:off x="381000" y="304800"/>
            <a:ext cx="8161338"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Some wise words to consider:</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“Real learning is to some extent uncomfortable, because if you're really learning something meaningful, you're likely to be a little uneasy about 'not knowing'. </a:t>
            </a:r>
            <a:endParaRPr lang="en-US" altLang="en-US" sz="3200" b="1" i="1" dirty="0" smtClean="0">
              <a:latin typeface="Corbel" pitchFamily="34" charset="0"/>
            </a:endParaRPr>
          </a:p>
          <a:p>
            <a:pPr lvl="1" eaLnBrk="1" hangingPunct="1"/>
            <a:r>
              <a:rPr lang="en-US" altLang="en-US" sz="3200" b="1" i="1" dirty="0" smtClean="0">
                <a:latin typeface="Corbel" pitchFamily="34" charset="0"/>
              </a:rPr>
              <a:t>Don't </a:t>
            </a:r>
            <a:r>
              <a:rPr lang="en-US" altLang="en-US" sz="3200" b="1" i="1" dirty="0">
                <a:latin typeface="Corbel" pitchFamily="34" charset="0"/>
              </a:rPr>
              <a:t>avoid intellectually uncomfortable situations. Seek them out.”</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C89E35B-374A-4AB3-879E-300E90BDC4B6}" type="slidenum">
              <a:rPr lang="en-US" smtClean="0"/>
              <a:pPr fontAlgn="base">
                <a:spcBef>
                  <a:spcPct val="0"/>
                </a:spcBef>
                <a:spcAft>
                  <a:spcPct val="0"/>
                </a:spcAft>
                <a:defRPr/>
              </a:pPr>
              <a:t>11</a:t>
            </a:fld>
            <a:endParaRPr lang="en-US" smtClean="0"/>
          </a:p>
        </p:txBody>
      </p:sp>
      <p:sp>
        <p:nvSpPr>
          <p:cNvPr id="32771" name="TextBox 2"/>
          <p:cNvSpPr txBox="1">
            <a:spLocks noChangeArrowheads="1"/>
          </p:cNvSpPr>
          <p:nvPr/>
        </p:nvSpPr>
        <p:spPr bwMode="auto">
          <a:xfrm>
            <a:off x="381000" y="304800"/>
            <a:ext cx="8161338"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Some wise words to consider:</a:t>
            </a:r>
          </a:p>
          <a:p>
            <a:pPr lvl="1" eaLnBrk="1" hangingPunct="1"/>
            <a:endParaRPr lang="en-US" altLang="en-US" sz="1400" b="1" i="1">
              <a:latin typeface="Corbel" pitchFamily="34" charset="0"/>
            </a:endParaRPr>
          </a:p>
          <a:p>
            <a:pPr lvl="1" eaLnBrk="1" hangingPunct="1"/>
            <a:r>
              <a:rPr lang="en-US" altLang="en-US" sz="3200" b="1" i="1">
                <a:latin typeface="Corbel" pitchFamily="34" charset="0"/>
              </a:rPr>
              <a:t>“The bases on which you're evaluated in school are, in large measure, bullshit. You'll most often be evaluated based on the more trivial aspects of your discipline because they're the easiest and least ambiguous to evaluate. You should evaluate your own depth of understanding based on your ability to apply what you learn in class in ways that you've not been explicitly taught”</a:t>
            </a:r>
          </a:p>
          <a:p>
            <a:pPr eaLnBrk="1" hangingPunct="1">
              <a:buFont typeface="Arial" charset="0"/>
              <a:buChar char="•"/>
            </a:pPr>
            <a:endParaRPr lang="en-US" altLang="en-US" sz="3200" b="1" i="1">
              <a:latin typeface="Corbel" pitchFamily="34" charset="0"/>
            </a:endParaRPr>
          </a:p>
          <a:p>
            <a:pPr eaLnBrk="1" hangingPunct="1">
              <a:buFont typeface="Arial" charset="0"/>
              <a:buChar char="•"/>
            </a:pPr>
            <a:endParaRPr lang="en-US" altLang="en-US" sz="3200" b="1" i="1">
              <a:latin typeface="Corbel" pitchFamily="34" charset="0"/>
            </a:endParaRPr>
          </a:p>
        </p:txBody>
      </p:sp>
      <p:sp>
        <p:nvSpPr>
          <p:cNvPr id="32772" name="TextBox 3"/>
          <p:cNvSpPr txBox="1">
            <a:spLocks noChangeArrowheads="1"/>
          </p:cNvSpPr>
          <p:nvPr/>
        </p:nvSpPr>
        <p:spPr bwMode="auto">
          <a:xfrm>
            <a:off x="5562600" y="55626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rbel" pitchFamily="34" charset="0"/>
              </a:rPr>
              <a:t>Professor Robert A. Duke </a:t>
            </a:r>
          </a:p>
          <a:p>
            <a:pPr eaLnBrk="1" hangingPunct="1"/>
            <a:r>
              <a:rPr lang="en-US" altLang="en-US">
                <a:latin typeface="Corbel" pitchFamily="34" charset="0"/>
              </a:rPr>
              <a:t>UT Professor in Music</a:t>
            </a:r>
          </a:p>
          <a:p>
            <a:pPr eaLnBrk="1" hangingPunct="1"/>
            <a:endParaRPr lang="en-US" altLang="en-US">
              <a:latin typeface="Corbe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D603EEC-0229-4BBA-8366-C320DB6C846B}" type="slidenum">
              <a:rPr lang="en-US" smtClean="0"/>
              <a:pPr fontAlgn="base">
                <a:spcBef>
                  <a:spcPct val="0"/>
                </a:spcBef>
                <a:spcAft>
                  <a:spcPct val="0"/>
                </a:spcAft>
                <a:defRPr/>
              </a:pPr>
              <a:t>12</a:t>
            </a:fld>
            <a:endParaRPr lang="en-US" smtClean="0"/>
          </a:p>
        </p:txBody>
      </p:sp>
      <p:sp>
        <p:nvSpPr>
          <p:cNvPr id="33795" name="TextBox 2"/>
          <p:cNvSpPr txBox="1">
            <a:spLocks noChangeArrowheads="1"/>
          </p:cNvSpPr>
          <p:nvPr/>
        </p:nvSpPr>
        <p:spPr bwMode="auto">
          <a:xfrm>
            <a:off x="609600" y="228600"/>
            <a:ext cx="8161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166675A-F6DD-4341-AF92-B26127180A8E}" type="slidenum">
              <a:rPr lang="en-US" smtClean="0"/>
              <a:pPr fontAlgn="base">
                <a:spcBef>
                  <a:spcPct val="0"/>
                </a:spcBef>
                <a:spcAft>
                  <a:spcPct val="0"/>
                </a:spcAft>
                <a:defRPr/>
              </a:pPr>
              <a:t>13</a:t>
            </a:fld>
            <a:endParaRPr lang="en-US" smtClean="0"/>
          </a:p>
        </p:txBody>
      </p:sp>
      <p:sp>
        <p:nvSpPr>
          <p:cNvPr id="34819" name="TextBox 2"/>
          <p:cNvSpPr txBox="1">
            <a:spLocks noChangeArrowheads="1"/>
          </p:cNvSpPr>
          <p:nvPr/>
        </p:nvSpPr>
        <p:spPr bwMode="auto">
          <a:xfrm>
            <a:off x="609600" y="228600"/>
            <a:ext cx="816133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D75EA3D-843B-441D-9F85-2F675D290B3B}" type="slidenum">
              <a:rPr lang="en-US" smtClean="0"/>
              <a:pPr fontAlgn="base">
                <a:spcBef>
                  <a:spcPct val="0"/>
                </a:spcBef>
                <a:spcAft>
                  <a:spcPct val="0"/>
                </a:spcAft>
                <a:defRPr/>
              </a:pPr>
              <a:t>14</a:t>
            </a:fld>
            <a:endParaRPr lang="en-US" smtClean="0"/>
          </a:p>
        </p:txBody>
      </p:sp>
      <p:sp>
        <p:nvSpPr>
          <p:cNvPr id="35843" name="TextBox 2"/>
          <p:cNvSpPr txBox="1">
            <a:spLocks noChangeArrowheads="1"/>
          </p:cNvSpPr>
          <p:nvPr/>
        </p:nvSpPr>
        <p:spPr bwMode="auto">
          <a:xfrm>
            <a:off x="609600" y="228600"/>
            <a:ext cx="81613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6598D-8A3A-4B30-801A-743C6B7F4D0E}" type="slidenum">
              <a:rPr lang="en-US" altLang="en-US" sz="1200">
                <a:solidFill>
                  <a:schemeClr val="tx2"/>
                </a:solidFill>
                <a:latin typeface="Corbel" pitchFamily="34" charset="0"/>
              </a:rPr>
              <a:pPr eaLnBrk="1" hangingPunct="1"/>
              <a:t>15</a:t>
            </a:fld>
            <a:endParaRPr lang="en-US" altLang="en-US" sz="1200">
              <a:solidFill>
                <a:schemeClr val="tx2"/>
              </a:solidFill>
              <a:latin typeface="Corbel" pitchFamily="34" charset="0"/>
            </a:endParaRPr>
          </a:p>
        </p:txBody>
      </p:sp>
      <p:sp>
        <p:nvSpPr>
          <p:cNvPr id="36867" name="TextBox 2"/>
          <p:cNvSpPr txBox="1">
            <a:spLocks noChangeArrowheads="1"/>
          </p:cNvSpPr>
          <p:nvPr/>
        </p:nvSpPr>
        <p:spPr bwMode="auto">
          <a:xfrm>
            <a:off x="609600" y="228600"/>
            <a:ext cx="8161338"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a:t>
            </a:r>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689AE1-DE11-40E2-8CDE-3EF8DC72F43C}" type="slidenum">
              <a:rPr lang="en-US" altLang="en-US" sz="1200">
                <a:solidFill>
                  <a:schemeClr val="tx2"/>
                </a:solidFill>
                <a:latin typeface="Corbel" pitchFamily="34" charset="0"/>
              </a:rPr>
              <a:pPr eaLnBrk="1" hangingPunct="1"/>
              <a:t>16</a:t>
            </a:fld>
            <a:endParaRPr lang="en-US" altLang="en-US" sz="1200">
              <a:solidFill>
                <a:schemeClr val="tx2"/>
              </a:solidFill>
              <a:latin typeface="Corbel" pitchFamily="34" charset="0"/>
            </a:endParaRPr>
          </a:p>
        </p:txBody>
      </p:sp>
      <p:sp>
        <p:nvSpPr>
          <p:cNvPr id="37891" name="TextBox 2"/>
          <p:cNvSpPr txBox="1">
            <a:spLocks noChangeArrowheads="1"/>
          </p:cNvSpPr>
          <p:nvPr/>
        </p:nvSpPr>
        <p:spPr bwMode="auto">
          <a:xfrm>
            <a:off x="609600" y="228600"/>
            <a:ext cx="816133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7DBCC93-19A8-4FA1-A595-3EB9FBB48C97}" type="slidenum">
              <a:rPr lang="en-US" smtClean="0"/>
              <a:pPr fontAlgn="base">
                <a:spcBef>
                  <a:spcPct val="0"/>
                </a:spcBef>
                <a:spcAft>
                  <a:spcPct val="0"/>
                </a:spcAft>
                <a:defRPr/>
              </a:pPr>
              <a:t>17</a:t>
            </a:fld>
            <a:endParaRPr lang="en-US" smtClean="0"/>
          </a:p>
        </p:txBody>
      </p:sp>
      <p:sp>
        <p:nvSpPr>
          <p:cNvPr id="38915" name="TextBox 2"/>
          <p:cNvSpPr txBox="1">
            <a:spLocks noChangeArrowheads="1"/>
          </p:cNvSpPr>
          <p:nvPr/>
        </p:nvSpPr>
        <p:spPr bwMode="auto">
          <a:xfrm>
            <a:off x="609600" y="228600"/>
            <a:ext cx="8161338"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1600" b="1" i="1">
              <a:latin typeface="Corbel" pitchFamily="34" charset="0"/>
            </a:endParaRPr>
          </a:p>
          <a:p>
            <a:pPr algn="ctr" eaLnBrk="1" hangingPunct="1"/>
            <a:r>
              <a:rPr lang="en-US" altLang="en-US" sz="3200" b="1" i="1">
                <a:solidFill>
                  <a:srgbClr val="FF0000"/>
                </a:solidFill>
                <a:latin typeface="Corbel" pitchFamily="34" charset="0"/>
              </a:rPr>
              <a:t>But know when to recognize failure and what to do to recover if you’ve gone too far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4361B56-7F5C-45EF-B25C-07D660A0B4EE}" type="slidenum">
              <a:rPr lang="en-US" smtClean="0"/>
              <a:pPr fontAlgn="base">
                <a:spcBef>
                  <a:spcPct val="0"/>
                </a:spcBef>
                <a:spcAft>
                  <a:spcPct val="0"/>
                </a:spcAft>
                <a:defRPr/>
              </a:pPr>
              <a:t>18</a:t>
            </a:fld>
            <a:endParaRPr lang="en-US" smtClean="0"/>
          </a:p>
        </p:txBody>
      </p:sp>
      <p:sp>
        <p:nvSpPr>
          <p:cNvPr id="46083" name="TextBox 2"/>
          <p:cNvSpPr txBox="1">
            <a:spLocks noChangeArrowheads="1"/>
          </p:cNvSpPr>
          <p:nvPr/>
        </p:nvSpPr>
        <p:spPr bwMode="auto">
          <a:xfrm>
            <a:off x="609600" y="228600"/>
            <a:ext cx="8161338"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Lastly, recognize all of the facilities the university has to help you:</a:t>
            </a:r>
          </a:p>
          <a:p>
            <a:pPr lvl="1" eaLnBrk="1" hangingPunct="1"/>
            <a:endParaRPr lang="en-US" altLang="en-US" sz="3200" b="1" i="1" dirty="0">
              <a:latin typeface="Corbel" pitchFamily="34" charset="0"/>
            </a:endParaRPr>
          </a:p>
          <a:p>
            <a:pPr lvl="1" eaLnBrk="1" hangingPunct="1"/>
            <a:r>
              <a:rPr lang="en-US" altLang="en-US" sz="2800" b="1" i="1" dirty="0">
                <a:latin typeface="Corbel" pitchFamily="34" charset="0"/>
              </a:rPr>
              <a:t>Professors, Teaching Assistants,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Tutors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Learning Center</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Libraries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Undergraduate Writing Center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Counseling and Mental Health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1A36C35-7227-4CD5-BC24-F568839B89D4}" type="slidenum">
              <a:rPr lang="en-US" smtClean="0"/>
              <a:pPr fontAlgn="base">
                <a:spcBef>
                  <a:spcPct val="0"/>
                </a:spcBef>
                <a:spcAft>
                  <a:spcPct val="0"/>
                </a:spcAft>
                <a:defRPr/>
              </a:pPr>
              <a:t>19</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Meeting  with </a:t>
            </a:r>
            <a:br>
              <a:rPr lang="en-US" dirty="0" smtClean="0">
                <a:solidFill>
                  <a:schemeClr val="tx2">
                    <a:satMod val="200000"/>
                  </a:schemeClr>
                </a:solidFill>
              </a:rPr>
            </a:br>
            <a:r>
              <a:rPr lang="en-US" dirty="0" smtClean="0">
                <a:solidFill>
                  <a:schemeClr val="tx2">
                    <a:satMod val="200000"/>
                  </a:schemeClr>
                </a:solidFill>
              </a:rPr>
              <a:t>Professors</a:t>
            </a:r>
            <a:br>
              <a:rPr lang="en-US" dirty="0" smtClean="0">
                <a:solidFill>
                  <a:schemeClr val="tx2">
                    <a:satMod val="200000"/>
                  </a:schemeClr>
                </a:solidFill>
              </a:rPr>
            </a:br>
            <a:endParaRPr lang="en-US" dirty="0">
              <a:solidFill>
                <a:schemeClr val="tx2">
                  <a:satMod val="200000"/>
                </a:schemeClr>
              </a:solidFill>
            </a:endParaRPr>
          </a:p>
        </p:txBody>
      </p:sp>
      <p:sp>
        <p:nvSpPr>
          <p:cNvPr id="4710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for you to be successful, this can’t freak you out:</a:t>
            </a:r>
          </a:p>
        </p:txBody>
      </p:sp>
      <p:sp>
        <p:nvSpPr>
          <p:cNvPr id="47109" name="Line 6"/>
          <p:cNvSpPr>
            <a:spLocks noChangeShapeType="1"/>
          </p:cNvSpPr>
          <p:nvPr/>
        </p:nvSpPr>
        <p:spPr bwMode="auto">
          <a:xfrm>
            <a:off x="5181600" y="1981200"/>
            <a:ext cx="0" cy="609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0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1143000"/>
            <a:ext cx="7924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latin typeface="Corbel" pitchFamily="34" charset="0"/>
            </a:endParaRPr>
          </a:p>
          <a:p>
            <a:pPr eaLnBrk="1" hangingPunct="1"/>
            <a:r>
              <a:rPr lang="en-US" altLang="en-US" sz="2800" dirty="0">
                <a:latin typeface="Corbel" pitchFamily="34" charset="0"/>
              </a:rPr>
              <a:t>How to learn</a:t>
            </a:r>
          </a:p>
          <a:p>
            <a:pPr eaLnBrk="1" hangingPunct="1"/>
            <a:endParaRPr lang="en-US" altLang="en-US" sz="2800" dirty="0">
              <a:latin typeface="Corbel" pitchFamily="34" charset="0"/>
            </a:endParaRPr>
          </a:p>
          <a:p>
            <a:pPr lvl="1" eaLnBrk="1" hangingPunct="1"/>
            <a:r>
              <a:rPr lang="en-US" altLang="en-US" sz="2800" dirty="0">
                <a:latin typeface="Corbel" pitchFamily="34" charset="0"/>
              </a:rPr>
              <a:t>Meeting with professors</a:t>
            </a:r>
          </a:p>
          <a:p>
            <a:pPr eaLnBrk="1" hangingPunct="1"/>
            <a:endParaRPr lang="en-US" altLang="en-US" sz="2800" dirty="0">
              <a:latin typeface="Corbel" pitchFamily="34" charset="0"/>
            </a:endParaRPr>
          </a:p>
          <a:p>
            <a:pPr lvl="2" eaLnBrk="1" hangingPunct="1"/>
            <a:r>
              <a:rPr lang="en-US" altLang="en-US" sz="2800" dirty="0">
                <a:latin typeface="Corbel" pitchFamily="34" charset="0"/>
              </a:rPr>
              <a:t>What to do and not to do in class</a:t>
            </a:r>
          </a:p>
          <a:p>
            <a:pPr eaLnBrk="1" hangingPunct="1"/>
            <a:endParaRPr lang="en-US" altLang="en-US" sz="2800" dirty="0">
              <a:latin typeface="Corbel" pitchFamily="34" charset="0"/>
            </a:endParaRPr>
          </a:p>
          <a:p>
            <a:pPr lvl="3" eaLnBrk="1" hangingPunct="1"/>
            <a:r>
              <a:rPr lang="en-US" altLang="en-US" sz="2800" dirty="0">
                <a:latin typeface="Corbel" pitchFamily="34" charset="0"/>
              </a:rPr>
              <a:t>How to maximize the university experience</a:t>
            </a:r>
          </a:p>
          <a:p>
            <a:pPr eaLnBrk="1" hangingPunct="1"/>
            <a:endParaRPr lang="en-US" altLang="en-US" dirty="0">
              <a:latin typeface="Corbel" pitchFamily="34" charset="0"/>
            </a:endParaRPr>
          </a:p>
          <a:p>
            <a:pPr eaLnBrk="1" hangingPunct="1"/>
            <a:endParaRPr lang="en-US" altLang="en-US" dirty="0">
              <a:latin typeface="Corbel" pitchFamily="34" charset="0"/>
            </a:endParaRPr>
          </a:p>
          <a:p>
            <a:pPr eaLnBrk="1" hangingPunct="1"/>
            <a:endParaRPr lang="en-US" altLang="en-US" dirty="0">
              <a:latin typeface="Corbel" pitchFamily="34" charset="0"/>
            </a:endParaRPr>
          </a:p>
        </p:txBody>
      </p:sp>
      <p:sp>
        <p:nvSpPr>
          <p:cNvPr id="9219"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C7603A-2EDF-41CD-9588-F5CE5C6D7D69}" type="slidenum">
              <a:rPr lang="en-US" smtClean="0"/>
              <a:pPr fontAlgn="base">
                <a:spcBef>
                  <a:spcPct val="0"/>
                </a:spcBef>
                <a:spcAft>
                  <a:spcPct val="0"/>
                </a:spcAft>
                <a:defRPr/>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3" end="3"/>
                                            </p:txEl>
                                          </p:spTgt>
                                        </p:tgtEl>
                                        <p:attrNameLst>
                                          <p:attrName>style.visibility</p:attrName>
                                        </p:attrNameLst>
                                      </p:cBhvr>
                                      <p:to>
                                        <p:strVal val="visible"/>
                                      </p:to>
                                    </p:set>
                                    <p:anim calcmode="lin" valueType="num">
                                      <p:cBhvr additive="base">
                                        <p:cTn id="13"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anim calcmode="lin" valueType="num">
                                      <p:cBhvr additive="base">
                                        <p:cTn id="19" dur="500" fill="hold"/>
                                        <p:tgtEl>
                                          <p:spTgt spid="921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8">
                                            <p:txEl>
                                              <p:pRg st="7" end="7"/>
                                            </p:txEl>
                                          </p:spTgt>
                                        </p:tgtEl>
                                        <p:attrNameLst>
                                          <p:attrName>style.visibility</p:attrName>
                                        </p:attrNameLst>
                                      </p:cBhvr>
                                      <p:to>
                                        <p:strVal val="visible"/>
                                      </p:to>
                                    </p:set>
                                    <p:anim calcmode="lin" valueType="num">
                                      <p:cBhvr additive="base">
                                        <p:cTn id="25" dur="500" fill="hold"/>
                                        <p:tgtEl>
                                          <p:spTgt spid="921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219FD7-FF33-437E-8727-864644A9CE64}" type="slidenum">
              <a:rPr lang="en-US" smtClean="0"/>
              <a:pPr fontAlgn="base">
                <a:spcBef>
                  <a:spcPct val="0"/>
                </a:spcBef>
                <a:spcAft>
                  <a:spcPct val="0"/>
                </a:spcAft>
                <a:defRPr/>
              </a:pPr>
              <a:t>20</a:t>
            </a:fld>
            <a:endParaRPr lang="en-US" smtClean="0"/>
          </a:p>
        </p:txBody>
      </p:sp>
      <p:sp>
        <p:nvSpPr>
          <p:cNvPr id="50179" name="TextBox 2"/>
          <p:cNvSpPr txBox="1">
            <a:spLocks noChangeArrowheads="1"/>
          </p:cNvSpPr>
          <p:nvPr/>
        </p:nvSpPr>
        <p:spPr bwMode="auto">
          <a:xfrm>
            <a:off x="609600" y="228600"/>
            <a:ext cx="8161338" cy="87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You don’t want the first visit to any professor to be a </a:t>
            </a:r>
          </a:p>
          <a:p>
            <a:pPr algn="ctr" eaLnBrk="1" hangingPunct="1"/>
            <a:r>
              <a:rPr lang="en-US" altLang="en-US" sz="6000" b="1" i="1" dirty="0">
                <a:solidFill>
                  <a:schemeClr val="accent3">
                    <a:lumMod val="5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so just in case there will be a</a:t>
            </a:r>
          </a:p>
          <a:p>
            <a:pPr eaLnBrk="1" hangingPunct="1"/>
            <a:endParaRPr lang="en-US" altLang="en-US" sz="3200" b="1" i="1" dirty="0">
              <a:latin typeface="Corbel" pitchFamily="34" charset="0"/>
            </a:endParaRPr>
          </a:p>
          <a:p>
            <a:pPr algn="ctr" eaLnBrk="1" hangingPunct="1"/>
            <a:r>
              <a:rPr lang="en-US" altLang="en-US" sz="6000" b="1" i="1" dirty="0">
                <a:solidFill>
                  <a:schemeClr val="accent3">
                    <a:lumMod val="5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go see the professor about something else first</a:t>
            </a:r>
          </a:p>
          <a:p>
            <a:pPr eaLnBrk="1" hangingPunct="1"/>
            <a:endParaRPr lang="en-US" altLang="en-US" sz="1600" b="1" i="1" dirty="0">
              <a:latin typeface="Corbel" pitchFamily="34" charset="0"/>
            </a:endParaRPr>
          </a:p>
          <a:p>
            <a:pPr algn="ctr" eaLnBrk="1" hangingPunct="1"/>
            <a:r>
              <a:rPr lang="en-US" altLang="en-US" sz="3200" b="1" i="1" dirty="0">
                <a:latin typeface="Corbel" pitchFamily="34" charset="0"/>
              </a:rPr>
              <a:t>like discussing the material of the class </a:t>
            </a:r>
          </a:p>
          <a:p>
            <a:pPr algn="ctr" eaLnBrk="1" hangingPunct="1"/>
            <a:r>
              <a:rPr lang="en-US" altLang="en-US" sz="3200" b="1" i="1" dirty="0">
                <a:latin typeface="Corbel" pitchFamily="34" charset="0"/>
              </a:rPr>
              <a:t>(of all things)</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p:cTn id="7"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017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 calcmode="lin" valueType="num">
                                      <p:cBhvr>
                                        <p:cTn id="18" dur="5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50179">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5017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E2D4D9-F449-45F1-B1A0-644290D76004}" type="slidenum">
              <a:rPr lang="en-US" altLang="en-US" sz="1200">
                <a:solidFill>
                  <a:schemeClr val="tx2"/>
                </a:solidFill>
                <a:latin typeface="Corbel" pitchFamily="34" charset="0"/>
              </a:rPr>
              <a:pPr eaLnBrk="1" hangingPunct="1"/>
              <a:t>21</a:t>
            </a:fld>
            <a:endParaRPr lang="en-US" altLang="en-US" sz="1200">
              <a:solidFill>
                <a:schemeClr val="tx2"/>
              </a:solidFill>
              <a:latin typeface="Corbel" pitchFamily="34" charset="0"/>
            </a:endParaRPr>
          </a:p>
        </p:txBody>
      </p:sp>
      <p:sp>
        <p:nvSpPr>
          <p:cNvPr id="56323" name="TextBox 2"/>
          <p:cNvSpPr txBox="1">
            <a:spLocks noChangeArrowheads="1"/>
          </p:cNvSpPr>
          <p:nvPr/>
        </p:nvSpPr>
        <p:spPr bwMode="auto">
          <a:xfrm>
            <a:off x="609600" y="228600"/>
            <a:ext cx="8161338"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Some hints about professor visits</a:t>
            </a:r>
          </a:p>
          <a:p>
            <a:pPr lvl="2" eaLnBrk="1" hangingPunct="1"/>
            <a:endParaRPr lang="en-US" altLang="en-US" sz="2000" b="1" i="1" dirty="0">
              <a:latin typeface="Corbel" pitchFamily="34" charset="0"/>
            </a:endParaRPr>
          </a:p>
          <a:p>
            <a:pPr marL="0" lvl="1" eaLnBrk="1" hangingPunct="1"/>
            <a:r>
              <a:rPr lang="en-US" altLang="en-US" sz="2800" b="1" i="1" dirty="0">
                <a:latin typeface="Corbel" pitchFamily="34" charset="0"/>
              </a:rPr>
              <a:t>Make a list of questions if there are several</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If the meeting is scheduled for outside of office hours, be on time</a:t>
            </a:r>
          </a:p>
          <a:p>
            <a:pPr marL="0" lvl="1" eaLnBrk="1" hangingPunct="1"/>
            <a:endParaRPr lang="en-US" altLang="en-US" sz="2800" b="1" i="1" dirty="0">
              <a:latin typeface="Corbel" pitchFamily="34" charset="0"/>
            </a:endParaRPr>
          </a:p>
          <a:p>
            <a:pPr eaLnBrk="1" hangingPunct="1">
              <a:buFont typeface="Arial" charset="0"/>
              <a:buNone/>
            </a:pPr>
            <a:r>
              <a:rPr lang="en-US" altLang="en-US" sz="2800" b="1" i="1" dirty="0">
                <a:latin typeface="Corbel" pitchFamily="34" charset="0"/>
              </a:rPr>
              <a:t>If the door is closed, knock on the door and wait before entering</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Be totally prepared – don’t show up, plop down, and </a:t>
            </a:r>
            <a:r>
              <a:rPr lang="en-US" altLang="en-US" sz="2800" b="1" dirty="0">
                <a:solidFill>
                  <a:srgbClr val="FF0000"/>
                </a:solidFill>
                <a:latin typeface="Corbel" pitchFamily="34" charset="0"/>
              </a:rPr>
              <a:t>then</a:t>
            </a:r>
            <a:r>
              <a:rPr lang="en-US" altLang="en-US" sz="2800" b="1" i="1" dirty="0">
                <a:latin typeface="Corbel" pitchFamily="34" charset="0"/>
              </a:rPr>
              <a:t> start fumbling around looking for lecture notes, </a:t>
            </a:r>
            <a:r>
              <a:rPr lang="en-US" altLang="en-US" sz="2800" b="1" i="1" dirty="0" err="1">
                <a:latin typeface="Corbel" pitchFamily="34" charset="0"/>
              </a:rPr>
              <a:t>homeworks</a:t>
            </a:r>
            <a:r>
              <a:rPr lang="en-US" altLang="en-US" sz="2800" b="1" i="1" dirty="0">
                <a:latin typeface="Corbel" pitchFamily="34" charset="0"/>
              </a:rPr>
              <a:t>, …</a:t>
            </a:r>
          </a:p>
          <a:p>
            <a:pPr marL="0" lvl="1" eaLnBrk="1" hangingPunct="1"/>
            <a:endParaRPr lang="en-US" altLang="en-US" sz="2000" b="1" i="1" dirty="0">
              <a:latin typeface="Corbel" pitchFamily="34" charset="0"/>
            </a:endParaRPr>
          </a:p>
          <a:p>
            <a:pPr marL="0" lvl="1" eaLnBrk="1" hangingPunct="1"/>
            <a:r>
              <a:rPr lang="en-US" altLang="en-US" sz="2800" b="1" dirty="0">
                <a:latin typeface="Corbel" pitchFamily="34" charset="0"/>
              </a:rPr>
              <a:t>Remember you are making an impression on this person – hopefully a good one.</a:t>
            </a:r>
          </a:p>
          <a:p>
            <a:pPr marL="0" lvl="1" eaLnBrk="1" hangingPunct="1"/>
            <a:endParaRPr lang="en-US" altLang="en-US" sz="28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C7B052-0581-4F0B-9092-CE0FAAC1153D}" type="slidenum">
              <a:rPr lang="en-US" altLang="en-US" sz="1200">
                <a:solidFill>
                  <a:schemeClr val="tx2"/>
                </a:solidFill>
                <a:latin typeface="Corbel" pitchFamily="34" charset="0"/>
              </a:rPr>
              <a:pPr eaLnBrk="1" hangingPunct="1"/>
              <a:t>22</a:t>
            </a:fld>
            <a:endParaRPr lang="en-US" altLang="en-US" sz="1200">
              <a:solidFill>
                <a:schemeClr val="tx2"/>
              </a:solidFill>
              <a:latin typeface="Corbel" pitchFamily="34" charset="0"/>
            </a:endParaRPr>
          </a:p>
        </p:txBody>
      </p:sp>
      <p:sp>
        <p:nvSpPr>
          <p:cNvPr id="61443" name="TextBox 2"/>
          <p:cNvSpPr txBox="1">
            <a:spLocks noChangeArrowheads="1"/>
          </p:cNvSpPr>
          <p:nvPr/>
        </p:nvSpPr>
        <p:spPr bwMode="auto">
          <a:xfrm>
            <a:off x="609600" y="228600"/>
            <a:ext cx="8305800" cy="83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It’s OK to talk about material not actually covered in the class</a:t>
            </a:r>
          </a:p>
          <a:p>
            <a:pPr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You might even ask the professor about his or her </a:t>
            </a:r>
            <a:r>
              <a:rPr lang="en-US" altLang="en-US" sz="3200" b="1" i="1" dirty="0" smtClean="0">
                <a:latin typeface="Corbel" pitchFamily="34" charset="0"/>
              </a:rPr>
              <a:t>research, </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By getting them to talk about </a:t>
            </a:r>
            <a:r>
              <a:rPr lang="en-US" altLang="en-US" sz="3200" b="1" i="1" dirty="0">
                <a:solidFill>
                  <a:srgbClr val="FF0000"/>
                </a:solidFill>
                <a:latin typeface="Corbel" pitchFamily="34" charset="0"/>
              </a:rPr>
              <a:t>themselves</a:t>
            </a:r>
            <a:r>
              <a:rPr lang="en-US" altLang="en-US" sz="3200" b="1" i="1" dirty="0">
                <a:latin typeface="Corbel" pitchFamily="34" charset="0"/>
              </a:rPr>
              <a:t>, they will think </a:t>
            </a:r>
            <a:r>
              <a:rPr lang="en-US" altLang="en-US" sz="3200" b="1" i="1" dirty="0">
                <a:solidFill>
                  <a:srgbClr val="FF0000"/>
                </a:solidFill>
                <a:latin typeface="Corbel" pitchFamily="34" charset="0"/>
              </a:rPr>
              <a:t>you</a:t>
            </a:r>
            <a:r>
              <a:rPr lang="en-US" altLang="en-US" sz="3200" b="1" i="1" dirty="0">
                <a:latin typeface="Corbel" pitchFamily="34" charset="0"/>
              </a:rPr>
              <a:t> are very </a:t>
            </a:r>
            <a:r>
              <a:rPr lang="en-US" altLang="en-US" sz="3200" b="1" i="1" dirty="0" smtClean="0">
                <a:latin typeface="Corbel" pitchFamily="34" charset="0"/>
              </a:rPr>
              <a:t>smart,</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But you just might find it </a:t>
            </a:r>
            <a:r>
              <a:rPr lang="en-US" altLang="en-US" sz="3200" b="1" i="1" dirty="0" smtClean="0">
                <a:latin typeface="Corbel" pitchFamily="34" charset="0"/>
              </a:rPr>
              <a:t>interesting,</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And you might want to visit the professor’s web site beforehand to appear </a:t>
            </a:r>
            <a:r>
              <a:rPr lang="en-US" altLang="en-US" sz="3200" b="1" i="1" dirty="0" smtClean="0">
                <a:latin typeface="Corbel" pitchFamily="34" charset="0"/>
              </a:rPr>
              <a:t>knowledgeable.</a:t>
            </a:r>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1FF21A-632A-4A18-BAAB-CF7CAB72773B}" type="slidenum">
              <a:rPr lang="en-US" altLang="en-US" sz="1200">
                <a:solidFill>
                  <a:schemeClr val="tx2"/>
                </a:solidFill>
                <a:latin typeface="Corbel" pitchFamily="34" charset="0"/>
              </a:rPr>
              <a:pPr eaLnBrk="1" hangingPunct="1"/>
              <a:t>23</a:t>
            </a:fld>
            <a:endParaRPr lang="en-US" altLang="en-US" sz="1200">
              <a:solidFill>
                <a:schemeClr val="tx2"/>
              </a:solidFill>
              <a:latin typeface="Corbel" pitchFamily="34" charset="0"/>
            </a:endParaRPr>
          </a:p>
        </p:txBody>
      </p:sp>
      <p:sp>
        <p:nvSpPr>
          <p:cNvPr id="3" name="TextBox 2"/>
          <p:cNvSpPr txBox="1"/>
          <p:nvPr/>
        </p:nvSpPr>
        <p:spPr>
          <a:xfrm>
            <a:off x="609600" y="228600"/>
            <a:ext cx="8161338" cy="6862763"/>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Lots of questions can be handled by email</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but not questions that are just as easy for you to answer as the professor such as </a:t>
            </a:r>
          </a:p>
          <a:p>
            <a:pPr lvl="1" fontAlgn="auto">
              <a:spcBef>
                <a:spcPts val="0"/>
              </a:spcBef>
              <a:spcAft>
                <a:spcPts val="0"/>
              </a:spcAft>
              <a:defRPr/>
            </a:pPr>
            <a:r>
              <a:rPr lang="en-US" sz="3200" b="1" i="1" dirty="0">
                <a:latin typeface="+mn-lt"/>
              </a:rPr>
              <a:t>“where is the final exam” , “when is the final exam”, “where is your office”, …</a:t>
            </a:r>
          </a:p>
          <a:p>
            <a:pPr lvl="1"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or questions that were answered in class but you missed because you were late or didn’t come. </a:t>
            </a:r>
          </a:p>
          <a:p>
            <a:pPr fontAlgn="auto">
              <a:spcBef>
                <a:spcPts val="0"/>
              </a:spcBef>
              <a:spcAft>
                <a:spcPts val="0"/>
              </a:spcAft>
              <a:defRPr/>
            </a:pPr>
            <a:r>
              <a:rPr lang="en-US" sz="3200" b="1" i="1" dirty="0">
                <a:latin typeface="+mn-lt"/>
              </a:rPr>
              <a:t> </a:t>
            </a: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4304EE8-5E25-4133-A4AC-899BAFDF165D}" type="slidenum">
              <a:rPr lang="en-US" smtClean="0"/>
              <a:pPr fontAlgn="base">
                <a:spcBef>
                  <a:spcPct val="0"/>
                </a:spcBef>
                <a:spcAft>
                  <a:spcPct val="0"/>
                </a:spcAft>
                <a:defRPr/>
              </a:pPr>
              <a:t>24</a:t>
            </a:fld>
            <a:endParaRPr lang="en-US" smtClean="0"/>
          </a:p>
        </p:txBody>
      </p:sp>
      <p:sp>
        <p:nvSpPr>
          <p:cNvPr id="3" name="TextBox 2"/>
          <p:cNvSpPr txBox="1"/>
          <p:nvPr/>
        </p:nvSpPr>
        <p:spPr>
          <a:xfrm>
            <a:off x="609600" y="228600"/>
            <a:ext cx="8161338" cy="6986528"/>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email can be wonderful but also dangerous</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6600" b="1" i="1" dirty="0">
                <a:latin typeface="LotechScriptSSK" panose="00000400000000000000" pitchFamily="2" charset="0"/>
              </a:rPr>
              <a:t>Don’t even think about sending mean or accusatory messages to professors</a:t>
            </a:r>
          </a:p>
          <a:p>
            <a:pPr lvl="1"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4A5214-59B4-4AA0-99D7-496EBA7EC9DC}" type="slidenum">
              <a:rPr lang="en-US" smtClean="0"/>
              <a:pPr fontAlgn="base">
                <a:spcBef>
                  <a:spcPct val="0"/>
                </a:spcBef>
                <a:spcAft>
                  <a:spcPct val="0"/>
                </a:spcAft>
                <a:defRPr/>
              </a:pPr>
              <a:t>25</a:t>
            </a:fld>
            <a:endParaRPr lang="en-US" smtClean="0"/>
          </a:p>
        </p:txBody>
      </p:sp>
      <p:sp>
        <p:nvSpPr>
          <p:cNvPr id="69635" name="TextBox 2"/>
          <p:cNvSpPr txBox="1">
            <a:spLocks noChangeArrowheads="1"/>
          </p:cNvSpPr>
          <p:nvPr/>
        </p:nvSpPr>
        <p:spPr bwMode="auto">
          <a:xfrm>
            <a:off x="609600" y="228600"/>
            <a:ext cx="8161338"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 what if you miss class?</a:t>
            </a:r>
          </a:p>
          <a:p>
            <a:pPr lvl="2"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The university has a few causes (illness, family death, religious holiday) for which class absences are excused and professors generally assist students to make up the work (but not repeat lectures)</a:t>
            </a:r>
          </a:p>
          <a:p>
            <a:pPr marL="0" lvl="1"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Otherwise, all bets are off – you miss, you might get no assistance at all. Certainly you should not expect it.</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2FF4D6-861D-4DAB-8690-08DB62A42E3E}" type="slidenum">
              <a:rPr lang="en-US" smtClean="0"/>
              <a:pPr fontAlgn="base">
                <a:spcBef>
                  <a:spcPct val="0"/>
                </a:spcBef>
                <a:spcAft>
                  <a:spcPct val="0"/>
                </a:spcAft>
                <a:defRPr/>
              </a:pPr>
              <a:t>26</a:t>
            </a:fld>
            <a:endParaRPr lang="en-US" smtClean="0"/>
          </a:p>
        </p:txBody>
      </p:sp>
      <p:sp>
        <p:nvSpPr>
          <p:cNvPr id="71683" name="TextBox 2"/>
          <p:cNvSpPr txBox="1">
            <a:spLocks noChangeArrowheads="1"/>
          </p:cNvSpPr>
          <p:nvPr/>
        </p:nvSpPr>
        <p:spPr bwMode="auto">
          <a:xfrm>
            <a:off x="609600" y="228600"/>
            <a:ext cx="8161338"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 suppose you really do have a</a:t>
            </a:r>
          </a:p>
          <a:p>
            <a:pPr eaLnBrk="1" hangingPunct="1">
              <a:buFont typeface="Arial" charset="0"/>
              <a:buChar char="•"/>
            </a:pPr>
            <a:endParaRPr lang="en-US" altLang="en-US" sz="3200" b="1" i="1" dirty="0">
              <a:latin typeface="Corbel" pitchFamily="34" charset="0"/>
            </a:endParaRPr>
          </a:p>
          <a:p>
            <a:pPr algn="ctr" eaLnBrk="1" hangingPunct="1"/>
            <a:r>
              <a:rPr lang="en-US" altLang="en-US" sz="6000" b="1" i="1" dirty="0">
                <a:solidFill>
                  <a:schemeClr val="accent3">
                    <a:lumMod val="75000"/>
                  </a:schemeClr>
                </a:solidFill>
                <a:latin typeface="PT Fright Night" pitchFamily="2" charset="0"/>
              </a:rPr>
              <a:t>grade bitch</a:t>
            </a:r>
          </a:p>
          <a:p>
            <a:pPr algn="ctr" eaLnBrk="1" hangingPunct="1"/>
            <a:endParaRPr lang="en-US" altLang="en-US" sz="4800" b="1" i="1" dirty="0">
              <a:latin typeface="PT Fright Night" pitchFamily="2" charset="0"/>
            </a:endParaRPr>
          </a:p>
          <a:p>
            <a:pPr eaLnBrk="1" hangingPunct="1"/>
            <a:r>
              <a:rPr lang="en-US" altLang="en-US" sz="3200" b="1" i="1" dirty="0">
                <a:latin typeface="Corbel" pitchFamily="34" charset="0"/>
              </a:rPr>
              <a:t>(but don’t treat the assignments of a grade as simply the opening stage of a negotiating process – this is not a Turkish bazaar)</a:t>
            </a:r>
          </a:p>
          <a:p>
            <a:pPr algn="ctr" eaLnBrk="1" hangingPunct="1"/>
            <a:endParaRPr lang="en-US" altLang="en-US" sz="3200" b="1" i="1" dirty="0">
              <a:latin typeface="PT Fright Night" pitchFamily="2"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 calcmode="lin" valueType="num">
                                      <p:cBhvr>
                                        <p:cTn id="7"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68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68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509EC54-D154-4799-BD56-2335B8C240BF}" type="slidenum">
              <a:rPr lang="en-US" smtClean="0"/>
              <a:pPr fontAlgn="base">
                <a:spcBef>
                  <a:spcPct val="0"/>
                </a:spcBef>
                <a:spcAft>
                  <a:spcPct val="0"/>
                </a:spcAft>
                <a:defRPr/>
              </a:pPr>
              <a:t>27</a:t>
            </a:fld>
            <a:endParaRPr lang="en-US" smtClean="0"/>
          </a:p>
        </p:txBody>
      </p:sp>
      <p:sp>
        <p:nvSpPr>
          <p:cNvPr id="7475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your complaint is about a miscalculation, be courteous when</a:t>
            </a:r>
            <a:r>
              <a:rPr lang="en-US" altLang="en-US" sz="3200" dirty="0">
                <a:latin typeface="Corbel" pitchFamily="34" charset="0"/>
              </a:rPr>
              <a:t> </a:t>
            </a:r>
            <a:r>
              <a:rPr lang="en-US" altLang="en-US" sz="3200" b="1" i="1" dirty="0">
                <a:latin typeface="Corbel" pitchFamily="34" charset="0"/>
              </a:rPr>
              <a:t>informing the professor</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are confused about  why your answer is incorrect – ASK. You are entitled to an explanation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490EF28-D0BE-4CF9-B59D-B408D11FED94}" type="slidenum">
              <a:rPr lang="en-US" smtClean="0"/>
              <a:pPr fontAlgn="base">
                <a:spcBef>
                  <a:spcPct val="0"/>
                </a:spcBef>
                <a:spcAft>
                  <a:spcPct val="0"/>
                </a:spcAft>
                <a:defRPr/>
              </a:pPr>
              <a:t>28</a:t>
            </a:fld>
            <a:endParaRPr lang="en-US" smtClean="0"/>
          </a:p>
        </p:txBody>
      </p:sp>
      <p:sp>
        <p:nvSpPr>
          <p:cNvPr id="7987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 believe your answer to a question is correct, be very careful: </a:t>
            </a:r>
          </a:p>
          <a:p>
            <a:pPr lvl="1" eaLnBrk="1" hangingPunct="1"/>
            <a:r>
              <a:rPr lang="en-US" altLang="en-US" sz="3200" b="1" i="1" dirty="0">
                <a:latin typeface="Corbel" pitchFamily="34" charset="0"/>
              </a:rPr>
              <a:t> It is possible that you are correct </a:t>
            </a:r>
            <a:r>
              <a:rPr lang="en-US" altLang="en-US" sz="3200" b="1" i="1" dirty="0" smtClean="0">
                <a:solidFill>
                  <a:srgbClr val="FF0000"/>
                </a:solidFill>
                <a:latin typeface="Corbel" pitchFamily="34" charset="0"/>
              </a:rPr>
              <a:t>but</a:t>
            </a:r>
            <a:endParaRPr lang="en-US" altLang="en-US" sz="3200" b="1" i="1" dirty="0">
              <a:solidFill>
                <a:srgbClr val="FF0000"/>
              </a:solidFill>
              <a:latin typeface="Corbel" pitchFamily="34" charset="0"/>
            </a:endParaRPr>
          </a:p>
          <a:p>
            <a:pPr lvl="1" eaLnBrk="1" hangingPunct="1"/>
            <a:r>
              <a:rPr lang="en-US" altLang="en-US" sz="3200" b="1" i="1" dirty="0">
                <a:latin typeface="Corbel" pitchFamily="34" charset="0"/>
              </a:rPr>
              <a:t>It is also possible that you are incorrect and will be exposing your ignorance </a:t>
            </a:r>
          </a:p>
          <a:p>
            <a:pPr lvl="1" eaLnBrk="1" hangingPunct="1"/>
            <a:r>
              <a:rPr lang="en-US" altLang="en-US" sz="3200" b="1" i="1" dirty="0">
                <a:latin typeface="Corbel" pitchFamily="34" charset="0"/>
              </a:rPr>
              <a:t>(if you recognize that that is part of learning, then fine)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6EC4F71-C7E3-4CC9-BD6F-4477E9D5FE32}" type="slidenum">
              <a:rPr lang="en-US" smtClean="0"/>
              <a:pPr fontAlgn="base">
                <a:spcBef>
                  <a:spcPct val="0"/>
                </a:spcBef>
                <a:spcAft>
                  <a:spcPct val="0"/>
                </a:spcAft>
                <a:defRPr/>
              </a:pPr>
              <a:t>29</a:t>
            </a:fld>
            <a:endParaRPr lang="en-US" smtClean="0"/>
          </a:p>
        </p:txBody>
      </p:sp>
      <p:sp>
        <p:nvSpPr>
          <p:cNvPr id="80899"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Do not assume you know how letter grades are assigned to performances: </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 50% may be an A</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a 95% may be a B.</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49B0ED-6583-4BCA-946C-C3A1C2510409}" type="slidenum">
              <a:rPr lang="en-US" smtClean="0"/>
              <a:pPr fontAlgn="base">
                <a:spcBef>
                  <a:spcPct val="0"/>
                </a:spcBef>
                <a:spcAft>
                  <a:spcPct val="0"/>
                </a:spcAft>
                <a:defRPr/>
              </a:pPr>
              <a:t>3</a:t>
            </a:fld>
            <a:endParaRPr lang="en-US" smtClean="0"/>
          </a:p>
        </p:txBody>
      </p:sp>
      <p:sp>
        <p:nvSpPr>
          <p:cNvPr id="3" name="Title 2"/>
          <p:cNvSpPr>
            <a:spLocks noGrp="1"/>
          </p:cNvSpPr>
          <p:nvPr>
            <p:ph type="ctrTitle"/>
          </p:nvPr>
        </p:nvSpPr>
        <p:spPr>
          <a:xfrm>
            <a:off x="2209800" y="2590800"/>
            <a:ext cx="5486400" cy="1975104"/>
          </a:xfrm>
        </p:spPr>
        <p:txBody>
          <a:bodyPr/>
          <a:lstStyle/>
          <a:p>
            <a:pPr eaLnBrk="1" fontAlgn="auto" hangingPunct="1">
              <a:spcAft>
                <a:spcPts val="0"/>
              </a:spcAft>
              <a:defRPr/>
            </a:pPr>
            <a:r>
              <a:rPr lang="en-US" dirty="0" smtClean="0">
                <a:solidFill>
                  <a:schemeClr val="tx2">
                    <a:satMod val="200000"/>
                  </a:schemeClr>
                </a:solidFill>
              </a:rPr>
              <a:t>How  to  learn</a:t>
            </a:r>
            <a:br>
              <a:rPr lang="en-US" dirty="0" smtClean="0">
                <a:solidFill>
                  <a:schemeClr val="tx2">
                    <a:satMod val="200000"/>
                  </a:schemeClr>
                </a:solidFill>
              </a:rPr>
            </a:br>
            <a:endParaRPr lang="en-US" dirty="0">
              <a:solidFill>
                <a:schemeClr val="tx2">
                  <a:satMod val="200000"/>
                </a:schemeClr>
              </a:solidFill>
            </a:endParaRPr>
          </a:p>
        </p:txBody>
      </p:sp>
      <p:sp>
        <p:nvSpPr>
          <p:cNvPr id="102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something you thought you had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B237CC8-FB79-4839-94F0-30940F2CF759}" type="slidenum">
              <a:rPr lang="en-US" smtClean="0"/>
              <a:pPr fontAlgn="base">
                <a:spcBef>
                  <a:spcPct val="0"/>
                </a:spcBef>
                <a:spcAft>
                  <a:spcPct val="0"/>
                </a:spcAft>
                <a:defRPr/>
              </a:pPr>
              <a:t>30</a:t>
            </a:fld>
            <a:endParaRPr lang="en-US" smtClean="0"/>
          </a:p>
        </p:txBody>
      </p:sp>
      <p:sp>
        <p:nvSpPr>
          <p:cNvPr id="81923"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Professors generally hate the process of assigning grades. Show some sensitivity before you pose </a:t>
            </a:r>
            <a:r>
              <a:rPr lang="en-US" altLang="en-US" sz="3200" b="1" i="1" dirty="0" smtClean="0">
                <a:latin typeface="Corbel" pitchFamily="34" charset="0"/>
              </a:rPr>
              <a:t>questions the </a:t>
            </a:r>
            <a:r>
              <a:rPr lang="en-US" altLang="en-US" sz="3200" b="1" i="1" dirty="0">
                <a:latin typeface="Corbel" pitchFamily="34" charset="0"/>
              </a:rPr>
              <a:t>answers to which may only be issues of curiosity (e.g., “How many points was I away from getting an A?”)</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DA932-94BC-40ED-A388-4A9FDA0A600C}" type="slidenum">
              <a:rPr lang="en-US" altLang="en-US" sz="1200">
                <a:solidFill>
                  <a:schemeClr val="tx2"/>
                </a:solidFill>
                <a:latin typeface="Corbel" pitchFamily="34" charset="0"/>
              </a:rPr>
              <a:pPr eaLnBrk="1" hangingPunct="1"/>
              <a:t>31</a:t>
            </a:fld>
            <a:endParaRPr lang="en-US" altLang="en-US" sz="1200">
              <a:solidFill>
                <a:schemeClr val="tx2"/>
              </a:solidFill>
              <a:latin typeface="Corbel" pitchFamily="34" charset="0"/>
            </a:endParaRPr>
          </a:p>
        </p:txBody>
      </p:sp>
      <p:sp>
        <p:nvSpPr>
          <p:cNvPr id="84995" name="TextBox 2"/>
          <p:cNvSpPr txBox="1">
            <a:spLocks noChangeArrowheads="1"/>
          </p:cNvSpPr>
          <p:nvPr/>
        </p:nvSpPr>
        <p:spPr bwMode="auto">
          <a:xfrm>
            <a:off x="609600" y="228600"/>
            <a:ext cx="8161338" cy="7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Any complaint regarding the assignment of more partial credit is very tricky:</a:t>
            </a:r>
          </a:p>
          <a:p>
            <a:pPr lvl="1" eaLnBrk="1" hangingPunct="1"/>
            <a:r>
              <a:rPr lang="en-US" altLang="en-US" sz="3200" b="1" i="1" dirty="0">
                <a:latin typeface="Corbel" pitchFamily="34" charset="0"/>
              </a:rPr>
              <a:t> you do not know how partial credit was 	assigned </a:t>
            </a:r>
          </a:p>
          <a:p>
            <a:pPr eaLnBrk="1" hangingPunct="1"/>
            <a:endParaRPr lang="en-US" altLang="en-US" sz="3200" b="1" i="1" dirty="0">
              <a:latin typeface="Corbel" pitchFamily="34" charset="0"/>
            </a:endParaRPr>
          </a:p>
          <a:p>
            <a:pPr lvl="2" eaLnBrk="1" hangingPunct="1"/>
            <a:r>
              <a:rPr lang="en-US" altLang="en-US" sz="3200" b="1" i="1" dirty="0">
                <a:latin typeface="Corbel" pitchFamily="34" charset="0"/>
              </a:rPr>
              <a:t>even if it was</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A1DD76-28E8-4090-9DF7-0A008A91F8BC}" type="slidenum">
              <a:rPr lang="en-US" smtClean="0"/>
              <a:pPr fontAlgn="base">
                <a:spcBef>
                  <a:spcPct val="0"/>
                </a:spcBef>
                <a:spcAft>
                  <a:spcPct val="0"/>
                </a:spcAft>
                <a:defRPr/>
              </a:pPr>
              <a:t>32</a:t>
            </a:fld>
            <a:endParaRPr lang="en-US" smtClean="0"/>
          </a:p>
        </p:txBody>
      </p:sp>
      <p:sp>
        <p:nvSpPr>
          <p:cNvPr id="86019" name="TextBox 2"/>
          <p:cNvSpPr txBox="1">
            <a:spLocks noChangeArrowheads="1"/>
          </p:cNvSpPr>
          <p:nvPr/>
        </p:nvSpPr>
        <p:spPr bwMode="auto">
          <a:xfrm>
            <a:off x="609600" y="228600"/>
            <a:ext cx="8161338"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4400" b="1" i="1" dirty="0">
                <a:latin typeface="Corbel" pitchFamily="34" charset="0"/>
              </a:rPr>
              <a:t>Big One: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believe something has been </a:t>
            </a:r>
            <a:r>
              <a:rPr lang="en-US" altLang="en-US" sz="3200" b="1" i="1" dirty="0" err="1">
                <a:latin typeface="Corbel" pitchFamily="34" charset="0"/>
              </a:rPr>
              <a:t>misgraded</a:t>
            </a:r>
            <a:r>
              <a:rPr lang="en-US" altLang="en-US" sz="3200" b="1" i="1" dirty="0">
                <a:latin typeface="Corbel" pitchFamily="34" charset="0"/>
              </a:rPr>
              <a:t> deal with it immediately</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019">
                                            <p:txEl>
                                              <p:pRg st="3" end="3"/>
                                            </p:txEl>
                                          </p:spTgt>
                                        </p:tgtEl>
                                        <p:attrNameLst>
                                          <p:attrName>style.visibility</p:attrName>
                                        </p:attrNameLst>
                                      </p:cBhvr>
                                      <p:to>
                                        <p:strVal val="visible"/>
                                      </p:to>
                                    </p:set>
                                    <p:anim calcmode="lin" valueType="num">
                                      <p:cBhvr>
                                        <p:cTn id="7" dur="500" fill="hold"/>
                                        <p:tgtEl>
                                          <p:spTgt spid="8601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6019">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6019">
                                            <p:txEl>
                                              <p:pRg st="5" end="5"/>
                                            </p:txEl>
                                          </p:spTgt>
                                        </p:tgtEl>
                                        <p:attrNameLst>
                                          <p:attrName>style.visibility</p:attrName>
                                        </p:attrNameLst>
                                      </p:cBhvr>
                                      <p:to>
                                        <p:strVal val="visible"/>
                                      </p:to>
                                    </p:set>
                                    <p:anim calcmode="lin" valueType="num">
                                      <p:cBhvr>
                                        <p:cTn id="12" dur="500" fill="hold"/>
                                        <p:tgtEl>
                                          <p:spTgt spid="86019">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86019">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C31A2F2-A1F0-4694-BFA8-0BE27C632DB8}" type="slidenum">
              <a:rPr lang="en-US" smtClean="0"/>
              <a:pPr fontAlgn="base">
                <a:spcBef>
                  <a:spcPct val="0"/>
                </a:spcBef>
                <a:spcAft>
                  <a:spcPct val="0"/>
                </a:spcAft>
                <a:defRPr/>
              </a:pPr>
              <a:t>33</a:t>
            </a:fld>
            <a:endParaRPr lang="en-US" smtClean="0"/>
          </a:p>
        </p:txBody>
      </p:sp>
      <p:sp>
        <p:nvSpPr>
          <p:cNvPr id="3" name="Title 2"/>
          <p:cNvSpPr>
            <a:spLocks noGrp="1"/>
          </p:cNvSpPr>
          <p:nvPr>
            <p:ph type="ctrTitle"/>
          </p:nvPr>
        </p:nvSpPr>
        <p:spPr>
          <a:xfrm>
            <a:off x="533400" y="2590800"/>
            <a:ext cx="8610600" cy="1975104"/>
          </a:xfrm>
        </p:spPr>
        <p:txBody>
          <a:bodyPr/>
          <a:lstStyle/>
          <a:p>
            <a:pPr algn="ctr" eaLnBrk="1" fontAlgn="auto" hangingPunct="1">
              <a:spcAft>
                <a:spcPts val="0"/>
              </a:spcAft>
              <a:defRPr/>
            </a:pPr>
            <a:r>
              <a:rPr lang="en-US" dirty="0" smtClean="0">
                <a:solidFill>
                  <a:schemeClr val="tx2">
                    <a:satMod val="200000"/>
                  </a:schemeClr>
                </a:solidFill>
              </a:rPr>
              <a:t>What  to do</a:t>
            </a:r>
            <a:br>
              <a:rPr lang="en-US" dirty="0" smtClean="0">
                <a:solidFill>
                  <a:schemeClr val="tx2">
                    <a:satMod val="200000"/>
                  </a:schemeClr>
                </a:solidFill>
              </a:rPr>
            </a:br>
            <a:r>
              <a:rPr lang="en-US" dirty="0" smtClean="0">
                <a:solidFill>
                  <a:schemeClr val="tx2">
                    <a:satMod val="200000"/>
                  </a:schemeClr>
                </a:solidFill>
              </a:rPr>
              <a:t>and</a:t>
            </a:r>
            <a:br>
              <a:rPr lang="en-US" dirty="0" smtClean="0">
                <a:solidFill>
                  <a:schemeClr val="tx2">
                    <a:satMod val="200000"/>
                  </a:schemeClr>
                </a:solidFill>
              </a:rPr>
            </a:br>
            <a:r>
              <a:rPr lang="en-US" dirty="0" smtClean="0">
                <a:solidFill>
                  <a:schemeClr val="tx2">
                    <a:satMod val="200000"/>
                  </a:schemeClr>
                </a:solidFill>
              </a:rPr>
              <a:t>what  not  to do </a:t>
            </a:r>
            <a:br>
              <a:rPr lang="en-US" dirty="0" smtClean="0">
                <a:solidFill>
                  <a:schemeClr val="tx2">
                    <a:satMod val="200000"/>
                  </a:schemeClr>
                </a:solidFill>
              </a:rPr>
            </a:br>
            <a:r>
              <a:rPr lang="en-US" dirty="0" smtClean="0">
                <a:solidFill>
                  <a:schemeClr val="tx2">
                    <a:satMod val="200000"/>
                  </a:schemeClr>
                </a:solidFill>
              </a:rPr>
              <a:t>in  class</a:t>
            </a:r>
            <a:br>
              <a:rPr lang="en-US" dirty="0" smtClean="0">
                <a:solidFill>
                  <a:schemeClr val="tx2">
                    <a:satMod val="200000"/>
                  </a:schemeClr>
                </a:solidFill>
              </a:rPr>
            </a:br>
            <a:endParaRPr lang="en-US" dirty="0">
              <a:solidFill>
                <a:schemeClr val="tx2">
                  <a:satMod val="200000"/>
                </a:schemeClr>
              </a:solidFill>
            </a:endParaRPr>
          </a:p>
        </p:txBody>
      </p:sp>
      <p:sp>
        <p:nvSpPr>
          <p:cNvPr id="870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now time for some more table manners: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3CF9780-90BD-44FD-AF37-188BF071107A}" type="slidenum">
              <a:rPr lang="en-US" smtClean="0"/>
              <a:pPr fontAlgn="base">
                <a:spcBef>
                  <a:spcPct val="0"/>
                </a:spcBef>
                <a:spcAft>
                  <a:spcPct val="0"/>
                </a:spcAft>
                <a:defRPr/>
              </a:pPr>
              <a:t>34</a:t>
            </a:fld>
            <a:endParaRPr lang="en-US" smtClean="0"/>
          </a:p>
        </p:txBody>
      </p:sp>
      <p:sp>
        <p:nvSpPr>
          <p:cNvPr id="92163" name="TextBox 2"/>
          <p:cNvSpPr txBox="1">
            <a:spLocks noChangeArrowheads="1"/>
          </p:cNvSpPr>
          <p:nvPr/>
        </p:nvSpPr>
        <p:spPr bwMode="auto">
          <a:xfrm>
            <a:off x="609600" y="228600"/>
            <a:ext cx="8161338"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on time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Show interest</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Pose questions</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Participate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E324CEB-E1CF-4736-AB20-D43A05F28914}" type="slidenum">
              <a:rPr lang="en-US" smtClean="0"/>
              <a:pPr fontAlgn="base">
                <a:spcBef>
                  <a:spcPct val="0"/>
                </a:spcBef>
                <a:spcAft>
                  <a:spcPct val="0"/>
                </a:spcAft>
                <a:defRPr/>
              </a:pPr>
              <a:t>35</a:t>
            </a:fld>
            <a:endParaRPr lang="en-US" smtClean="0"/>
          </a:p>
        </p:txBody>
      </p:sp>
      <p:sp>
        <p:nvSpPr>
          <p:cNvPr id="97283" name="TextBox 2"/>
          <p:cNvSpPr txBox="1">
            <a:spLocks noChangeArrowheads="1"/>
          </p:cNvSpPr>
          <p:nvPr/>
        </p:nvSpPr>
        <p:spPr bwMode="auto">
          <a:xfrm>
            <a:off x="609600" y="228600"/>
            <a:ext cx="8161338"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not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late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Create a disruption</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telephone including using it for 	texting</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laptop without permission or use a laptop for reading mail, surfing the net,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D642E6C-5314-40A0-B82A-17C878F7C415}" type="slidenum">
              <a:rPr lang="en-US" smtClean="0"/>
              <a:pPr fontAlgn="base">
                <a:spcBef>
                  <a:spcPct val="0"/>
                </a:spcBef>
                <a:spcAft>
                  <a:spcPct val="0"/>
                </a:spcAft>
                <a:defRPr/>
              </a:pPr>
              <a:t>36</a:t>
            </a:fld>
            <a:endParaRPr lang="en-US" smtClean="0"/>
          </a:p>
        </p:txBody>
      </p:sp>
      <p:sp>
        <p:nvSpPr>
          <p:cNvPr id="102403" name="TextBox 2"/>
          <p:cNvSpPr txBox="1">
            <a:spLocks noChangeArrowheads="1"/>
          </p:cNvSpPr>
          <p:nvPr/>
        </p:nvSpPr>
        <p:spPr bwMode="auto">
          <a:xfrm>
            <a:off x="609600" y="228600"/>
            <a:ext cx="8161338"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Academic Integrity</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Be sure you understand what is allowed and what is not allowed with respect to co-working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Without an instructors approval </a:t>
            </a:r>
            <a:r>
              <a:rPr lang="en-US" altLang="en-US" sz="3200" b="1" i="1" dirty="0" err="1">
                <a:latin typeface="Corbel" pitchFamily="34" charset="0"/>
              </a:rPr>
              <a:t>coworking</a:t>
            </a:r>
            <a:r>
              <a:rPr lang="en-US" altLang="en-US" sz="3200" b="1" i="1" dirty="0">
                <a:latin typeface="Corbel" pitchFamily="34" charset="0"/>
              </a:rPr>
              <a:t> is “collusion” and that is considered cheating.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Cutting and pasting information from the web is very easy – make sure you do proper attribution</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If you are not sure, all you have to do is ask</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F049B7-E126-4CF0-B173-649E0501592E}" type="slidenum">
              <a:rPr lang="en-US" smtClean="0"/>
              <a:pPr fontAlgn="base">
                <a:spcBef>
                  <a:spcPct val="0"/>
                </a:spcBef>
                <a:spcAft>
                  <a:spcPct val="0"/>
                </a:spcAft>
                <a:defRPr/>
              </a:pPr>
              <a:t>37</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How  to  Maximize  the university  experience</a:t>
            </a:r>
            <a:endParaRPr lang="en-US" dirty="0">
              <a:solidFill>
                <a:schemeClr val="tx2">
                  <a:satMod val="200000"/>
                </a:schemeClr>
              </a:solidFill>
            </a:endParaRPr>
          </a:p>
        </p:txBody>
      </p:sp>
      <p:sp>
        <p:nvSpPr>
          <p:cNvPr id="10342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finally, the </a:t>
            </a:r>
            <a:r>
              <a:rPr lang="en-US" altLang="en-US" sz="2800" b="1" smtClean="0"/>
              <a:t>most important </a:t>
            </a:r>
            <a:r>
              <a:rPr lang="en-US" altLang="en-US" sz="2800" smtClean="0"/>
              <a:t>lessons: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655B0B4-E8A8-48B0-8B2A-53418705AF5F}" type="slidenum">
              <a:rPr lang="en-US" smtClean="0"/>
              <a:pPr fontAlgn="base">
                <a:spcBef>
                  <a:spcPct val="0"/>
                </a:spcBef>
                <a:spcAft>
                  <a:spcPct val="0"/>
                </a:spcAft>
                <a:defRPr/>
              </a:pPr>
              <a:t>38</a:t>
            </a:fld>
            <a:endParaRPr lang="en-US" smtClean="0"/>
          </a:p>
        </p:txBody>
      </p:sp>
      <p:sp>
        <p:nvSpPr>
          <p:cNvPr id="104451" name="TextBox 2"/>
          <p:cNvSpPr txBox="1">
            <a:spLocks noChangeArrowheads="1"/>
          </p:cNvSpPr>
          <p:nvPr/>
        </p:nvSpPr>
        <p:spPr bwMode="auto">
          <a:xfrm>
            <a:off x="163286" y="0"/>
            <a:ext cx="8839200"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7600" b="1" i="1" dirty="0">
                <a:latin typeface="Corbel" pitchFamily="34" charset="0"/>
              </a:rPr>
              <a:t>Realize that your university years may be the greatest period of intellectual growth since you were born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0A66BD-D535-4920-A790-5ABCB65C4FC3}" type="slidenum">
              <a:rPr lang="en-US" smtClean="0"/>
              <a:pPr fontAlgn="base">
                <a:spcBef>
                  <a:spcPct val="0"/>
                </a:spcBef>
                <a:spcAft>
                  <a:spcPct val="0"/>
                </a:spcAft>
                <a:defRPr/>
              </a:pPr>
              <a:t>39</a:t>
            </a:fld>
            <a:endParaRPr lang="en-US" smtClean="0"/>
          </a:p>
        </p:txBody>
      </p:sp>
      <p:sp>
        <p:nvSpPr>
          <p:cNvPr id="107523" name="TextBox 2"/>
          <p:cNvSpPr txBox="1">
            <a:spLocks noChangeArrowheads="1"/>
          </p:cNvSpPr>
          <p:nvPr/>
        </p:nvSpPr>
        <p:spPr bwMode="auto">
          <a:xfrm>
            <a:off x="0" y="160020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a:latin typeface="Corbel" pitchFamily="34" charset="0"/>
              </a:rPr>
              <a:t>Doing well in courses must come first</a:t>
            </a:r>
          </a:p>
          <a:p>
            <a:pPr algn="ctr" eaLnBrk="1" hangingPunct="1"/>
            <a:r>
              <a:rPr lang="en-US" altLang="en-US" sz="4400" b="1" i="1" dirty="0">
                <a:latin typeface="Corbel" pitchFamily="34" charset="0"/>
              </a:rPr>
              <a:t>BUT</a:t>
            </a:r>
          </a:p>
          <a:p>
            <a:pPr algn="ctr" eaLnBrk="1" hangingPunct="1"/>
            <a:r>
              <a:rPr lang="en-US" altLang="en-US" sz="4400" b="1" i="1" dirty="0">
                <a:latin typeface="Corbel" pitchFamily="34" charset="0"/>
              </a:rPr>
              <a:t>There is so much more to a university education than is found in a class or a textbook.</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6AC0A39-596F-4BAE-BCBE-50ECAC3D679B}" type="slidenum">
              <a:rPr lang="en-US" smtClean="0"/>
              <a:pPr fontAlgn="base">
                <a:spcBef>
                  <a:spcPct val="0"/>
                </a:spcBef>
                <a:spcAft>
                  <a:spcPct val="0"/>
                </a:spcAft>
                <a:defRPr/>
              </a:pPr>
              <a:t>4</a:t>
            </a:fld>
            <a:endParaRPr lang="en-US" smtClean="0"/>
          </a:p>
        </p:txBody>
      </p:sp>
      <p:sp>
        <p:nvSpPr>
          <p:cNvPr id="11267" name="TextBox 2"/>
          <p:cNvSpPr txBox="1">
            <a:spLocks noChangeArrowheads="1"/>
          </p:cNvSpPr>
          <p:nvPr/>
        </p:nvSpPr>
        <p:spPr bwMode="auto">
          <a:xfrm>
            <a:off x="876300" y="518160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a:latin typeface="Corbel" pitchFamily="34" charset="0"/>
              </a:rPr>
              <a:t>“Toto, I’ve a feeling we’re not in </a:t>
            </a:r>
          </a:p>
          <a:p>
            <a:pPr algn="ctr" eaLnBrk="1" hangingPunct="1"/>
            <a:r>
              <a:rPr lang="en-US" altLang="en-US" sz="3600">
                <a:latin typeface="Corbel" pitchFamily="34" charset="0"/>
              </a:rPr>
              <a:t>high school anymore!”</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304800"/>
            <a:ext cx="6892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8473B4A-E0A3-491A-BDCC-1A2BBC1BFA3C}" type="slidenum">
              <a:rPr lang="en-US" smtClean="0"/>
              <a:pPr fontAlgn="base">
                <a:spcBef>
                  <a:spcPct val="0"/>
                </a:spcBef>
                <a:spcAft>
                  <a:spcPct val="0"/>
                </a:spcAft>
                <a:defRPr/>
              </a:pPr>
              <a:t>40</a:t>
            </a:fld>
            <a:endParaRPr lang="en-US" smtClean="0"/>
          </a:p>
        </p:txBody>
      </p:sp>
      <p:sp>
        <p:nvSpPr>
          <p:cNvPr id="112643"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When else in life will it be so easy 	for you to</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Learn to sail a boat</a:t>
            </a:r>
          </a:p>
          <a:p>
            <a:pPr lvl="2">
              <a:buFont typeface="Arial" charset="0"/>
              <a:buChar char="•"/>
            </a:pPr>
            <a:r>
              <a:rPr lang="en-US" altLang="en-US" sz="4400" b="1" i="1" dirty="0">
                <a:latin typeface="Corbel" pitchFamily="34" charset="0"/>
              </a:rPr>
              <a:t>Meet a person from the other 	side of the planet</a:t>
            </a:r>
          </a:p>
          <a:p>
            <a:pPr lvl="3">
              <a:buFont typeface="Arial" charset="0"/>
              <a:buChar char="•"/>
            </a:pPr>
            <a:r>
              <a:rPr lang="en-US" altLang="en-US" sz="4400" b="1" i="1" dirty="0">
                <a:latin typeface="Corbel" pitchFamily="34" charset="0"/>
              </a:rPr>
              <a:t>Speak a new language</a:t>
            </a:r>
          </a:p>
          <a:p>
            <a:pPr lvl="4">
              <a:buFont typeface="Arial" charset="0"/>
              <a:buChar char="•"/>
            </a:pPr>
            <a:r>
              <a:rPr lang="en-US" altLang="en-US" sz="4400" b="1" i="1" dirty="0">
                <a:latin typeface="Corbel" pitchFamily="34" charset="0"/>
              </a:rPr>
              <a:t>Try to rumba</a:t>
            </a:r>
          </a:p>
          <a:p>
            <a:pPr lvl="1">
              <a:buFont typeface="Arial" charset="0"/>
              <a:buChar char="•"/>
            </a:pPr>
            <a:endParaRPr lang="en-US" altLang="en-US" sz="44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7EED8E7-0486-49DC-8D40-8798E1EE127A}" type="slidenum">
              <a:rPr lang="en-US" smtClean="0"/>
              <a:pPr fontAlgn="base">
                <a:spcBef>
                  <a:spcPct val="0"/>
                </a:spcBef>
                <a:spcAft>
                  <a:spcPct val="0"/>
                </a:spcAft>
                <a:defRPr/>
              </a:pPr>
              <a:t>41</a:t>
            </a:fld>
            <a:endParaRPr lang="en-US" smtClean="0"/>
          </a:p>
        </p:txBody>
      </p:sp>
      <p:sp>
        <p:nvSpPr>
          <p:cNvPr id="116739" name="TextBox 2"/>
          <p:cNvSpPr txBox="1">
            <a:spLocks noChangeArrowheads="1"/>
          </p:cNvSpPr>
          <p:nvPr/>
        </p:nvSpPr>
        <p:spPr bwMode="auto">
          <a:xfrm>
            <a:off x="228600" y="0"/>
            <a:ext cx="8686800" cy="972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Many things are pretty easy to do</a:t>
            </a:r>
          </a:p>
          <a:p>
            <a:endParaRPr lang="en-US" altLang="en-US" sz="2400" b="1" i="1" dirty="0">
              <a:latin typeface="Corbel" pitchFamily="34" charset="0"/>
            </a:endParaRPr>
          </a:p>
          <a:p>
            <a:pPr lvl="1">
              <a:buFont typeface="Arial" charset="0"/>
              <a:buChar char="•"/>
            </a:pPr>
            <a:r>
              <a:rPr lang="en-US" altLang="en-US" sz="4000" b="1" i="1" dirty="0">
                <a:latin typeface="Corbel" pitchFamily="34" charset="0"/>
              </a:rPr>
              <a:t>Have a discussion with a person with whom you have never had one</a:t>
            </a:r>
          </a:p>
          <a:p>
            <a:pPr lvl="1">
              <a:buFont typeface="Arial" charset="0"/>
              <a:buChar char="•"/>
            </a:pPr>
            <a:endParaRPr lang="en-US" altLang="en-US" sz="4000" b="1" i="1" dirty="0">
              <a:latin typeface="Corbel" pitchFamily="34" charset="0"/>
            </a:endParaRPr>
          </a:p>
          <a:p>
            <a:pPr lvl="2">
              <a:buFont typeface="Arial" charset="0"/>
              <a:buChar char="•"/>
            </a:pPr>
            <a:r>
              <a:rPr lang="en-US" altLang="en-US" sz="4000" b="1" i="1" dirty="0">
                <a:latin typeface="Corbel" pitchFamily="34" charset="0"/>
              </a:rPr>
              <a:t>Go to a museum</a:t>
            </a:r>
          </a:p>
          <a:p>
            <a:pPr lvl="2">
              <a:buFont typeface="Arial" charset="0"/>
              <a:buChar char="•"/>
            </a:pPr>
            <a:endParaRPr lang="en-US" altLang="en-US" sz="4000" b="1" i="1" dirty="0">
              <a:latin typeface="Corbel" pitchFamily="34" charset="0"/>
            </a:endParaRPr>
          </a:p>
          <a:p>
            <a:pPr lvl="3">
              <a:buFont typeface="Arial" charset="0"/>
              <a:buChar char="•"/>
            </a:pPr>
            <a:r>
              <a:rPr lang="en-US" altLang="en-US" sz="4000" b="1" i="1" dirty="0">
                <a:latin typeface="Corbel" pitchFamily="34" charset="0"/>
              </a:rPr>
              <a:t>Join a DS intramural team</a:t>
            </a:r>
          </a:p>
          <a:p>
            <a:pPr lvl="3">
              <a:buFont typeface="Arial" charset="0"/>
              <a:buChar char="•"/>
            </a:pPr>
            <a:endParaRPr lang="en-US" altLang="en-US" sz="4000" b="1" i="1" dirty="0">
              <a:latin typeface="Corbel" pitchFamily="34" charset="0"/>
            </a:endParaRPr>
          </a:p>
          <a:p>
            <a:pPr lvl="4">
              <a:buFont typeface="Arial" charset="0"/>
              <a:buChar char="•"/>
            </a:pPr>
            <a:r>
              <a:rPr lang="en-US" altLang="en-US" sz="4000" b="1" i="1" dirty="0">
                <a:latin typeface="Corbel" pitchFamily="34" charset="0"/>
              </a:rPr>
              <a:t>Attend an interesting 	lecture</a:t>
            </a:r>
          </a:p>
          <a:p>
            <a:pPr lvl="1">
              <a:buFont typeface="Arial" charset="0"/>
              <a:buChar char="•"/>
            </a:pPr>
            <a:endParaRPr lang="en-US" altLang="en-US" sz="40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CDE52-C8F9-4D8D-ADB9-DF5D500F5E56}" type="slidenum">
              <a:rPr lang="en-US" altLang="en-US" sz="1200">
                <a:solidFill>
                  <a:schemeClr val="tx2"/>
                </a:solidFill>
                <a:latin typeface="Corbel" pitchFamily="34" charset="0"/>
              </a:rPr>
              <a:pPr eaLnBrk="1" hangingPunct="1"/>
              <a:t>42</a:t>
            </a:fld>
            <a:endParaRPr lang="en-US" altLang="en-US" sz="1200">
              <a:solidFill>
                <a:schemeClr val="tx2"/>
              </a:solidFill>
              <a:latin typeface="Corbel" pitchFamily="34" charset="0"/>
            </a:endParaRPr>
          </a:p>
        </p:txBody>
      </p:sp>
      <p:sp>
        <p:nvSpPr>
          <p:cNvPr id="117763" name="TextBox 2"/>
          <p:cNvSpPr txBox="1">
            <a:spLocks noChangeArrowheads="1"/>
          </p:cNvSpPr>
          <p:nvPr/>
        </p:nvSpPr>
        <p:spPr bwMode="auto">
          <a:xfrm>
            <a:off x="304800" y="762000"/>
            <a:ext cx="8686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 </a:t>
            </a:r>
            <a:r>
              <a:rPr lang="en-US" altLang="en-US" sz="3600" b="1" i="1" dirty="0">
                <a:latin typeface="Corbel" pitchFamily="34" charset="0"/>
              </a:rPr>
              <a:t>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A lecture</a:t>
            </a:r>
          </a:p>
          <a:p>
            <a:pPr algn="ctr" eaLnBrk="1" hangingPunct="1"/>
            <a:r>
              <a:rPr lang="en-US" altLang="en-US" sz="3200" b="1" i="1" dirty="0">
                <a:latin typeface="Corbel" pitchFamily="34" charset="0"/>
              </a:rPr>
              <a:t>A discussion</a:t>
            </a:r>
          </a:p>
          <a:p>
            <a:pPr algn="ctr" eaLnBrk="1" hangingPunct="1"/>
            <a:r>
              <a:rPr lang="en-US" altLang="en-US" sz="3200" b="1" i="1" dirty="0">
                <a:latin typeface="Corbel" pitchFamily="34" charset="0"/>
              </a:rPr>
              <a:t> A book</a:t>
            </a:r>
          </a:p>
          <a:p>
            <a:pPr algn="ctr" eaLnBrk="1" hangingPunct="1"/>
            <a:r>
              <a:rPr lang="en-US" altLang="en-US" sz="3200" b="1" i="1" dirty="0">
                <a:latin typeface="Corbel" pitchFamily="34" charset="0"/>
              </a:rPr>
              <a:t>…</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gives you an absorbing new idea.</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372CF7-6579-46FC-848C-31EE2CD0D413}" type="slidenum">
              <a:rPr lang="en-US" altLang="en-US" sz="1200">
                <a:solidFill>
                  <a:schemeClr val="tx2"/>
                </a:solidFill>
                <a:latin typeface="Corbel" pitchFamily="34" charset="0"/>
              </a:rPr>
              <a:pPr eaLnBrk="1" hangingPunct="1"/>
              <a:t>43</a:t>
            </a:fld>
            <a:endParaRPr lang="en-US" altLang="en-US" sz="1200">
              <a:solidFill>
                <a:schemeClr val="tx2"/>
              </a:solidFill>
              <a:latin typeface="Corbel" pitchFamily="34" charset="0"/>
            </a:endParaRPr>
          </a:p>
        </p:txBody>
      </p:sp>
      <p:sp>
        <p:nvSpPr>
          <p:cNvPr id="118787" name="TextBox 2"/>
          <p:cNvSpPr txBox="1">
            <a:spLocks noChangeArrowheads="1"/>
          </p:cNvSpPr>
          <p:nvPr/>
        </p:nvSpPr>
        <p:spPr bwMode="auto">
          <a:xfrm>
            <a:off x="304800" y="762000"/>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a:t>
            </a:r>
            <a:r>
              <a:rPr lang="en-US" altLang="en-US" sz="3600" b="1" i="1" dirty="0">
                <a:latin typeface="Corbel" pitchFamily="34" charset="0"/>
              </a:rPr>
              <a:t> 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(maybe some serious fact checking </a:t>
            </a:r>
          </a:p>
          <a:p>
            <a:pPr algn="ctr" eaLnBrk="1" hangingPunct="1"/>
            <a:r>
              <a:rPr lang="en-US" altLang="en-US" sz="3200" b="1" i="1" dirty="0">
                <a:latin typeface="Corbel" pitchFamily="34" charset="0"/>
              </a:rPr>
              <a:t>or soul searching)</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rids you of an idea you have held but cannot actually defend.</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92DE447-C7B0-479B-ADCC-6D5B79268EA6}" type="slidenum">
              <a:rPr lang="en-US" smtClean="0"/>
              <a:pPr fontAlgn="base">
                <a:spcBef>
                  <a:spcPct val="0"/>
                </a:spcBef>
                <a:spcAft>
                  <a:spcPct val="0"/>
                </a:spcAft>
                <a:defRPr/>
              </a:pPr>
              <a:t>44</a:t>
            </a:fld>
            <a:endParaRPr lang="en-US" smtClean="0"/>
          </a:p>
        </p:txBody>
      </p:sp>
      <p:sp>
        <p:nvSpPr>
          <p:cNvPr id="123907" name="TextBox 2"/>
          <p:cNvSpPr txBox="1">
            <a:spLocks noChangeArrowheads="1"/>
          </p:cNvSpPr>
          <p:nvPr/>
        </p:nvSpPr>
        <p:spPr bwMode="auto">
          <a:xfrm>
            <a:off x="228600" y="0"/>
            <a:ext cx="868680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Decide on some major goals for your university experience</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Study Abroad?</a:t>
            </a:r>
          </a:p>
          <a:p>
            <a:pPr lvl="2">
              <a:buFont typeface="Arial" charset="0"/>
              <a:buChar char="•"/>
            </a:pPr>
            <a:r>
              <a:rPr lang="en-US" altLang="en-US" sz="4400" b="1" i="1" dirty="0">
                <a:latin typeface="Corbel" pitchFamily="34" charset="0"/>
              </a:rPr>
              <a:t>Second Major?</a:t>
            </a:r>
          </a:p>
          <a:p>
            <a:pPr lvl="3">
              <a:buFont typeface="Arial" charset="0"/>
              <a:buChar char="•"/>
            </a:pPr>
            <a:r>
              <a:rPr lang="en-US" altLang="en-US" sz="4400" b="1" i="1" dirty="0">
                <a:latin typeface="Corbel" pitchFamily="34" charset="0"/>
              </a:rPr>
              <a:t>Lead a student organization?</a:t>
            </a:r>
          </a:p>
          <a:p>
            <a:pPr lvl="4">
              <a:buFont typeface="Arial" charset="0"/>
              <a:buChar char="•"/>
            </a:pPr>
            <a:r>
              <a:rPr lang="en-US" altLang="en-US" sz="4400" b="1" i="1" dirty="0">
                <a:latin typeface="Corbel" pitchFamily="34" charset="0"/>
              </a:rPr>
              <a:t>Publish a research paper?</a:t>
            </a: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89518F-18C1-4227-9F38-2C99F5000B67}" type="slidenum">
              <a:rPr lang="en-US" smtClean="0"/>
              <a:pPr fontAlgn="base">
                <a:spcBef>
                  <a:spcPct val="0"/>
                </a:spcBef>
                <a:spcAft>
                  <a:spcPct val="0"/>
                </a:spcAft>
                <a:defRPr/>
              </a:pPr>
              <a:t>45</a:t>
            </a:fld>
            <a:endParaRPr lang="en-US" smtClean="0"/>
          </a:p>
        </p:txBody>
      </p:sp>
      <p:sp>
        <p:nvSpPr>
          <p:cNvPr id="125955" name="TextBox 2"/>
          <p:cNvSpPr txBox="1">
            <a:spLocks noChangeArrowheads="1"/>
          </p:cNvSpPr>
          <p:nvPr/>
        </p:nvSpPr>
        <p:spPr bwMode="auto">
          <a:xfrm>
            <a:off x="228600" y="0"/>
            <a:ext cx="86868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a:t>
            </a:r>
          </a:p>
          <a:p>
            <a:pPr lvl="1" eaLnBrk="1" hangingPunct="1"/>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 calcmode="lin" valueType="num">
                                      <p:cBhvr>
                                        <p:cTn id="7"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46</a:t>
            </a:fld>
            <a:endParaRPr lang="en-US" smtClean="0"/>
          </a:p>
        </p:txBody>
      </p:sp>
      <p:sp>
        <p:nvSpPr>
          <p:cNvPr id="126979"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 because</a:t>
            </a:r>
          </a:p>
          <a:p>
            <a:pPr lvl="1" eaLnBrk="1" hangingPunct="1"/>
            <a:endParaRPr lang="en-US" altLang="en-US" sz="4400" b="1" i="1" dirty="0">
              <a:latin typeface="Corbel" pitchFamily="34" charset="0"/>
            </a:endParaRPr>
          </a:p>
          <a:p>
            <a:pPr lvl="1" eaLnBrk="1" hangingPunct="1"/>
            <a:r>
              <a:rPr lang="en-US" altLang="en-US" sz="4400" b="1" i="1" dirty="0">
                <a:latin typeface="Corbel" pitchFamily="34" charset="0"/>
              </a:rPr>
              <a:t>You don’t want to say when you are 50 “I wish I had done x when I was in school.”</a:t>
            </a: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47</a:t>
            </a:fld>
            <a:endParaRPr lang="en-US" smtClean="0"/>
          </a:p>
        </p:txBody>
      </p:sp>
      <p:sp>
        <p:nvSpPr>
          <p:cNvPr id="126979" name="TextBox 2"/>
          <p:cNvSpPr txBox="1">
            <a:spLocks noChangeArrowheads="1"/>
          </p:cNvSpPr>
          <p:nvPr/>
        </p:nvSpPr>
        <p:spPr bwMode="auto">
          <a:xfrm>
            <a:off x="228600" y="2743200"/>
            <a:ext cx="8686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smtClean="0">
                <a:latin typeface="Corbel" pitchFamily="34" charset="0"/>
              </a:rPr>
              <a:t>Now tell me what you think.</a:t>
            </a:r>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extLst>
      <p:ext uri="{BB962C8B-B14F-4D97-AF65-F5344CB8AC3E}">
        <p14:creationId xmlns:p14="http://schemas.microsoft.com/office/powerpoint/2010/main" val="3515875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264A64-C169-47F6-A4D7-57D4A5B4A903}" type="slidenum">
              <a:rPr lang="en-US" smtClean="0"/>
              <a:pPr fontAlgn="base">
                <a:spcBef>
                  <a:spcPct val="0"/>
                </a:spcBef>
                <a:spcAft>
                  <a:spcPct val="0"/>
                </a:spcAft>
                <a:defRPr/>
              </a:pPr>
              <a:t>5</a:t>
            </a:fld>
            <a:endParaRPr lang="en-US" smtClean="0"/>
          </a:p>
        </p:txBody>
      </p:sp>
      <p:sp>
        <p:nvSpPr>
          <p:cNvPr id="16387" name="TextBox 2"/>
          <p:cNvSpPr txBox="1">
            <a:spLocks noChangeArrowheads="1"/>
          </p:cNvSpPr>
          <p:nvPr/>
        </p:nvSpPr>
        <p:spPr bwMode="auto">
          <a:xfrm>
            <a:off x="685800" y="1295400"/>
            <a:ext cx="8008938"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There may be no one to</a:t>
            </a:r>
          </a:p>
          <a:p>
            <a:pPr eaLnBrk="1" hangingPunct="1"/>
            <a:endParaRPr lang="en-US" altLang="en-US" sz="3200" dirty="0">
              <a:latin typeface="Corbel" pitchFamily="34" charset="0"/>
            </a:endParaRPr>
          </a:p>
          <a:p>
            <a:pPr lvl="1" eaLnBrk="1" hangingPunct="1"/>
            <a:r>
              <a:rPr lang="en-US" altLang="en-US" sz="3200" dirty="0">
                <a:latin typeface="Corbel" pitchFamily="34" charset="0"/>
              </a:rPr>
              <a:t>Wake you up</a:t>
            </a:r>
          </a:p>
          <a:p>
            <a:pPr lvl="2" eaLnBrk="1" hangingPunct="1"/>
            <a:endParaRPr lang="en-US" altLang="en-US" sz="3200" dirty="0">
              <a:latin typeface="Corbel" pitchFamily="34" charset="0"/>
            </a:endParaRPr>
          </a:p>
          <a:p>
            <a:pPr lvl="2" eaLnBrk="1" hangingPunct="1"/>
            <a:r>
              <a:rPr lang="en-US" altLang="en-US" sz="3200" dirty="0">
                <a:latin typeface="Corbel" pitchFamily="34" charset="0"/>
              </a:rPr>
              <a:t>Tell you to go to class</a:t>
            </a:r>
          </a:p>
          <a:p>
            <a:pPr lvl="3" eaLnBrk="1" hangingPunct="1"/>
            <a:endParaRPr lang="en-US" altLang="en-US" sz="3200" dirty="0">
              <a:latin typeface="Corbel" pitchFamily="34" charset="0"/>
            </a:endParaRPr>
          </a:p>
          <a:p>
            <a:pPr lvl="3" eaLnBrk="1" hangingPunct="1"/>
            <a:r>
              <a:rPr lang="en-US" altLang="en-US" sz="3200" dirty="0">
                <a:latin typeface="Corbel" pitchFamily="34" charset="0"/>
              </a:rPr>
              <a:t>Get you to do your homework</a:t>
            </a:r>
          </a:p>
          <a:p>
            <a:pPr eaLnBrk="1" hangingPunct="1"/>
            <a:endParaRPr lang="en-US" altLang="en-US" sz="3200" dirty="0">
              <a:latin typeface="Corbel" pitchFamily="34" charset="0"/>
            </a:endParaRPr>
          </a:p>
          <a:p>
            <a:pPr algn="ctr" eaLnBrk="1" hangingPunct="1"/>
            <a:r>
              <a:rPr lang="en-US" altLang="en-US" sz="3200" dirty="0">
                <a:latin typeface="Corbel" pitchFamily="34" charset="0"/>
              </a:rPr>
              <a:t>other  than  </a:t>
            </a:r>
            <a:r>
              <a:rPr lang="en-US" altLang="en-US" sz="4800" dirty="0">
                <a:latin typeface="Corbel" pitchFamily="34" charset="0"/>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 calcmode="lin" valueType="num">
                                      <p:cBhvr additive="base">
                                        <p:cTn id="1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animEffect transition="in" filter="fade">
                                      <p:cBhvr>
                                        <p:cTn id="25" dur="2000"/>
                                        <p:tgtEl>
                                          <p:spTgt spid="16387">
                                            <p:txEl>
                                              <p:pRg st="8" end="8"/>
                                            </p:txEl>
                                          </p:spTgt>
                                        </p:tgtEl>
                                      </p:cBhvr>
                                    </p:animEffect>
                                    <p:anim calcmode="lin" valueType="num">
                                      <p:cBhvr>
                                        <p:cTn id="26" dur="2000" fill="hold"/>
                                        <p:tgtEl>
                                          <p:spTgt spid="16387">
                                            <p:txEl>
                                              <p:pRg st="8" end="8"/>
                                            </p:txEl>
                                          </p:spTgt>
                                        </p:tgtEl>
                                        <p:attrNameLst>
                                          <p:attrName>ppt_w</p:attrName>
                                        </p:attrNameLst>
                                      </p:cBhvr>
                                      <p:tavLst>
                                        <p:tav tm="0" fmla="#ppt_w*sin(2.5*pi*$)">
                                          <p:val>
                                            <p:fltVal val="0"/>
                                          </p:val>
                                        </p:tav>
                                        <p:tav tm="100000">
                                          <p:val>
                                            <p:fltVal val="1"/>
                                          </p:val>
                                        </p:tav>
                                      </p:tavLst>
                                    </p:anim>
                                    <p:anim calcmode="lin" valueType="num">
                                      <p:cBhvr>
                                        <p:cTn id="27" dur="2000" fill="hold"/>
                                        <p:tgtEl>
                                          <p:spTgt spid="1638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D32B7AF-67E6-450A-85A6-CB460695A9DF}" type="slidenum">
              <a:rPr lang="en-US" smtClean="0"/>
              <a:pPr fontAlgn="base">
                <a:spcBef>
                  <a:spcPct val="0"/>
                </a:spcBef>
                <a:spcAft>
                  <a:spcPct val="0"/>
                </a:spcAft>
                <a:defRPr/>
              </a:pPr>
              <a:t>6</a:t>
            </a:fld>
            <a:endParaRPr lang="en-US" smtClean="0"/>
          </a:p>
        </p:txBody>
      </p:sp>
      <p:sp>
        <p:nvSpPr>
          <p:cNvPr id="18435" name="TextBox 2"/>
          <p:cNvSpPr txBox="1">
            <a:spLocks noChangeArrowheads="1"/>
          </p:cNvSpPr>
          <p:nvPr/>
        </p:nvSpPr>
        <p:spPr bwMode="auto">
          <a:xfrm>
            <a:off x="685800" y="2362200"/>
            <a:ext cx="8008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 and for the first time in your life</a:t>
            </a:r>
          </a:p>
          <a:p>
            <a:pPr eaLnBrk="1" hangingPunct="1"/>
            <a:endParaRPr lang="en-US" altLang="en-US" sz="3200" dirty="0">
              <a:latin typeface="Corbel" pitchFamily="34" charset="0"/>
            </a:endParaRPr>
          </a:p>
          <a:p>
            <a:pPr lvl="1" eaLnBrk="1" hangingPunct="1"/>
            <a:r>
              <a:rPr lang="en-US" altLang="en-US" sz="6000" b="1" i="1" dirty="0">
                <a:latin typeface="Corbel" pitchFamily="34" charset="0"/>
              </a:rPr>
              <a:t>You may have to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FCE361F-88F9-4ABF-A554-80777CD72E06}" type="slidenum">
              <a:rPr lang="en-US" smtClean="0"/>
              <a:pPr fontAlgn="base">
                <a:spcBef>
                  <a:spcPct val="0"/>
                </a:spcBef>
                <a:spcAft>
                  <a:spcPct val="0"/>
                </a:spcAft>
                <a:defRPr/>
              </a:pPr>
              <a:t>7</a:t>
            </a:fld>
            <a:endParaRPr lang="en-US" smtClean="0"/>
          </a:p>
        </p:txBody>
      </p:sp>
      <p:sp>
        <p:nvSpPr>
          <p:cNvPr id="21507" name="TextBox 2"/>
          <p:cNvSpPr txBox="1">
            <a:spLocks noChangeArrowheads="1"/>
          </p:cNvSpPr>
          <p:nvPr/>
        </p:nvSpPr>
        <p:spPr bwMode="auto">
          <a:xfrm>
            <a:off x="762000" y="838200"/>
            <a:ext cx="81613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Don't procrastinate: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Some assignments may be given months ahead of due dates – don’t interpret that as off your radar </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Most assignments cannot be done at the last minute</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dissolve">
                                      <p:cBhvr>
                                        <p:cTn id="7" dur="500"/>
                                        <p:tgtEl>
                                          <p:spTgt spid="215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wipe(down)">
                                      <p:cBhvr>
                                        <p:cTn id="12" dur="580">
                                          <p:stCondLst>
                                            <p:cond delay="0"/>
                                          </p:stCondLst>
                                        </p:cTn>
                                        <p:tgtEl>
                                          <p:spTgt spid="21507">
                                            <p:txEl>
                                              <p:pRg st="4" end="4"/>
                                            </p:txEl>
                                          </p:spTgt>
                                        </p:tgtEl>
                                      </p:cBhvr>
                                    </p:animEffect>
                                    <p:anim calcmode="lin" valueType="num">
                                      <p:cBhvr>
                                        <p:cTn id="13" dur="1822" tmFilter="0,0; 0.14,0.36; 0.43,0.73; 0.71,0.91; 1.0,1.0">
                                          <p:stCondLst>
                                            <p:cond delay="0"/>
                                          </p:stCondLst>
                                        </p:cTn>
                                        <p:tgtEl>
                                          <p:spTgt spid="21507">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507">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507">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507">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507">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1507">
                                            <p:txEl>
                                              <p:pRg st="4" end="4"/>
                                            </p:txEl>
                                          </p:spTgt>
                                        </p:tgtEl>
                                      </p:cBhvr>
                                      <p:to x="100000" y="60000"/>
                                    </p:animScale>
                                    <p:animScale>
                                      <p:cBhvr>
                                        <p:cTn id="19" dur="166" decel="50000">
                                          <p:stCondLst>
                                            <p:cond delay="676"/>
                                          </p:stCondLst>
                                        </p:cTn>
                                        <p:tgtEl>
                                          <p:spTgt spid="21507">
                                            <p:txEl>
                                              <p:pRg st="4" end="4"/>
                                            </p:txEl>
                                          </p:spTgt>
                                        </p:tgtEl>
                                      </p:cBhvr>
                                      <p:to x="100000" y="100000"/>
                                    </p:animScale>
                                    <p:animScale>
                                      <p:cBhvr>
                                        <p:cTn id="20" dur="26">
                                          <p:stCondLst>
                                            <p:cond delay="1312"/>
                                          </p:stCondLst>
                                        </p:cTn>
                                        <p:tgtEl>
                                          <p:spTgt spid="21507">
                                            <p:txEl>
                                              <p:pRg st="4" end="4"/>
                                            </p:txEl>
                                          </p:spTgt>
                                        </p:tgtEl>
                                      </p:cBhvr>
                                      <p:to x="100000" y="80000"/>
                                    </p:animScale>
                                    <p:animScale>
                                      <p:cBhvr>
                                        <p:cTn id="21" dur="166" decel="50000">
                                          <p:stCondLst>
                                            <p:cond delay="1338"/>
                                          </p:stCondLst>
                                        </p:cTn>
                                        <p:tgtEl>
                                          <p:spTgt spid="21507">
                                            <p:txEl>
                                              <p:pRg st="4" end="4"/>
                                            </p:txEl>
                                          </p:spTgt>
                                        </p:tgtEl>
                                      </p:cBhvr>
                                      <p:to x="100000" y="100000"/>
                                    </p:animScale>
                                    <p:animScale>
                                      <p:cBhvr>
                                        <p:cTn id="22" dur="26">
                                          <p:stCondLst>
                                            <p:cond delay="1642"/>
                                          </p:stCondLst>
                                        </p:cTn>
                                        <p:tgtEl>
                                          <p:spTgt spid="21507">
                                            <p:txEl>
                                              <p:pRg st="4" end="4"/>
                                            </p:txEl>
                                          </p:spTgt>
                                        </p:tgtEl>
                                      </p:cBhvr>
                                      <p:to x="100000" y="90000"/>
                                    </p:animScale>
                                    <p:animScale>
                                      <p:cBhvr>
                                        <p:cTn id="23" dur="166" decel="50000">
                                          <p:stCondLst>
                                            <p:cond delay="1668"/>
                                          </p:stCondLst>
                                        </p:cTn>
                                        <p:tgtEl>
                                          <p:spTgt spid="21507">
                                            <p:txEl>
                                              <p:pRg st="4" end="4"/>
                                            </p:txEl>
                                          </p:spTgt>
                                        </p:tgtEl>
                                      </p:cBhvr>
                                      <p:to x="100000" y="100000"/>
                                    </p:animScale>
                                    <p:animScale>
                                      <p:cBhvr>
                                        <p:cTn id="24" dur="26">
                                          <p:stCondLst>
                                            <p:cond delay="1808"/>
                                          </p:stCondLst>
                                        </p:cTn>
                                        <p:tgtEl>
                                          <p:spTgt spid="21507">
                                            <p:txEl>
                                              <p:pRg st="4" end="4"/>
                                            </p:txEl>
                                          </p:spTgt>
                                        </p:tgtEl>
                                      </p:cBhvr>
                                      <p:to x="100000" y="95000"/>
                                    </p:animScale>
                                    <p:animScale>
                                      <p:cBhvr>
                                        <p:cTn id="25" dur="166" decel="50000">
                                          <p:stCondLst>
                                            <p:cond delay="1834"/>
                                          </p:stCondLst>
                                        </p:cTn>
                                        <p:tgtEl>
                                          <p:spTgt spid="2150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17D055-339B-4B8D-A10D-9C0BE6C7F55F}" type="slidenum">
              <a:rPr lang="en-US" altLang="en-US" sz="1200">
                <a:solidFill>
                  <a:schemeClr val="tx2"/>
                </a:solidFill>
                <a:latin typeface="Corbel" pitchFamily="34" charset="0"/>
              </a:rPr>
              <a:pPr eaLnBrk="1" hangingPunct="1"/>
              <a:t>8</a:t>
            </a:fld>
            <a:endParaRPr lang="en-US" altLang="en-US" sz="1200">
              <a:solidFill>
                <a:schemeClr val="tx2"/>
              </a:solidFill>
              <a:latin typeface="Corbel" pitchFamily="34" charset="0"/>
            </a:endParaRPr>
          </a:p>
        </p:txBody>
      </p:sp>
      <p:sp>
        <p:nvSpPr>
          <p:cNvPr id="26627" name="TextBox 2"/>
          <p:cNvSpPr txBox="1">
            <a:spLocks noChangeArrowheads="1"/>
          </p:cNvSpPr>
          <p:nvPr/>
        </p:nvSpPr>
        <p:spPr bwMode="auto">
          <a:xfrm>
            <a:off x="685800" y="304800"/>
            <a:ext cx="81613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Consider study groups:</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Nothing reinforces your understanding or alerts you to your misunderstanding of material more than trying to explain it to another person.</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If you find yourself in a group in which you are doing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talking</a:t>
            </a:r>
            <a:r>
              <a:rPr lang="en-US" altLang="en-US" sz="3200" b="1" i="1" dirty="0">
                <a:latin typeface="Corbel" pitchFamily="34" charset="0"/>
              </a:rPr>
              <a:t>     or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listening</a:t>
            </a:r>
            <a:r>
              <a:rPr lang="en-US" altLang="en-US" sz="3200" b="1" i="1" dirty="0">
                <a:latin typeface="Corbel" pitchFamily="34" charset="0"/>
              </a:rPr>
              <a:t>,</a:t>
            </a:r>
          </a:p>
          <a:p>
            <a:pPr lvl="1" eaLnBrk="1" hangingPunct="1"/>
            <a:r>
              <a:rPr lang="en-US" altLang="en-US" sz="3200" b="1" i="1" dirty="0">
                <a:latin typeface="Corbel" pitchFamily="34" charset="0"/>
              </a:rPr>
              <a:t>consider a different group.</a:t>
            </a:r>
          </a:p>
          <a:p>
            <a:pPr lvl="1" eaLnBrk="1" hangingPunct="1"/>
            <a:r>
              <a:rPr lang="en-US" altLang="en-US" sz="3200" b="1" i="1" dirty="0">
                <a:latin typeface="Corbel" pitchFamily="34" charset="0"/>
              </a:rPr>
              <a:t>That one may not be helping you or them.</a:t>
            </a:r>
          </a:p>
          <a:p>
            <a:pPr lvl="2" eaLnBrk="1" hangingPunct="1"/>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anim calcmode="lin" valueType="num">
                                      <p:cBhvr additive="base">
                                        <p:cTn id="15"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anim calcmode="lin" valueType="num">
                                      <p:cBhvr additive="base">
                                        <p:cTn id="21"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76F48F-5EED-4C55-9859-9403008222E6}" type="slidenum">
              <a:rPr lang="en-US" smtClean="0"/>
              <a:pPr fontAlgn="base">
                <a:spcBef>
                  <a:spcPct val="0"/>
                </a:spcBef>
                <a:spcAft>
                  <a:spcPct val="0"/>
                </a:spcAft>
                <a:defRPr/>
              </a:pPr>
              <a:t>9</a:t>
            </a:fld>
            <a:endParaRPr lang="en-US" smtClean="0"/>
          </a:p>
        </p:txBody>
      </p:sp>
      <p:sp>
        <p:nvSpPr>
          <p:cNvPr id="29699" name="TextBox 2"/>
          <p:cNvSpPr txBox="1">
            <a:spLocks noChangeArrowheads="1"/>
          </p:cNvSpPr>
          <p:nvPr/>
        </p:nvSpPr>
        <p:spPr bwMode="auto">
          <a:xfrm>
            <a:off x="609600" y="1676400"/>
            <a:ext cx="81613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Show some initiative, consider doing more than just what was assigned:</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Ask for extra problems or reading material</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Consider assignments as mini-research experiences – they can be open-ended</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Calligraph421 B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3913</TotalTime>
  <Words>1699</Words>
  <Application>Microsoft Office PowerPoint</Application>
  <PresentationFormat>On-screen Show (4:3)</PresentationFormat>
  <Paragraphs>395</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Calligraph421 BT</vt:lpstr>
      <vt:lpstr>Calibri</vt:lpstr>
      <vt:lpstr>PT Fright Night</vt:lpstr>
      <vt:lpstr>Corbel</vt:lpstr>
      <vt:lpstr>Wingdings</vt:lpstr>
      <vt:lpstr>Wingdings 2</vt:lpstr>
      <vt:lpstr>LotechScriptSSK</vt:lpstr>
      <vt:lpstr>Wingdings 3</vt:lpstr>
      <vt:lpstr>Metro</vt:lpstr>
      <vt:lpstr>What  I  should  have been  told  as  a freshman</vt:lpstr>
      <vt:lpstr>PowerPoint Presentation</vt:lpstr>
      <vt:lpstr>How  to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with  Professors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and what  not  to do  in  class </vt:lpstr>
      <vt:lpstr>PowerPoint Presentation</vt:lpstr>
      <vt:lpstr>PowerPoint Presentation</vt:lpstr>
      <vt:lpstr>PowerPoint Presentation</vt:lpstr>
      <vt:lpstr>How  to  Maximize  the university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should have been told as a freshman</dc:title>
  <dc:creator>owner</dc:creator>
  <cp:lastModifiedBy>Alan</cp:lastModifiedBy>
  <cp:revision>83</cp:revision>
  <dcterms:created xsi:type="dcterms:W3CDTF">2009-09-10T12:13:57Z</dcterms:created>
  <dcterms:modified xsi:type="dcterms:W3CDTF">2015-09-09T20:41:14Z</dcterms:modified>
</cp:coreProperties>
</file>