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76" r:id="rId9"/>
    <p:sldId id="277" r:id="rId10"/>
    <p:sldId id="265" r:id="rId11"/>
    <p:sldId id="266" r:id="rId12"/>
    <p:sldId id="268" r:id="rId13"/>
    <p:sldId id="267" r:id="rId14"/>
    <p:sldId id="270" r:id="rId15"/>
    <p:sldId id="263" r:id="rId16"/>
    <p:sldId id="264" r:id="rId17"/>
    <p:sldId id="272" r:id="rId18"/>
    <p:sldId id="274" r:id="rId19"/>
    <p:sldId id="273" r:id="rId20"/>
    <p:sldId id="278" r:id="rId21"/>
    <p:sldId id="275" r:id="rId22"/>
    <p:sldId id="271" r:id="rId23"/>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5" autoAdjust="0"/>
    <p:restoredTop sz="86477" autoAdjust="0"/>
  </p:normalViewPr>
  <p:slideViewPr>
    <p:cSldViewPr>
      <p:cViewPr varScale="1">
        <p:scale>
          <a:sx n="76" d="100"/>
          <a:sy n="76" d="100"/>
        </p:scale>
        <p:origin x="-90" y="-3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8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9886773-1BD1-407F-9F1C-499499341FA9}" type="slidenum">
              <a:rPr lang="en-US"/>
              <a:pPr>
                <a:defRPr/>
              </a:pPr>
              <a:t>‹#›</a:t>
            </a:fld>
            <a:endParaRPr lang="en-US"/>
          </a:p>
        </p:txBody>
      </p:sp>
    </p:spTree>
    <p:extLst>
      <p:ext uri="{BB962C8B-B14F-4D97-AF65-F5344CB8AC3E}">
        <p14:creationId xmlns:p14="http://schemas.microsoft.com/office/powerpoint/2010/main" val="19663749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75B9D76F-AB77-4C1E-9BE6-29825550540E}" type="slidenum">
              <a:rPr lang="en-US" sz="1200" smtClean="0"/>
              <a:pPr eaLnBrk="1" hangingPunct="1"/>
              <a:t>1</a:t>
            </a:fld>
            <a:endParaRPr lang="en-US" sz="120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921C7D-2835-41D1-B485-9D8C502FCD67}" type="slidenum">
              <a:rPr lang="en-US"/>
              <a:pPr>
                <a:defRPr/>
              </a:pPr>
              <a:t>‹#›</a:t>
            </a:fld>
            <a:endParaRPr lang="en-US"/>
          </a:p>
        </p:txBody>
      </p:sp>
    </p:spTree>
    <p:extLst>
      <p:ext uri="{BB962C8B-B14F-4D97-AF65-F5344CB8AC3E}">
        <p14:creationId xmlns:p14="http://schemas.microsoft.com/office/powerpoint/2010/main" val="2695851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A06E14-8E9E-4C16-8ED0-DDCD0DE16E8B}" type="slidenum">
              <a:rPr lang="en-US"/>
              <a:pPr>
                <a:defRPr/>
              </a:pPr>
              <a:t>‹#›</a:t>
            </a:fld>
            <a:endParaRPr lang="en-US"/>
          </a:p>
        </p:txBody>
      </p:sp>
    </p:spTree>
    <p:extLst>
      <p:ext uri="{BB962C8B-B14F-4D97-AF65-F5344CB8AC3E}">
        <p14:creationId xmlns:p14="http://schemas.microsoft.com/office/powerpoint/2010/main" val="413221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16BAC9-D524-42F3-8454-DFB9D0593B8E}" type="slidenum">
              <a:rPr lang="en-US"/>
              <a:pPr>
                <a:defRPr/>
              </a:pPr>
              <a:t>‹#›</a:t>
            </a:fld>
            <a:endParaRPr lang="en-US"/>
          </a:p>
        </p:txBody>
      </p:sp>
    </p:spTree>
    <p:extLst>
      <p:ext uri="{BB962C8B-B14F-4D97-AF65-F5344CB8AC3E}">
        <p14:creationId xmlns:p14="http://schemas.microsoft.com/office/powerpoint/2010/main" val="1011732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D21540-3790-438E-8CBF-13C71636EF60}" type="slidenum">
              <a:rPr lang="en-US"/>
              <a:pPr>
                <a:defRPr/>
              </a:pPr>
              <a:t>‹#›</a:t>
            </a:fld>
            <a:endParaRPr lang="en-US"/>
          </a:p>
        </p:txBody>
      </p:sp>
    </p:spTree>
    <p:extLst>
      <p:ext uri="{BB962C8B-B14F-4D97-AF65-F5344CB8AC3E}">
        <p14:creationId xmlns:p14="http://schemas.microsoft.com/office/powerpoint/2010/main" val="3430269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17D46-2144-49B2-AF63-0F597A90D9A1}" type="slidenum">
              <a:rPr lang="en-US"/>
              <a:pPr>
                <a:defRPr/>
              </a:pPr>
              <a:t>‹#›</a:t>
            </a:fld>
            <a:endParaRPr lang="en-US"/>
          </a:p>
        </p:txBody>
      </p:sp>
    </p:spTree>
    <p:extLst>
      <p:ext uri="{BB962C8B-B14F-4D97-AF65-F5344CB8AC3E}">
        <p14:creationId xmlns:p14="http://schemas.microsoft.com/office/powerpoint/2010/main" val="169456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6F6A8D-FAE6-45B3-BC39-C68FCA38ED4C}" type="slidenum">
              <a:rPr lang="en-US"/>
              <a:pPr>
                <a:defRPr/>
              </a:pPr>
              <a:t>‹#›</a:t>
            </a:fld>
            <a:endParaRPr lang="en-US"/>
          </a:p>
        </p:txBody>
      </p:sp>
    </p:spTree>
    <p:extLst>
      <p:ext uri="{BB962C8B-B14F-4D97-AF65-F5344CB8AC3E}">
        <p14:creationId xmlns:p14="http://schemas.microsoft.com/office/powerpoint/2010/main" val="57466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F702DE-B681-4220-87A8-704EAE6C522B}" type="slidenum">
              <a:rPr lang="en-US"/>
              <a:pPr>
                <a:defRPr/>
              </a:pPr>
              <a:t>‹#›</a:t>
            </a:fld>
            <a:endParaRPr lang="en-US"/>
          </a:p>
        </p:txBody>
      </p:sp>
    </p:spTree>
    <p:extLst>
      <p:ext uri="{BB962C8B-B14F-4D97-AF65-F5344CB8AC3E}">
        <p14:creationId xmlns:p14="http://schemas.microsoft.com/office/powerpoint/2010/main" val="3348554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B78ECC-D5AA-4C6C-944F-4782DCB6B4E0}" type="slidenum">
              <a:rPr lang="en-US"/>
              <a:pPr>
                <a:defRPr/>
              </a:pPr>
              <a:t>‹#›</a:t>
            </a:fld>
            <a:endParaRPr lang="en-US"/>
          </a:p>
        </p:txBody>
      </p:sp>
    </p:spTree>
    <p:extLst>
      <p:ext uri="{BB962C8B-B14F-4D97-AF65-F5344CB8AC3E}">
        <p14:creationId xmlns:p14="http://schemas.microsoft.com/office/powerpoint/2010/main" val="1501233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DC659D-FBF1-4FFF-ACFE-31565D2FCFAD}" type="slidenum">
              <a:rPr lang="en-US"/>
              <a:pPr>
                <a:defRPr/>
              </a:pPr>
              <a:t>‹#›</a:t>
            </a:fld>
            <a:endParaRPr lang="en-US"/>
          </a:p>
        </p:txBody>
      </p:sp>
    </p:spTree>
    <p:extLst>
      <p:ext uri="{BB962C8B-B14F-4D97-AF65-F5344CB8AC3E}">
        <p14:creationId xmlns:p14="http://schemas.microsoft.com/office/powerpoint/2010/main" val="261900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C3CF5E-6DA2-4147-92DE-FB64893502F1}" type="slidenum">
              <a:rPr lang="en-US"/>
              <a:pPr>
                <a:defRPr/>
              </a:pPr>
              <a:t>‹#›</a:t>
            </a:fld>
            <a:endParaRPr lang="en-US"/>
          </a:p>
        </p:txBody>
      </p:sp>
    </p:spTree>
    <p:extLst>
      <p:ext uri="{BB962C8B-B14F-4D97-AF65-F5344CB8AC3E}">
        <p14:creationId xmlns:p14="http://schemas.microsoft.com/office/powerpoint/2010/main" val="608039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6CEB4F-08CB-49A5-B289-02D973799027}" type="slidenum">
              <a:rPr lang="en-US"/>
              <a:pPr>
                <a:defRPr/>
              </a:pPr>
              <a:t>‹#›</a:t>
            </a:fld>
            <a:endParaRPr lang="en-US"/>
          </a:p>
        </p:txBody>
      </p:sp>
    </p:spTree>
    <p:extLst>
      <p:ext uri="{BB962C8B-B14F-4D97-AF65-F5344CB8AC3E}">
        <p14:creationId xmlns:p14="http://schemas.microsoft.com/office/powerpoint/2010/main" val="3715929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A22CF75-F392-484A-82CA-E439D6788FA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7200" y="838200"/>
            <a:ext cx="7924800" cy="2819400"/>
          </a:xfrm>
        </p:spPr>
        <p:txBody>
          <a:bodyPr/>
          <a:lstStyle/>
          <a:p>
            <a:pPr eaLnBrk="1" hangingPunct="1"/>
            <a:r>
              <a:rPr lang="en-US" sz="6000" smtClean="0">
                <a:latin typeface="CasablancaAntique" pitchFamily="82" charset="0"/>
              </a:rPr>
              <a:t>Memories of</a:t>
            </a:r>
            <a:br>
              <a:rPr lang="en-US" sz="6000" smtClean="0">
                <a:latin typeface="CasablancaAntique" pitchFamily="82" charset="0"/>
              </a:rPr>
            </a:br>
            <a:r>
              <a:rPr lang="en-US" sz="6000" smtClean="0">
                <a:latin typeface="CasablancaAntique" pitchFamily="82" charset="0"/>
              </a:rPr>
              <a:t>Inauguration Day</a:t>
            </a:r>
            <a:br>
              <a:rPr lang="en-US" sz="6000" smtClean="0">
                <a:latin typeface="CasablancaAntique" pitchFamily="82" charset="0"/>
              </a:rPr>
            </a:br>
            <a:r>
              <a:rPr lang="en-US" sz="6000" smtClean="0">
                <a:latin typeface="CasablancaAntique" pitchFamily="82" charset="0"/>
              </a:rPr>
              <a:t>January 20, 1961</a:t>
            </a:r>
            <a:endParaRPr lang="en-US" smtClean="0">
              <a:latin typeface="CasablancaAntique" pitchFamily="82" charset="0"/>
            </a:endParaRPr>
          </a:p>
        </p:txBody>
      </p:sp>
      <p:sp>
        <p:nvSpPr>
          <p:cNvPr id="2051" name="Rectangle 3"/>
          <p:cNvSpPr>
            <a:spLocks noGrp="1" noChangeArrowheads="1"/>
          </p:cNvSpPr>
          <p:nvPr>
            <p:ph type="subTitle" idx="1"/>
          </p:nvPr>
        </p:nvSpPr>
        <p:spPr>
          <a:xfrm>
            <a:off x="1371600" y="4876800"/>
            <a:ext cx="6400800" cy="1752600"/>
          </a:xfrm>
        </p:spPr>
        <p:txBody>
          <a:bodyPr/>
          <a:lstStyle/>
          <a:p>
            <a:pPr eaLnBrk="1" hangingPunct="1"/>
            <a:r>
              <a:rPr lang="en-US" smtClean="0">
                <a:latin typeface="Academia SSi" pitchFamily="18" charset="0"/>
              </a:rPr>
              <a:t>Alan Kaylor Cline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IKE_JFK.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48006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2"/>
          <p:cNvSpPr txBox="1">
            <a:spLocks noChangeArrowheads="1"/>
          </p:cNvSpPr>
          <p:nvPr/>
        </p:nvSpPr>
        <p:spPr bwMode="auto">
          <a:xfrm>
            <a:off x="5257800" y="1143000"/>
            <a:ext cx="342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 few minutes later:</a:t>
            </a:r>
          </a:p>
          <a:p>
            <a:pPr eaLnBrk="1" hangingPunct="1"/>
            <a:r>
              <a:rPr lang="en-US"/>
              <a:t>Kennedy and Eisenhower in route to the Capitol</a:t>
            </a:r>
          </a:p>
        </p:txBody>
      </p:sp>
      <p:cxnSp>
        <p:nvCxnSpPr>
          <p:cNvPr id="11268" name="Straight Arrow Connector 2"/>
          <p:cNvCxnSpPr>
            <a:cxnSpLocks noChangeShapeType="1"/>
          </p:cNvCxnSpPr>
          <p:nvPr/>
        </p:nvCxnSpPr>
        <p:spPr bwMode="auto">
          <a:xfrm flipH="1">
            <a:off x="3810000" y="2438400"/>
            <a:ext cx="2819400" cy="1295400"/>
          </a:xfrm>
          <a:prstGeom prst="straightConnector1">
            <a:avLst/>
          </a:prstGeom>
          <a:noFill/>
          <a:ln w="38100" algn="ctr">
            <a:solidFill>
              <a:srgbClr val="FFFF00"/>
            </a:solidFill>
            <a:round/>
            <a:headEnd/>
            <a:tailEnd type="arrow" w="med" len="med"/>
          </a:ln>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JFKinParade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8338" y="0"/>
            <a:ext cx="78073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2"/>
          <p:cNvSpPr txBox="1">
            <a:spLocks noChangeArrowheads="1"/>
          </p:cNvSpPr>
          <p:nvPr/>
        </p:nvSpPr>
        <p:spPr bwMode="auto">
          <a:xfrm>
            <a:off x="0" y="603567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 few very cold hours later:</a:t>
            </a:r>
          </a:p>
          <a:p>
            <a:pPr eaLnBrk="1" hangingPunct="1"/>
            <a:r>
              <a:rPr lang="en-US"/>
              <a:t>President and Mrs. Kennedy returning to The White House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JFKinParade3.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1"/>
          <p:cNvSpPr txBox="1">
            <a:spLocks noChangeArrowheads="1"/>
          </p:cNvSpPr>
          <p:nvPr/>
        </p:nvSpPr>
        <p:spPr bwMode="auto">
          <a:xfrm>
            <a:off x="6781800" y="1814513"/>
            <a:ext cx="25066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JFK and Jacqueline as </a:t>
            </a:r>
          </a:p>
          <a:p>
            <a:pPr eaLnBrk="1" hangingPunct="1"/>
            <a:r>
              <a:rPr lang="en-US"/>
              <a:t>they drove by me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JFKinParade.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72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HightyTighti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1469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1"/>
          <p:cNvSpPr txBox="1">
            <a:spLocks noChangeArrowheads="1"/>
          </p:cNvSpPr>
          <p:nvPr/>
        </p:nvSpPr>
        <p:spPr bwMode="auto">
          <a:xfrm>
            <a:off x="315913" y="6094413"/>
            <a:ext cx="8512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The Presidential Reviewing Stand as the Virginia Tech band passes.</a:t>
            </a:r>
          </a:p>
        </p:txBody>
      </p:sp>
      <p:sp>
        <p:nvSpPr>
          <p:cNvPr id="15364" name="TextBox 2"/>
          <p:cNvSpPr txBox="1">
            <a:spLocks noChangeArrowheads="1"/>
          </p:cNvSpPr>
          <p:nvPr/>
        </p:nvSpPr>
        <p:spPr bwMode="auto">
          <a:xfrm>
            <a:off x="58738" y="13716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0000"/>
                </a:solidFill>
              </a:rPr>
              <a:t>JFK</a:t>
            </a:r>
          </a:p>
        </p:txBody>
      </p:sp>
      <p:cxnSp>
        <p:nvCxnSpPr>
          <p:cNvPr id="15365" name="Straight Arrow Connector 4"/>
          <p:cNvCxnSpPr>
            <a:cxnSpLocks noChangeShapeType="1"/>
          </p:cNvCxnSpPr>
          <p:nvPr/>
        </p:nvCxnSpPr>
        <p:spPr bwMode="auto">
          <a:xfrm>
            <a:off x="407988" y="1905000"/>
            <a:ext cx="4164012" cy="152400"/>
          </a:xfrm>
          <a:prstGeom prst="straightConnector1">
            <a:avLst/>
          </a:prstGeom>
          <a:noFill/>
          <a:ln w="38100" algn="ctr">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ColdSpectators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1"/>
          <p:cNvSpPr txBox="1">
            <a:spLocks noChangeArrowheads="1"/>
          </p:cNvSpPr>
          <p:nvPr/>
        </p:nvSpPr>
        <p:spPr bwMode="auto">
          <a:xfrm>
            <a:off x="2490788" y="6369050"/>
            <a:ext cx="4162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Bundling up against the weather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ColdSpectators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350"/>
            <a:ext cx="44958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Inaugural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9600"/>
            <a:ext cx="91440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1"/>
          <p:cNvSpPr txBox="1">
            <a:spLocks noChangeArrowheads="1"/>
          </p:cNvSpPr>
          <p:nvPr/>
        </p:nvSpPr>
        <p:spPr bwMode="auto">
          <a:xfrm>
            <a:off x="1104900" y="4751388"/>
            <a:ext cx="693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This was my area: seating for the members </a:t>
            </a:r>
          </a:p>
          <a:p>
            <a:pPr eaLnBrk="1" hangingPunct="1"/>
            <a:r>
              <a:rPr lang="en-US"/>
              <a:t>of the Democratic National Committee. </a:t>
            </a:r>
          </a:p>
          <a:p>
            <a:pPr eaLnBrk="1" hangingPunct="1"/>
            <a:r>
              <a:rPr lang="en-US"/>
              <a:t>Notice about 30% turnout thanks to the weather.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Inaugural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55763"/>
            <a:ext cx="91440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Oval 2"/>
          <p:cNvSpPr>
            <a:spLocks noChangeArrowheads="1"/>
          </p:cNvSpPr>
          <p:nvPr/>
        </p:nvSpPr>
        <p:spPr bwMode="auto">
          <a:xfrm>
            <a:off x="6019800" y="1600200"/>
            <a:ext cx="685800" cy="990600"/>
          </a:xfrm>
          <a:prstGeom prst="ellipse">
            <a:avLst/>
          </a:prstGeom>
          <a:noFill/>
          <a:ln w="4445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9460" name="Picture 3" descr="Blowup_WhiteHouseSig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5425"/>
            <a:ext cx="54864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1"/>
          <p:cNvSpPr txBox="1">
            <a:spLocks noChangeArrowheads="1"/>
          </p:cNvSpPr>
          <p:nvPr/>
        </p:nvSpPr>
        <p:spPr bwMode="auto">
          <a:xfrm>
            <a:off x="6019800" y="381000"/>
            <a:ext cx="274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Enlargement of the previous image</a:t>
            </a:r>
          </a:p>
        </p:txBody>
      </p:sp>
      <p:sp>
        <p:nvSpPr>
          <p:cNvPr id="19462" name="TextBox 2"/>
          <p:cNvSpPr txBox="1">
            <a:spLocks noChangeArrowheads="1"/>
          </p:cNvSpPr>
          <p:nvPr/>
        </p:nvSpPr>
        <p:spPr bwMode="auto">
          <a:xfrm>
            <a:off x="5822950" y="5410200"/>
            <a:ext cx="3136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Is this me?</a:t>
            </a:r>
          </a:p>
          <a:p>
            <a:pPr eaLnBrk="1" hangingPunct="1"/>
            <a:r>
              <a:rPr lang="en-US"/>
              <a:t>Possible but I don’t think so.</a:t>
            </a:r>
          </a:p>
        </p:txBody>
      </p:sp>
      <p:cxnSp>
        <p:nvCxnSpPr>
          <p:cNvPr id="19463" name="Straight Arrow Connector 4"/>
          <p:cNvCxnSpPr>
            <a:cxnSpLocks noChangeShapeType="1"/>
          </p:cNvCxnSpPr>
          <p:nvPr/>
        </p:nvCxnSpPr>
        <p:spPr bwMode="auto">
          <a:xfrm flipH="1" flipV="1">
            <a:off x="3048000" y="4724400"/>
            <a:ext cx="3124200" cy="1600200"/>
          </a:xfrm>
          <a:prstGeom prst="straightConnector1">
            <a:avLst/>
          </a:prstGeom>
          <a:noFill/>
          <a:ln w="38100"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558800"/>
            <a:ext cx="9144000"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1"/>
          <p:cNvSpPr txBox="1">
            <a:spLocks noChangeArrowheads="1"/>
          </p:cNvSpPr>
          <p:nvPr/>
        </p:nvSpPr>
        <p:spPr bwMode="auto">
          <a:xfrm>
            <a:off x="1255713" y="76200"/>
            <a:ext cx="663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Another image. (Notice the fellow riding a buffalo.)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685800" y="0"/>
            <a:ext cx="7772400" cy="1143000"/>
          </a:xfrm>
        </p:spPr>
        <p:txBody>
          <a:bodyPr/>
          <a:lstStyle/>
          <a:p>
            <a:pPr eaLnBrk="1" hangingPunct="1"/>
            <a:r>
              <a:rPr lang="en-US" smtClean="0"/>
              <a:t>Don’t Believe All You Read</a:t>
            </a:r>
          </a:p>
        </p:txBody>
      </p:sp>
      <p:pic>
        <p:nvPicPr>
          <p:cNvPr id="3075" name="Content Placeholder 3" descr="AKC_DNR.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81000" y="990600"/>
            <a:ext cx="4179888" cy="5867400"/>
          </a:xfrm>
        </p:spPr>
      </p:pic>
      <p:sp>
        <p:nvSpPr>
          <p:cNvPr id="3076" name="TextBox 1"/>
          <p:cNvSpPr txBox="1">
            <a:spLocks noChangeArrowheads="1"/>
          </p:cNvSpPr>
          <p:nvPr/>
        </p:nvSpPr>
        <p:spPr bwMode="auto">
          <a:xfrm>
            <a:off x="5181600" y="1219200"/>
            <a:ext cx="35052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Story in the </a:t>
            </a:r>
            <a:r>
              <a:rPr lang="en-US" i="1"/>
              <a:t>Daily News Record</a:t>
            </a:r>
            <a:r>
              <a:rPr lang="en-US"/>
              <a:t>, Harrisonburg, Virginia. January, 1961</a:t>
            </a:r>
          </a:p>
          <a:p>
            <a:pPr eaLnBrk="1" hangingPunct="1"/>
            <a:endParaRPr lang="en-US"/>
          </a:p>
          <a:p>
            <a:pPr eaLnBrk="1" hangingPunct="1"/>
            <a:r>
              <a:rPr lang="en-US"/>
              <a:t>As far as I know, there were no scouts who ushered the president to the reviewing stand. I think the confusion came from the statement that I “would be an usher at the White House”, which was correct.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558800"/>
            <a:ext cx="9144000"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1"/>
          <p:cNvSpPr txBox="1">
            <a:spLocks noChangeArrowheads="1"/>
          </p:cNvSpPr>
          <p:nvPr/>
        </p:nvSpPr>
        <p:spPr bwMode="auto">
          <a:xfrm>
            <a:off x="2905125" y="76200"/>
            <a:ext cx="3333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 also notice this fellow.</a:t>
            </a:r>
          </a:p>
        </p:txBody>
      </p:sp>
      <p:cxnSp>
        <p:nvCxnSpPr>
          <p:cNvPr id="21508" name="Straight Arrow Connector 3"/>
          <p:cNvCxnSpPr>
            <a:cxnSpLocks noChangeShapeType="1"/>
          </p:cNvCxnSpPr>
          <p:nvPr/>
        </p:nvCxnSpPr>
        <p:spPr bwMode="auto">
          <a:xfrm flipH="1">
            <a:off x="3581400" y="787400"/>
            <a:ext cx="746125" cy="1041400"/>
          </a:xfrm>
          <a:prstGeom prst="straightConnector1">
            <a:avLst/>
          </a:prstGeom>
          <a:noFill/>
          <a:ln w="50800" algn="ctr">
            <a:solidFill>
              <a:srgbClr val="FF0000"/>
            </a:solidFill>
            <a:round/>
            <a:headEnd/>
            <a:tailEnd type="arrow" w="med" len="med"/>
          </a:ln>
        </p:spPr>
      </p:cxnSp>
      <p:sp>
        <p:nvSpPr>
          <p:cNvPr id="21509" name="Oval 8"/>
          <p:cNvSpPr>
            <a:spLocks noChangeArrowheads="1"/>
          </p:cNvSpPr>
          <p:nvPr/>
        </p:nvSpPr>
        <p:spPr bwMode="auto">
          <a:xfrm>
            <a:off x="3048000" y="1447800"/>
            <a:ext cx="796925" cy="7620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799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531" name="Picture 2" descr="Blowup_akc_jf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8175" y="3249613"/>
            <a:ext cx="2476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Blowup_akc_jf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57200"/>
            <a:ext cx="39624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213" y="-1588"/>
            <a:ext cx="9045575" cy="523876"/>
          </a:xfrm>
          <a:prstGeom prst="rect">
            <a:avLst/>
          </a:prstGeom>
          <a:noFill/>
        </p:spPr>
        <p:txBody>
          <a:bodyPr wrap="none">
            <a:spAutoFit/>
          </a:bodyPr>
          <a:lstStyle/>
          <a:p>
            <a:pPr>
              <a:defRPr/>
            </a:pPr>
            <a:r>
              <a:rPr lang="en-US" sz="2800" dirty="0">
                <a:latin typeface="+mj-lt"/>
              </a:rPr>
              <a:t>AKC at the White House: Inauguration Day, January 20, 1961</a:t>
            </a:r>
          </a:p>
        </p:txBody>
      </p:sp>
      <p:sp>
        <p:nvSpPr>
          <p:cNvPr id="22534" name="Oval 2"/>
          <p:cNvSpPr>
            <a:spLocks noChangeArrowheads="1"/>
          </p:cNvSpPr>
          <p:nvPr/>
        </p:nvSpPr>
        <p:spPr bwMode="auto">
          <a:xfrm>
            <a:off x="3048000" y="1447800"/>
            <a:ext cx="796925" cy="7620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ParadeNight.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8" y="903288"/>
            <a:ext cx="8734425" cy="59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1"/>
          <p:cNvSpPr txBox="1">
            <a:spLocks noChangeArrowheads="1"/>
          </p:cNvSpPr>
          <p:nvPr/>
        </p:nvSpPr>
        <p:spPr bwMode="auto">
          <a:xfrm>
            <a:off x="-1585913" y="-4763"/>
            <a:ext cx="12315826"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300"/>
              <a:t>Addendum: The parade lasted long past dark. I was asked if I wanted to</a:t>
            </a:r>
          </a:p>
          <a:p>
            <a:pPr eaLnBrk="1" hangingPunct="1"/>
            <a:r>
              <a:rPr lang="en-US" sz="2300"/>
              <a:t>usher at an Inaugural Ball but I was exhausted and caught the bus for home.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descr="AKC_Eagl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0"/>
            <a:ext cx="4876800" cy="6867525"/>
          </a:xfrm>
        </p:spPr>
      </p:pic>
      <p:sp>
        <p:nvSpPr>
          <p:cNvPr id="4099" name="TextBox 2"/>
          <p:cNvSpPr txBox="1">
            <a:spLocks noChangeArrowheads="1"/>
          </p:cNvSpPr>
          <p:nvPr/>
        </p:nvSpPr>
        <p:spPr bwMode="auto">
          <a:xfrm>
            <a:off x="5181600" y="1219200"/>
            <a:ext cx="3505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AKC at 13.</a:t>
            </a:r>
          </a:p>
          <a:p>
            <a:pPr eaLnBrk="1" hangingPunct="1"/>
            <a:endParaRPr lang="en-US"/>
          </a:p>
          <a:p>
            <a:pPr eaLnBrk="1" hangingPunct="1"/>
            <a:r>
              <a:rPr lang="en-US"/>
              <a:t>Eagle presentation, Septemebrer, 1960.</a:t>
            </a:r>
          </a:p>
          <a:p>
            <a:pPr eaLnBrk="1" hangingPunct="1"/>
            <a:endParaRPr lang="en-US"/>
          </a:p>
          <a:p>
            <a:pPr eaLnBrk="1" hangingPunct="1"/>
            <a:r>
              <a:rPr lang="en-US"/>
              <a:t>Photograph used by</a:t>
            </a:r>
          </a:p>
          <a:p>
            <a:pPr eaLnBrk="1" hangingPunct="1"/>
            <a:r>
              <a:rPr lang="en-US"/>
              <a:t> </a:t>
            </a:r>
            <a:r>
              <a:rPr lang="en-US" i="1"/>
              <a:t>The Washington Post</a:t>
            </a:r>
            <a:r>
              <a:rPr lang="en-US"/>
              <a:t>,</a:t>
            </a:r>
          </a:p>
          <a:p>
            <a:pPr eaLnBrk="1" hangingPunct="1"/>
            <a:r>
              <a:rPr lang="en-US"/>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WH_ai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1"/>
          <p:cNvSpPr txBox="1">
            <a:spLocks noChangeArrowheads="1"/>
          </p:cNvSpPr>
          <p:nvPr/>
        </p:nvSpPr>
        <p:spPr bwMode="auto">
          <a:xfrm>
            <a:off x="-26988" y="3048000"/>
            <a:ext cx="206692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FF00"/>
                </a:solidFill>
              </a:rPr>
              <a:t>White House</a:t>
            </a:r>
          </a:p>
        </p:txBody>
      </p:sp>
      <p:sp>
        <p:nvSpPr>
          <p:cNvPr id="5124" name="TextBox 3"/>
          <p:cNvSpPr txBox="1">
            <a:spLocks noChangeArrowheads="1"/>
          </p:cNvSpPr>
          <p:nvPr/>
        </p:nvSpPr>
        <p:spPr bwMode="auto">
          <a:xfrm>
            <a:off x="1676400" y="4300538"/>
            <a:ext cx="27924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FF00"/>
                </a:solidFill>
              </a:rPr>
              <a:t>Treasury Building</a:t>
            </a:r>
          </a:p>
        </p:txBody>
      </p:sp>
      <p:sp>
        <p:nvSpPr>
          <p:cNvPr id="5125" name="TextBox 4"/>
          <p:cNvSpPr txBox="1">
            <a:spLocks noChangeArrowheads="1"/>
          </p:cNvSpPr>
          <p:nvPr/>
        </p:nvSpPr>
        <p:spPr bwMode="auto">
          <a:xfrm>
            <a:off x="2743200" y="609600"/>
            <a:ext cx="3255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FF00"/>
                </a:solidFill>
              </a:rPr>
              <a:t>Pennsylvania Avenue</a:t>
            </a:r>
          </a:p>
        </p:txBody>
      </p:sp>
      <p:cxnSp>
        <p:nvCxnSpPr>
          <p:cNvPr id="5126" name="Straight Arrow Connector 5"/>
          <p:cNvCxnSpPr>
            <a:cxnSpLocks noChangeShapeType="1"/>
            <a:stCxn id="5123" idx="0"/>
          </p:cNvCxnSpPr>
          <p:nvPr/>
        </p:nvCxnSpPr>
        <p:spPr bwMode="auto">
          <a:xfrm flipV="1">
            <a:off x="1006475" y="2438400"/>
            <a:ext cx="0" cy="609600"/>
          </a:xfrm>
          <a:prstGeom prst="straightConnector1">
            <a:avLst/>
          </a:prstGeom>
          <a:noFill/>
          <a:ln w="38100" algn="ctr">
            <a:solidFill>
              <a:srgbClr val="FFFF00"/>
            </a:solidFill>
            <a:round/>
            <a:headEnd/>
            <a:tailEnd type="arrow" w="med" len="med"/>
          </a:ln>
        </p:spPr>
      </p:cxnSp>
      <p:cxnSp>
        <p:nvCxnSpPr>
          <p:cNvPr id="5127" name="Straight Arrow Connector 7"/>
          <p:cNvCxnSpPr>
            <a:cxnSpLocks noChangeShapeType="1"/>
            <a:stCxn id="5124" idx="0"/>
          </p:cNvCxnSpPr>
          <p:nvPr/>
        </p:nvCxnSpPr>
        <p:spPr bwMode="auto">
          <a:xfrm flipV="1">
            <a:off x="3073400" y="2895600"/>
            <a:ext cx="1395413" cy="1404938"/>
          </a:xfrm>
          <a:prstGeom prst="straightConnector1">
            <a:avLst/>
          </a:prstGeom>
          <a:noFill/>
          <a:ln w="38100" algn="ctr">
            <a:solidFill>
              <a:srgbClr val="FFFF00"/>
            </a:solidFill>
            <a:round/>
            <a:headEnd/>
            <a:tailEnd type="arrow" w="med" len="med"/>
          </a:ln>
        </p:spPr>
      </p:cxnSp>
      <p:cxnSp>
        <p:nvCxnSpPr>
          <p:cNvPr id="5128" name="Straight Arrow Connector 10"/>
          <p:cNvCxnSpPr>
            <a:cxnSpLocks noChangeShapeType="1"/>
          </p:cNvCxnSpPr>
          <p:nvPr/>
        </p:nvCxnSpPr>
        <p:spPr bwMode="auto">
          <a:xfrm flipH="1" flipV="1">
            <a:off x="2133600" y="457200"/>
            <a:ext cx="609600" cy="414338"/>
          </a:xfrm>
          <a:prstGeom prst="straightConnector1">
            <a:avLst/>
          </a:prstGeom>
          <a:noFill/>
          <a:ln w="38100" algn="ctr">
            <a:solidFill>
              <a:srgbClr val="FFFF00"/>
            </a:solidFill>
            <a:round/>
            <a:headEnd/>
            <a:tailEnd type="arrow" w="med" len="med"/>
          </a:ln>
        </p:spPr>
      </p:cxnSp>
      <p:cxnSp>
        <p:nvCxnSpPr>
          <p:cNvPr id="5129" name="Straight Arrow Connector 13"/>
          <p:cNvCxnSpPr>
            <a:cxnSpLocks noChangeShapeType="1"/>
          </p:cNvCxnSpPr>
          <p:nvPr/>
        </p:nvCxnSpPr>
        <p:spPr bwMode="auto">
          <a:xfrm>
            <a:off x="4371975" y="1133475"/>
            <a:ext cx="4038600" cy="3603625"/>
          </a:xfrm>
          <a:prstGeom prst="straightConnector1">
            <a:avLst/>
          </a:prstGeom>
          <a:noFill/>
          <a:ln w="38100" algn="ctr">
            <a:solidFill>
              <a:srgbClr val="FFFF00"/>
            </a:solidFill>
            <a:round/>
            <a:headEnd/>
            <a:tailEnd type="arrow" w="med" len="med"/>
          </a:ln>
        </p:spPr>
      </p:cxnSp>
      <p:cxnSp>
        <p:nvCxnSpPr>
          <p:cNvPr id="5130" name="Straight Arrow Connector 16"/>
          <p:cNvCxnSpPr>
            <a:cxnSpLocks noChangeShapeType="1"/>
          </p:cNvCxnSpPr>
          <p:nvPr/>
        </p:nvCxnSpPr>
        <p:spPr bwMode="auto">
          <a:xfrm>
            <a:off x="5334000" y="1133475"/>
            <a:ext cx="1447800" cy="1000125"/>
          </a:xfrm>
          <a:prstGeom prst="straightConnector1">
            <a:avLst/>
          </a:prstGeom>
          <a:noFill/>
          <a:ln w="38100" algn="ctr">
            <a:solidFill>
              <a:srgbClr val="FFFF00"/>
            </a:solidFill>
            <a:round/>
            <a:headEnd/>
            <a:tailEnd type="arrow" w="med" len="med"/>
          </a:ln>
        </p:spPr>
      </p:cxnSp>
      <p:sp>
        <p:nvSpPr>
          <p:cNvPr id="5131" name="TextBox 21"/>
          <p:cNvSpPr txBox="1">
            <a:spLocks noChangeArrowheads="1"/>
          </p:cNvSpPr>
          <p:nvPr/>
        </p:nvSpPr>
        <p:spPr bwMode="auto">
          <a:xfrm>
            <a:off x="76200" y="63119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The turns in Pennsylvania Avenue to get around the Treasury Building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WH_ai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47" name="Straight Connector 3"/>
          <p:cNvCxnSpPr>
            <a:cxnSpLocks noChangeShapeType="1"/>
          </p:cNvCxnSpPr>
          <p:nvPr/>
        </p:nvCxnSpPr>
        <p:spPr bwMode="auto">
          <a:xfrm>
            <a:off x="228600" y="381000"/>
            <a:ext cx="6172200" cy="1588"/>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cxnSp>
        <p:nvCxnSpPr>
          <p:cNvPr id="6148" name="Straight Connector 4"/>
          <p:cNvCxnSpPr>
            <a:cxnSpLocks noChangeShapeType="1"/>
          </p:cNvCxnSpPr>
          <p:nvPr/>
        </p:nvCxnSpPr>
        <p:spPr bwMode="auto">
          <a:xfrm rot="16200000" flipH="1">
            <a:off x="4914900" y="2247900"/>
            <a:ext cx="3886200" cy="762000"/>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cxnSp>
        <p:nvCxnSpPr>
          <p:cNvPr id="6149" name="Straight Connector 11"/>
          <p:cNvCxnSpPr>
            <a:cxnSpLocks noChangeShapeType="1"/>
          </p:cNvCxnSpPr>
          <p:nvPr/>
        </p:nvCxnSpPr>
        <p:spPr bwMode="auto">
          <a:xfrm>
            <a:off x="7391400" y="4648200"/>
            <a:ext cx="1600200" cy="152400"/>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sp>
        <p:nvSpPr>
          <p:cNvPr id="6150" name="TextBox 5"/>
          <p:cNvSpPr txBox="1">
            <a:spLocks noChangeArrowheads="1"/>
          </p:cNvSpPr>
          <p:nvPr/>
        </p:nvSpPr>
        <p:spPr bwMode="auto">
          <a:xfrm>
            <a:off x="1517650" y="6311900"/>
            <a:ext cx="6108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The final portion of the  Inaugural Parade route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WH_ai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71" name="Straight Connector 3"/>
          <p:cNvCxnSpPr>
            <a:cxnSpLocks noChangeShapeType="1"/>
          </p:cNvCxnSpPr>
          <p:nvPr/>
        </p:nvCxnSpPr>
        <p:spPr bwMode="auto">
          <a:xfrm>
            <a:off x="228600" y="381000"/>
            <a:ext cx="6172200" cy="1588"/>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cxnSp>
        <p:nvCxnSpPr>
          <p:cNvPr id="7172" name="Straight Connector 4"/>
          <p:cNvCxnSpPr>
            <a:cxnSpLocks noChangeShapeType="1"/>
          </p:cNvCxnSpPr>
          <p:nvPr/>
        </p:nvCxnSpPr>
        <p:spPr bwMode="auto">
          <a:xfrm rot="16200000" flipH="1">
            <a:off x="4914900" y="2247900"/>
            <a:ext cx="3886200" cy="762000"/>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cxnSp>
        <p:nvCxnSpPr>
          <p:cNvPr id="7173" name="Straight Connector 11"/>
          <p:cNvCxnSpPr>
            <a:cxnSpLocks noChangeShapeType="1"/>
          </p:cNvCxnSpPr>
          <p:nvPr/>
        </p:nvCxnSpPr>
        <p:spPr bwMode="auto">
          <a:xfrm>
            <a:off x="7391400" y="4648200"/>
            <a:ext cx="1600200" cy="152400"/>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sp>
        <p:nvSpPr>
          <p:cNvPr id="15" name="Rectangle 14"/>
          <p:cNvSpPr/>
          <p:nvPr/>
        </p:nvSpPr>
        <p:spPr bwMode="auto">
          <a:xfrm>
            <a:off x="1219200" y="609600"/>
            <a:ext cx="609600" cy="22860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7175" name="TextBox 15"/>
          <p:cNvSpPr txBox="1">
            <a:spLocks noChangeArrowheads="1"/>
          </p:cNvSpPr>
          <p:nvPr/>
        </p:nvSpPr>
        <p:spPr bwMode="auto">
          <a:xfrm>
            <a:off x="304800" y="2514600"/>
            <a:ext cx="2362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FF00"/>
                </a:solidFill>
              </a:rPr>
              <a:t>Presidential Reviewing Stand</a:t>
            </a:r>
          </a:p>
        </p:txBody>
      </p:sp>
      <p:cxnSp>
        <p:nvCxnSpPr>
          <p:cNvPr id="7176" name="Straight Arrow Connector 17"/>
          <p:cNvCxnSpPr>
            <a:cxnSpLocks noChangeShapeType="1"/>
          </p:cNvCxnSpPr>
          <p:nvPr/>
        </p:nvCxnSpPr>
        <p:spPr bwMode="auto">
          <a:xfrm rot="16200000" flipH="1">
            <a:off x="914400" y="1676400"/>
            <a:ext cx="1447800" cy="76200"/>
          </a:xfrm>
          <a:prstGeom prst="straightConnector1">
            <a:avLst/>
          </a:prstGeom>
          <a:noFill/>
          <a:ln w="73025" algn="ctr">
            <a:solidFill>
              <a:srgbClr val="FF0000"/>
            </a:solidFill>
            <a:round/>
            <a:headEnd type="stealth" w="med" len="me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WH_ai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195" name="Straight Connector 3"/>
          <p:cNvCxnSpPr>
            <a:cxnSpLocks noChangeShapeType="1"/>
          </p:cNvCxnSpPr>
          <p:nvPr/>
        </p:nvCxnSpPr>
        <p:spPr bwMode="auto">
          <a:xfrm>
            <a:off x="228600" y="381000"/>
            <a:ext cx="6172200" cy="1588"/>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cxnSp>
        <p:nvCxnSpPr>
          <p:cNvPr id="8196" name="Straight Connector 4"/>
          <p:cNvCxnSpPr>
            <a:cxnSpLocks noChangeShapeType="1"/>
          </p:cNvCxnSpPr>
          <p:nvPr/>
        </p:nvCxnSpPr>
        <p:spPr bwMode="auto">
          <a:xfrm rot="16200000" flipH="1">
            <a:off x="4914900" y="2247900"/>
            <a:ext cx="3886200" cy="762000"/>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cxnSp>
        <p:nvCxnSpPr>
          <p:cNvPr id="8197" name="Straight Connector 11"/>
          <p:cNvCxnSpPr>
            <a:cxnSpLocks noChangeShapeType="1"/>
          </p:cNvCxnSpPr>
          <p:nvPr/>
        </p:nvCxnSpPr>
        <p:spPr bwMode="auto">
          <a:xfrm>
            <a:off x="7391400" y="4648200"/>
            <a:ext cx="1600200" cy="152400"/>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sp>
        <p:nvSpPr>
          <p:cNvPr id="15" name="Rectangle 14"/>
          <p:cNvSpPr/>
          <p:nvPr/>
        </p:nvSpPr>
        <p:spPr bwMode="auto">
          <a:xfrm>
            <a:off x="1219200" y="609600"/>
            <a:ext cx="609600" cy="22860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199" name="TextBox 15"/>
          <p:cNvSpPr txBox="1">
            <a:spLocks noChangeArrowheads="1"/>
          </p:cNvSpPr>
          <p:nvPr/>
        </p:nvSpPr>
        <p:spPr bwMode="auto">
          <a:xfrm>
            <a:off x="304800" y="2514600"/>
            <a:ext cx="2362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FF00"/>
                </a:solidFill>
              </a:rPr>
              <a:t>Presidential Reviewing Stand</a:t>
            </a:r>
          </a:p>
        </p:txBody>
      </p:sp>
      <p:cxnSp>
        <p:nvCxnSpPr>
          <p:cNvPr id="8200" name="Straight Arrow Connector 17"/>
          <p:cNvCxnSpPr>
            <a:cxnSpLocks noChangeShapeType="1"/>
          </p:cNvCxnSpPr>
          <p:nvPr/>
        </p:nvCxnSpPr>
        <p:spPr bwMode="auto">
          <a:xfrm rot="16200000" flipH="1">
            <a:off x="914400" y="1676400"/>
            <a:ext cx="1447800" cy="76200"/>
          </a:xfrm>
          <a:prstGeom prst="straightConnector1">
            <a:avLst/>
          </a:prstGeom>
          <a:noFill/>
          <a:ln w="73025" algn="ctr">
            <a:solidFill>
              <a:srgbClr val="FF0000"/>
            </a:solidFill>
            <a:round/>
            <a:headEnd type="stealth" w="med" len="med"/>
            <a:tailEnd/>
          </a:ln>
          <a:extLst>
            <a:ext uri="{909E8E84-426E-40DD-AFC4-6F175D3DCCD1}">
              <a14:hiddenFill xmlns:a14="http://schemas.microsoft.com/office/drawing/2010/main">
                <a:noFill/>
              </a14:hiddenFill>
            </a:ext>
          </a:extLst>
        </p:spPr>
      </p:cxnSp>
      <p:sp>
        <p:nvSpPr>
          <p:cNvPr id="22" name="Rectangle 21"/>
          <p:cNvSpPr/>
          <p:nvPr/>
        </p:nvSpPr>
        <p:spPr bwMode="auto">
          <a:xfrm>
            <a:off x="1905000" y="609600"/>
            <a:ext cx="1905000" cy="22860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202" name="TextBox 22"/>
          <p:cNvSpPr txBox="1">
            <a:spLocks noChangeArrowheads="1"/>
          </p:cNvSpPr>
          <p:nvPr/>
        </p:nvSpPr>
        <p:spPr bwMode="auto">
          <a:xfrm>
            <a:off x="2057400" y="914400"/>
            <a:ext cx="1509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FF00"/>
                </a:solidFill>
              </a:rPr>
              <a:t>My Stands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8915400" cy="635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493713" y="6396038"/>
            <a:ext cx="8285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Six inches of snow in Washington the day before the inauguration</a:t>
            </a:r>
          </a:p>
        </p:txBody>
      </p:sp>
      <p:sp>
        <p:nvSpPr>
          <p:cNvPr id="9220" name="TextBox 1"/>
          <p:cNvSpPr txBox="1">
            <a:spLocks noChangeArrowheads="1"/>
          </p:cNvSpPr>
          <p:nvPr/>
        </p:nvSpPr>
        <p:spPr bwMode="auto">
          <a:xfrm>
            <a:off x="4572000" y="5486400"/>
            <a:ext cx="436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0000"/>
                </a:solidFill>
              </a:rPr>
              <a:t>One of many abandoned cars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3225"/>
            <a:ext cx="51816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extBox 1"/>
          <p:cNvSpPr txBox="1">
            <a:spLocks noChangeArrowheads="1"/>
          </p:cNvSpPr>
          <p:nvPr/>
        </p:nvSpPr>
        <p:spPr bwMode="auto">
          <a:xfrm>
            <a:off x="-6350" y="147638"/>
            <a:ext cx="47291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FF00"/>
                </a:solidFill>
              </a:rPr>
              <a:t>Car with President Eisenhower </a:t>
            </a:r>
          </a:p>
          <a:p>
            <a:pPr eaLnBrk="1" hangingPunct="1"/>
            <a:r>
              <a:rPr lang="en-US" sz="2800">
                <a:solidFill>
                  <a:srgbClr val="FFFF00"/>
                </a:solidFill>
              </a:rPr>
              <a:t>and President-elect Kennedy</a:t>
            </a:r>
          </a:p>
        </p:txBody>
      </p:sp>
      <p:sp>
        <p:nvSpPr>
          <p:cNvPr id="10244" name="Rectangle 2"/>
          <p:cNvSpPr>
            <a:spLocks noChangeArrowheads="1"/>
          </p:cNvSpPr>
          <p:nvPr/>
        </p:nvSpPr>
        <p:spPr bwMode="auto">
          <a:xfrm>
            <a:off x="2743200" y="2743200"/>
            <a:ext cx="381000" cy="152400"/>
          </a:xfrm>
          <a:prstGeom prst="rect">
            <a:avLst/>
          </a:prstGeom>
          <a:solidFill>
            <a:srgbClr val="FF0000"/>
          </a:solidFill>
          <a:ln w="9525" algn="ctr">
            <a:solidFill>
              <a:schemeClr val="tx1"/>
            </a:solidFill>
            <a:round/>
            <a:headEnd/>
            <a:tailEnd/>
          </a:ln>
        </p:spPr>
        <p:txBody>
          <a:bodyPr/>
          <a:lstStyle/>
          <a:p>
            <a:endParaRPr lang="en-US"/>
          </a:p>
        </p:txBody>
      </p:sp>
      <p:cxnSp>
        <p:nvCxnSpPr>
          <p:cNvPr id="10245" name="Straight Arrow Connector 4"/>
          <p:cNvCxnSpPr>
            <a:cxnSpLocks noChangeShapeType="1"/>
          </p:cNvCxnSpPr>
          <p:nvPr/>
        </p:nvCxnSpPr>
        <p:spPr bwMode="auto">
          <a:xfrm>
            <a:off x="1625600" y="1203325"/>
            <a:ext cx="1143000" cy="1447800"/>
          </a:xfrm>
          <a:prstGeom prst="straightConnector1">
            <a:avLst/>
          </a:prstGeom>
          <a:noFill/>
          <a:ln w="38100" algn="ctr">
            <a:solidFill>
              <a:srgbClr val="FF0000"/>
            </a:solidFill>
            <a:round/>
            <a:headEnd/>
            <a:tailEnd type="arrow" w="med" len="med"/>
          </a:ln>
        </p:spPr>
      </p:cxnSp>
      <p:sp>
        <p:nvSpPr>
          <p:cNvPr id="10246" name="TextBox 7"/>
          <p:cNvSpPr txBox="1">
            <a:spLocks noChangeArrowheads="1"/>
          </p:cNvSpPr>
          <p:nvPr/>
        </p:nvSpPr>
        <p:spPr bwMode="auto">
          <a:xfrm>
            <a:off x="2933700" y="28194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C00000"/>
                </a:solidFill>
              </a:rPr>
              <a:t>*</a:t>
            </a:r>
          </a:p>
        </p:txBody>
      </p:sp>
      <p:sp>
        <p:nvSpPr>
          <p:cNvPr id="10247" name="TextBox 8"/>
          <p:cNvSpPr txBox="1">
            <a:spLocks noChangeArrowheads="1"/>
          </p:cNvSpPr>
          <p:nvPr/>
        </p:nvSpPr>
        <p:spPr bwMode="auto">
          <a:xfrm>
            <a:off x="3963988" y="1203325"/>
            <a:ext cx="94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FF00"/>
                </a:solidFill>
              </a:rPr>
              <a:t>AKC</a:t>
            </a:r>
          </a:p>
        </p:txBody>
      </p:sp>
      <p:cxnSp>
        <p:nvCxnSpPr>
          <p:cNvPr id="10248" name="Straight Arrow Connector 11"/>
          <p:cNvCxnSpPr>
            <a:cxnSpLocks noChangeShapeType="1"/>
          </p:cNvCxnSpPr>
          <p:nvPr/>
        </p:nvCxnSpPr>
        <p:spPr bwMode="auto">
          <a:xfrm flipH="1">
            <a:off x="3429000" y="1689100"/>
            <a:ext cx="1006475" cy="1206500"/>
          </a:xfrm>
          <a:prstGeom prst="straightConnector1">
            <a:avLst/>
          </a:prstGeom>
          <a:noFill/>
          <a:ln w="38100" algn="ctr">
            <a:solidFill>
              <a:srgbClr val="FF0000"/>
            </a:solidFill>
            <a:round/>
            <a:headEnd/>
            <a:tailEnd type="arrow" w="med" len="med"/>
          </a:ln>
        </p:spPr>
      </p:cxnSp>
      <p:sp>
        <p:nvSpPr>
          <p:cNvPr id="10249" name="TextBox 10"/>
          <p:cNvSpPr txBox="1">
            <a:spLocks noChangeArrowheads="1"/>
          </p:cNvSpPr>
          <p:nvPr/>
        </p:nvSpPr>
        <p:spPr bwMode="auto">
          <a:xfrm>
            <a:off x="5486400" y="1101725"/>
            <a:ext cx="35798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Ten Feet from Two Presidents</a:t>
            </a:r>
          </a:p>
          <a:p>
            <a:pPr eaLnBrk="1" hangingPunct="1"/>
            <a:endParaRPr lang="en-US"/>
          </a:p>
          <a:p>
            <a:pPr eaLnBrk="1" hangingPunct="1"/>
            <a:r>
              <a:rPr lang="en-US"/>
              <a:t>For breakfast, JFK met Eisenhower at the White House. Then, with their wives, took a single car to the Capitol. For several minutes the car parked just in front of me. The only thing preventing me from tapping on the window and saying “Hi” was my own reluctance.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C0C0C0"/>
      </a:dk1>
      <a:lt1>
        <a:srgbClr val="FFFFFF"/>
      </a:lt1>
      <a:dk2>
        <a:srgbClr val="0033CC"/>
      </a:dk2>
      <a:lt2>
        <a:srgbClr val="FFFFFF"/>
      </a:lt2>
      <a:accent1>
        <a:srgbClr val="00CC99"/>
      </a:accent1>
      <a:accent2>
        <a:srgbClr val="3333CC"/>
      </a:accent2>
      <a:accent3>
        <a:srgbClr val="AAADE2"/>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3006</TotalTime>
  <Words>366</Words>
  <Application>Microsoft Office PowerPoint</Application>
  <PresentationFormat>On-screen Show (4:3)</PresentationFormat>
  <Paragraphs>51</Paragraphs>
  <Slides>22</Slides>
  <Notes>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Default Design</vt:lpstr>
      <vt:lpstr>Memories of Inauguration Day January 20, 1961</vt:lpstr>
      <vt:lpstr>Don’t Believe All You Read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Texas at 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Pocahontas as told by an admirer</dc:title>
  <dc:creator>Alan Kaylor Cline</dc:creator>
  <cp:lastModifiedBy>Alan</cp:lastModifiedBy>
  <cp:revision>35</cp:revision>
  <dcterms:created xsi:type="dcterms:W3CDTF">2001-12-07T04:16:19Z</dcterms:created>
  <dcterms:modified xsi:type="dcterms:W3CDTF">2013-01-21T23:14:04Z</dcterms:modified>
</cp:coreProperties>
</file>