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1"/>
  </p:notesMasterIdLst>
  <p:sldIdLst>
    <p:sldId id="256" r:id="rId2"/>
    <p:sldId id="273" r:id="rId3"/>
    <p:sldId id="274" r:id="rId4"/>
    <p:sldId id="278" r:id="rId5"/>
    <p:sldId id="280" r:id="rId6"/>
    <p:sldId id="282" r:id="rId7"/>
    <p:sldId id="335" r:id="rId8"/>
    <p:sldId id="329" r:id="rId9"/>
    <p:sldId id="330" r:id="rId10"/>
    <p:sldId id="331" r:id="rId11"/>
    <p:sldId id="332" r:id="rId12"/>
    <p:sldId id="334" r:id="rId13"/>
    <p:sldId id="293" r:id="rId14"/>
    <p:sldId id="294" r:id="rId15"/>
    <p:sldId id="295" r:id="rId16"/>
    <p:sldId id="296" r:id="rId17"/>
    <p:sldId id="297" r:id="rId18"/>
    <p:sldId id="298" r:id="rId19"/>
    <p:sldId id="319" r:id="rId20"/>
    <p:sldId id="299" r:id="rId21"/>
    <p:sldId id="320" r:id="rId22"/>
    <p:sldId id="321" r:id="rId23"/>
    <p:sldId id="322" r:id="rId24"/>
    <p:sldId id="324" r:id="rId25"/>
    <p:sldId id="300" r:id="rId26"/>
    <p:sldId id="301" r:id="rId27"/>
    <p:sldId id="302" r:id="rId28"/>
    <p:sldId id="303" r:id="rId29"/>
    <p:sldId id="283" r:id="rId30"/>
    <p:sldId id="285" r:id="rId31"/>
    <p:sldId id="284" r:id="rId32"/>
    <p:sldId id="286" r:id="rId33"/>
    <p:sldId id="304" r:id="rId34"/>
    <p:sldId id="336" r:id="rId35"/>
    <p:sldId id="337" r:id="rId36"/>
    <p:sldId id="338" r:id="rId37"/>
    <p:sldId id="339" r:id="rId38"/>
    <p:sldId id="363" r:id="rId39"/>
    <p:sldId id="342" r:id="rId40"/>
    <p:sldId id="343" r:id="rId41"/>
    <p:sldId id="344" r:id="rId42"/>
    <p:sldId id="345" r:id="rId43"/>
    <p:sldId id="346" r:id="rId44"/>
    <p:sldId id="347" r:id="rId45"/>
    <p:sldId id="348" r:id="rId46"/>
    <p:sldId id="349" r:id="rId47"/>
    <p:sldId id="350" r:id="rId48"/>
    <p:sldId id="351" r:id="rId49"/>
    <p:sldId id="352" r:id="rId50"/>
    <p:sldId id="353" r:id="rId51"/>
    <p:sldId id="355" r:id="rId52"/>
    <p:sldId id="356" r:id="rId53"/>
    <p:sldId id="357" r:id="rId54"/>
    <p:sldId id="358" r:id="rId55"/>
    <p:sldId id="359" r:id="rId56"/>
    <p:sldId id="360" r:id="rId57"/>
    <p:sldId id="361" r:id="rId58"/>
    <p:sldId id="362" r:id="rId59"/>
    <p:sldId id="316" r:id="rId6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-27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05AF76-78AC-433F-9B91-E9E459B6ED2F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DC7683-33CB-4DC2-9809-E34971548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537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http://www.smartplanet.com/blog/thinking-tech/what-is-the-worlds-data-storage-capacity/6256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DC7683-33CB-4DC2-9809-E34971548839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161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BD7DF-53EE-4829-B7F6-03A9636B3C1A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09FF-43C1-453D-ABB0-DAC8D012E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805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BD7DF-53EE-4829-B7F6-03A9636B3C1A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09FF-43C1-453D-ABB0-DAC8D012E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880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BD7DF-53EE-4829-B7F6-03A9636B3C1A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09FF-43C1-453D-ABB0-DAC8D012E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331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BD7DF-53EE-4829-B7F6-03A9636B3C1A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09FF-43C1-453D-ABB0-DAC8D012E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054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BD7DF-53EE-4829-B7F6-03A9636B3C1A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09FF-43C1-453D-ABB0-DAC8D012E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746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BD7DF-53EE-4829-B7F6-03A9636B3C1A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09FF-43C1-453D-ABB0-DAC8D012E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919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BD7DF-53EE-4829-B7F6-03A9636B3C1A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09FF-43C1-453D-ABB0-DAC8D012E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97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BD7DF-53EE-4829-B7F6-03A9636B3C1A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09FF-43C1-453D-ABB0-DAC8D012E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39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BD7DF-53EE-4829-B7F6-03A9636B3C1A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09FF-43C1-453D-ABB0-DAC8D012E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676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BD7DF-53EE-4829-B7F6-03A9636B3C1A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09FF-43C1-453D-ABB0-DAC8D012E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167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BD7DF-53EE-4829-B7F6-03A9636B3C1A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09FF-43C1-453D-ABB0-DAC8D012E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645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BD7DF-53EE-4829-B7F6-03A9636B3C1A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809FF-43C1-453D-ABB0-DAC8D012E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1197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fFiV4ymEDfY&amp;feature=related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92037"/>
            <a:ext cx="7772400" cy="296025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Linear Algebra</a:t>
            </a:r>
            <a:br>
              <a:rPr lang="en-US" dirty="0" smtClean="0"/>
            </a:br>
            <a:r>
              <a:rPr lang="en-US" dirty="0" smtClean="0"/>
              <a:t>in a </a:t>
            </a:r>
            <a:br>
              <a:rPr lang="en-US" dirty="0" smtClean="0"/>
            </a:br>
            <a:r>
              <a:rPr lang="en-US" dirty="0" smtClean="0"/>
              <a:t>Computational Setting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3100" i="1" dirty="0" smtClean="0"/>
              <a:t>Alan </a:t>
            </a:r>
            <a:r>
              <a:rPr lang="en-US" sz="3100" i="1" dirty="0" err="1" smtClean="0"/>
              <a:t>Kaylor</a:t>
            </a:r>
            <a:r>
              <a:rPr lang="en-US" sz="3100" i="1" dirty="0" smtClean="0"/>
              <a:t> Cline</a:t>
            </a:r>
            <a:endParaRPr lang="en-US" sz="31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55455" y="5668819"/>
            <a:ext cx="6400800" cy="1055255"/>
          </a:xfrm>
        </p:spPr>
        <p:txBody>
          <a:bodyPr>
            <a:normAutofit/>
          </a:bodyPr>
          <a:lstStyle/>
          <a:p>
            <a:pPr algn="r"/>
            <a:r>
              <a:rPr lang="en-US" sz="2400" dirty="0" smtClean="0"/>
              <a:t>DS</a:t>
            </a:r>
            <a:endParaRPr lang="en-US" sz="2400" dirty="0" smtClean="0"/>
          </a:p>
          <a:p>
            <a:pPr algn="r"/>
            <a:r>
              <a:rPr lang="en-US" sz="2400" dirty="0" smtClean="0"/>
              <a:t>September 24, 2014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372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95679" y="294809"/>
            <a:ext cx="7952643" cy="6268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But the model was </a:t>
            </a:r>
            <a:r>
              <a:rPr lang="en-US" sz="2800" b="1" dirty="0" smtClean="0">
                <a:solidFill>
                  <a:srgbClr val="FFFF00"/>
                </a:solidFill>
              </a:rPr>
              <a:t>not</a:t>
            </a:r>
            <a:r>
              <a:rPr lang="en-US" sz="2800" dirty="0" smtClean="0"/>
              <a:t> perfect </a:t>
            </a:r>
          </a:p>
          <a:p>
            <a:pPr algn="ctr"/>
            <a:r>
              <a:rPr lang="en-US" sz="2800" dirty="0" smtClean="0"/>
              <a:t>and there </a:t>
            </a:r>
            <a:r>
              <a:rPr lang="en-US" sz="2800" b="1" dirty="0" smtClean="0">
                <a:solidFill>
                  <a:srgbClr val="FFFF00"/>
                </a:solidFill>
              </a:rPr>
              <a:t>were</a:t>
            </a:r>
            <a:r>
              <a:rPr lang="en-US" sz="2800" dirty="0" smtClean="0"/>
              <a:t> error in the timings </a:t>
            </a:r>
          </a:p>
          <a:p>
            <a:endParaRPr lang="en-US" sz="2800" dirty="0" smtClean="0"/>
          </a:p>
          <a:p>
            <a:r>
              <a:rPr lang="en-US" sz="2800" dirty="0" smtClean="0"/>
              <a:t>So we do not expect to get any values </a:t>
            </a:r>
            <a:r>
              <a:rPr lang="en-US" sz="2800" i="1" dirty="0" smtClean="0">
                <a:solidFill>
                  <a:srgbClr val="FF0000"/>
                </a:solidFill>
              </a:rPr>
              <a:t>a</a:t>
            </a:r>
            <a:r>
              <a:rPr lang="en-US" sz="2800" i="1" dirty="0"/>
              <a:t>, </a:t>
            </a:r>
            <a:r>
              <a:rPr lang="en-US" sz="2800" i="1" dirty="0">
                <a:solidFill>
                  <a:srgbClr val="FF0000"/>
                </a:solidFill>
              </a:rPr>
              <a:t>b</a:t>
            </a:r>
            <a:r>
              <a:rPr lang="en-US" sz="2800" i="1" dirty="0"/>
              <a:t>, </a:t>
            </a:r>
            <a:r>
              <a:rPr lang="en-US" sz="2800" i="1" dirty="0">
                <a:solidFill>
                  <a:srgbClr val="FF0000"/>
                </a:solidFill>
              </a:rPr>
              <a:t>c</a:t>
            </a:r>
            <a:r>
              <a:rPr lang="en-US" sz="2800" i="1" dirty="0"/>
              <a:t>, </a:t>
            </a:r>
            <a:r>
              <a:rPr lang="en-US" sz="2800" i="1" dirty="0">
                <a:solidFill>
                  <a:srgbClr val="FF0000"/>
                </a:solidFill>
              </a:rPr>
              <a:t>d</a:t>
            </a:r>
            <a:r>
              <a:rPr lang="en-US" sz="2800" i="1" dirty="0"/>
              <a:t>, and </a:t>
            </a:r>
            <a:r>
              <a:rPr lang="en-US" sz="2800" i="1" dirty="0" smtClean="0">
                <a:solidFill>
                  <a:srgbClr val="FF0000"/>
                </a:solidFill>
              </a:rPr>
              <a:t>e </a:t>
            </a:r>
            <a:r>
              <a:rPr lang="en-US" sz="2800" i="1" dirty="0" smtClean="0"/>
              <a:t>so that: 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  <a:p>
            <a:pPr algn="ctr"/>
            <a:r>
              <a:rPr lang="en-US" sz="2800" i="1" dirty="0" smtClean="0">
                <a:solidFill>
                  <a:srgbClr val="FF0000"/>
                </a:solidFill>
              </a:rPr>
              <a:t>a</a:t>
            </a:r>
            <a:r>
              <a:rPr lang="en-US" sz="2800" i="1" dirty="0" smtClean="0"/>
              <a:t> + </a:t>
            </a:r>
            <a:r>
              <a:rPr lang="en-US" sz="2800" i="1" dirty="0" smtClean="0">
                <a:solidFill>
                  <a:srgbClr val="FF0000"/>
                </a:solidFill>
              </a:rPr>
              <a:t>b</a:t>
            </a:r>
            <a:r>
              <a:rPr lang="en-US" sz="2800" i="1" dirty="0" smtClean="0"/>
              <a:t>·log</a:t>
            </a:r>
            <a:r>
              <a:rPr lang="en-US" sz="2800" i="1" baseline="-25000" dirty="0" smtClean="0"/>
              <a:t>2</a:t>
            </a:r>
            <a:r>
              <a:rPr lang="en-US" sz="2800" i="1" dirty="0" smtClean="0"/>
              <a:t>(</a:t>
            </a:r>
            <a:r>
              <a:rPr lang="en-US" sz="2800" i="1" dirty="0" err="1" smtClean="0"/>
              <a:t>n</a:t>
            </a:r>
            <a:r>
              <a:rPr lang="en-US" sz="2800" i="1" baseline="-25000" dirty="0" err="1" smtClean="0"/>
              <a:t>i</a:t>
            </a:r>
            <a:r>
              <a:rPr lang="en-US" sz="2800" i="1" dirty="0" smtClean="0"/>
              <a:t>) + </a:t>
            </a:r>
            <a:r>
              <a:rPr lang="en-US" sz="2800" i="1" dirty="0" err="1" smtClean="0">
                <a:solidFill>
                  <a:srgbClr val="FF0000"/>
                </a:solidFill>
              </a:rPr>
              <a:t>c</a:t>
            </a:r>
            <a:r>
              <a:rPr lang="en-US" sz="2800" i="1" dirty="0" err="1"/>
              <a:t>·n</a:t>
            </a:r>
            <a:r>
              <a:rPr lang="en-US" sz="2800" i="1" baseline="-25000" dirty="0" err="1"/>
              <a:t>i</a:t>
            </a:r>
            <a:r>
              <a:rPr lang="en-US" sz="2800" i="1" dirty="0" smtClean="0"/>
              <a:t> + </a:t>
            </a:r>
            <a:r>
              <a:rPr lang="en-US" sz="2800" i="1" dirty="0" smtClean="0">
                <a:solidFill>
                  <a:srgbClr val="FF0000"/>
                </a:solidFill>
              </a:rPr>
              <a:t>d</a:t>
            </a:r>
            <a:r>
              <a:rPr lang="en-US" sz="2800" i="1" dirty="0" smtClean="0"/>
              <a:t>·n</a:t>
            </a:r>
            <a:r>
              <a:rPr lang="en-US" sz="2800" i="1" baseline="-25000" dirty="0" smtClean="0"/>
              <a:t>i</a:t>
            </a:r>
            <a:r>
              <a:rPr lang="en-US" sz="2800" i="1" dirty="0" smtClean="0"/>
              <a:t>·log</a:t>
            </a:r>
            <a:r>
              <a:rPr lang="en-US" sz="2800" i="1" baseline="-25000" dirty="0" smtClean="0"/>
              <a:t>2</a:t>
            </a:r>
            <a:r>
              <a:rPr lang="en-US" sz="2800" i="1" dirty="0"/>
              <a:t>(</a:t>
            </a:r>
            <a:r>
              <a:rPr lang="en-US" sz="2800" i="1" dirty="0" err="1"/>
              <a:t>n</a:t>
            </a:r>
            <a:r>
              <a:rPr lang="en-US" sz="2800" i="1" baseline="-25000" dirty="0" err="1"/>
              <a:t>i</a:t>
            </a:r>
            <a:r>
              <a:rPr lang="en-US" sz="2800" i="1" dirty="0"/>
              <a:t>) </a:t>
            </a:r>
            <a:r>
              <a:rPr lang="en-US" sz="2800" i="1" dirty="0" smtClean="0"/>
              <a:t>+</a:t>
            </a:r>
            <a:r>
              <a:rPr lang="en-US" sz="2800" i="1" dirty="0" smtClean="0">
                <a:solidFill>
                  <a:srgbClr val="FF0000"/>
                </a:solidFill>
              </a:rPr>
              <a:t>e</a:t>
            </a:r>
            <a:r>
              <a:rPr lang="en-US" sz="2800" i="1" dirty="0" smtClean="0"/>
              <a:t>·n</a:t>
            </a:r>
            <a:r>
              <a:rPr lang="en-US" sz="2800" i="1" baseline="-25000" dirty="0" smtClean="0"/>
              <a:t>i</a:t>
            </a:r>
            <a:r>
              <a:rPr lang="en-US" sz="2800" i="1" baseline="30000" dirty="0" smtClean="0"/>
              <a:t>2 </a:t>
            </a:r>
            <a:r>
              <a:rPr lang="en-US" sz="2800" b="1" i="1" dirty="0" smtClean="0">
                <a:solidFill>
                  <a:srgbClr val="FFFF00"/>
                </a:solidFill>
              </a:rPr>
              <a:t>=</a:t>
            </a:r>
            <a:r>
              <a:rPr lang="en-US" sz="2800" i="1" baseline="30000" dirty="0" smtClean="0"/>
              <a:t>  </a:t>
            </a:r>
            <a:r>
              <a:rPr lang="en-US" sz="2800" dirty="0" err="1" smtClean="0"/>
              <a:t>t</a:t>
            </a:r>
            <a:r>
              <a:rPr lang="en-US" sz="2800" baseline="-25000" dirty="0" err="1" smtClean="0"/>
              <a:t>i</a:t>
            </a:r>
            <a:endParaRPr lang="en-US" sz="2800" baseline="-25000" dirty="0" smtClean="0"/>
          </a:p>
          <a:p>
            <a:pPr algn="ctr"/>
            <a:endParaRPr lang="en-US" sz="2800" i="1" baseline="-25000" dirty="0"/>
          </a:p>
          <a:p>
            <a:pPr algn="ctr"/>
            <a:r>
              <a:rPr lang="en-US" sz="2800" i="1" dirty="0" smtClean="0"/>
              <a:t>for </a:t>
            </a:r>
            <a:r>
              <a:rPr lang="en-US" sz="2800" i="1" dirty="0" err="1" smtClean="0"/>
              <a:t>i</a:t>
            </a:r>
            <a:r>
              <a:rPr lang="en-US" sz="2800" i="1" dirty="0" smtClean="0"/>
              <a:t> =1,…,30</a:t>
            </a:r>
          </a:p>
          <a:p>
            <a:endParaRPr lang="en-US" sz="2800" dirty="0" smtClean="0"/>
          </a:p>
          <a:p>
            <a:r>
              <a:rPr lang="en-US" sz="2800" dirty="0" smtClean="0"/>
              <a:t>We will settle for </a:t>
            </a:r>
            <a:r>
              <a:rPr lang="en-US" sz="2800" dirty="0"/>
              <a:t>values </a:t>
            </a:r>
            <a:r>
              <a:rPr lang="en-US" sz="2800" i="1" dirty="0" smtClean="0">
                <a:solidFill>
                  <a:srgbClr val="FF0000"/>
                </a:solidFill>
              </a:rPr>
              <a:t>a</a:t>
            </a:r>
            <a:r>
              <a:rPr lang="en-US" sz="2800" i="1" dirty="0"/>
              <a:t>, </a:t>
            </a:r>
            <a:r>
              <a:rPr lang="en-US" sz="2800" i="1" dirty="0">
                <a:solidFill>
                  <a:srgbClr val="FF0000"/>
                </a:solidFill>
              </a:rPr>
              <a:t>b</a:t>
            </a:r>
            <a:r>
              <a:rPr lang="en-US" sz="2800" i="1" dirty="0"/>
              <a:t>, </a:t>
            </a:r>
            <a:r>
              <a:rPr lang="en-US" sz="2800" i="1" dirty="0">
                <a:solidFill>
                  <a:srgbClr val="FF0000"/>
                </a:solidFill>
              </a:rPr>
              <a:t>c</a:t>
            </a:r>
            <a:r>
              <a:rPr lang="en-US" sz="2800" i="1" dirty="0"/>
              <a:t>, </a:t>
            </a:r>
            <a:r>
              <a:rPr lang="en-US" sz="2800" i="1" dirty="0">
                <a:solidFill>
                  <a:srgbClr val="FF0000"/>
                </a:solidFill>
              </a:rPr>
              <a:t>d</a:t>
            </a:r>
            <a:r>
              <a:rPr lang="en-US" sz="2800" i="1" dirty="0"/>
              <a:t>, and </a:t>
            </a:r>
            <a:r>
              <a:rPr lang="en-US" sz="2800" i="1" dirty="0">
                <a:solidFill>
                  <a:srgbClr val="FF0000"/>
                </a:solidFill>
              </a:rPr>
              <a:t>e </a:t>
            </a:r>
            <a:r>
              <a:rPr lang="en-US" sz="2800" i="1" dirty="0"/>
              <a:t>so that: </a:t>
            </a:r>
            <a:endParaRPr lang="en-US" sz="2800" i="1" dirty="0" smtClean="0"/>
          </a:p>
          <a:p>
            <a:pPr algn="ctr"/>
            <a:r>
              <a:rPr lang="en-US" sz="2800" dirty="0"/>
              <a:t/>
            </a:r>
            <a:br>
              <a:rPr lang="en-US" sz="2800" dirty="0"/>
            </a:br>
            <a:r>
              <a:rPr lang="en-US" sz="2800" i="1" dirty="0">
                <a:solidFill>
                  <a:srgbClr val="FF0000"/>
                </a:solidFill>
              </a:rPr>
              <a:t>a</a:t>
            </a:r>
            <a:r>
              <a:rPr lang="en-US" sz="2800" i="1" dirty="0"/>
              <a:t> + </a:t>
            </a:r>
            <a:r>
              <a:rPr lang="en-US" sz="2800" i="1" dirty="0">
                <a:solidFill>
                  <a:srgbClr val="FF0000"/>
                </a:solidFill>
              </a:rPr>
              <a:t>b</a:t>
            </a:r>
            <a:r>
              <a:rPr lang="en-US" sz="2800" i="1" dirty="0"/>
              <a:t>·log</a:t>
            </a:r>
            <a:r>
              <a:rPr lang="en-US" sz="2800" i="1" baseline="-25000" dirty="0"/>
              <a:t>2</a:t>
            </a:r>
            <a:r>
              <a:rPr lang="en-US" sz="2800" i="1" dirty="0"/>
              <a:t>(</a:t>
            </a:r>
            <a:r>
              <a:rPr lang="en-US" sz="2800" i="1" dirty="0" err="1"/>
              <a:t>n</a:t>
            </a:r>
            <a:r>
              <a:rPr lang="en-US" sz="2800" i="1" baseline="-25000" dirty="0" err="1"/>
              <a:t>i</a:t>
            </a:r>
            <a:r>
              <a:rPr lang="en-US" sz="2800" i="1" dirty="0"/>
              <a:t>) + </a:t>
            </a:r>
            <a:r>
              <a:rPr lang="en-US" sz="2800" i="1" dirty="0" err="1">
                <a:solidFill>
                  <a:srgbClr val="FF0000"/>
                </a:solidFill>
              </a:rPr>
              <a:t>c</a:t>
            </a:r>
            <a:r>
              <a:rPr lang="en-US" sz="2800" i="1" dirty="0" err="1"/>
              <a:t>·n</a:t>
            </a:r>
            <a:r>
              <a:rPr lang="en-US" sz="2800" i="1" baseline="-25000" dirty="0" err="1"/>
              <a:t>i</a:t>
            </a:r>
            <a:r>
              <a:rPr lang="en-US" sz="2800" i="1" dirty="0"/>
              <a:t> + </a:t>
            </a:r>
            <a:r>
              <a:rPr lang="en-US" sz="2800" i="1" dirty="0">
                <a:solidFill>
                  <a:srgbClr val="FF0000"/>
                </a:solidFill>
              </a:rPr>
              <a:t>d</a:t>
            </a:r>
            <a:r>
              <a:rPr lang="en-US" sz="2800" i="1" dirty="0"/>
              <a:t>·n</a:t>
            </a:r>
            <a:r>
              <a:rPr lang="en-US" sz="2800" i="1" baseline="-25000" dirty="0"/>
              <a:t>i</a:t>
            </a:r>
            <a:r>
              <a:rPr lang="en-US" sz="2800" i="1" dirty="0"/>
              <a:t>·log</a:t>
            </a:r>
            <a:r>
              <a:rPr lang="en-US" sz="2800" i="1" baseline="-25000" dirty="0"/>
              <a:t>2</a:t>
            </a:r>
            <a:r>
              <a:rPr lang="en-US" sz="2800" i="1" dirty="0"/>
              <a:t>(</a:t>
            </a:r>
            <a:r>
              <a:rPr lang="en-US" sz="2800" i="1" dirty="0" err="1"/>
              <a:t>n</a:t>
            </a:r>
            <a:r>
              <a:rPr lang="en-US" sz="2800" i="1" baseline="-25000" dirty="0" err="1"/>
              <a:t>i</a:t>
            </a:r>
            <a:r>
              <a:rPr lang="en-US" sz="2800" i="1" dirty="0"/>
              <a:t>) +</a:t>
            </a:r>
            <a:r>
              <a:rPr lang="en-US" sz="2800" i="1" dirty="0">
                <a:solidFill>
                  <a:srgbClr val="FF0000"/>
                </a:solidFill>
              </a:rPr>
              <a:t>e</a:t>
            </a:r>
            <a:r>
              <a:rPr lang="en-US" sz="2800" i="1" dirty="0"/>
              <a:t>·n</a:t>
            </a:r>
            <a:r>
              <a:rPr lang="en-US" sz="2800" i="1" baseline="-25000" dirty="0"/>
              <a:t>i</a:t>
            </a:r>
            <a:r>
              <a:rPr lang="en-US" sz="2800" i="1" baseline="30000" dirty="0"/>
              <a:t>2 </a:t>
            </a:r>
            <a:r>
              <a:rPr lang="en-US" sz="2800" b="1" i="1" dirty="0" smtClean="0">
                <a:solidFill>
                  <a:srgbClr val="FFFF00"/>
                </a:solidFill>
                <a:sym typeface="Symbol"/>
              </a:rPr>
              <a:t></a:t>
            </a:r>
            <a:r>
              <a:rPr lang="en-US" sz="2800" i="1" baseline="30000" dirty="0" smtClean="0"/>
              <a:t>  </a:t>
            </a:r>
            <a:r>
              <a:rPr lang="en-US" sz="2800" dirty="0" err="1" smtClean="0"/>
              <a:t>t</a:t>
            </a:r>
            <a:r>
              <a:rPr lang="en-US" sz="2800" baseline="-25000" dirty="0" err="1" smtClean="0"/>
              <a:t>i</a:t>
            </a:r>
            <a:endParaRPr lang="en-US" sz="2800" baseline="-25000" dirty="0"/>
          </a:p>
          <a:p>
            <a:pPr algn="ctr"/>
            <a:endParaRPr lang="en-US" sz="2800" i="1" baseline="-25000" dirty="0"/>
          </a:p>
          <a:p>
            <a:pPr algn="ctr"/>
            <a:r>
              <a:rPr lang="en-US" sz="2800" i="1" dirty="0"/>
              <a:t>for </a:t>
            </a:r>
            <a:r>
              <a:rPr lang="en-US" sz="2800" i="1" dirty="0" err="1"/>
              <a:t>i</a:t>
            </a:r>
            <a:r>
              <a:rPr lang="en-US" sz="2800" i="1" dirty="0"/>
              <a:t> =1,…,</a:t>
            </a:r>
            <a:r>
              <a:rPr lang="en-US" sz="2800" i="1" dirty="0" smtClean="0"/>
              <a:t>30</a:t>
            </a:r>
          </a:p>
        </p:txBody>
      </p:sp>
    </p:spTree>
    <p:extLst>
      <p:ext uri="{BB962C8B-B14F-4D97-AF65-F5344CB8AC3E}">
        <p14:creationId xmlns:p14="http://schemas.microsoft.com/office/powerpoint/2010/main" val="2239675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37689" y="776992"/>
            <a:ext cx="8268622" cy="4873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Our sense of</a:t>
            </a:r>
          </a:p>
          <a:p>
            <a:endParaRPr lang="en-US" sz="2800" i="1" dirty="0">
              <a:solidFill>
                <a:srgbClr val="FF0000"/>
              </a:solidFill>
            </a:endParaRPr>
          </a:p>
          <a:p>
            <a:pPr algn="ctr"/>
            <a:r>
              <a:rPr lang="en-US" sz="2800" i="1" dirty="0" smtClean="0">
                <a:solidFill>
                  <a:srgbClr val="FF0000"/>
                </a:solidFill>
              </a:rPr>
              <a:t>a</a:t>
            </a:r>
            <a:r>
              <a:rPr lang="en-US" sz="2800" i="1" dirty="0" smtClean="0"/>
              <a:t> </a:t>
            </a:r>
            <a:r>
              <a:rPr lang="en-US" sz="2800" i="1" dirty="0"/>
              <a:t>+ </a:t>
            </a:r>
            <a:r>
              <a:rPr lang="en-US" sz="2800" i="1" dirty="0">
                <a:solidFill>
                  <a:srgbClr val="FF0000"/>
                </a:solidFill>
              </a:rPr>
              <a:t>b</a:t>
            </a:r>
            <a:r>
              <a:rPr lang="en-US" sz="2800" i="1" dirty="0"/>
              <a:t>·log</a:t>
            </a:r>
            <a:r>
              <a:rPr lang="en-US" sz="2800" i="1" baseline="-25000" dirty="0"/>
              <a:t>2</a:t>
            </a:r>
            <a:r>
              <a:rPr lang="en-US" sz="2800" i="1" dirty="0"/>
              <a:t>(</a:t>
            </a:r>
            <a:r>
              <a:rPr lang="en-US" sz="2800" i="1" dirty="0" err="1"/>
              <a:t>n</a:t>
            </a:r>
            <a:r>
              <a:rPr lang="en-US" sz="2800" i="1" baseline="-25000" dirty="0" err="1"/>
              <a:t>i</a:t>
            </a:r>
            <a:r>
              <a:rPr lang="en-US" sz="2800" i="1" dirty="0"/>
              <a:t>) + </a:t>
            </a:r>
            <a:r>
              <a:rPr lang="en-US" sz="2800" i="1" dirty="0" err="1">
                <a:solidFill>
                  <a:srgbClr val="FF0000"/>
                </a:solidFill>
              </a:rPr>
              <a:t>c</a:t>
            </a:r>
            <a:r>
              <a:rPr lang="en-US" sz="2800" i="1" dirty="0" err="1"/>
              <a:t>·n</a:t>
            </a:r>
            <a:r>
              <a:rPr lang="en-US" sz="2800" i="1" baseline="-25000" dirty="0" err="1"/>
              <a:t>i</a:t>
            </a:r>
            <a:r>
              <a:rPr lang="en-US" sz="2800" i="1" dirty="0"/>
              <a:t> + </a:t>
            </a:r>
            <a:r>
              <a:rPr lang="en-US" sz="2800" i="1" dirty="0">
                <a:solidFill>
                  <a:srgbClr val="FF0000"/>
                </a:solidFill>
              </a:rPr>
              <a:t>d</a:t>
            </a:r>
            <a:r>
              <a:rPr lang="en-US" sz="2800" i="1" dirty="0"/>
              <a:t>·n</a:t>
            </a:r>
            <a:r>
              <a:rPr lang="en-US" sz="2800" i="1" baseline="-25000" dirty="0"/>
              <a:t>i</a:t>
            </a:r>
            <a:r>
              <a:rPr lang="en-US" sz="2800" i="1" dirty="0"/>
              <a:t>·log</a:t>
            </a:r>
            <a:r>
              <a:rPr lang="en-US" sz="2800" i="1" baseline="-25000" dirty="0"/>
              <a:t>2</a:t>
            </a:r>
            <a:r>
              <a:rPr lang="en-US" sz="2800" i="1" dirty="0"/>
              <a:t>(</a:t>
            </a:r>
            <a:r>
              <a:rPr lang="en-US" sz="2800" i="1" dirty="0" err="1"/>
              <a:t>n</a:t>
            </a:r>
            <a:r>
              <a:rPr lang="en-US" sz="2800" i="1" baseline="-25000" dirty="0" err="1"/>
              <a:t>i</a:t>
            </a:r>
            <a:r>
              <a:rPr lang="en-US" sz="2800" i="1" dirty="0"/>
              <a:t>) +</a:t>
            </a:r>
            <a:r>
              <a:rPr lang="en-US" sz="2800" i="1" dirty="0">
                <a:solidFill>
                  <a:srgbClr val="FF0000"/>
                </a:solidFill>
              </a:rPr>
              <a:t>e</a:t>
            </a:r>
            <a:r>
              <a:rPr lang="en-US" sz="2800" i="1" dirty="0"/>
              <a:t>·n</a:t>
            </a:r>
            <a:r>
              <a:rPr lang="en-US" sz="2800" i="1" baseline="-25000" dirty="0"/>
              <a:t>i</a:t>
            </a:r>
            <a:r>
              <a:rPr lang="en-US" sz="2800" i="1" baseline="30000" dirty="0"/>
              <a:t>2 </a:t>
            </a:r>
            <a:r>
              <a:rPr lang="en-US" sz="2800" b="1" i="1" dirty="0" smtClean="0">
                <a:solidFill>
                  <a:schemeClr val="bg2">
                    <a:lumMod val="50000"/>
                  </a:schemeClr>
                </a:solidFill>
                <a:sym typeface="Symbol"/>
              </a:rPr>
              <a:t></a:t>
            </a:r>
            <a:r>
              <a:rPr lang="en-US" sz="2800" i="1" baseline="30000" dirty="0" smtClean="0"/>
              <a:t>  </a:t>
            </a:r>
            <a:r>
              <a:rPr lang="en-US" sz="2800" dirty="0" err="1" smtClean="0"/>
              <a:t>t</a:t>
            </a:r>
            <a:r>
              <a:rPr lang="en-US" sz="2800" baseline="-25000" dirty="0" err="1" smtClean="0"/>
              <a:t>i</a:t>
            </a:r>
            <a:endParaRPr lang="en-US" sz="2800" baseline="-25000" dirty="0"/>
          </a:p>
          <a:p>
            <a:pPr algn="ctr"/>
            <a:endParaRPr lang="en-US" sz="2800" i="1" baseline="-25000" dirty="0"/>
          </a:p>
          <a:p>
            <a:pPr algn="ctr"/>
            <a:r>
              <a:rPr lang="en-US" sz="2800" i="1" dirty="0"/>
              <a:t>for </a:t>
            </a:r>
            <a:r>
              <a:rPr lang="en-US" sz="2800" i="1" dirty="0" err="1"/>
              <a:t>i</a:t>
            </a:r>
            <a:r>
              <a:rPr lang="en-US" sz="2800" i="1" dirty="0"/>
              <a:t> =1,…,</a:t>
            </a:r>
            <a:r>
              <a:rPr lang="en-US" sz="2800" i="1" dirty="0" smtClean="0"/>
              <a:t>30</a:t>
            </a:r>
          </a:p>
          <a:p>
            <a:pPr algn="ctr"/>
            <a:endParaRPr lang="en-US" sz="2800" i="1" dirty="0"/>
          </a:p>
          <a:p>
            <a:pPr algn="ctr"/>
            <a:r>
              <a:rPr lang="en-US" sz="2800" i="1" dirty="0" smtClean="0"/>
              <a:t>Will be to get </a:t>
            </a:r>
            <a:r>
              <a:rPr lang="en-US" sz="2800" i="1" dirty="0">
                <a:solidFill>
                  <a:srgbClr val="FF0000"/>
                </a:solidFill>
              </a:rPr>
              <a:t>a</a:t>
            </a:r>
            <a:r>
              <a:rPr lang="en-US" sz="2800" i="1" dirty="0"/>
              <a:t>, </a:t>
            </a:r>
            <a:r>
              <a:rPr lang="en-US" sz="2800" i="1" dirty="0">
                <a:solidFill>
                  <a:srgbClr val="FF0000"/>
                </a:solidFill>
              </a:rPr>
              <a:t>b</a:t>
            </a:r>
            <a:r>
              <a:rPr lang="en-US" sz="2800" i="1" dirty="0"/>
              <a:t>, </a:t>
            </a:r>
            <a:r>
              <a:rPr lang="en-US" sz="2800" i="1" dirty="0">
                <a:solidFill>
                  <a:srgbClr val="FF0000"/>
                </a:solidFill>
              </a:rPr>
              <a:t>c</a:t>
            </a:r>
            <a:r>
              <a:rPr lang="en-US" sz="2800" i="1" dirty="0"/>
              <a:t>, </a:t>
            </a:r>
            <a:r>
              <a:rPr lang="en-US" sz="2800" i="1" dirty="0">
                <a:solidFill>
                  <a:srgbClr val="FF0000"/>
                </a:solidFill>
              </a:rPr>
              <a:t>d</a:t>
            </a:r>
            <a:r>
              <a:rPr lang="en-US" sz="2800" i="1" dirty="0"/>
              <a:t>, and </a:t>
            </a:r>
            <a:r>
              <a:rPr lang="en-US" sz="2800" i="1" dirty="0">
                <a:solidFill>
                  <a:srgbClr val="FF0000"/>
                </a:solidFill>
              </a:rPr>
              <a:t>e 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smtClean="0"/>
              <a:t>so that sum of squares of all of the differences</a:t>
            </a:r>
          </a:p>
          <a:p>
            <a:pPr algn="ctr"/>
            <a:r>
              <a:rPr lang="en-US" sz="4000" i="1" dirty="0" smtClean="0">
                <a:sym typeface="Symbol"/>
              </a:rPr>
              <a:t> </a:t>
            </a:r>
            <a:r>
              <a:rPr lang="en-US" sz="2800" i="1" dirty="0" smtClean="0"/>
              <a:t>(</a:t>
            </a:r>
            <a:r>
              <a:rPr lang="en-US" sz="2800" i="1" dirty="0" smtClean="0">
                <a:solidFill>
                  <a:srgbClr val="FF0000"/>
                </a:solidFill>
              </a:rPr>
              <a:t>a</a:t>
            </a:r>
            <a:r>
              <a:rPr lang="en-US" sz="2800" i="1" dirty="0" smtClean="0"/>
              <a:t> </a:t>
            </a:r>
            <a:r>
              <a:rPr lang="en-US" sz="2800" i="1" dirty="0"/>
              <a:t>+ </a:t>
            </a:r>
            <a:r>
              <a:rPr lang="en-US" sz="2800" i="1" dirty="0">
                <a:solidFill>
                  <a:srgbClr val="FF0000"/>
                </a:solidFill>
              </a:rPr>
              <a:t>b</a:t>
            </a:r>
            <a:r>
              <a:rPr lang="en-US" sz="2800" i="1" dirty="0"/>
              <a:t>·log</a:t>
            </a:r>
            <a:r>
              <a:rPr lang="en-US" sz="2800" i="1" baseline="-25000" dirty="0"/>
              <a:t>2</a:t>
            </a:r>
            <a:r>
              <a:rPr lang="en-US" sz="2800" i="1" dirty="0"/>
              <a:t>(</a:t>
            </a:r>
            <a:r>
              <a:rPr lang="en-US" sz="2800" i="1" dirty="0" err="1"/>
              <a:t>n</a:t>
            </a:r>
            <a:r>
              <a:rPr lang="en-US" sz="2800" i="1" baseline="-25000" dirty="0" err="1"/>
              <a:t>i</a:t>
            </a:r>
            <a:r>
              <a:rPr lang="en-US" sz="2800" i="1" dirty="0"/>
              <a:t>) + </a:t>
            </a:r>
            <a:r>
              <a:rPr lang="en-US" sz="2800" i="1" dirty="0" err="1">
                <a:solidFill>
                  <a:srgbClr val="FF0000"/>
                </a:solidFill>
              </a:rPr>
              <a:t>c</a:t>
            </a:r>
            <a:r>
              <a:rPr lang="en-US" sz="2800" i="1" dirty="0" err="1"/>
              <a:t>·n</a:t>
            </a:r>
            <a:r>
              <a:rPr lang="en-US" sz="2800" i="1" baseline="-25000" dirty="0" err="1"/>
              <a:t>i</a:t>
            </a:r>
            <a:r>
              <a:rPr lang="en-US" sz="2800" i="1" dirty="0"/>
              <a:t> + </a:t>
            </a:r>
            <a:r>
              <a:rPr lang="en-US" sz="2800" i="1" dirty="0">
                <a:solidFill>
                  <a:srgbClr val="FF0000"/>
                </a:solidFill>
              </a:rPr>
              <a:t>d</a:t>
            </a:r>
            <a:r>
              <a:rPr lang="en-US" sz="2800" i="1" dirty="0"/>
              <a:t>·n</a:t>
            </a:r>
            <a:r>
              <a:rPr lang="en-US" sz="2800" i="1" baseline="-25000" dirty="0"/>
              <a:t>i</a:t>
            </a:r>
            <a:r>
              <a:rPr lang="en-US" sz="2800" i="1" dirty="0"/>
              <a:t>·log</a:t>
            </a:r>
            <a:r>
              <a:rPr lang="en-US" sz="2800" i="1" baseline="-25000" dirty="0"/>
              <a:t>2</a:t>
            </a:r>
            <a:r>
              <a:rPr lang="en-US" sz="2800" i="1" dirty="0"/>
              <a:t>(</a:t>
            </a:r>
            <a:r>
              <a:rPr lang="en-US" sz="2800" i="1" dirty="0" err="1"/>
              <a:t>n</a:t>
            </a:r>
            <a:r>
              <a:rPr lang="en-US" sz="2800" i="1" baseline="-25000" dirty="0" err="1"/>
              <a:t>i</a:t>
            </a:r>
            <a:r>
              <a:rPr lang="en-US" sz="2800" i="1" dirty="0"/>
              <a:t>) +</a:t>
            </a:r>
            <a:r>
              <a:rPr lang="en-US" sz="2800" i="1" dirty="0">
                <a:solidFill>
                  <a:srgbClr val="FF0000"/>
                </a:solidFill>
              </a:rPr>
              <a:t>e</a:t>
            </a:r>
            <a:r>
              <a:rPr lang="en-US" sz="2800" i="1" dirty="0"/>
              <a:t>·n</a:t>
            </a:r>
            <a:r>
              <a:rPr lang="en-US" sz="2800" i="1" baseline="-25000" dirty="0"/>
              <a:t>i</a:t>
            </a:r>
            <a:r>
              <a:rPr lang="en-US" sz="2800" i="1" baseline="30000" dirty="0"/>
              <a:t>2 </a:t>
            </a:r>
            <a:r>
              <a:rPr lang="en-US" sz="2800" i="1" dirty="0" smtClean="0">
                <a:sym typeface="Symbol"/>
              </a:rPr>
              <a:t>-</a:t>
            </a:r>
            <a:r>
              <a:rPr lang="en-US" sz="2800" i="1" baseline="30000" dirty="0" smtClean="0"/>
              <a:t>  </a:t>
            </a:r>
            <a:r>
              <a:rPr lang="en-US" sz="2800" dirty="0" err="1" smtClean="0"/>
              <a:t>t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)</a:t>
            </a:r>
            <a:r>
              <a:rPr lang="en-US" sz="2800" baseline="30000" dirty="0" smtClean="0"/>
              <a:t>2</a:t>
            </a:r>
            <a:endParaRPr lang="en-US" sz="2800" baseline="30000" dirty="0"/>
          </a:p>
          <a:p>
            <a:pPr algn="ctr"/>
            <a:endParaRPr lang="en-US" sz="2800" i="1" dirty="0">
              <a:solidFill>
                <a:srgbClr val="FF0000"/>
              </a:solidFill>
            </a:endParaRPr>
          </a:p>
          <a:p>
            <a:pPr algn="ctr"/>
            <a:r>
              <a:rPr lang="en-US" sz="2800" i="1" dirty="0" smtClean="0"/>
              <a:t>is minimized over all possible choices of </a:t>
            </a:r>
            <a:r>
              <a:rPr lang="en-US" sz="2800" i="1" dirty="0">
                <a:solidFill>
                  <a:srgbClr val="FF0000"/>
                </a:solidFill>
              </a:rPr>
              <a:t>a</a:t>
            </a:r>
            <a:r>
              <a:rPr lang="en-US" sz="2800" i="1" dirty="0"/>
              <a:t>, </a:t>
            </a:r>
            <a:r>
              <a:rPr lang="en-US" sz="2800" i="1" dirty="0">
                <a:solidFill>
                  <a:srgbClr val="FF0000"/>
                </a:solidFill>
              </a:rPr>
              <a:t>b</a:t>
            </a:r>
            <a:r>
              <a:rPr lang="en-US" sz="2800" i="1" dirty="0"/>
              <a:t>, </a:t>
            </a:r>
            <a:r>
              <a:rPr lang="en-US" sz="2800" i="1" dirty="0">
                <a:solidFill>
                  <a:srgbClr val="FF0000"/>
                </a:solidFill>
              </a:rPr>
              <a:t>c</a:t>
            </a:r>
            <a:r>
              <a:rPr lang="en-US" sz="2800" i="1" dirty="0"/>
              <a:t>, </a:t>
            </a:r>
            <a:r>
              <a:rPr lang="en-US" sz="2800" i="1" dirty="0">
                <a:solidFill>
                  <a:srgbClr val="FF0000"/>
                </a:solidFill>
              </a:rPr>
              <a:t>d</a:t>
            </a:r>
            <a:r>
              <a:rPr lang="en-US" sz="2800" i="1" dirty="0"/>
              <a:t>, and </a:t>
            </a:r>
            <a:r>
              <a:rPr lang="en-US" sz="2800" i="1" dirty="0">
                <a:solidFill>
                  <a:srgbClr val="FF0000"/>
                </a:solidFill>
              </a:rPr>
              <a:t>e</a:t>
            </a:r>
            <a:endParaRPr lang="en-US" sz="2800" i="1" dirty="0" smtClean="0"/>
          </a:p>
        </p:txBody>
      </p:sp>
    </p:spTree>
    <p:extLst>
      <p:ext uri="{BB962C8B-B14F-4D97-AF65-F5344CB8AC3E}">
        <p14:creationId xmlns:p14="http://schemas.microsoft.com/office/powerpoint/2010/main" val="245245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79055" y="1219200"/>
            <a:ext cx="7361381" cy="563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5681"/>
            <a:ext cx="9144000" cy="1630218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>After solving the least squares system to get the best values of </a:t>
            </a:r>
            <a:r>
              <a:rPr lang="en-US" sz="3100" i="1" dirty="0">
                <a:solidFill>
                  <a:srgbClr val="FF0000"/>
                </a:solidFill>
              </a:rPr>
              <a:t>a</a:t>
            </a:r>
            <a:r>
              <a:rPr lang="en-US" sz="3100" i="1" dirty="0"/>
              <a:t>, </a:t>
            </a:r>
            <a:r>
              <a:rPr lang="en-US" sz="3100" i="1" dirty="0">
                <a:solidFill>
                  <a:srgbClr val="FF0000"/>
                </a:solidFill>
              </a:rPr>
              <a:t>b</a:t>
            </a:r>
            <a:r>
              <a:rPr lang="en-US" sz="3100" i="1" dirty="0"/>
              <a:t>, </a:t>
            </a:r>
            <a:r>
              <a:rPr lang="en-US" sz="3100" i="1" dirty="0">
                <a:solidFill>
                  <a:srgbClr val="FF0000"/>
                </a:solidFill>
              </a:rPr>
              <a:t>c</a:t>
            </a:r>
            <a:r>
              <a:rPr lang="en-US" sz="3100" i="1" dirty="0"/>
              <a:t>, </a:t>
            </a:r>
            <a:r>
              <a:rPr lang="en-US" sz="3100" i="1" dirty="0">
                <a:solidFill>
                  <a:srgbClr val="FF0000"/>
                </a:solidFill>
              </a:rPr>
              <a:t>d</a:t>
            </a:r>
            <a:r>
              <a:rPr lang="en-US" sz="3100" i="1" dirty="0"/>
              <a:t>, and </a:t>
            </a:r>
            <a:r>
              <a:rPr lang="en-US" sz="3100" i="1" dirty="0" smtClean="0">
                <a:solidFill>
                  <a:srgbClr val="FF0000"/>
                </a:solidFill>
              </a:rPr>
              <a:t>e, </a:t>
            </a:r>
            <a:r>
              <a:rPr lang="en-US" sz="3100" i="1" dirty="0" smtClean="0"/>
              <a:t>we plot</a:t>
            </a:r>
            <a:br>
              <a:rPr lang="en-US" sz="3100" i="1" dirty="0" smtClean="0"/>
            </a:br>
            <a:r>
              <a:rPr lang="en-US" sz="3100" i="1" dirty="0" smtClean="0">
                <a:solidFill>
                  <a:srgbClr val="FF0000"/>
                </a:solidFill>
              </a:rPr>
              <a:t> </a:t>
            </a:r>
            <a:r>
              <a:rPr lang="en-US" sz="3100" i="1" dirty="0">
                <a:solidFill>
                  <a:srgbClr val="FF0000"/>
                </a:solidFill>
              </a:rPr>
              <a:t>a</a:t>
            </a:r>
            <a:r>
              <a:rPr lang="en-US" sz="3100" i="1" dirty="0"/>
              <a:t> + </a:t>
            </a:r>
            <a:r>
              <a:rPr lang="en-US" sz="3100" i="1" dirty="0">
                <a:solidFill>
                  <a:srgbClr val="FF0000"/>
                </a:solidFill>
              </a:rPr>
              <a:t>b</a:t>
            </a:r>
            <a:r>
              <a:rPr lang="en-US" sz="3100" i="1" dirty="0"/>
              <a:t>·log</a:t>
            </a:r>
            <a:r>
              <a:rPr lang="en-US" sz="3100" i="1" baseline="-25000" dirty="0"/>
              <a:t>2</a:t>
            </a:r>
            <a:r>
              <a:rPr lang="en-US" sz="3100" i="1" dirty="0"/>
              <a:t>(n) + </a:t>
            </a:r>
            <a:r>
              <a:rPr lang="en-US" sz="3100" i="1" dirty="0" err="1">
                <a:solidFill>
                  <a:srgbClr val="FF0000"/>
                </a:solidFill>
              </a:rPr>
              <a:t>c</a:t>
            </a:r>
            <a:r>
              <a:rPr lang="en-US" sz="3100" i="1" dirty="0" err="1"/>
              <a:t>·n</a:t>
            </a:r>
            <a:r>
              <a:rPr lang="en-US" sz="3100" i="1" dirty="0"/>
              <a:t> + </a:t>
            </a:r>
            <a:r>
              <a:rPr lang="en-US" sz="3100" i="1" dirty="0">
                <a:solidFill>
                  <a:srgbClr val="FF0000"/>
                </a:solidFill>
              </a:rPr>
              <a:t>d</a:t>
            </a:r>
            <a:r>
              <a:rPr lang="en-US" sz="3100" i="1" dirty="0"/>
              <a:t>·n·log</a:t>
            </a:r>
            <a:r>
              <a:rPr lang="en-US" sz="3100" i="1" baseline="-25000" dirty="0"/>
              <a:t>2</a:t>
            </a:r>
            <a:r>
              <a:rPr lang="en-US" sz="3100" i="1" dirty="0"/>
              <a:t>(n) + </a:t>
            </a:r>
            <a:r>
              <a:rPr lang="en-US" sz="3100" i="1" dirty="0">
                <a:solidFill>
                  <a:srgbClr val="FF0000"/>
                </a:solidFill>
              </a:rPr>
              <a:t>e</a:t>
            </a:r>
            <a:r>
              <a:rPr lang="en-US" sz="3100" i="1" dirty="0"/>
              <a:t>·n</a:t>
            </a:r>
            <a:r>
              <a:rPr lang="en-US" sz="3100" i="1" baseline="30000" dirty="0"/>
              <a:t>2</a:t>
            </a:r>
            <a:r>
              <a:rPr lang="en-US" sz="3100" i="1" dirty="0"/>
              <a:t> </a:t>
            </a:r>
            <a:r>
              <a:rPr lang="en-US" sz="2800" i="1" dirty="0"/>
              <a:t/>
            </a:r>
            <a:br>
              <a:rPr lang="en-US" sz="2800" i="1" dirty="0"/>
            </a:br>
            <a:r>
              <a:rPr lang="en-US" sz="2800" i="1" dirty="0"/>
              <a:t/>
            </a:r>
            <a:br>
              <a:rPr lang="en-US" sz="2800" i="1" dirty="0"/>
            </a:br>
            <a:endParaRPr lang="en-US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747" y="924729"/>
            <a:ext cx="8348507" cy="6261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400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8001000" cy="2133600"/>
          </a:xfrm>
        </p:spPr>
        <p:txBody>
          <a:bodyPr>
            <a:normAutofit/>
          </a:bodyPr>
          <a:lstStyle/>
          <a:p>
            <a:r>
              <a:rPr lang="en-US" dirty="0" smtClean="0"/>
              <a:t>What’s a “good” solution</a:t>
            </a:r>
            <a:br>
              <a:rPr lang="en-US" dirty="0" smtClean="0"/>
            </a:br>
            <a:r>
              <a:rPr lang="en-US" dirty="0" smtClean="0"/>
              <a:t>when we don’t have the exact solution?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64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8001000" cy="2133600"/>
          </a:xfrm>
        </p:spPr>
        <p:txBody>
          <a:bodyPr>
            <a:normAutofit/>
          </a:bodyPr>
          <a:lstStyle/>
          <a:p>
            <a:r>
              <a:rPr lang="en-US" dirty="0" smtClean="0"/>
              <a:t>What’s a “good” solution</a:t>
            </a:r>
            <a:br>
              <a:rPr lang="en-US" dirty="0" smtClean="0"/>
            </a:br>
            <a:r>
              <a:rPr lang="en-US" dirty="0" smtClean="0"/>
              <a:t>when we don’t have the exact solution?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888669" y="3926264"/>
            <a:ext cx="551093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“Hey. That’s not a question that was </a:t>
            </a:r>
          </a:p>
          <a:p>
            <a:r>
              <a:rPr lang="en-US" sz="2800" dirty="0" smtClean="0"/>
              <a:t>discussed in other math classes.”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829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8001000" cy="2133600"/>
          </a:xfrm>
        </p:spPr>
        <p:txBody>
          <a:bodyPr>
            <a:normAutofit/>
          </a:bodyPr>
          <a:lstStyle/>
          <a:p>
            <a:r>
              <a:rPr lang="en-US" dirty="0" smtClean="0"/>
              <a:t>What’s a “good” solution</a:t>
            </a:r>
            <a:br>
              <a:rPr lang="en-US" dirty="0" smtClean="0"/>
            </a:br>
            <a:r>
              <a:rPr lang="en-US" dirty="0" smtClean="0"/>
              <a:t>when we don’t have the exact solution?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181100" y="3886200"/>
                <a:ext cx="6781800" cy="2057400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4000" i="1">
                              <a:latin typeface="Cambria Math"/>
                            </a:rPr>
                          </m:ctrlPr>
                        </m:mPr>
                        <m:mr>
                          <m:e>
                            <m:r>
                              <a:rPr lang="en-US" sz="4000" i="1">
                                <a:latin typeface="Cambria Math"/>
                              </a:rPr>
                              <m:t>.780 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+ .563 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𝑦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= .217</m:t>
                            </m:r>
                          </m:e>
                        </m:mr>
                        <m:mr>
                          <m:e>
                            <m:r>
                              <a:rPr lang="en-US" sz="4000" i="1">
                                <a:latin typeface="Cambria Math"/>
                              </a:rPr>
                              <m:t>.913 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+ .659 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𝑦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=.254</m:t>
                            </m:r>
                          </m:e>
                        </m:mr>
                      </m:m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181100" y="3886200"/>
                <a:ext cx="6781800" cy="2057400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600200" y="3001941"/>
            <a:ext cx="31310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Consider the two equations: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6307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4953000" cy="8382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Consider two approximate solution pairs: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181100" y="3886200"/>
                <a:ext cx="6781800" cy="2057400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4000" i="1">
                              <a:latin typeface="Cambria Math"/>
                            </a:rPr>
                          </m:ctrlPr>
                        </m:mPr>
                        <m:mr>
                          <m:e>
                            <m:r>
                              <a:rPr lang="en-US" sz="4000" i="1">
                                <a:latin typeface="Cambria Math"/>
                              </a:rPr>
                              <m:t>.780 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+ .563 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𝑦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= .217</m:t>
                            </m:r>
                          </m:e>
                        </m:mr>
                        <m:mr>
                          <m:e>
                            <m:r>
                              <a:rPr lang="en-US" sz="4000" i="1">
                                <a:latin typeface="Cambria Math"/>
                              </a:rPr>
                              <m:t>.913 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+ .659 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𝑦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=.254</m:t>
                            </m:r>
                          </m:e>
                        </m:mr>
                      </m:m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181100" y="3886200"/>
                <a:ext cx="6781800" cy="2057400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600200" y="3001941"/>
            <a:ext cx="2892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and  these two equations:</a:t>
            </a:r>
            <a:endParaRPr lang="en-US" sz="2000" dirty="0"/>
          </a:p>
        </p:txBody>
      </p:sp>
      <p:grpSp>
        <p:nvGrpSpPr>
          <p:cNvPr id="7" name="Group 6"/>
          <p:cNvGrpSpPr/>
          <p:nvPr/>
        </p:nvGrpSpPr>
        <p:grpSpPr>
          <a:xfrm>
            <a:off x="2373367" y="1597047"/>
            <a:ext cx="5210176" cy="1018425"/>
            <a:chOff x="2209800" y="1752600"/>
            <a:chExt cx="4461418" cy="54422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Rectangle 4"/>
                <p:cNvSpPr/>
                <p:nvPr/>
              </p:nvSpPr>
              <p:spPr>
                <a:xfrm>
                  <a:off x="2209800" y="1752600"/>
                  <a:ext cx="2124618" cy="5236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200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3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3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3200" i="1">
                                  <a:latin typeface="Cambria Math"/>
                                </a:rPr>
                                <m:t> </m:t>
                              </m:r>
                            </m:e>
                          </m:mr>
                        </m:m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2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=</m:t>
                              </m:r>
                            </m:e>
                          </m:mr>
                          <m:m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=</m:t>
                              </m:r>
                            </m:e>
                          </m:mr>
                        </m:m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2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      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.999</m:t>
                              </m:r>
                            </m:e>
                          </m:mr>
                          <m:mr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−1.001</m:t>
                              </m:r>
                            </m:e>
                          </m:mr>
                        </m:m>
                      </m:oMath>
                    </m:oMathPara>
                  </a14:m>
                  <a:endParaRPr lang="en-US" sz="3200" dirty="0"/>
                </a:p>
              </p:txBody>
            </p:sp>
          </mc:Choice>
          <mc:Fallback xmlns="">
            <p:sp>
              <p:nvSpPr>
                <p:cNvPr id="5" name="Rectangle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09800" y="1752600"/>
                  <a:ext cx="2124618" cy="523697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Rectangle 5"/>
                <p:cNvSpPr/>
                <p:nvPr/>
              </p:nvSpPr>
              <p:spPr>
                <a:xfrm>
                  <a:off x="4546600" y="1773127"/>
                  <a:ext cx="2124618" cy="5236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200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3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3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3200" i="1">
                                  <a:latin typeface="Cambria Math"/>
                                </a:rPr>
                                <m:t> </m:t>
                              </m:r>
                            </m:e>
                          </m:mr>
                        </m:m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2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=</m:t>
                              </m:r>
                            </m:e>
                          </m:mr>
                          <m:m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=</m:t>
                              </m:r>
                            </m:e>
                          </m:mr>
                        </m:m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2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      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.341</m:t>
                              </m:r>
                            </m:e>
                          </m:mr>
                          <m:mr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−0.087</m:t>
                              </m:r>
                            </m:e>
                          </m:mr>
                        </m:m>
                      </m:oMath>
                    </m:oMathPara>
                  </a14:m>
                  <a:endParaRPr lang="en-US" sz="3200" dirty="0"/>
                </a:p>
              </p:txBody>
            </p:sp>
          </mc:Choice>
          <mc:Fallback xmlns="">
            <p:sp>
              <p:nvSpPr>
                <p:cNvPr id="6" name="Rectangle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46600" y="1773127"/>
                  <a:ext cx="2124618" cy="523697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3760050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4953000" cy="8382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Consider two approximate solution pairs: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181100" y="3886200"/>
                <a:ext cx="6781800" cy="2057400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4000" i="1">
                              <a:latin typeface="Cambria Math"/>
                            </a:rPr>
                          </m:ctrlPr>
                        </m:mPr>
                        <m:mr>
                          <m:e>
                            <m:r>
                              <a:rPr lang="en-US" sz="4000" i="1">
                                <a:latin typeface="Cambria Math"/>
                              </a:rPr>
                              <m:t>.780 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+ .563 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𝑦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= .217</m:t>
                            </m:r>
                          </m:e>
                        </m:mr>
                        <m:mr>
                          <m:e>
                            <m:r>
                              <a:rPr lang="en-US" sz="4000" i="1">
                                <a:latin typeface="Cambria Math"/>
                              </a:rPr>
                              <m:t>.913 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+ .659 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𝑦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=.254</m:t>
                            </m:r>
                          </m:e>
                        </m:mr>
                      </m:m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181100" y="3886200"/>
                <a:ext cx="6781800" cy="2057400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600200" y="3001941"/>
            <a:ext cx="2892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and  these two equations:</a:t>
            </a:r>
            <a:endParaRPr lang="en-US" sz="2000" dirty="0"/>
          </a:p>
        </p:txBody>
      </p:sp>
      <p:grpSp>
        <p:nvGrpSpPr>
          <p:cNvPr id="7" name="Group 6"/>
          <p:cNvGrpSpPr/>
          <p:nvPr/>
        </p:nvGrpSpPr>
        <p:grpSpPr>
          <a:xfrm>
            <a:off x="2373367" y="1597047"/>
            <a:ext cx="5210176" cy="1018425"/>
            <a:chOff x="2209800" y="1752600"/>
            <a:chExt cx="4461418" cy="54422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Rectangle 4"/>
                <p:cNvSpPr/>
                <p:nvPr/>
              </p:nvSpPr>
              <p:spPr>
                <a:xfrm>
                  <a:off x="2209800" y="1752600"/>
                  <a:ext cx="2124618" cy="5236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200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3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3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3200" i="1">
                                  <a:latin typeface="Cambria Math"/>
                                </a:rPr>
                                <m:t> </m:t>
                              </m:r>
                            </m:e>
                          </m:mr>
                        </m:m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2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=</m:t>
                              </m:r>
                            </m:e>
                          </m:mr>
                          <m:m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=</m:t>
                              </m:r>
                            </m:e>
                          </m:mr>
                        </m:m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2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      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.999</m:t>
                              </m:r>
                            </m:e>
                          </m:mr>
                          <m:mr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−1.001</m:t>
                              </m:r>
                            </m:e>
                          </m:mr>
                        </m:m>
                      </m:oMath>
                    </m:oMathPara>
                  </a14:m>
                  <a:endParaRPr lang="en-US" sz="3200" dirty="0"/>
                </a:p>
              </p:txBody>
            </p:sp>
          </mc:Choice>
          <mc:Fallback xmlns="">
            <p:sp>
              <p:nvSpPr>
                <p:cNvPr id="5" name="Rectangle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09800" y="1752600"/>
                  <a:ext cx="2124618" cy="523697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Rectangle 5"/>
                <p:cNvSpPr/>
                <p:nvPr/>
              </p:nvSpPr>
              <p:spPr>
                <a:xfrm>
                  <a:off x="4546600" y="1773127"/>
                  <a:ext cx="2124618" cy="5236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200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3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3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3200" i="1">
                                  <a:latin typeface="Cambria Math"/>
                                </a:rPr>
                                <m:t> </m:t>
                              </m:r>
                            </m:e>
                          </m:mr>
                        </m:m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2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=</m:t>
                              </m:r>
                            </m:e>
                          </m:mr>
                          <m:m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=</m:t>
                              </m:r>
                            </m:e>
                          </m:mr>
                        </m:m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2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      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.341</m:t>
                              </m:r>
                            </m:e>
                          </m:mr>
                          <m:mr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−0.087</m:t>
                              </m:r>
                            </m:e>
                          </m:mr>
                        </m:m>
                      </m:oMath>
                    </m:oMathPara>
                  </a14:m>
                  <a:endParaRPr lang="en-US" sz="3200" dirty="0"/>
                </a:p>
              </p:txBody>
            </p:sp>
          </mc:Choice>
          <mc:Fallback xmlns="">
            <p:sp>
              <p:nvSpPr>
                <p:cNvPr id="6" name="Rectangle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46600" y="1773127"/>
                  <a:ext cx="2124618" cy="523697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" name="TextBox 7"/>
          <p:cNvSpPr txBox="1"/>
          <p:nvPr/>
        </p:nvSpPr>
        <p:spPr>
          <a:xfrm>
            <a:off x="2000250" y="5943600"/>
            <a:ext cx="5143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Which pair of these two is better?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954435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4953000" cy="8382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Important fact to consider: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181100" y="3886200"/>
                <a:ext cx="6781800" cy="2057400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4000" i="1" smtClean="0">
                              <a:latin typeface="Cambria Math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sz="40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=</m:t>
                            </m:r>
                            <m:r>
                              <a:rPr lang="en-US" sz="4000" b="0" i="1" smtClean="0">
                                <a:latin typeface="Cambria Math"/>
                              </a:rPr>
                              <m:t>1</m:t>
                            </m:r>
                          </m:e>
                        </m:mr>
                        <m:mr>
                          <m:e>
                            <m:r>
                              <a:rPr lang="en-US" sz="4000" b="0" i="1" smtClean="0">
                                <a:latin typeface="Cambria Math"/>
                              </a:rPr>
                              <m:t>𝑦</m:t>
                            </m:r>
                            <m:r>
                              <a:rPr lang="en-US" sz="4000" b="0" i="1" smtClean="0">
                                <a:latin typeface="Cambria Math"/>
                              </a:rPr>
                              <m:t>=−1</m:t>
                            </m:r>
                          </m:e>
                        </m:mr>
                      </m:m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181100" y="3886200"/>
                <a:ext cx="6781800" cy="2057400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600200" y="3001941"/>
            <a:ext cx="23690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 exact solution is:</a:t>
            </a:r>
            <a:endParaRPr lang="en-US" sz="2000" dirty="0"/>
          </a:p>
        </p:txBody>
      </p:sp>
      <p:grpSp>
        <p:nvGrpSpPr>
          <p:cNvPr id="7" name="Group 6"/>
          <p:cNvGrpSpPr/>
          <p:nvPr/>
        </p:nvGrpSpPr>
        <p:grpSpPr>
          <a:xfrm>
            <a:off x="2373367" y="1597047"/>
            <a:ext cx="5210176" cy="1018425"/>
            <a:chOff x="2209800" y="1752600"/>
            <a:chExt cx="4461418" cy="54422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Rectangle 4"/>
                <p:cNvSpPr/>
                <p:nvPr/>
              </p:nvSpPr>
              <p:spPr>
                <a:xfrm>
                  <a:off x="2209800" y="1752600"/>
                  <a:ext cx="2124618" cy="5236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200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3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3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3200" i="1">
                                  <a:latin typeface="Cambria Math"/>
                                </a:rPr>
                                <m:t> </m:t>
                              </m:r>
                            </m:e>
                          </m:mr>
                        </m:m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2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=</m:t>
                              </m:r>
                            </m:e>
                          </m:mr>
                          <m:m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=</m:t>
                              </m:r>
                            </m:e>
                          </m:mr>
                        </m:m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2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      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.999</m:t>
                              </m:r>
                            </m:e>
                          </m:mr>
                          <m:mr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−1.001</m:t>
                              </m:r>
                            </m:e>
                          </m:mr>
                        </m:m>
                      </m:oMath>
                    </m:oMathPara>
                  </a14:m>
                  <a:endParaRPr lang="en-US" sz="3200" dirty="0"/>
                </a:p>
              </p:txBody>
            </p:sp>
          </mc:Choice>
          <mc:Fallback xmlns="">
            <p:sp>
              <p:nvSpPr>
                <p:cNvPr id="5" name="Rectangle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09800" y="1752600"/>
                  <a:ext cx="2124618" cy="523697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Rectangle 5"/>
                <p:cNvSpPr/>
                <p:nvPr/>
              </p:nvSpPr>
              <p:spPr>
                <a:xfrm>
                  <a:off x="4546600" y="1773127"/>
                  <a:ext cx="2124618" cy="5236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200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3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3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3200" i="1">
                                  <a:latin typeface="Cambria Math"/>
                                </a:rPr>
                                <m:t> </m:t>
                              </m:r>
                            </m:e>
                          </m:mr>
                        </m:m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2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=</m:t>
                              </m:r>
                            </m:e>
                          </m:mr>
                          <m:m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=</m:t>
                              </m:r>
                            </m:e>
                          </m:mr>
                        </m:m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2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      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.341</m:t>
                              </m:r>
                            </m:e>
                          </m:mr>
                          <m:mr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−0.087</m:t>
                              </m:r>
                            </m:e>
                          </m:mr>
                        </m:m>
                      </m:oMath>
                    </m:oMathPara>
                  </a14:m>
                  <a:endParaRPr lang="en-US" sz="3200" dirty="0"/>
                </a:p>
              </p:txBody>
            </p:sp>
          </mc:Choice>
          <mc:Fallback xmlns="">
            <p:sp>
              <p:nvSpPr>
                <p:cNvPr id="6" name="Rectangle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46600" y="1773127"/>
                  <a:ext cx="2124618" cy="523697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" name="TextBox 7"/>
          <p:cNvSpPr txBox="1"/>
          <p:nvPr/>
        </p:nvSpPr>
        <p:spPr>
          <a:xfrm>
            <a:off x="2000250" y="5943600"/>
            <a:ext cx="5143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Which pair of these two is better?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7069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4953000" cy="8382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Consider two approximate solution pairs: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181100" y="3886200"/>
                <a:ext cx="6781800" cy="2057400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4000" i="1">
                              <a:latin typeface="Cambria Math"/>
                            </a:rPr>
                          </m:ctrlPr>
                        </m:mPr>
                        <m:mr>
                          <m:e>
                            <m:r>
                              <a:rPr lang="en-US" sz="4000" i="1">
                                <a:latin typeface="Cambria Math"/>
                              </a:rPr>
                              <m:t>.780 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+ .563 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𝑦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= .217</m:t>
                            </m:r>
                          </m:e>
                        </m:mr>
                        <m:mr>
                          <m:e>
                            <m:r>
                              <a:rPr lang="en-US" sz="4000" i="1">
                                <a:latin typeface="Cambria Math"/>
                              </a:rPr>
                              <m:t>.913 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+ .659 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𝑦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=.254</m:t>
                            </m:r>
                          </m:e>
                        </m:mr>
                      </m:m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181100" y="3886200"/>
                <a:ext cx="6781800" cy="2057400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600200" y="3001941"/>
            <a:ext cx="2892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and  these two equations:</a:t>
            </a:r>
            <a:endParaRPr lang="en-US" sz="2000" dirty="0"/>
          </a:p>
        </p:txBody>
      </p:sp>
      <p:grpSp>
        <p:nvGrpSpPr>
          <p:cNvPr id="7" name="Group 6"/>
          <p:cNvGrpSpPr/>
          <p:nvPr/>
        </p:nvGrpSpPr>
        <p:grpSpPr>
          <a:xfrm>
            <a:off x="2373367" y="1597047"/>
            <a:ext cx="5210176" cy="1018425"/>
            <a:chOff x="2209800" y="1752600"/>
            <a:chExt cx="4461418" cy="54422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Rectangle 4"/>
                <p:cNvSpPr/>
                <p:nvPr/>
              </p:nvSpPr>
              <p:spPr>
                <a:xfrm>
                  <a:off x="2209800" y="1752600"/>
                  <a:ext cx="2124618" cy="5236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200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3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3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3200" i="1">
                                  <a:latin typeface="Cambria Math"/>
                                </a:rPr>
                                <m:t> </m:t>
                              </m:r>
                            </m:e>
                          </m:mr>
                        </m:m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2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=</m:t>
                              </m:r>
                            </m:e>
                          </m:mr>
                          <m:m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=</m:t>
                              </m:r>
                            </m:e>
                          </m:mr>
                        </m:m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2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      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.999</m:t>
                              </m:r>
                            </m:e>
                          </m:mr>
                          <m:mr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−1.001</m:t>
                              </m:r>
                            </m:e>
                          </m:mr>
                        </m:m>
                      </m:oMath>
                    </m:oMathPara>
                  </a14:m>
                  <a:endParaRPr lang="en-US" sz="3200" dirty="0"/>
                </a:p>
              </p:txBody>
            </p:sp>
          </mc:Choice>
          <mc:Fallback xmlns="">
            <p:sp>
              <p:nvSpPr>
                <p:cNvPr id="5" name="Rectangle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09800" y="1752600"/>
                  <a:ext cx="2124618" cy="523697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Rectangle 5"/>
                <p:cNvSpPr/>
                <p:nvPr/>
              </p:nvSpPr>
              <p:spPr>
                <a:xfrm>
                  <a:off x="4546600" y="1773127"/>
                  <a:ext cx="2124618" cy="5236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200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3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3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3200" i="1">
                                  <a:latin typeface="Cambria Math"/>
                                </a:rPr>
                                <m:t> </m:t>
                              </m:r>
                            </m:e>
                          </m:mr>
                        </m:m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2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=</m:t>
                              </m:r>
                            </m:e>
                          </m:mr>
                          <m:m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=</m:t>
                              </m:r>
                            </m:e>
                          </m:mr>
                        </m:m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2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      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.341</m:t>
                              </m:r>
                            </m:e>
                          </m:mr>
                          <m:mr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−0.087</m:t>
                              </m:r>
                            </m:e>
                          </m:mr>
                        </m:m>
                      </m:oMath>
                    </m:oMathPara>
                  </a14:m>
                  <a:endParaRPr lang="en-US" sz="3200" dirty="0"/>
                </a:p>
              </p:txBody>
            </p:sp>
          </mc:Choice>
          <mc:Fallback xmlns="">
            <p:sp>
              <p:nvSpPr>
                <p:cNvPr id="6" name="Rectangle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46600" y="1773127"/>
                  <a:ext cx="2124618" cy="523697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" name="TextBox 7"/>
          <p:cNvSpPr txBox="1"/>
          <p:nvPr/>
        </p:nvSpPr>
        <p:spPr>
          <a:xfrm>
            <a:off x="2000250" y="5943600"/>
            <a:ext cx="5143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Which pair of these two is better?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6341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4.bp.blogspot.com/_piNjpdpJZXA/TUQzb2zamUI/AAAAAAAAATU/zNnhk7jyIiE/s1600/02-eclipse-js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741" y="1051646"/>
            <a:ext cx="7996518" cy="5663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36988" y="386781"/>
            <a:ext cx="5470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How long does it take for this code to run?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3287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4953000" cy="8382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Important fact to consider: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2895600" y="2750235"/>
                <a:ext cx="5753100" cy="1295400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2800" i="1">
                              <a:latin typeface="Cambria Math"/>
                            </a:rPr>
                          </m:ctrlPr>
                        </m:mPr>
                        <m:mr>
                          <m:e>
                            <m:r>
                              <a:rPr lang="en-US" sz="2800" i="1">
                                <a:latin typeface="Cambria Math"/>
                              </a:rPr>
                              <m:t>.780 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+ .563 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𝑦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= .217</m:t>
                            </m:r>
                          </m:e>
                        </m:mr>
                        <m:mr>
                          <m:e>
                            <m:r>
                              <a:rPr lang="en-US" sz="2800" i="1">
                                <a:latin typeface="Cambria Math"/>
                              </a:rPr>
                              <m:t>.913 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+ .659 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𝑦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=.254</m:t>
                            </m:r>
                          </m:e>
                        </m:mr>
                      </m:m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2895600" y="2750235"/>
                <a:ext cx="5753100" cy="1295400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2373367" y="1597047"/>
            <a:ext cx="5210176" cy="1018425"/>
            <a:chOff x="2209800" y="1752600"/>
            <a:chExt cx="4461418" cy="54422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Rectangle 4"/>
                <p:cNvSpPr/>
                <p:nvPr/>
              </p:nvSpPr>
              <p:spPr>
                <a:xfrm>
                  <a:off x="2209800" y="1752600"/>
                  <a:ext cx="2124618" cy="5236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200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3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3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3200" i="1">
                                  <a:latin typeface="Cambria Math"/>
                                </a:rPr>
                                <m:t> </m:t>
                              </m:r>
                            </m:e>
                          </m:mr>
                        </m:m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2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=</m:t>
                              </m:r>
                            </m:e>
                          </m:mr>
                          <m:m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=</m:t>
                              </m:r>
                            </m:e>
                          </m:mr>
                        </m:m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2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      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.999</m:t>
                              </m:r>
                            </m:e>
                          </m:mr>
                          <m:mr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−1.001</m:t>
                              </m:r>
                            </m:e>
                          </m:mr>
                        </m:m>
                      </m:oMath>
                    </m:oMathPara>
                  </a14:m>
                  <a:endParaRPr lang="en-US" sz="3200" dirty="0"/>
                </a:p>
              </p:txBody>
            </p:sp>
          </mc:Choice>
          <mc:Fallback xmlns="">
            <p:sp>
              <p:nvSpPr>
                <p:cNvPr id="5" name="Rectangle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09800" y="1752600"/>
                  <a:ext cx="2124618" cy="523697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Rectangle 5"/>
                <p:cNvSpPr/>
                <p:nvPr/>
              </p:nvSpPr>
              <p:spPr>
                <a:xfrm>
                  <a:off x="4546600" y="1773127"/>
                  <a:ext cx="2124618" cy="5236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200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3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3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3200" i="1">
                                  <a:latin typeface="Cambria Math"/>
                                </a:rPr>
                                <m:t> </m:t>
                              </m:r>
                            </m:e>
                          </m:mr>
                        </m:m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2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=</m:t>
                              </m:r>
                            </m:e>
                          </m:mr>
                          <m:m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=</m:t>
                              </m:r>
                            </m:e>
                          </m:mr>
                        </m:m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2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      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.341</m:t>
                              </m:r>
                            </m:e>
                          </m:mr>
                          <m:mr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−0.087</m:t>
                              </m:r>
                            </m:e>
                          </m:mr>
                        </m:m>
                      </m:oMath>
                    </m:oMathPara>
                  </a14:m>
                  <a:endParaRPr lang="en-US" sz="3200" dirty="0"/>
                </a:p>
              </p:txBody>
            </p:sp>
          </mc:Choice>
          <mc:Fallback xmlns="">
            <p:sp>
              <p:nvSpPr>
                <p:cNvPr id="6" name="Rectangle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46600" y="1773127"/>
                  <a:ext cx="2124618" cy="523697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" name="TextBox 7"/>
          <p:cNvSpPr txBox="1"/>
          <p:nvPr/>
        </p:nvSpPr>
        <p:spPr>
          <a:xfrm>
            <a:off x="2000250" y="5943600"/>
            <a:ext cx="5143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Which pair of these two is better?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Subtitle 2"/>
              <p:cNvSpPr txBox="1">
                <a:spLocks/>
              </p:cNvSpPr>
              <p:nvPr/>
            </p:nvSpPr>
            <p:spPr>
              <a:xfrm>
                <a:off x="2895600" y="3994666"/>
                <a:ext cx="5753100" cy="12954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mPr>
                        <m:mr>
                          <m:e>
                            <m:r>
                              <a:rPr lang="en-US" sz="2800" i="1">
                                <a:latin typeface="Cambria Math"/>
                              </a:rPr>
                              <m:t>.780 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2800" b="0" i="1" baseline="-25000" smtClean="0">
                                <a:latin typeface="Cambria Math"/>
                              </a:rPr>
                              <m:t>1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+ .563 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𝑦</m:t>
                            </m:r>
                            <m:r>
                              <a:rPr lang="en-US" sz="2800" b="0" i="1" baseline="-25000" smtClean="0">
                                <a:latin typeface="Cambria Math"/>
                              </a:rPr>
                              <m:t>1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= </m:t>
                            </m:r>
                            <m:r>
                              <a:rPr lang="en-US" sz="2800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.21</m:t>
                            </m:r>
                            <m: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5757</m:t>
                            </m:r>
                          </m:e>
                        </m:mr>
                        <m:mr>
                          <m:e>
                            <m:r>
                              <a:rPr lang="en-US" sz="2800" i="1">
                                <a:latin typeface="Cambria Math"/>
                              </a:rPr>
                              <m:t>.913 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2800" b="0" i="1" baseline="-25000" smtClean="0">
                                <a:latin typeface="Cambria Math"/>
                              </a:rPr>
                              <m:t>1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+ .659 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𝑦</m:t>
                            </m:r>
                            <m:r>
                              <a:rPr lang="en-US" sz="2800" b="0" i="1" baseline="30000" smtClean="0">
                                <a:latin typeface="Cambria Math"/>
                              </a:rPr>
                              <m:t>1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=</m:t>
                            </m:r>
                            <m:r>
                              <a:rPr lang="en-US" sz="2800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.25</m:t>
                            </m:r>
                            <m: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2428</m:t>
                            </m:r>
                          </m:e>
                        </m:mr>
                      </m:m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Subtit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994666"/>
                <a:ext cx="5753100" cy="129540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Subtitle 2"/>
              <p:cNvSpPr txBox="1">
                <a:spLocks/>
              </p:cNvSpPr>
              <p:nvPr/>
            </p:nvSpPr>
            <p:spPr>
              <a:xfrm>
                <a:off x="2881507" y="5029200"/>
                <a:ext cx="5753100" cy="12954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mPr>
                        <m:mr>
                          <m:e>
                            <m:r>
                              <a:rPr lang="en-US" sz="2800" i="1">
                                <a:latin typeface="Cambria Math"/>
                              </a:rPr>
                              <m:t>.780 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2800" b="0" i="1" baseline="-25000" smtClean="0">
                                <a:latin typeface="Cambria Math"/>
                              </a:rPr>
                              <m:t>2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+ .563 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𝑦</m:t>
                            </m:r>
                            <m:r>
                              <a:rPr lang="en-US" sz="2800" b="0" i="1" baseline="-25000" smtClean="0">
                                <a:latin typeface="Cambria Math"/>
                              </a:rPr>
                              <m:t>2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= </m:t>
                            </m:r>
                            <m:r>
                              <a:rPr lang="en-US" sz="2800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.21</m:t>
                            </m:r>
                            <m:r>
                              <a:rPr lang="en-US" sz="2800" b="0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699</m:t>
                            </m:r>
                            <m: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9</m:t>
                            </m:r>
                          </m:e>
                        </m:mr>
                        <m:mr>
                          <m:e>
                            <m:r>
                              <a:rPr lang="en-US" sz="2800" i="1">
                                <a:latin typeface="Cambria Math"/>
                              </a:rPr>
                              <m:t>.913 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2800" b="0" i="1" baseline="-25000" smtClean="0">
                                <a:latin typeface="Cambria Math"/>
                              </a:rPr>
                              <m:t>2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+ .659 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𝑦</m:t>
                            </m:r>
                            <m:r>
                              <a:rPr lang="en-US" sz="2800" b="0" i="1" baseline="-25000" smtClean="0">
                                <a:latin typeface="Cambria Math"/>
                              </a:rPr>
                              <m:t>2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=</m:t>
                            </m:r>
                            <m:r>
                              <a:rPr lang="en-US" sz="2800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.254</m:t>
                            </m:r>
                            <m:r>
                              <a:rPr lang="en-US" sz="2800" b="0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 </m:t>
                            </m:r>
                          </m:e>
                        </m:mr>
                      </m:m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0" name="Subtit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1507" y="5029200"/>
                <a:ext cx="5753100" cy="129540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514204" y="2577059"/>
            <a:ext cx="2866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Recall we are trying to solve: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5919" y="3625334"/>
            <a:ext cx="2622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the first pair, we have: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55918" y="4800600"/>
            <a:ext cx="2924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the second pair, we have:</a:t>
            </a:r>
            <a:endParaRPr lang="en-US" dirty="0"/>
          </a:p>
        </p:txBody>
      </p:sp>
      <p:sp>
        <p:nvSpPr>
          <p:cNvPr id="14" name="5-Point Star 13"/>
          <p:cNvSpPr/>
          <p:nvPr/>
        </p:nvSpPr>
        <p:spPr>
          <a:xfrm>
            <a:off x="7696200" y="5525616"/>
            <a:ext cx="457200" cy="302568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97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4953000" cy="8382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Important fact to consider:</a:t>
            </a:r>
            <a:endParaRPr lang="en-US" sz="2000" dirty="0"/>
          </a:p>
        </p:txBody>
      </p:sp>
      <p:grpSp>
        <p:nvGrpSpPr>
          <p:cNvPr id="7" name="Group 6"/>
          <p:cNvGrpSpPr/>
          <p:nvPr/>
        </p:nvGrpSpPr>
        <p:grpSpPr>
          <a:xfrm>
            <a:off x="2373367" y="1597047"/>
            <a:ext cx="5210176" cy="1018425"/>
            <a:chOff x="2209800" y="1752600"/>
            <a:chExt cx="4461418" cy="54422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Rectangle 4"/>
                <p:cNvSpPr/>
                <p:nvPr/>
              </p:nvSpPr>
              <p:spPr>
                <a:xfrm>
                  <a:off x="2209800" y="1752600"/>
                  <a:ext cx="2124618" cy="5236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200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3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3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3200" i="1">
                                  <a:latin typeface="Cambria Math"/>
                                </a:rPr>
                                <m:t> </m:t>
                              </m:r>
                            </m:e>
                          </m:mr>
                        </m:m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2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=</m:t>
                              </m:r>
                            </m:e>
                          </m:mr>
                          <m:m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=</m:t>
                              </m:r>
                            </m:e>
                          </m:mr>
                        </m:m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2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      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.999</m:t>
                              </m:r>
                            </m:e>
                          </m:mr>
                          <m:mr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−1.001</m:t>
                              </m:r>
                            </m:e>
                          </m:mr>
                        </m:m>
                      </m:oMath>
                    </m:oMathPara>
                  </a14:m>
                  <a:endParaRPr lang="en-US" sz="3200" dirty="0"/>
                </a:p>
              </p:txBody>
            </p:sp>
          </mc:Choice>
          <mc:Fallback xmlns="">
            <p:sp>
              <p:nvSpPr>
                <p:cNvPr id="5" name="Rectangle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09800" y="1752600"/>
                  <a:ext cx="2124618" cy="523697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Rectangle 5"/>
                <p:cNvSpPr/>
                <p:nvPr/>
              </p:nvSpPr>
              <p:spPr>
                <a:xfrm>
                  <a:off x="4546600" y="1773127"/>
                  <a:ext cx="2124618" cy="5236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200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3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3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3200" i="1">
                                  <a:latin typeface="Cambria Math"/>
                                </a:rPr>
                                <m:t> </m:t>
                              </m:r>
                            </m:e>
                          </m:mr>
                        </m:m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2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=</m:t>
                              </m:r>
                            </m:e>
                          </m:mr>
                          <m:m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=</m:t>
                              </m:r>
                            </m:e>
                          </m:mr>
                        </m:m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2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3200" b="0" i="1" smtClean="0">
                                  <a:latin typeface="Cambria Math"/>
                                </a:rPr>
                                <m:t>      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.341</m:t>
                              </m:r>
                            </m:e>
                          </m:mr>
                          <m:mr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−0.087</m:t>
                              </m:r>
                            </m:e>
                          </m:mr>
                        </m:m>
                      </m:oMath>
                    </m:oMathPara>
                  </a14:m>
                  <a:endParaRPr lang="en-US" sz="3200" dirty="0"/>
                </a:p>
              </p:txBody>
            </p:sp>
          </mc:Choice>
          <mc:Fallback xmlns="">
            <p:sp>
              <p:nvSpPr>
                <p:cNvPr id="6" name="Rectangle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46600" y="1773127"/>
                  <a:ext cx="2124618" cy="523697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" name="TextBox 7"/>
          <p:cNvSpPr txBox="1"/>
          <p:nvPr/>
        </p:nvSpPr>
        <p:spPr>
          <a:xfrm>
            <a:off x="2074141" y="3394364"/>
            <a:ext cx="51435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Which pair of these two is better?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48544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0836" y="274638"/>
            <a:ext cx="6035964" cy="2149042"/>
          </a:xfrm>
        </p:spPr>
        <p:txBody>
          <a:bodyPr>
            <a:normAutofit/>
          </a:bodyPr>
          <a:lstStyle/>
          <a:p>
            <a:r>
              <a:rPr lang="en-US" dirty="0" smtClean="0"/>
              <a:t>Student: “Is there something funny about that problem?”</a:t>
            </a:r>
            <a:endParaRPr lang="en-US" dirty="0"/>
          </a:p>
        </p:txBody>
      </p:sp>
      <p:pic>
        <p:nvPicPr>
          <p:cNvPr id="25602" name="Picture 2" descr="https://encrypted-tbn2.google.com/images?q=tbn:ANd9GcROaMdHMgcbFWTBGaGA0i3ksj7WGuGFGJOQiiZD3Q3Q-uPctaY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539" y="232930"/>
            <a:ext cx="2085975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879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0836" y="274638"/>
            <a:ext cx="6035964" cy="2149042"/>
          </a:xfrm>
        </p:spPr>
        <p:txBody>
          <a:bodyPr>
            <a:normAutofit/>
          </a:bodyPr>
          <a:lstStyle/>
          <a:p>
            <a:r>
              <a:rPr lang="en-US" dirty="0" smtClean="0"/>
              <a:t>Student: “Is there something funny about that problem?”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1599" y="2776681"/>
            <a:ext cx="6410037" cy="30446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400" dirty="0" smtClean="0"/>
              <a:t>Professor: “You bet your life. It looks innocent but it is very strange. The problem is knowing when you have a strange case on your hands.”</a:t>
            </a:r>
            <a:endParaRPr lang="en-US" sz="4400" dirty="0"/>
          </a:p>
        </p:txBody>
      </p:sp>
      <p:pic>
        <p:nvPicPr>
          <p:cNvPr id="25602" name="Picture 2" descr="https://encrypted-tbn2.google.com/images?q=tbn:ANd9GcROaMdHMgcbFWTBGaGA0i3ksj7WGuGFGJOQiiZD3Q3Q-uPctaY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539" y="232930"/>
            <a:ext cx="2085975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4" name="Picture 4" descr="https://encrypted-tbn0.google.com/images?q=tbn:ANd9GcTZPwtv_T7MGpONx6imwA8vheT8Jf7A4bITgCFKC1zoZe68rc8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389" y="358948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/>
          <p:cNvSpPr/>
          <p:nvPr/>
        </p:nvSpPr>
        <p:spPr>
          <a:xfrm>
            <a:off x="690563" y="5052291"/>
            <a:ext cx="888856" cy="5541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CLINE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4364212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1599" y="2776681"/>
            <a:ext cx="6410037" cy="30446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400" dirty="0" smtClean="0"/>
              <a:t>Professor: “Geometrically, solving equations is like finding the intersections of lines.”</a:t>
            </a:r>
            <a:endParaRPr lang="en-US" sz="4400" dirty="0"/>
          </a:p>
        </p:txBody>
      </p:sp>
      <p:pic>
        <p:nvPicPr>
          <p:cNvPr id="25604" name="Picture 4" descr="https://encrypted-tbn0.google.com/images?q=tbn:ANd9GcTZPwtv_T7MGpONx6imwA8vheT8Jf7A4bITgCFKC1zoZe68rc8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389" y="358948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/>
          <p:cNvSpPr/>
          <p:nvPr/>
        </p:nvSpPr>
        <p:spPr>
          <a:xfrm>
            <a:off x="690563" y="5052291"/>
            <a:ext cx="888856" cy="5541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CLINE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7146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 flipV="1">
            <a:off x="228600" y="1962727"/>
            <a:ext cx="8473440" cy="53340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28600" y="2191327"/>
            <a:ext cx="8473440" cy="30480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utoShape 4" descr="data:image/jpeg;base64,/9j/4AAQSkZJRgABAQAAAQABAAD/2wCEAAkGBhQSERQUExQVFRQWGR8aFBYVGBoeGBwdHxocGBwaGB0YGygeGBojGhgXHy8gIycpLC4sHB4xNTAqNScrLCkBCQoKDgwOGg8PGiwkHSQsLCktMCwsLCksNCwsLCwsLC0sLSwsKSwsLCwsLCwsLCwpLCwsLCksLCwsLCwsLCwsKf/AABEIALAAsAMBIgACEQEDEQH/xAAbAAABBQEBAAAAAAAAAAAAAAAFAAIDBAYHAf/EAEUQAAIBAgMFBQQHBgMHBQAAAAECAwARBBIhBQYxQVETImFxgTJCUpEHIzNicqGxFENzgqLhFsHRFWOEkpPw8SRUdIPC/8QAGQEAAgMBAAAAAAAAAAAAAAAAAQIAAwQF/8QAKhEAAgICAAUCBgMBAAAAAAAAAAECEQMhBBIxQfAyUWGBkaGx0RNx4fH/2gAMAwEAAhEDEQA/AO40qVKoQVKlSqEFSpVndu76w4clFHbTDiiEAL/Ec6J5anwoNpbYUnJ0jRUE2lvlhYCVaQO44pEC7eRC3y+tq51jt48VjiQpMicxGTHhh4NJ7c3kLjwFD8bs4QBVmaV83sw4RciePDvt8x5VRLOuiNUeGfWXnnzNjtP6VAnsxJGOTYiVVP8AyJmJ+YoK/wBJuIk+ze/8DCyN/U5INT7D2ZhcgkhhjW/vFQX9WNzf1q7tDN2bFSbrrpxIGpHqAazvPJ+f9NK4eC7efYDHfDHN/wC+PlDCv6ivRvhjl4/to84YW/QVUfeJZpeyjY/WOoidSSGAN3I+HKNCPKrO1MO0uLVBI6ADvZJEUjQEDK2p58Bz8KH8kvcP8UPZE8f0mzx+3IB/8jCyJ/UhAFHNmfSeHHeiSQc2w0qv/S+Uj5morcqCbw7OiCdo2FWUg6lQFdR8QZe904VI55eeIEuHh7efc6Fs7fDCzEKsgVzwSQFH9A1s3pejVcR2fge3jLQSOUBsYsWhdDpfusQHt43NX8FvNicEQrExrwCSsZMO3gkntR+ANvI1ojn7SM0uGfWL88/o6/SrPbC31hxBEbAwzHhG5Fm/hsNH8tD4Voa0Jpq0ZWnF0xUqVKiAVKlSqEFSpUqhBVHiMQsas7sFVRdmY2AA4kk8BSxGIWNWd2CqoJZibAAakmuVbzbySY6URxqcl7xRNcAgH7afoo91PLn7KTmoKyzHjc3SLm8m/skx7PD51RtFyaTS9St/so/vGx/DzAYDZ0TSiGch34/s8YPZLz+sPvt4toTyo/sfZKRAkHO7faS6Xa3IfCo5KP70N2jsucGQQxZhKwbOJMpVhya/FfK/lWCWRzezpxxqC0LbGGTtgJZjCgj+ps2VA19fAkW9noflZjjlxGGiljy9spume4DC5F7gXAYAHh0ovBg7xqsuWQgDMSuhYcwDe1XmKohdyERRdmY2AHjekQzdArZOzmhiYyupZmLyEAhRe3dUcbcPE1LJtWPgiyyNyARgvmWYAW/OvUxq4lMyawk9241f7xB4DoPWrMaEWIFr8fGg+oUtAhFlQL2WHgZde6p7MqSdSNGDDrax86rf7Ww7S3OGLyp+9jRJFA/i6WI6GxHSjO1XlVD2YTOfZzfpQbZbTxW7VhI3Ds4UAVSebNyFugFSycvsX9nbYinJVDZxxRiA3mBfX0p+1ME0kZRSFuRmJBPdvqBqNbcDVXPFPnjnEJAOYLmGcAHRrg3WvMPMsMmTO3eHdR3JBHUFySD5aUNDUyXa83ZRgKpYsQiKo5kaC/BRpxOlCt1IiySZvsz3cjsG7w0e/IC+lvPwrURyKwDKdD/4t6GqmN2eVikECqrNdhyBYnW9uZ4Xo9qB3M9idhKQ37NbKps0D37Mnj9W3GNh4aX5DjRrdnft4j2c5d410bOPr4fxj95H94XP4hwG4TASy9mJYjCkVmsWBLuOehNhfvE8+HC9VdtY6J51j7ySg5EmA9ljwRx7yG3C/iLcashOUXornCM1s7HDMrqGUhlYXVgbgg8CCOIp9cp3Y3pfByGORSEBvLENct/30PxIeJUePO4PUoJ1dVZCGVgCrA3BB1BB5it8JqatHMyY3B0ySlSpU5WKlSrPb6bcOHhCxm00t1Q/CALvJ/Kv5laDdK2FJydIyu/e8hmk7CMZkV8oUfvZRrY/7uPiT1B+HWhBs9oYiYmEkpN5W5sRcWHQLyXwtzvS3Z2eCBORxGWAH3Y/i195z3ielqITbJbPnifs2JGcZQysOdxfRraZh63rnZJuTOtjgoRpAjd+SeR7q0BjzkS27QODbUZGFlN7Hj1rWLHSijtUxFJ1HuhRpQqcDEFHa2VT3FJvpf2mHDMfy61c2i1oZLaErb56foTVHDYiOwVSufhlvwtwvblQbDFdy5MjggrbTkarqXdCx7RQdMgsGFtNLcL8aqmB3ZSZ+zkUnKF9mQfeRhr6VSfa20GYCHDIFJIBkY3t8TckHhqTeolZG6DMWDiOU5DfghkJLeNsxvV7E4NXGVhcc9bX+VZ/Z+GmzmSUgz+ypPsBeJCC/Hx50/H7xqg5DprcnyHShYaZY2juph3j7ML2YGt4rKSeRNh3vW9YXH7prDPCqSO7M5uJ3NmNiQAtspY8uFayHb5fy5daWPwYxEZRx4g81I1BB6g0VOmRwtBnZWFZIlV7XHTW3h41cIobu/j+2w8btq1iHP3lJVj6kX9aJNUqhLsr4zCiRGQlhmBFwdRfS48aBbH3daBmZ5BISMoIXLoPi1NzoB4Voyar4mIMrC5Fxa40IvzHjU+AUZDa+LEmIMTFElU/+mkB1uQNHHwMe6R1F+ho/uHvMYnEDgrG7Fcp/czc0/A51HiR8Wnsex4lVRkVrHNdgC2b4rn3vGhW8mACnt/dIC4i3NPdcdGQ8+l+gp4T5XoTJj54tPzz8HXqVZ/czbhxEJWQ3mhOWQ/FpdZP5l/MN0rQV0k01aOS04umKuSbexf7diyoJyOSgtygjPfP/wBkmniCOldB3x2iYcJIVNne0cZ55nOUEeQJb0rn26+GH1koGhPZReEcXd083zn5VnzypUauGhbvzz9mhRbaDyH/AH0qZEqOJb1Oq61iR0GOC2p2SnAUr0xXZT2rCDBJraykg9CveB+YoJDJEhLHIhI1a3Hw8b8q0GPNopOfcbr8JrCbUwuJKqYgrKLEFD316MtyBw5Gla2WRemEppMNiyB3XVPfBOdGPQ8YzpxrMbd3+ftEw2CmJtcNK4BJI5Am1xpx51exO22w6FcRhXAl0edLWJtbMeY049Kp43dzPIyxGOJXyAPbna1rjgoA0Atcka08aT2LK2tAXF70Yia8MLtMAAWc+1mGpZLaKAdBVgYaRBlYMrt3iLF2W/RzoL9BWqXZWE2cAA1s1s2bUE9fCjWytswt7DoyA+o+fOi5rstEjB93sxOycBiQ1xa3Mm9/Xyo5tTfVMJZDG8vxZLG3nWkxmDSdDY20tmQgGs7NuhFAYER5CDKC92Jucrd426aUmm7YztKkWvo/nus+UERvJ2kasNVzDvDyzC9a9lNuFAsC4gNifqzYE8Mp4KT4cj6HrR0nSpd7FarRFwpjipTTDQCQuKikjDAggFSLEHmDoQamIqNlpRjObtbQOCxaqx7qEQyE84XN4nP4GsCfB+tdfrkW8WEGeJyO614ZPwvqp9HFv5jXRN0NombCRM5u6jJJ+JDlJ9bX9a38PK1Rz+KhTUvkZv6T9pFBEo/drJMR4gCOMerSH5VV2Vg+yhijHuIFPiban1a9Vt/X7TGlOWbDxemdpm/IiioAvVGd3I0cPGoInhqYa86jjFPBqpFrH+VegXpte3oikmTTqOdYbFbvZZWGbKFIyqp4pe9j+lblTpQDemAhopVJU3KNoCpUgkA34d4Cx8aDGg9gvGwJlJEIkLd3VuHU2Y6H9aG7ERbPhpGUsVyqDcB16xsRqw4EcQRfnV9ASwZlC29h1YWJ4WYHS9eYnYEWJH16sR7veN1PVCD3aRS7Mta9hke60bZgXMgBsQ2voTzNUn3UHBc8QHID5MNdaOYAxQIIlFgvUk353JPEk86sT4tSNLMeRqc5OUysW1J8HJ2b/WRkXVxx8QaLwbZVx2rcF1A5k8LUsZgxIDceVQpgliKhFzkagf8A6Yk2A6VLTClRLtDeXDC6tLqbhlyE35FbWo3uxO7YZC4bQkJnBDFAbIWB1vltxqhsVmfEuzKBkjy8jqWuLWPQGtAWplSRXK2xzSUzNXuale3DhRFGvURtUpGlMtSsZAzbWF7SCVRxykp4MveX+oCin0cY/N2y8nEc6D8a5W/NAfWojahu4D9niYk5ZJof+SQMv9Kmr8DqRRxCuD886ke8Wu0f+JX+nDaUZD0G3iW20v8AiV/qw+lTYfbAad4QLFRe9+Ps6Wt98fKly+pj4fQg0h0p1Z9d61ygiNmuzCwI93Lc66W7wp53pGlo27wzd4hbd9k1J4C6/mKQYN5q97SgON3k7NmUxE5AC5DCwuAfW2b5AnlXsu8GV1XsmvIoaLUa3ygg3PdILC96Gw6NAGqLFRrIjIwurCxoK28FpjEUOe4AAI1VgSG4cO61+lj4Xu7Q2iIonc+6L+vIeZNhQJRl4dntHiZYw7PGArHoGa9wR1sAfWr02KK242p277mOACcXZ7sx55ibn/SpcREGF0IkHNTo48jzquW2WxAW18SSmYcQND+ooDgN5+8cxC2HBjb5Xo9iNnBicjean2qy20tlNexyZuWYd63TXSrsai9MSbkto22F2h2iqRzsTRFUQX8dOPrXKb4jD2MMl7i5A1IHXLwqfCb7yAnP9YfC4/IaCi8D6xFWdLUtHRtn7Qjwz9ky/aOMsg4ktwEgvp0BGnlWivXLd24psdiIpGQpFE2cudbsvBVv48ePCung0slWn1DF3tdCYPekWH9qjVq9oEolLeFNvSv1pM3nRAVzQzdYWx6eGImHzjY0VZ6Fbri+PjPXETH5RsKfD60Ll9D/AKH79p2eMLeMEvydom/K1VH3flGJeaOVFz2uChLAd3MB3guuQcRR/wCkrZ2YwtwzrJCT4sodD6Mh+dUtm4rtIo3+JQT58x6NcU+fUmV8O+aCA3+ECEC9ojWkdrOhKkNaykBhwyjXn0p/+EmHZFXQlFIIkjLAnMWBUZtLXNgb/OtIhp4qrmZdSM5tDdTtnd3k1ZFC2X2XAAz8bEEC2XoWHOppdjM0mGdpLmFSH7vt+yQRr3dVHWjbtURNBthpAuXZp/alnzCwjyFba3uxBvf7x0t0qpK4xEws31UDd6/B3HTwT8yfCrm3sWY4Tk+0buRD77aA+mp9Kds7YfZwol7WAB8+Z9TSu6GVEWMmDjS3iKB4sshzqTp0ozjdhk6hrHqONA59pdg4ixYKq2iy+4fP4TSKLHbSHR7XjnORzkk91xz86rYxSLpKpPQjj4EHmPOqW2NkkEhdOasKu7Ex2dRFKb62DHWx/W1O1q0KnumZ/aOznZlEIAz93tSbAA8c3j4VudgbOjgiVFVbgAMwGrEcz11oRtDFYfDyKXhQZffkY2bX2kRuN+F+VN2VvbDLc3KMWCogTu28CBa/nTS5pR10EXKpb6myjkAqZZKEQTVaSa3l1JtVSZY0ElpwNUlxotxFut9K9fHoFLF1Cji19PnTWKXwaUhqk+0I1yhnQFvZueNTdoCLixBGhB0I86IKGzy1T3BTPiYm+5NKf55Aq/kTUW2cQUicj2rWXxJ7q/mRRr6OMCAZ3HBQkCfyLmb+p/yq7h1cyniXWN+edA7vhs4zYSQILyLaSP8AEhzADzsV9awW7mJBDoOF+0T8Emv5Nm/Kur1yXbuE/YcYbC0YJdfGFz31H8N9fLL1rRxEbVmbhJ03EOq1qkD1Dx1HzpXrCdAkJphf06mvb0H3gmJ7PDr7Uxs3hGNXJ89F9aICeKIysJjqg1iB8ff9eXh51dGMJp/7VEqhTc2004VVeOB+boeRVv8AWlY3yGz9uASkYkt7pNr+VBW3ohkvh8TEYy2hjmXQ/haieKixMa9ph5FnUamMizkc7dTXkWJw20oskqjONNR3genUGmSXcVv2AMezTG3YA5ksTh2OpA5xseo5eFAcXg5Y5e8CufQMNBfl5GtC2OOCmTC4lS6E/UzA94fCCTo1uHXhV/a0HbRtla3Ozpw8iDx9KNtPZNNaAmytipO6tO7OYwcqt3vPU6keFaLFbtgwWgbJ8PZd1Wsb2YDkefOguy8YCyso7w0a3UVo7mMZ4NS/tqToT5cjStu9jV7AvDy30tZh7S8x/bxqPayxmK8q51U3CdSAdLXF/Ki8+ze0TtFXs5gPQ+BHMf8Amhz4VJhkljVipuVcAgHkwvxHGxoVTsjdqjPvhcsMYdkKtOGmRWBRQbAITwsANetNxMq9ljjGQIFCgEexmAa+XlaxUfKtVhdnRIhRY0VTxVVFj5i1jVlMKipkCKE+EAZflwpucTkMliZo1mzYjLkbDfVl7WvlT2b+9oRpqPWtDurmGEjz3BN2APGxYlbjlob28aJNGpAuoNuov+tJ5QONgOJ8KWUrVDKNOwbtrEAMoPsreWT8KcPm1vka6Hujs0wYSNWFnYF5B95znI9L29K59u9gDjMWoPsEiWT+Gh+qU/jbW3TNXWa3cNClZz+LnbURVnd9tgnEQZoxeaIlox8QtZo/5l/ML0rRUq1NJqmY4txdo5Ju1tIFey6DNFfmnTXmh7pHLSjmWqO/u7jYeT9pi7sbPmJA+ylOmY/7qTgw6n72jtlbUE6G4yuukiX9k+HVTxB6etczJBxdHYx5FONotk1j8JtUvNiJQdb5IvwRkjTzbMdK1OJlyKx+FSfkCawOzVKYWF7XOXMfXU/rVfYtXUPJtTOMwILD2hTlnDarr4A61nIsKC3aKxyNxsdVNPXZksbZ4ZRKOYvZvUUOVe4bfsavZ0l29sDoRoR5iqe9exJIr4qA/WL9sF99fjFtCRzoecUs1hIrRSDgwvxozs3abkdlmXtx7Kn2Jl6eD2ox0xZbAsm11x+EKvq6+yTxVxwIPyo5srHJiMMji97ZZLAGzDQ3/tWdxuz0gmZl7sU4Pd5oynVT0OtV92MQ0M8iE3STjY6XPP1/ypmlToCu0StD2OJy5rxycCBwPKi+BxJDlS2lLbexBJGRG1pF1W3/AHwvQuCQsQRofe8+f50r2rHWtGmk2jKpAJ091uv9/Cp8XIrpcnLIOBXj425EeBoRE7R+2plhPEcSviKi21tdMOFYnOhPdPPxB8bXpVfYjruFsLig1gSLkXUj2WHMrfn1HKroYVlsPjVkQmI6XvYcQeTKeRozgMazpZxZx7Q5How8D/qKD0QutLfhQnbeLAGTkRd+uW+i25ljpbzq7isUIlzHUnRF6n/IDmatbh7vHESDEy6xI10J/eSDTP8AgTgOpH3dXxY3ORXlyLHG2arcrYJw0F5BaaU55fu6WVPJV088x51oaVKuukkqRxW3J2xUqVKiAjngV1ZHAZWBDKRcEHQgjmK5RvJuzJgJRJEfquEchuQoJ+xn6oT7L8tOftdbqOeBXUq6hlYWZWFwQeIIPEUk4KaplmPI8btHNcDtJMQpUjK4FpI24rfr8SHWzDSsJtTZ8+zWLIO3wZOqH2ox0vxA6Hh1rd7y7gSQMJcLnaNfZC6zRdQl/tY/uG58+QvB7wKwtNlXl2g+ybkQ19Ym6q2njyrnyg8bprR1IzjkVxfnxMzgDDiCWwsliR3oGNm9Pi9KlIUG0oMbDg66HyNTbf8Ao4jcmXDrle1wgYhCeIKkez6aeVAMVjMXh/q54jiI0QNIxzHLfo+UW5Cxza86HKpel/sPO4+pfToGcR+0Ffq5BOnNeYofHj1JAnRhlPEGzKeoNDoponIOFn7Nj+7lOU38G4GrOMmxCWGKjzA8HHPyYaGjyVr/ABk578tGi2/P+04ZXWUOY9WI4sOGYj4utZQbUyMvTLbTwN/8zU0OzY2YESdmW0YAgXB5edDsfs5kky6tlbLcc79POmgl0Fm5dUarAbxNormxAvm6qeBFUJN5csrZRcX0IoPLs2UIr6d3QrfW3PTpROXZ8MmVoSSLaqeIPQ2peWCHUpvRLFvq4uoXNfgen9qiw+2GkuGRTG3tqx/Ma6GouygiJu65z7qgs58lFzfwojht3HnYHs+wS2rSAGVvELfLGPFr1KiuwLl3YW2RgYcOO0V2YSDuYbTtCfDov3joKKLiGjPazsWdhlhhU91Rxst+Otszn+xGQtDhltAAzHRpWJIJ4anjK3RV08a1G7f0fyTt2uLzrGfcY2lk6Z7fZR/dGvlzWOOU3ok8kcat+efQqbtbuSbQk7SUkQDRmFwHAP2UXRL+0/Phx4dWhhVFCqAqqAFAFgANAAOQpQwqihVAVVFlUCwAHAADgKfXRx41BUjl5cryO2KlSpVYVCpUqVQgqVKlUIKs7t/ciHEkut4ZjxkQDvfxFOkg89fEVoqVBpNUwpuLtHI8XsHF4G/dtGPeiUyQHxaP24f5dPE1B/tiOVMs0QZDxKfWxH0AzDysfOux0F2nufhZyWaIK5/eRko/qVtm9b1mnwyfQ2Q4pr1I43ifo+wOJucO+RvhjYG3mjd4flVEbgY6EEQ4lSnwvmA9QwK11DaH0X5vYnDdFxESv8mTKw/Ohcu4mNT2ApH+6xDr/TItvzqtwyrXX7liyYXvp9V+DnGG3UxcbXmw0U6n3RJl9VI4GjDxYpksMJGGFrF5lsLcCbak2Faj/DO0R7k3/UgP603/AAvtE+5L/wBSAfpVcozl1j+f2Wxnjj0l+P0Y3D7q4syF2MEd/hDSceg4VMNyIYyWnxDkniuYR3/lS7GtlHuDjpPbKgc+0xDn+mNbH50U2f8ARUB9pPYc1gjVPmzZmP5Uyx5X8PPmxHlxLq7+v+IxMDYfDr9RCqj427g9Wbvt8vWiez928Xjrd3LF8UilIvMR+3L5tp410jZe5uFw5DJEC4/eSXd/QtfL6Wo1V0eHXWTKZ8U6qCozu7248GFIc3lmH7xwNP4ajSMeWvia0VKlWlJLSMbbk7YqVKlRAKlSpVCH/9k="/>
          <p:cNvSpPr>
            <a:spLocks noChangeAspect="1" noChangeArrowheads="1"/>
          </p:cNvSpPr>
          <p:nvPr/>
        </p:nvSpPr>
        <p:spPr bwMode="auto">
          <a:xfrm>
            <a:off x="155575" y="-800100"/>
            <a:ext cx="16764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87055" y="5098473"/>
            <a:ext cx="41401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here’s the intersection?</a:t>
            </a:r>
            <a:endParaRPr lang="en-US" sz="3200" dirty="0"/>
          </a:p>
        </p:txBody>
      </p:sp>
      <p:cxnSp>
        <p:nvCxnSpPr>
          <p:cNvPr id="5" name="Straight Arrow Connector 4"/>
          <p:cNvCxnSpPr>
            <a:stCxn id="3" idx="0"/>
          </p:cNvCxnSpPr>
          <p:nvPr/>
        </p:nvCxnSpPr>
        <p:spPr>
          <a:xfrm flipH="1" flipV="1">
            <a:off x="3300784" y="2343727"/>
            <a:ext cx="256325" cy="275474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190228" y="449345"/>
            <a:ext cx="54781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When lines have no thickness …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572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 flipV="1">
            <a:off x="228600" y="1962727"/>
            <a:ext cx="8473440" cy="5334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28600" y="2191327"/>
            <a:ext cx="8473440" cy="3048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utoShape 4" descr="data:image/jpeg;base64,/9j/4AAQSkZJRgABAQAAAQABAAD/2wCEAAkGBhQSERQUExQVFRQWGR8aFBYVGBoeGBwdHxocGBwaGB0YGygeGBojGhgXHy8gIycpLC4sHB4xNTAqNScrLCkBCQoKDgwOGg8PGiwkHSQsLCktMCwsLCksNCwsLCwsLC0sLSwsKSwsLCwsLCwsLCwpLCwsLCksLCwsLCwsLCwsKf/AABEIALAAsAMBIgACEQEDEQH/xAAbAAABBQEBAAAAAAAAAAAAAAAFAAIDBAYHAf/EAEUQAAIBAgMFBQQHBgMHBQAAAAECAwARBBIhBQYxQVETImFxgTJCUpEHIzNicqGxFENzgqLhFsHRFWOEkpPw8SRUdIPC/8QAGQEAAgMBAAAAAAAAAAAAAAAAAQIAAwQF/8QAKhEAAgICAAUCBgMBAAAAAAAAAAECEQMhBBIxQfAyUWGBkaGx0RNx4fH/2gAMAwEAAhEDEQA/AO40qVKoQVKlSqEFSpVndu76w4clFHbTDiiEAL/Ec6J5anwoNpbYUnJ0jRUE2lvlhYCVaQO44pEC7eRC3y+tq51jt48VjiQpMicxGTHhh4NJ7c3kLjwFD8bs4QBVmaV83sw4RciePDvt8x5VRLOuiNUeGfWXnnzNjtP6VAnsxJGOTYiVVP8AyJmJ+YoK/wBJuIk+ze/8DCyN/U5INT7D2ZhcgkhhjW/vFQX9WNzf1q7tDN2bFSbrrpxIGpHqAazvPJ+f9NK4eC7efYDHfDHN/wC+PlDCv6ivRvhjl4/to84YW/QVUfeJZpeyjY/WOoidSSGAN3I+HKNCPKrO1MO0uLVBI6ADvZJEUjQEDK2p58Bz8KH8kvcP8UPZE8f0mzx+3IB/8jCyJ/UhAFHNmfSeHHeiSQc2w0qv/S+Uj5morcqCbw7OiCdo2FWUg6lQFdR8QZe904VI55eeIEuHh7efc6Fs7fDCzEKsgVzwSQFH9A1s3pejVcR2fge3jLQSOUBsYsWhdDpfusQHt43NX8FvNicEQrExrwCSsZMO3gkntR+ANvI1ojn7SM0uGfWL88/o6/SrPbC31hxBEbAwzHhG5Fm/hsNH8tD4Voa0Jpq0ZWnF0xUqVKiAVKlSqEFSpUqhBVHiMQsas7sFVRdmY2AA4kk8BSxGIWNWd2CqoJZibAAakmuVbzbySY6URxqcl7xRNcAgH7afoo91PLn7KTmoKyzHjc3SLm8m/skx7PD51RtFyaTS9St/so/vGx/DzAYDZ0TSiGch34/s8YPZLz+sPvt4toTyo/sfZKRAkHO7faS6Xa3IfCo5KP70N2jsucGQQxZhKwbOJMpVhya/FfK/lWCWRzezpxxqC0LbGGTtgJZjCgj+ps2VA19fAkW9noflZjjlxGGiljy9spume4DC5F7gXAYAHh0ovBg7xqsuWQgDMSuhYcwDe1XmKohdyERRdmY2AHjekQzdArZOzmhiYyupZmLyEAhRe3dUcbcPE1LJtWPgiyyNyARgvmWYAW/OvUxq4lMyawk9241f7xB4DoPWrMaEWIFr8fGg+oUtAhFlQL2WHgZde6p7MqSdSNGDDrax86rf7Ww7S3OGLyp+9jRJFA/i6WI6GxHSjO1XlVD2YTOfZzfpQbZbTxW7VhI3Ds4UAVSebNyFugFSycvsX9nbYinJVDZxxRiA3mBfX0p+1ME0kZRSFuRmJBPdvqBqNbcDVXPFPnjnEJAOYLmGcAHRrg3WvMPMsMmTO3eHdR3JBHUFySD5aUNDUyXa83ZRgKpYsQiKo5kaC/BRpxOlCt1IiySZvsz3cjsG7w0e/IC+lvPwrURyKwDKdD/4t6GqmN2eVikECqrNdhyBYnW9uZ4Xo9qB3M9idhKQ37NbKps0D37Mnj9W3GNh4aX5DjRrdnft4j2c5d410bOPr4fxj95H94XP4hwG4TASy9mJYjCkVmsWBLuOehNhfvE8+HC9VdtY6J51j7ySg5EmA9ljwRx7yG3C/iLcashOUXornCM1s7HDMrqGUhlYXVgbgg8CCOIp9cp3Y3pfByGORSEBvLENct/30PxIeJUePO4PUoJ1dVZCGVgCrA3BB1BB5it8JqatHMyY3B0ySlSpU5WKlSrPb6bcOHhCxm00t1Q/CALvJ/Kv5laDdK2FJydIyu/e8hmk7CMZkV8oUfvZRrY/7uPiT1B+HWhBs9oYiYmEkpN5W5sRcWHQLyXwtzvS3Z2eCBORxGWAH3Y/i195z3ielqITbJbPnifs2JGcZQysOdxfRraZh63rnZJuTOtjgoRpAjd+SeR7q0BjzkS27QODbUZGFlN7Hj1rWLHSijtUxFJ1HuhRpQqcDEFHa2VT3FJvpf2mHDMfy61c2i1oZLaErb56foTVHDYiOwVSufhlvwtwvblQbDFdy5MjggrbTkarqXdCx7RQdMgsGFtNLcL8aqmB3ZSZ+zkUnKF9mQfeRhr6VSfa20GYCHDIFJIBkY3t8TckHhqTeolZG6DMWDiOU5DfghkJLeNsxvV7E4NXGVhcc9bX+VZ/Z+GmzmSUgz+ypPsBeJCC/Hx50/H7xqg5DprcnyHShYaZY2juph3j7ML2YGt4rKSeRNh3vW9YXH7prDPCqSO7M5uJ3NmNiQAtspY8uFayHb5fy5daWPwYxEZRx4g81I1BB6g0VOmRwtBnZWFZIlV7XHTW3h41cIobu/j+2w8btq1iHP3lJVj6kX9aJNUqhLsr4zCiRGQlhmBFwdRfS48aBbH3daBmZ5BISMoIXLoPi1NzoB4Voyar4mIMrC5Fxa40IvzHjU+AUZDa+LEmIMTFElU/+mkB1uQNHHwMe6R1F+ho/uHvMYnEDgrG7Fcp/czc0/A51HiR8Wnsex4lVRkVrHNdgC2b4rn3vGhW8mACnt/dIC4i3NPdcdGQ8+l+gp4T5XoTJj54tPzz8HXqVZ/czbhxEJWQ3mhOWQ/FpdZP5l/MN0rQV0k01aOS04umKuSbexf7diyoJyOSgtygjPfP/wBkmniCOldB3x2iYcJIVNne0cZ55nOUEeQJb0rn26+GH1koGhPZReEcXd083zn5VnzypUauGhbvzz9mhRbaDyH/AH0qZEqOJb1Oq61iR0GOC2p2SnAUr0xXZT2rCDBJraykg9CveB+YoJDJEhLHIhI1a3Hw8b8q0GPNopOfcbr8JrCbUwuJKqYgrKLEFD316MtyBw5Gla2WRemEppMNiyB3XVPfBOdGPQ8YzpxrMbd3+ftEw2CmJtcNK4BJI5Am1xpx51exO22w6FcRhXAl0edLWJtbMeY049Kp43dzPIyxGOJXyAPbna1rjgoA0Atcka08aT2LK2tAXF70Yia8MLtMAAWc+1mGpZLaKAdBVgYaRBlYMrt3iLF2W/RzoL9BWqXZWE2cAA1s1s2bUE9fCjWytswt7DoyA+o+fOi5rstEjB93sxOycBiQ1xa3Mm9/Xyo5tTfVMJZDG8vxZLG3nWkxmDSdDY20tmQgGs7NuhFAYER5CDKC92Jucrd426aUmm7YztKkWvo/nus+UERvJ2kasNVzDvDyzC9a9lNuFAsC4gNifqzYE8Mp4KT4cj6HrR0nSpd7FarRFwpjipTTDQCQuKikjDAggFSLEHmDoQamIqNlpRjObtbQOCxaqx7qEQyE84XN4nP4GsCfB+tdfrkW8WEGeJyO614ZPwvqp9HFv5jXRN0NombCRM5u6jJJ+JDlJ9bX9a38PK1Rz+KhTUvkZv6T9pFBEo/drJMR4gCOMerSH5VV2Vg+yhijHuIFPiban1a9Vt/X7TGlOWbDxemdpm/IiioAvVGd3I0cPGoInhqYa86jjFPBqpFrH+VegXpte3oikmTTqOdYbFbvZZWGbKFIyqp4pe9j+lblTpQDemAhopVJU3KNoCpUgkA34d4Cx8aDGg9gvGwJlJEIkLd3VuHU2Y6H9aG7ERbPhpGUsVyqDcB16xsRqw4EcQRfnV9ASwZlC29h1YWJ4WYHS9eYnYEWJH16sR7veN1PVCD3aRS7Mta9hke60bZgXMgBsQ2voTzNUn3UHBc8QHID5MNdaOYAxQIIlFgvUk353JPEk86sT4tSNLMeRqc5OUysW1J8HJ2b/WRkXVxx8QaLwbZVx2rcF1A5k8LUsZgxIDceVQpgliKhFzkagf8A6Yk2A6VLTClRLtDeXDC6tLqbhlyE35FbWo3uxO7YZC4bQkJnBDFAbIWB1vltxqhsVmfEuzKBkjy8jqWuLWPQGtAWplSRXK2xzSUzNXuale3DhRFGvURtUpGlMtSsZAzbWF7SCVRxykp4MveX+oCin0cY/N2y8nEc6D8a5W/NAfWojahu4D9niYk5ZJof+SQMv9Kmr8DqRRxCuD886ke8Wu0f+JX+nDaUZD0G3iW20v8AiV/qw+lTYfbAad4QLFRe9+Ps6Wt98fKly+pj4fQg0h0p1Z9d61ygiNmuzCwI93Lc66W7wp53pGlo27wzd4hbd9k1J4C6/mKQYN5q97SgON3k7NmUxE5AC5DCwuAfW2b5AnlXsu8GV1XsmvIoaLUa3ygg3PdILC96Gw6NAGqLFRrIjIwurCxoK28FpjEUOe4AAI1VgSG4cO61+lj4Xu7Q2iIonc+6L+vIeZNhQJRl4dntHiZYw7PGArHoGa9wR1sAfWr02KK242p277mOACcXZ7sx55ibn/SpcREGF0IkHNTo48jzquW2WxAW18SSmYcQND+ooDgN5+8cxC2HBjb5Xo9iNnBicjean2qy20tlNexyZuWYd63TXSrsai9MSbkto22F2h2iqRzsTRFUQX8dOPrXKb4jD2MMl7i5A1IHXLwqfCb7yAnP9YfC4/IaCi8D6xFWdLUtHRtn7Qjwz9ky/aOMsg4ktwEgvp0BGnlWivXLd24psdiIpGQpFE2cudbsvBVv48ePCung0slWn1DF3tdCYPekWH9qjVq9oEolLeFNvSv1pM3nRAVzQzdYWx6eGImHzjY0VZ6Fbri+PjPXETH5RsKfD60Ll9D/AKH79p2eMLeMEvydom/K1VH3flGJeaOVFz2uChLAd3MB3guuQcRR/wCkrZ2YwtwzrJCT4sodD6Mh+dUtm4rtIo3+JQT58x6NcU+fUmV8O+aCA3+ECEC9ojWkdrOhKkNaykBhwyjXn0p/+EmHZFXQlFIIkjLAnMWBUZtLXNgb/OtIhp4qrmZdSM5tDdTtnd3k1ZFC2X2XAAz8bEEC2XoWHOppdjM0mGdpLmFSH7vt+yQRr3dVHWjbtURNBthpAuXZp/alnzCwjyFba3uxBvf7x0t0qpK4xEws31UDd6/B3HTwT8yfCrm3sWY4Tk+0buRD77aA+mp9Kds7YfZwol7WAB8+Z9TSu6GVEWMmDjS3iKB4sshzqTp0ozjdhk6hrHqONA59pdg4ixYKq2iy+4fP4TSKLHbSHR7XjnORzkk91xz86rYxSLpKpPQjj4EHmPOqW2NkkEhdOasKu7Ex2dRFKb62DHWx/W1O1q0KnumZ/aOznZlEIAz93tSbAA8c3j4VudgbOjgiVFVbgAMwGrEcz11oRtDFYfDyKXhQZffkY2bX2kRuN+F+VN2VvbDLc3KMWCogTu28CBa/nTS5pR10EXKpb6myjkAqZZKEQTVaSa3l1JtVSZY0ElpwNUlxotxFut9K9fHoFLF1Cji19PnTWKXwaUhqk+0I1yhnQFvZueNTdoCLixBGhB0I86IKGzy1T3BTPiYm+5NKf55Aq/kTUW2cQUicj2rWXxJ7q/mRRr6OMCAZ3HBQkCfyLmb+p/yq7h1cyniXWN+edA7vhs4zYSQILyLaSP8AEhzADzsV9awW7mJBDoOF+0T8Emv5Nm/Kur1yXbuE/YcYbC0YJdfGFz31H8N9fLL1rRxEbVmbhJ03EOq1qkD1Dx1HzpXrCdAkJphf06mvb0H3gmJ7PDr7Uxs3hGNXJ89F9aICeKIysJjqg1iB8ff9eXh51dGMJp/7VEqhTc2004VVeOB+boeRVv8AWlY3yGz9uASkYkt7pNr+VBW3ohkvh8TEYy2hjmXQ/haieKixMa9ph5FnUamMizkc7dTXkWJw20oskqjONNR3genUGmSXcVv2AMezTG3YA5ksTh2OpA5xseo5eFAcXg5Y5e8CufQMNBfl5GtC2OOCmTC4lS6E/UzA94fCCTo1uHXhV/a0HbRtla3Ozpw8iDx9KNtPZNNaAmytipO6tO7OYwcqt3vPU6keFaLFbtgwWgbJ8PZd1Wsb2YDkefOguy8YCyso7w0a3UVo7mMZ4NS/tqToT5cjStu9jV7AvDy30tZh7S8x/bxqPayxmK8q51U3CdSAdLXF/Ki8+ze0TtFXs5gPQ+BHMf8Amhz4VJhkljVipuVcAgHkwvxHGxoVTsjdqjPvhcsMYdkKtOGmRWBRQbAITwsANetNxMq9ljjGQIFCgEexmAa+XlaxUfKtVhdnRIhRY0VTxVVFj5i1jVlMKipkCKE+EAZflwpucTkMliZo1mzYjLkbDfVl7WvlT2b+9oRpqPWtDurmGEjz3BN2APGxYlbjlob28aJNGpAuoNuov+tJ5QONgOJ8KWUrVDKNOwbtrEAMoPsreWT8KcPm1vka6Hujs0wYSNWFnYF5B95znI9L29K59u9gDjMWoPsEiWT+Gh+qU/jbW3TNXWa3cNClZz+LnbURVnd9tgnEQZoxeaIlox8QtZo/5l/ML0rRUq1NJqmY4txdo5Ju1tIFey6DNFfmnTXmh7pHLSjmWqO/u7jYeT9pi7sbPmJA+ylOmY/7qTgw6n72jtlbUE6G4yuukiX9k+HVTxB6etczJBxdHYx5FONotk1j8JtUvNiJQdb5IvwRkjTzbMdK1OJlyKx+FSfkCawOzVKYWF7XOXMfXU/rVfYtXUPJtTOMwILD2hTlnDarr4A61nIsKC3aKxyNxsdVNPXZksbZ4ZRKOYvZvUUOVe4bfsavZ0l29sDoRoR5iqe9exJIr4qA/WL9sF99fjFtCRzoecUs1hIrRSDgwvxozs3abkdlmXtx7Kn2Jl6eD2ox0xZbAsm11x+EKvq6+yTxVxwIPyo5srHJiMMji97ZZLAGzDQ3/tWdxuz0gmZl7sU4Pd5oynVT0OtV92MQ0M8iE3STjY6XPP1/ypmlToCu0StD2OJy5rxycCBwPKi+BxJDlS2lLbexBJGRG1pF1W3/AHwvQuCQsQRofe8+f50r2rHWtGmk2jKpAJ091uv9/Cp8XIrpcnLIOBXj425EeBoRE7R+2plhPEcSviKi21tdMOFYnOhPdPPxB8bXpVfYjruFsLig1gSLkXUj2WHMrfn1HKroYVlsPjVkQmI6XvYcQeTKeRozgMazpZxZx7Q5How8D/qKD0QutLfhQnbeLAGTkRd+uW+i25ljpbzq7isUIlzHUnRF6n/IDmatbh7vHESDEy6xI10J/eSDTP8AgTgOpH3dXxY3ORXlyLHG2arcrYJw0F5BaaU55fu6WVPJV088x51oaVKuukkqRxW3J2xUqVKiAjngV1ZHAZWBDKRcEHQgjmK5RvJuzJgJRJEfquEchuQoJ+xn6oT7L8tOftdbqOeBXUq6hlYWZWFwQeIIPEUk4KaplmPI8btHNcDtJMQpUjK4FpI24rfr8SHWzDSsJtTZ8+zWLIO3wZOqH2ox0vxA6Hh1rd7y7gSQMJcLnaNfZC6zRdQl/tY/uG58+QvB7wKwtNlXl2g+ybkQ19Ym6q2njyrnyg8bprR1IzjkVxfnxMzgDDiCWwsliR3oGNm9Pi9KlIUG0oMbDg66HyNTbf8Ao4jcmXDrle1wgYhCeIKkez6aeVAMVjMXh/q54jiI0QNIxzHLfo+UW5Cxza86HKpel/sPO4+pfToGcR+0Ffq5BOnNeYofHj1JAnRhlPEGzKeoNDoponIOFn7Nj+7lOU38G4GrOMmxCWGKjzA8HHPyYaGjyVr/ABk578tGi2/P+04ZXWUOY9WI4sOGYj4utZQbUyMvTLbTwN/8zU0OzY2YESdmW0YAgXB5edDsfs5kky6tlbLcc79POmgl0Fm5dUarAbxNormxAvm6qeBFUJN5csrZRcX0IoPLs2UIr6d3QrfW3PTpROXZ8MmVoSSLaqeIPQ2peWCHUpvRLFvq4uoXNfgen9qiw+2GkuGRTG3tqx/Ma6GouygiJu65z7qgs58lFzfwojht3HnYHs+wS2rSAGVvELfLGPFr1KiuwLl3YW2RgYcOO0V2YSDuYbTtCfDov3joKKLiGjPazsWdhlhhU91Rxst+Otszn+xGQtDhltAAzHRpWJIJ4anjK3RV08a1G7f0fyTt2uLzrGfcY2lk6Z7fZR/dGvlzWOOU3ok8kcat+efQqbtbuSbQk7SUkQDRmFwHAP2UXRL+0/Phx4dWhhVFCqAqqAFAFgANAAOQpQwqihVAVVFlUCwAHAADgKfXRx41BUjl5cryO2KlSpVYVCpUqVQgqVKlUIKs7t/ciHEkut4ZjxkQDvfxFOkg89fEVoqVBpNUwpuLtHI8XsHF4G/dtGPeiUyQHxaP24f5dPE1B/tiOVMs0QZDxKfWxH0AzDysfOux0F2nufhZyWaIK5/eRko/qVtm9b1mnwyfQ2Q4pr1I43ifo+wOJucO+RvhjYG3mjd4flVEbgY6EEQ4lSnwvmA9QwK11DaH0X5vYnDdFxESv8mTKw/Ohcu4mNT2ApH+6xDr/TItvzqtwyrXX7liyYXvp9V+DnGG3UxcbXmw0U6n3RJl9VI4GjDxYpksMJGGFrF5lsLcCbak2Faj/DO0R7k3/UgP603/AAvtE+5L/wBSAfpVcozl1j+f2Wxnjj0l+P0Y3D7q4syF2MEd/hDSceg4VMNyIYyWnxDkniuYR3/lS7GtlHuDjpPbKgc+0xDn+mNbH50U2f8ARUB9pPYc1gjVPmzZmP5Uyx5X8PPmxHlxLq7+v+IxMDYfDr9RCqj427g9Wbvt8vWiez928Xjrd3LF8UilIvMR+3L5tp410jZe5uFw5DJEC4/eSXd/QtfL6Wo1V0eHXWTKZ8U6qCozu7248GFIc3lmH7xwNP4ajSMeWvia0VKlWlJLSMbbk7YqVKlRAKlSpVCH/9k="/>
          <p:cNvSpPr>
            <a:spLocks noChangeAspect="1" noChangeArrowheads="1"/>
          </p:cNvSpPr>
          <p:nvPr/>
        </p:nvSpPr>
        <p:spPr bwMode="auto">
          <a:xfrm>
            <a:off x="155575" y="-800100"/>
            <a:ext cx="16764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451036" y="1379682"/>
            <a:ext cx="1699490" cy="169949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87055" y="5098473"/>
            <a:ext cx="44655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where’s the intersection?</a:t>
            </a:r>
            <a:endParaRPr lang="en-US" sz="3200" dirty="0"/>
          </a:p>
        </p:txBody>
      </p:sp>
      <p:cxnSp>
        <p:nvCxnSpPr>
          <p:cNvPr id="5" name="Straight Arrow Connector 4"/>
          <p:cNvCxnSpPr>
            <a:stCxn id="3" idx="0"/>
          </p:cNvCxnSpPr>
          <p:nvPr/>
        </p:nvCxnSpPr>
        <p:spPr>
          <a:xfrm flipH="1" flipV="1">
            <a:off x="3300781" y="2496127"/>
            <a:ext cx="419033" cy="260234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190228" y="449345"/>
            <a:ext cx="59205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 but when lines have thickness …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6710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143000"/>
            <a:ext cx="7508568" cy="150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Straight Connector 11"/>
          <p:cNvCxnSpPr/>
          <p:nvPr/>
        </p:nvCxnSpPr>
        <p:spPr>
          <a:xfrm flipV="1">
            <a:off x="228600" y="3505200"/>
            <a:ext cx="8473440" cy="533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28600" y="3962400"/>
            <a:ext cx="8473440" cy="3048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utoShape 4" descr="data:image/jpeg;base64,/9j/4AAQSkZJRgABAQAAAQABAAD/2wCEAAkGBhQSERQUExQVFRQWGR8aFBYVGBoeGBwdHxocGBwaGB0YGygeGBojGhgXHy8gIycpLC4sHB4xNTAqNScrLCkBCQoKDgwOGg8PGiwkHSQsLCktMCwsLCksNCwsLCwsLC0sLSwsKSwsLCwsLCwsLCwpLCwsLCksLCwsLCwsLCwsKf/AABEIALAAsAMBIgACEQEDEQH/xAAbAAABBQEBAAAAAAAAAAAAAAAFAAIDBAYHAf/EAEUQAAIBAgMFBQQHBgMHBQAAAAECAwARBBIhBQYxQVETImFxgTJCUpEHIzNicqGxFENzgqLhFsHRFWOEkpPw8SRUdIPC/8QAGQEAAgMBAAAAAAAAAAAAAAAAAQIAAwQF/8QAKhEAAgICAAUCBgMBAAAAAAAAAAECEQMhBBIxQfAyUWGBkaGx0RNx4fH/2gAMAwEAAhEDEQA/AO40qVKoQVKlSqEFSpVndu76w4clFHbTDiiEAL/Ec6J5anwoNpbYUnJ0jRUE2lvlhYCVaQO44pEC7eRC3y+tq51jt48VjiQpMicxGTHhh4NJ7c3kLjwFD8bs4QBVmaV83sw4RciePDvt8x5VRLOuiNUeGfWXnnzNjtP6VAnsxJGOTYiVVP8AyJmJ+YoK/wBJuIk+ze/8DCyN/U5INT7D2ZhcgkhhjW/vFQX9WNzf1q7tDN2bFSbrrpxIGpHqAazvPJ+f9NK4eC7efYDHfDHN/wC+PlDCv6ivRvhjl4/to84YW/QVUfeJZpeyjY/WOoidSSGAN3I+HKNCPKrO1MO0uLVBI6ADvZJEUjQEDK2p58Bz8KH8kvcP8UPZE8f0mzx+3IB/8jCyJ/UhAFHNmfSeHHeiSQc2w0qv/S+Uj5morcqCbw7OiCdo2FWUg6lQFdR8QZe904VI55eeIEuHh7efc6Fs7fDCzEKsgVzwSQFH9A1s3pejVcR2fge3jLQSOUBsYsWhdDpfusQHt43NX8FvNicEQrExrwCSsZMO3gkntR+ANvI1ojn7SM0uGfWL88/o6/SrPbC31hxBEbAwzHhG5Fm/hsNH8tD4Voa0Jpq0ZWnF0xUqVKiAVKlSqEFSpUqhBVHiMQsas7sFVRdmY2AA4kk8BSxGIWNWd2CqoJZibAAakmuVbzbySY6URxqcl7xRNcAgH7afoo91PLn7KTmoKyzHjc3SLm8m/skx7PD51RtFyaTS9St/so/vGx/DzAYDZ0TSiGch34/s8YPZLz+sPvt4toTyo/sfZKRAkHO7faS6Xa3IfCo5KP70N2jsucGQQxZhKwbOJMpVhya/FfK/lWCWRzezpxxqC0LbGGTtgJZjCgj+ps2VA19fAkW9noflZjjlxGGiljy9spume4DC5F7gXAYAHh0ovBg7xqsuWQgDMSuhYcwDe1XmKohdyERRdmY2AHjekQzdArZOzmhiYyupZmLyEAhRe3dUcbcPE1LJtWPgiyyNyARgvmWYAW/OvUxq4lMyawk9241f7xB4DoPWrMaEWIFr8fGg+oUtAhFlQL2WHgZde6p7MqSdSNGDDrax86rf7Ww7S3OGLyp+9jRJFA/i6WI6GxHSjO1XlVD2YTOfZzfpQbZbTxW7VhI3Ds4UAVSebNyFugFSycvsX9nbYinJVDZxxRiA3mBfX0p+1ME0kZRSFuRmJBPdvqBqNbcDVXPFPnjnEJAOYLmGcAHRrg3WvMPMsMmTO3eHdR3JBHUFySD5aUNDUyXa83ZRgKpYsQiKo5kaC/BRpxOlCt1IiySZvsz3cjsG7w0e/IC+lvPwrURyKwDKdD/4t6GqmN2eVikECqrNdhyBYnW9uZ4Xo9qB3M9idhKQ37NbKps0D37Mnj9W3GNh4aX5DjRrdnft4j2c5d410bOPr4fxj95H94XP4hwG4TASy9mJYjCkVmsWBLuOehNhfvE8+HC9VdtY6J51j7ySg5EmA9ljwRx7yG3C/iLcashOUXornCM1s7HDMrqGUhlYXVgbgg8CCOIp9cp3Y3pfByGORSEBvLENct/30PxIeJUePO4PUoJ1dVZCGVgCrA3BB1BB5it8JqatHMyY3B0ySlSpU5WKlSrPb6bcOHhCxm00t1Q/CALvJ/Kv5laDdK2FJydIyu/e8hmk7CMZkV8oUfvZRrY/7uPiT1B+HWhBs9oYiYmEkpN5W5sRcWHQLyXwtzvS3Z2eCBORxGWAH3Y/i195z3ielqITbJbPnifs2JGcZQysOdxfRraZh63rnZJuTOtjgoRpAjd+SeR7q0BjzkS27QODbUZGFlN7Hj1rWLHSijtUxFJ1HuhRpQqcDEFHa2VT3FJvpf2mHDMfy61c2i1oZLaErb56foTVHDYiOwVSufhlvwtwvblQbDFdy5MjggrbTkarqXdCx7RQdMgsGFtNLcL8aqmB3ZSZ+zkUnKF9mQfeRhr6VSfa20GYCHDIFJIBkY3t8TckHhqTeolZG6DMWDiOU5DfghkJLeNsxvV7E4NXGVhcc9bX+VZ/Z+GmzmSUgz+ypPsBeJCC/Hx50/H7xqg5DprcnyHShYaZY2juph3j7ML2YGt4rKSeRNh3vW9YXH7prDPCqSO7M5uJ3NmNiQAtspY8uFayHb5fy5daWPwYxEZRx4g81I1BB6g0VOmRwtBnZWFZIlV7XHTW3h41cIobu/j+2w8btq1iHP3lJVj6kX9aJNUqhLsr4zCiRGQlhmBFwdRfS48aBbH3daBmZ5BISMoIXLoPi1NzoB4Voyar4mIMrC5Fxa40IvzHjU+AUZDa+LEmIMTFElU/+mkB1uQNHHwMe6R1F+ho/uHvMYnEDgrG7Fcp/czc0/A51HiR8Wnsex4lVRkVrHNdgC2b4rn3vGhW8mACnt/dIC4i3NPdcdGQ8+l+gp4T5XoTJj54tPzz8HXqVZ/czbhxEJWQ3mhOWQ/FpdZP5l/MN0rQV0k01aOS04umKuSbexf7diyoJyOSgtygjPfP/wBkmniCOldB3x2iYcJIVNne0cZ55nOUEeQJb0rn26+GH1koGhPZReEcXd083zn5VnzypUauGhbvzz9mhRbaDyH/AH0qZEqOJb1Oq61iR0GOC2p2SnAUr0xXZT2rCDBJraykg9CveB+YoJDJEhLHIhI1a3Hw8b8q0GPNopOfcbr8JrCbUwuJKqYgrKLEFD316MtyBw5Gla2WRemEppMNiyB3XVPfBOdGPQ8YzpxrMbd3+ftEw2CmJtcNK4BJI5Am1xpx51exO22w6FcRhXAl0edLWJtbMeY049Kp43dzPIyxGOJXyAPbna1rjgoA0Atcka08aT2LK2tAXF70Yia8MLtMAAWc+1mGpZLaKAdBVgYaRBlYMrt3iLF2W/RzoL9BWqXZWE2cAA1s1s2bUE9fCjWytswt7DoyA+o+fOi5rstEjB93sxOycBiQ1xa3Mm9/Xyo5tTfVMJZDG8vxZLG3nWkxmDSdDY20tmQgGs7NuhFAYER5CDKC92Jucrd426aUmm7YztKkWvo/nus+UERvJ2kasNVzDvDyzC9a9lNuFAsC4gNifqzYE8Mp4KT4cj6HrR0nSpd7FarRFwpjipTTDQCQuKikjDAggFSLEHmDoQamIqNlpRjObtbQOCxaqx7qEQyE84XN4nP4GsCfB+tdfrkW8WEGeJyO614ZPwvqp9HFv5jXRN0NombCRM5u6jJJ+JDlJ9bX9a38PK1Rz+KhTUvkZv6T9pFBEo/drJMR4gCOMerSH5VV2Vg+yhijHuIFPiban1a9Vt/X7TGlOWbDxemdpm/IiioAvVGd3I0cPGoInhqYa86jjFPBqpFrH+VegXpte3oikmTTqOdYbFbvZZWGbKFIyqp4pe9j+lblTpQDemAhopVJU3KNoCpUgkA34d4Cx8aDGg9gvGwJlJEIkLd3VuHU2Y6H9aG7ERbPhpGUsVyqDcB16xsRqw4EcQRfnV9ASwZlC29h1YWJ4WYHS9eYnYEWJH16sR7veN1PVCD3aRS7Mta9hke60bZgXMgBsQ2voTzNUn3UHBc8QHID5MNdaOYAxQIIlFgvUk353JPEk86sT4tSNLMeRqc5OUysW1J8HJ2b/WRkXVxx8QaLwbZVx2rcF1A5k8LUsZgxIDceVQpgliKhFzkagf8A6Yk2A6VLTClRLtDeXDC6tLqbhlyE35FbWo3uxO7YZC4bQkJnBDFAbIWB1vltxqhsVmfEuzKBkjy8jqWuLWPQGtAWplSRXK2xzSUzNXuale3DhRFGvURtUpGlMtSsZAzbWF7SCVRxykp4MveX+oCin0cY/N2y8nEc6D8a5W/NAfWojahu4D9niYk5ZJof+SQMv9Kmr8DqRRxCuD886ke8Wu0f+JX+nDaUZD0G3iW20v8AiV/qw+lTYfbAad4QLFRe9+Ps6Wt98fKly+pj4fQg0h0p1Z9d61ygiNmuzCwI93Lc66W7wp53pGlo27wzd4hbd9k1J4C6/mKQYN5q97SgON3k7NmUxE5AC5DCwuAfW2b5AnlXsu8GV1XsmvIoaLUa3ygg3PdILC96Gw6NAGqLFRrIjIwurCxoK28FpjEUOe4AAI1VgSG4cO61+lj4Xu7Q2iIonc+6L+vIeZNhQJRl4dntHiZYw7PGArHoGa9wR1sAfWr02KK242p277mOACcXZ7sx55ibn/SpcREGF0IkHNTo48jzquW2WxAW18SSmYcQND+ooDgN5+8cxC2HBjb5Xo9iNnBicjean2qy20tlNexyZuWYd63TXSrsai9MSbkto22F2h2iqRzsTRFUQX8dOPrXKb4jD2MMl7i5A1IHXLwqfCb7yAnP9YfC4/IaCi8D6xFWdLUtHRtn7Qjwz9ky/aOMsg4ktwEgvp0BGnlWivXLd24psdiIpGQpFE2cudbsvBVv48ePCung0slWn1DF3tdCYPekWH9qjVq9oEolLeFNvSv1pM3nRAVzQzdYWx6eGImHzjY0VZ6Fbri+PjPXETH5RsKfD60Ll9D/AKH79p2eMLeMEvydom/K1VH3flGJeaOVFz2uChLAd3MB3guuQcRR/wCkrZ2YwtwzrJCT4sodD6Mh+dUtm4rtIo3+JQT58x6NcU+fUmV8O+aCA3+ECEC9ojWkdrOhKkNaykBhwyjXn0p/+EmHZFXQlFIIkjLAnMWBUZtLXNgb/OtIhp4qrmZdSM5tDdTtnd3k1ZFC2X2XAAz8bEEC2XoWHOppdjM0mGdpLmFSH7vt+yQRr3dVHWjbtURNBthpAuXZp/alnzCwjyFba3uxBvf7x0t0qpK4xEws31UDd6/B3HTwT8yfCrm3sWY4Tk+0buRD77aA+mp9Kds7YfZwol7WAB8+Z9TSu6GVEWMmDjS3iKB4sshzqTp0ozjdhk6hrHqONA59pdg4ixYKq2iy+4fP4TSKLHbSHR7XjnORzkk91xz86rYxSLpKpPQjj4EHmPOqW2NkkEhdOasKu7Ex2dRFKb62DHWx/W1O1q0KnumZ/aOznZlEIAz93tSbAA8c3j4VudgbOjgiVFVbgAMwGrEcz11oRtDFYfDyKXhQZffkY2bX2kRuN+F+VN2VvbDLc3KMWCogTu28CBa/nTS5pR10EXKpb6myjkAqZZKEQTVaSa3l1JtVSZY0ElpwNUlxotxFut9K9fHoFLF1Cji19PnTWKXwaUhqk+0I1yhnQFvZueNTdoCLixBGhB0I86IKGzy1T3BTPiYm+5NKf55Aq/kTUW2cQUicj2rWXxJ7q/mRRr6OMCAZ3HBQkCfyLmb+p/yq7h1cyniXWN+edA7vhs4zYSQILyLaSP8AEhzADzsV9awW7mJBDoOF+0T8Emv5Nm/Kur1yXbuE/YcYbC0YJdfGFz31H8N9fLL1rRxEbVmbhJ03EOq1qkD1Dx1HzpXrCdAkJphf06mvb0H3gmJ7PDr7Uxs3hGNXJ89F9aICeKIysJjqg1iB8ff9eXh51dGMJp/7VEqhTc2004VVeOB+boeRVv8AWlY3yGz9uASkYkt7pNr+VBW3ohkvh8TEYy2hjmXQ/haieKixMa9ph5FnUamMizkc7dTXkWJw20oskqjONNR3genUGmSXcVv2AMezTG3YA5ksTh2OpA5xseo5eFAcXg5Y5e8CufQMNBfl5GtC2OOCmTC4lS6E/UzA94fCCTo1uHXhV/a0HbRtla3Ozpw8iDx9KNtPZNNaAmytipO6tO7OYwcqt3vPU6keFaLFbtgwWgbJ8PZd1Wsb2YDkefOguy8YCyso7w0a3UVo7mMZ4NS/tqToT5cjStu9jV7AvDy30tZh7S8x/bxqPayxmK8q51U3CdSAdLXF/Ki8+ze0TtFXs5gPQ+BHMf8Amhz4VJhkljVipuVcAgHkwvxHGxoVTsjdqjPvhcsMYdkKtOGmRWBRQbAITwsANetNxMq9ljjGQIFCgEexmAa+XlaxUfKtVhdnRIhRY0VTxVVFj5i1jVlMKipkCKE+EAZflwpucTkMliZo1mzYjLkbDfVl7WvlT2b+9oRpqPWtDurmGEjz3BN2APGxYlbjlob28aJNGpAuoNuov+tJ5QONgOJ8KWUrVDKNOwbtrEAMoPsreWT8KcPm1vka6Hujs0wYSNWFnYF5B95znI9L29K59u9gDjMWoPsEiWT+Gh+qU/jbW3TNXWa3cNClZz+LnbURVnd9tgnEQZoxeaIlox8QtZo/5l/ML0rRUq1NJqmY4txdo5Ju1tIFey6DNFfmnTXmh7pHLSjmWqO/u7jYeT9pi7sbPmJA+ylOmY/7qTgw6n72jtlbUE6G4yuukiX9k+HVTxB6etczJBxdHYx5FONotk1j8JtUvNiJQdb5IvwRkjTzbMdK1OJlyKx+FSfkCawOzVKYWF7XOXMfXU/rVfYtXUPJtTOMwILD2hTlnDarr4A61nIsKC3aKxyNxsdVNPXZksbZ4ZRKOYvZvUUOVe4bfsavZ0l29sDoRoR5iqe9exJIr4qA/WL9sF99fjFtCRzoecUs1hIrRSDgwvxozs3abkdlmXtx7Kn2Jl6eD2ox0xZbAsm11x+EKvq6+yTxVxwIPyo5srHJiMMji97ZZLAGzDQ3/tWdxuz0gmZl7sU4Pd5oynVT0OtV92MQ0M8iE3STjY6XPP1/ypmlToCu0StD2OJy5rxycCBwPKi+BxJDlS2lLbexBJGRG1pF1W3/AHwvQuCQsQRofe8+f50r2rHWtGmk2jKpAJ091uv9/Cp8XIrpcnLIOBXj425EeBoRE7R+2plhPEcSviKi21tdMOFYnOhPdPPxB8bXpVfYjruFsLig1gSLkXUj2WHMrfn1HKroYVlsPjVkQmI6XvYcQeTKeRozgMazpZxZx7Q5How8D/qKD0QutLfhQnbeLAGTkRd+uW+i25ljpbzq7isUIlzHUnRF6n/IDmatbh7vHESDEy6xI10J/eSDTP8AgTgOpH3dXxY3ORXlyLHG2arcrYJw0F5BaaU55fu6WVPJV088x51oaVKuukkqRxW3J2xUqVKiAjngV1ZHAZWBDKRcEHQgjmK5RvJuzJgJRJEfquEchuQoJ+xn6oT7L8tOftdbqOeBXUq6hlYWZWFwQeIIPEUk4KaplmPI8btHNcDtJMQpUjK4FpI24rfr8SHWzDSsJtTZ8+zWLIO3wZOqH2ox0vxA6Hh1rd7y7gSQMJcLnaNfZC6zRdQl/tY/uG58+QvB7wKwtNlXl2g+ybkQ19Ym6q2njyrnyg8bprR1IzjkVxfnxMzgDDiCWwsliR3oGNm9Pi9KlIUG0oMbDg66HyNTbf8Ao4jcmXDrle1wgYhCeIKkez6aeVAMVjMXh/q54jiI0QNIxzHLfo+UW5Cxza86HKpel/sPO4+pfToGcR+0Ffq5BOnNeYofHj1JAnRhlPEGzKeoNDoponIOFn7Nj+7lOU38G4GrOMmxCWGKjzA8HHPyYaGjyVr/ABk578tGi2/P+04ZXWUOY9WI4sOGYj4utZQbUyMvTLbTwN/8zU0OzY2YESdmW0YAgXB5edDsfs5kky6tlbLcc79POmgl0Fm5dUarAbxNormxAvm6qeBFUJN5csrZRcX0IoPLs2UIr6d3QrfW3PTpROXZ8MmVoSSLaqeIPQ2peWCHUpvRLFvq4uoXNfgen9qiw+2GkuGRTG3tqx/Ma6GouygiJu65z7qgs58lFzfwojht3HnYHs+wS2rSAGVvELfLGPFr1KiuwLl3YW2RgYcOO0V2YSDuYbTtCfDov3joKKLiGjPazsWdhlhhU91Rxst+Otszn+xGQtDhltAAzHRpWJIJ4anjK3RV08a1G7f0fyTt2uLzrGfcY2lk6Z7fZR/dGvlzWOOU3ok8kcat+efQqbtbuSbQk7SUkQDRmFwHAP2UXRL+0/Phx4dWhhVFCqAqqAFAFgANAAOQpQwqihVAVVFlUCwAHAADgKfXRx41BUjl5cryO2KlSpVYVCpUqVQgqVKlUIKs7t/ciHEkut4ZjxkQDvfxFOkg89fEVoqVBpNUwpuLtHI8XsHF4G/dtGPeiUyQHxaP24f5dPE1B/tiOVMs0QZDxKfWxH0AzDysfOux0F2nufhZyWaIK5/eRko/qVtm9b1mnwyfQ2Q4pr1I43ifo+wOJucO+RvhjYG3mjd4flVEbgY6EEQ4lSnwvmA9QwK11DaH0X5vYnDdFxESv8mTKw/Ohcu4mNT2ApH+6xDr/TItvzqtwyrXX7liyYXvp9V+DnGG3UxcbXmw0U6n3RJl9VI4GjDxYpksMJGGFrF5lsLcCbak2Faj/DO0R7k3/UgP603/AAvtE+5L/wBSAfpVcozl1j+f2Wxnjj0l+P0Y3D7q4syF2MEd/hDSceg4VMNyIYyWnxDkniuYR3/lS7GtlHuDjpPbKgc+0xDn+mNbH50U2f8ARUB9pPYc1gjVPmzZmP5Uyx5X8PPmxHlxLq7+v+IxMDYfDr9RCqj427g9Wbvt8vWiez928Xjrd3LF8UilIvMR+3L5tp410jZe5uFw5DJEC4/eSXd/QtfL6Wo1V0eHXWTKZ8U6qCozu7248GFIc3lmH7xwNP4ajSMeWvia0VKlWlJLSMbbk7YqVKlRAKlSpVCH/9k="/>
          <p:cNvSpPr>
            <a:spLocks noChangeAspect="1" noChangeArrowheads="1"/>
          </p:cNvSpPr>
          <p:nvPr/>
        </p:nvSpPr>
        <p:spPr bwMode="auto">
          <a:xfrm>
            <a:off x="155575" y="-800100"/>
            <a:ext cx="16764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1082" y="3594100"/>
            <a:ext cx="630382" cy="630382"/>
          </a:xfrm>
          <a:prstGeom prst="ellipse">
            <a:avLst/>
          </a:prstGeom>
        </p:spPr>
      </p:pic>
      <p:cxnSp>
        <p:nvCxnSpPr>
          <p:cNvPr id="24" name="Straight Arrow Connector 23"/>
          <p:cNvCxnSpPr/>
          <p:nvPr/>
        </p:nvCxnSpPr>
        <p:spPr>
          <a:xfrm>
            <a:off x="1154545" y="3038764"/>
            <a:ext cx="6661728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835981" y="3135868"/>
            <a:ext cx="1258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25.96 miles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200984" y="637309"/>
            <a:ext cx="25764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Galveston Island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8922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143000"/>
            <a:ext cx="7508568" cy="150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Straight Connector 11"/>
          <p:cNvCxnSpPr/>
          <p:nvPr/>
        </p:nvCxnSpPr>
        <p:spPr>
          <a:xfrm flipV="1">
            <a:off x="228600" y="3505200"/>
            <a:ext cx="8473440" cy="533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28600" y="3962400"/>
            <a:ext cx="8473440" cy="3048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utoShape 4" descr="data:image/jpeg;base64,/9j/4AAQSkZJRgABAQAAAQABAAD/2wCEAAkGBhQSERQUExQVFRQWGR8aFBYVGBoeGBwdHxocGBwaGB0YGygeGBojGhgXHy8gIycpLC4sHB4xNTAqNScrLCkBCQoKDgwOGg8PGiwkHSQsLCktMCwsLCksNCwsLCwsLC0sLSwsKSwsLCwsLCwsLCwpLCwsLCksLCwsLCwsLCwsKf/AABEIALAAsAMBIgACEQEDEQH/xAAbAAABBQEBAAAAAAAAAAAAAAAFAAIDBAYHAf/EAEUQAAIBAgMFBQQHBgMHBQAAAAECAwARBBIhBQYxQVETImFxgTJCUpEHIzNicqGxFENzgqLhFsHRFWOEkpPw8SRUdIPC/8QAGQEAAgMBAAAAAAAAAAAAAAAAAQIAAwQF/8QAKhEAAgICAAUCBgMBAAAAAAAAAAECEQMhBBIxQfAyUWGBkaGx0RNx4fH/2gAMAwEAAhEDEQA/AO40qVKoQVKlSqEFSpVndu76w4clFHbTDiiEAL/Ec6J5anwoNpbYUnJ0jRUE2lvlhYCVaQO44pEC7eRC3y+tq51jt48VjiQpMicxGTHhh4NJ7c3kLjwFD8bs4QBVmaV83sw4RciePDvt8x5VRLOuiNUeGfWXnnzNjtP6VAnsxJGOTYiVVP8AyJmJ+YoK/wBJuIk+ze/8DCyN/U5INT7D2ZhcgkhhjW/vFQX9WNzf1q7tDN2bFSbrrpxIGpHqAazvPJ+f9NK4eC7efYDHfDHN/wC+PlDCv6ivRvhjl4/to84YW/QVUfeJZpeyjY/WOoidSSGAN3I+HKNCPKrO1MO0uLVBI6ADvZJEUjQEDK2p58Bz8KH8kvcP8UPZE8f0mzx+3IB/8jCyJ/UhAFHNmfSeHHeiSQc2w0qv/S+Uj5morcqCbw7OiCdo2FWUg6lQFdR8QZe904VI55eeIEuHh7efc6Fs7fDCzEKsgVzwSQFH9A1s3pejVcR2fge3jLQSOUBsYsWhdDpfusQHt43NX8FvNicEQrExrwCSsZMO3gkntR+ANvI1ojn7SM0uGfWL88/o6/SrPbC31hxBEbAwzHhG5Fm/hsNH8tD4Voa0Jpq0ZWnF0xUqVKiAVKlSqEFSpUqhBVHiMQsas7sFVRdmY2AA4kk8BSxGIWNWd2CqoJZibAAakmuVbzbySY6URxqcl7xRNcAgH7afoo91PLn7KTmoKyzHjc3SLm8m/skx7PD51RtFyaTS9St/so/vGx/DzAYDZ0TSiGch34/s8YPZLz+sPvt4toTyo/sfZKRAkHO7faS6Xa3IfCo5KP70N2jsucGQQxZhKwbOJMpVhya/FfK/lWCWRzezpxxqC0LbGGTtgJZjCgj+ps2VA19fAkW9noflZjjlxGGiljy9spume4DC5F7gXAYAHh0ovBg7xqsuWQgDMSuhYcwDe1XmKohdyERRdmY2AHjekQzdArZOzmhiYyupZmLyEAhRe3dUcbcPE1LJtWPgiyyNyARgvmWYAW/OvUxq4lMyawk9241f7xB4DoPWrMaEWIFr8fGg+oUtAhFlQL2WHgZde6p7MqSdSNGDDrax86rf7Ww7S3OGLyp+9jRJFA/i6WI6GxHSjO1XlVD2YTOfZzfpQbZbTxW7VhI3Ds4UAVSebNyFugFSycvsX9nbYinJVDZxxRiA3mBfX0p+1ME0kZRSFuRmJBPdvqBqNbcDVXPFPnjnEJAOYLmGcAHRrg3WvMPMsMmTO3eHdR3JBHUFySD5aUNDUyXa83ZRgKpYsQiKo5kaC/BRpxOlCt1IiySZvsz3cjsG7w0e/IC+lvPwrURyKwDKdD/4t6GqmN2eVikECqrNdhyBYnW9uZ4Xo9qB3M9idhKQ37NbKps0D37Mnj9W3GNh4aX5DjRrdnft4j2c5d410bOPr4fxj95H94XP4hwG4TASy9mJYjCkVmsWBLuOehNhfvE8+HC9VdtY6J51j7ySg5EmA9ljwRx7yG3C/iLcashOUXornCM1s7HDMrqGUhlYXVgbgg8CCOIp9cp3Y3pfByGORSEBvLENct/30PxIeJUePO4PUoJ1dVZCGVgCrA3BB1BB5it8JqatHMyY3B0ySlSpU5WKlSrPb6bcOHhCxm00t1Q/CALvJ/Kv5laDdK2FJydIyu/e8hmk7CMZkV8oUfvZRrY/7uPiT1B+HWhBs9oYiYmEkpN5W5sRcWHQLyXwtzvS3Z2eCBORxGWAH3Y/i195z3ielqITbJbPnifs2JGcZQysOdxfRraZh63rnZJuTOtjgoRpAjd+SeR7q0BjzkS27QODbUZGFlN7Hj1rWLHSijtUxFJ1HuhRpQqcDEFHa2VT3FJvpf2mHDMfy61c2i1oZLaErb56foTVHDYiOwVSufhlvwtwvblQbDFdy5MjggrbTkarqXdCx7RQdMgsGFtNLcL8aqmB3ZSZ+zkUnKF9mQfeRhr6VSfa20GYCHDIFJIBkY3t8TckHhqTeolZG6DMWDiOU5DfghkJLeNsxvV7E4NXGVhcc9bX+VZ/Z+GmzmSUgz+ypPsBeJCC/Hx50/H7xqg5DprcnyHShYaZY2juph3j7ML2YGt4rKSeRNh3vW9YXH7prDPCqSO7M5uJ3NmNiQAtspY8uFayHb5fy5daWPwYxEZRx4g81I1BB6g0VOmRwtBnZWFZIlV7XHTW3h41cIobu/j+2w8btq1iHP3lJVj6kX9aJNUqhLsr4zCiRGQlhmBFwdRfS48aBbH3daBmZ5BISMoIXLoPi1NzoB4Voyar4mIMrC5Fxa40IvzHjU+AUZDa+LEmIMTFElU/+mkB1uQNHHwMe6R1F+ho/uHvMYnEDgrG7Fcp/czc0/A51HiR8Wnsex4lVRkVrHNdgC2b4rn3vGhW8mACnt/dIC4i3NPdcdGQ8+l+gp4T5XoTJj54tPzz8HXqVZ/czbhxEJWQ3mhOWQ/FpdZP5l/MN0rQV0k01aOS04umKuSbexf7diyoJyOSgtygjPfP/wBkmniCOldB3x2iYcJIVNne0cZ55nOUEeQJb0rn26+GH1koGhPZReEcXd083zn5VnzypUauGhbvzz9mhRbaDyH/AH0qZEqOJb1Oq61iR0GOC2p2SnAUr0xXZT2rCDBJraykg9CveB+YoJDJEhLHIhI1a3Hw8b8q0GPNopOfcbr8JrCbUwuJKqYgrKLEFD316MtyBw5Gla2WRemEppMNiyB3XVPfBOdGPQ8YzpxrMbd3+ftEw2CmJtcNK4BJI5Am1xpx51exO22w6FcRhXAl0edLWJtbMeY049Kp43dzPIyxGOJXyAPbna1rjgoA0Atcka08aT2LK2tAXF70Yia8MLtMAAWc+1mGpZLaKAdBVgYaRBlYMrt3iLF2W/RzoL9BWqXZWE2cAA1s1s2bUE9fCjWytswt7DoyA+o+fOi5rstEjB93sxOycBiQ1xa3Mm9/Xyo5tTfVMJZDG8vxZLG3nWkxmDSdDY20tmQgGs7NuhFAYER5CDKC92Jucrd426aUmm7YztKkWvo/nus+UERvJ2kasNVzDvDyzC9a9lNuFAsC4gNifqzYE8Mp4KT4cj6HrR0nSpd7FarRFwpjipTTDQCQuKikjDAggFSLEHmDoQamIqNlpRjObtbQOCxaqx7qEQyE84XN4nP4GsCfB+tdfrkW8WEGeJyO614ZPwvqp9HFv5jXRN0NombCRM5u6jJJ+JDlJ9bX9a38PK1Rz+KhTUvkZv6T9pFBEo/drJMR4gCOMerSH5VV2Vg+yhijHuIFPiban1a9Vt/X7TGlOWbDxemdpm/IiioAvVGd3I0cPGoInhqYa86jjFPBqpFrH+VegXpte3oikmTTqOdYbFbvZZWGbKFIyqp4pe9j+lblTpQDemAhopVJU3KNoCpUgkA34d4Cx8aDGg9gvGwJlJEIkLd3VuHU2Y6H9aG7ERbPhpGUsVyqDcB16xsRqw4EcQRfnV9ASwZlC29h1YWJ4WYHS9eYnYEWJH16sR7veN1PVCD3aRS7Mta9hke60bZgXMgBsQ2voTzNUn3UHBc8QHID5MNdaOYAxQIIlFgvUk353JPEk86sT4tSNLMeRqc5OUysW1J8HJ2b/WRkXVxx8QaLwbZVx2rcF1A5k8LUsZgxIDceVQpgliKhFzkagf8A6Yk2A6VLTClRLtDeXDC6tLqbhlyE35FbWo3uxO7YZC4bQkJnBDFAbIWB1vltxqhsVmfEuzKBkjy8jqWuLWPQGtAWplSRXK2xzSUzNXuale3DhRFGvURtUpGlMtSsZAzbWF7SCVRxykp4MveX+oCin0cY/N2y8nEc6D8a5W/NAfWojahu4D9niYk5ZJof+SQMv9Kmr8DqRRxCuD886ke8Wu0f+JX+nDaUZD0G3iW20v8AiV/qw+lTYfbAad4QLFRe9+Ps6Wt98fKly+pj4fQg0h0p1Z9d61ygiNmuzCwI93Lc66W7wp53pGlo27wzd4hbd9k1J4C6/mKQYN5q97SgON3k7NmUxE5AC5DCwuAfW2b5AnlXsu8GV1XsmvIoaLUa3ygg3PdILC96Gw6NAGqLFRrIjIwurCxoK28FpjEUOe4AAI1VgSG4cO61+lj4Xu7Q2iIonc+6L+vIeZNhQJRl4dntHiZYw7PGArHoGa9wR1sAfWr02KK242p277mOACcXZ7sx55ibn/SpcREGF0IkHNTo48jzquW2WxAW18SSmYcQND+ooDgN5+8cxC2HBjb5Xo9iNnBicjean2qy20tlNexyZuWYd63TXSrsai9MSbkto22F2h2iqRzsTRFUQX8dOPrXKb4jD2MMl7i5A1IHXLwqfCb7yAnP9YfC4/IaCi8D6xFWdLUtHRtn7Qjwz9ky/aOMsg4ktwEgvp0BGnlWivXLd24psdiIpGQpFE2cudbsvBVv48ePCung0slWn1DF3tdCYPekWH9qjVq9oEolLeFNvSv1pM3nRAVzQzdYWx6eGImHzjY0VZ6Fbri+PjPXETH5RsKfD60Ll9D/AKH79p2eMLeMEvydom/K1VH3flGJeaOVFz2uChLAd3MB3guuQcRR/wCkrZ2YwtwzrJCT4sodD6Mh+dUtm4rtIo3+JQT58x6NcU+fUmV8O+aCA3+ECEC9ojWkdrOhKkNaykBhwyjXn0p/+EmHZFXQlFIIkjLAnMWBUZtLXNgb/OtIhp4qrmZdSM5tDdTtnd3k1ZFC2X2XAAz8bEEC2XoWHOppdjM0mGdpLmFSH7vt+yQRr3dVHWjbtURNBthpAuXZp/alnzCwjyFba3uxBvf7x0t0qpK4xEws31UDd6/B3HTwT8yfCrm3sWY4Tk+0buRD77aA+mp9Kds7YfZwol7WAB8+Z9TSu6GVEWMmDjS3iKB4sshzqTp0ozjdhk6hrHqONA59pdg4ixYKq2iy+4fP4TSKLHbSHR7XjnORzkk91xz86rYxSLpKpPQjj4EHmPOqW2NkkEhdOasKu7Ex2dRFKb62DHWx/W1O1q0KnumZ/aOznZlEIAz93tSbAA8c3j4VudgbOjgiVFVbgAMwGrEcz11oRtDFYfDyKXhQZffkY2bX2kRuN+F+VN2VvbDLc3KMWCogTu28CBa/nTS5pR10EXKpb6myjkAqZZKEQTVaSa3l1JtVSZY0ElpwNUlxotxFut9K9fHoFLF1Cji19PnTWKXwaUhqk+0I1yhnQFvZueNTdoCLixBGhB0I86IKGzy1T3BTPiYm+5NKf55Aq/kTUW2cQUicj2rWXxJ7q/mRRr6OMCAZ3HBQkCfyLmb+p/yq7h1cyniXWN+edA7vhs4zYSQILyLaSP8AEhzADzsV9awW7mJBDoOF+0T8Emv5Nm/Kur1yXbuE/YcYbC0YJdfGFz31H8N9fLL1rRxEbVmbhJ03EOq1qkD1Dx1HzpXrCdAkJphf06mvb0H3gmJ7PDr7Uxs3hGNXJ89F9aICeKIysJjqg1iB8ff9eXh51dGMJp/7VEqhTc2004VVeOB+boeRVv8AWlY3yGz9uASkYkt7pNr+VBW3ohkvh8TEYy2hjmXQ/haieKixMa9ph5FnUamMizkc7dTXkWJw20oskqjONNR3genUGmSXcVv2AMezTG3YA5ksTh2OpA5xseo5eFAcXg5Y5e8CufQMNBfl5GtC2OOCmTC4lS6E/UzA94fCCTo1uHXhV/a0HbRtla3Ozpw8iDx9KNtPZNNaAmytipO6tO7OYwcqt3vPU6keFaLFbtgwWgbJ8PZd1Wsb2YDkefOguy8YCyso7w0a3UVo7mMZ4NS/tqToT5cjStu9jV7AvDy30tZh7S8x/bxqPayxmK8q51U3CdSAdLXF/Ki8+ze0TtFXs5gPQ+BHMf8Amhz4VJhkljVipuVcAgHkwvxHGxoVTsjdqjPvhcsMYdkKtOGmRWBRQbAITwsANetNxMq9ljjGQIFCgEexmAa+XlaxUfKtVhdnRIhRY0VTxVVFj5i1jVlMKipkCKE+EAZflwpucTkMliZo1mzYjLkbDfVl7WvlT2b+9oRpqPWtDurmGEjz3BN2APGxYlbjlob28aJNGpAuoNuov+tJ5QONgOJ8KWUrVDKNOwbtrEAMoPsreWT8KcPm1vka6Hujs0wYSNWFnYF5B95znI9L29K59u9gDjMWoPsEiWT+Gh+qU/jbW3TNXWa3cNClZz+LnbURVnd9tgnEQZoxeaIlox8QtZo/5l/ML0rRUq1NJqmY4txdo5Ju1tIFey6DNFfmnTXmh7pHLSjmWqO/u7jYeT9pi7sbPmJA+ylOmY/7qTgw6n72jtlbUE6G4yuukiX9k+HVTxB6etczJBxdHYx5FONotk1j8JtUvNiJQdb5IvwRkjTzbMdK1OJlyKx+FSfkCawOzVKYWF7XOXMfXU/rVfYtXUPJtTOMwILD2hTlnDarr4A61nIsKC3aKxyNxsdVNPXZksbZ4ZRKOYvZvUUOVe4bfsavZ0l29sDoRoR5iqe9exJIr4qA/WL9sF99fjFtCRzoecUs1hIrRSDgwvxozs3abkdlmXtx7Kn2Jl6eD2ox0xZbAsm11x+EKvq6+yTxVxwIPyo5srHJiMMji97ZZLAGzDQ3/tWdxuz0gmZl7sU4Pd5oynVT0OtV92MQ0M8iE3STjY6XPP1/ypmlToCu0StD2OJy5rxycCBwPKi+BxJDlS2lLbexBJGRG1pF1W3/AHwvQuCQsQRofe8+f50r2rHWtGmk2jKpAJ091uv9/Cp8XIrpcnLIOBXj425EeBoRE7R+2plhPEcSviKi21tdMOFYnOhPdPPxB8bXpVfYjruFsLig1gSLkXUj2WHMrfn1HKroYVlsPjVkQmI6XvYcQeTKeRozgMazpZxZx7Q5How8D/qKD0QutLfhQnbeLAGTkRd+uW+i25ljpbzq7isUIlzHUnRF6n/IDmatbh7vHESDEy6xI10J/eSDTP8AgTgOpH3dXxY3ORXlyLHG2arcrYJw0F5BaaU55fu6WVPJV088x51oaVKuukkqRxW3J2xUqVKiAjngV1ZHAZWBDKRcEHQgjmK5RvJuzJgJRJEfquEchuQoJ+xn6oT7L8tOftdbqOeBXUq6hlYWZWFwQeIIPEUk4KaplmPI8btHNcDtJMQpUjK4FpI24rfr8SHWzDSsJtTZ8+zWLIO3wZOqH2ox0vxA6Hh1rd7y7gSQMJcLnaNfZC6zRdQl/tY/uG58+QvB7wKwtNlXl2g+ybkQ19Ym6q2njyrnyg8bprR1IzjkVxfnxMzgDDiCWwsliR3oGNm9Pi9KlIUG0oMbDg66HyNTbf8Ao4jcmXDrle1wgYhCeIKkez6aeVAMVjMXh/q54jiI0QNIxzHLfo+UW5Cxza86HKpel/sPO4+pfToGcR+0Ffq5BOnNeYofHj1JAnRhlPEGzKeoNDoponIOFn7Nj+7lOU38G4GrOMmxCWGKjzA8HHPyYaGjyVr/ABk578tGi2/P+04ZXWUOY9WI4sOGYj4utZQbUyMvTLbTwN/8zU0OzY2YESdmW0YAgXB5edDsfs5kky6tlbLcc79POmgl0Fm5dUarAbxNormxAvm6qeBFUJN5csrZRcX0IoPLs2UIr6d3QrfW3PTpROXZ8MmVoSSLaqeIPQ2peWCHUpvRLFvq4uoXNfgen9qiw+2GkuGRTG3tqx/Ma6GouygiJu65z7qgs58lFzfwojht3HnYHs+wS2rSAGVvELfLGPFr1KiuwLl3YW2RgYcOO0V2YSDuYbTtCfDov3joKKLiGjPazsWdhlhhU91Rxst+Otszn+xGQtDhltAAzHRpWJIJ4anjK3RV08a1G7f0fyTt2uLzrGfcY2lk6Z7fZR/dGvlzWOOU3ok8kcat+efQqbtbuSbQk7SUkQDRmFwHAP2UXRL+0/Phx4dWhhVFCqAqqAFAFgANAAOQpQwqihVAVVFlUCwAHAADgKfXRx41BUjl5cryO2KlSpVYVCpUqVQgqVKlUIKs7t/ciHEkut4ZjxkQDvfxFOkg89fEVoqVBpNUwpuLtHI8XsHF4G/dtGPeiUyQHxaP24f5dPE1B/tiOVMs0QZDxKfWxH0AzDysfOux0F2nufhZyWaIK5/eRko/qVtm9b1mnwyfQ2Q4pr1I43ifo+wOJucO+RvhjYG3mjd4flVEbgY6EEQ4lSnwvmA9QwK11DaH0X5vYnDdFxESv8mTKw/Ohcu4mNT2ApH+6xDr/TItvzqtwyrXX7liyYXvp9V+DnGG3UxcbXmw0U6n3RJl9VI4GjDxYpksMJGGFrF5lsLcCbak2Faj/DO0R7k3/UgP603/AAvtE+5L/wBSAfpVcozl1j+f2Wxnjj0l+P0Y3D7q4syF2MEd/hDSceg4VMNyIYyWnxDkniuYR3/lS7GtlHuDjpPbKgc+0xDn+mNbH50U2f8ARUB9pPYc1gjVPmzZmP5Uyx5X8PPmxHlxLq7+v+IxMDYfDr9RCqj427g9Wbvt8vWiez928Xjrd3LF8UilIvMR+3L5tp410jZe5uFw5DJEC4/eSXd/QtfL6Wo1V0eHXWTKZ8U6qCozu7248GFIc3lmH7xwNP4ajSMeWvia0VKlWlJLSMbbk7YqVKlRAKlSpVCH/9k="/>
          <p:cNvSpPr>
            <a:spLocks noChangeAspect="1" noChangeArrowheads="1"/>
          </p:cNvSpPr>
          <p:nvPr/>
        </p:nvSpPr>
        <p:spPr bwMode="auto">
          <a:xfrm>
            <a:off x="155575" y="-800100"/>
            <a:ext cx="16764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1082" y="3594100"/>
            <a:ext cx="630382" cy="630382"/>
          </a:xfrm>
          <a:prstGeom prst="ellipse">
            <a:avLst/>
          </a:prstGeom>
        </p:spPr>
      </p:pic>
      <p:cxnSp>
        <p:nvCxnSpPr>
          <p:cNvPr id="24" name="Straight Arrow Connector 23"/>
          <p:cNvCxnSpPr/>
          <p:nvPr/>
        </p:nvCxnSpPr>
        <p:spPr>
          <a:xfrm>
            <a:off x="1154545" y="3038764"/>
            <a:ext cx="6661728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416795" y="3038764"/>
            <a:ext cx="20970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25.96 miles</a:t>
            </a:r>
            <a:endParaRPr lang="en-US" sz="3200" dirty="0"/>
          </a:p>
        </p:txBody>
      </p:sp>
      <p:sp>
        <p:nvSpPr>
          <p:cNvPr id="26" name="TextBox 25"/>
          <p:cNvSpPr txBox="1"/>
          <p:nvPr/>
        </p:nvSpPr>
        <p:spPr>
          <a:xfrm>
            <a:off x="3200984" y="637309"/>
            <a:ext cx="25764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Galveston Island</a:t>
            </a:r>
            <a:endParaRPr lang="en-US" sz="2800" dirty="0"/>
          </a:p>
        </p:txBody>
      </p:sp>
      <p:sp>
        <p:nvSpPr>
          <p:cNvPr id="2" name="Oval 1"/>
          <p:cNvSpPr/>
          <p:nvPr/>
        </p:nvSpPr>
        <p:spPr>
          <a:xfrm>
            <a:off x="808181" y="3716482"/>
            <a:ext cx="517236" cy="517236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87055" y="5098473"/>
            <a:ext cx="44655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Where’s the intersection?</a:t>
            </a:r>
            <a:endParaRPr lang="en-US" sz="3200" dirty="0"/>
          </a:p>
        </p:txBody>
      </p:sp>
      <p:cxnSp>
        <p:nvCxnSpPr>
          <p:cNvPr id="5" name="Straight Arrow Connector 4"/>
          <p:cNvCxnSpPr>
            <a:stCxn id="3" idx="0"/>
          </p:cNvCxnSpPr>
          <p:nvPr/>
        </p:nvCxnSpPr>
        <p:spPr>
          <a:xfrm flipH="1" flipV="1">
            <a:off x="1487055" y="4224483"/>
            <a:ext cx="2232759" cy="87399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448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London Olympics Swimming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http://www.youtube.com/watch?v=fFiV4ymEDfY&amp;feature=related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1:19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73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After examining the code you believe that the running time depends entirely upon some input parameter </a:t>
            </a:r>
            <a:r>
              <a:rPr lang="en-US" sz="2800" i="1" dirty="0" smtClean="0">
                <a:solidFill>
                  <a:srgbClr val="FFFF00"/>
                </a:solidFill>
              </a:rPr>
              <a:t>n</a:t>
            </a:r>
            <a:r>
              <a:rPr lang="en-US" sz="2800" i="1" dirty="0" smtClean="0"/>
              <a:t> </a:t>
            </a:r>
            <a:r>
              <a:rPr lang="en-US" sz="2800" dirty="0" smtClean="0"/>
              <a:t>and …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502891" y="3001818"/>
            <a:ext cx="613821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 good model for the running time is</a:t>
            </a:r>
          </a:p>
          <a:p>
            <a:endParaRPr lang="en-US" sz="2800" dirty="0"/>
          </a:p>
          <a:p>
            <a:r>
              <a:rPr lang="en-US" sz="2800" i="1" dirty="0" smtClean="0"/>
              <a:t>Time(n) = </a:t>
            </a:r>
            <a:r>
              <a:rPr lang="en-US" sz="2800" i="1" dirty="0" smtClean="0">
                <a:solidFill>
                  <a:srgbClr val="FF0000"/>
                </a:solidFill>
              </a:rPr>
              <a:t>a</a:t>
            </a:r>
            <a:r>
              <a:rPr lang="en-US" sz="2800" i="1" dirty="0" smtClean="0"/>
              <a:t> + </a:t>
            </a:r>
            <a:r>
              <a:rPr lang="en-US" sz="2800" i="1" dirty="0" smtClean="0">
                <a:solidFill>
                  <a:srgbClr val="FF0000"/>
                </a:solidFill>
              </a:rPr>
              <a:t>b</a:t>
            </a:r>
            <a:r>
              <a:rPr lang="en-US" sz="2800" i="1" dirty="0" smtClean="0"/>
              <a:t>·log</a:t>
            </a:r>
            <a:r>
              <a:rPr lang="en-US" sz="2800" i="1" baseline="-25000" dirty="0" smtClean="0"/>
              <a:t>2</a:t>
            </a:r>
            <a:r>
              <a:rPr lang="en-US" sz="2800" i="1" dirty="0" smtClean="0"/>
              <a:t>(n) + </a:t>
            </a:r>
            <a:r>
              <a:rPr lang="en-US" sz="2800" i="1" dirty="0" err="1" smtClean="0">
                <a:solidFill>
                  <a:srgbClr val="FF0000"/>
                </a:solidFill>
              </a:rPr>
              <a:t>c</a:t>
            </a:r>
            <a:r>
              <a:rPr lang="en-US" sz="2800" i="1" dirty="0" err="1" smtClean="0"/>
              <a:t>·n</a:t>
            </a:r>
            <a:r>
              <a:rPr lang="en-US" sz="2800" i="1" dirty="0" smtClean="0"/>
              <a:t> + </a:t>
            </a:r>
            <a:r>
              <a:rPr lang="en-US" sz="2800" i="1" dirty="0" smtClean="0">
                <a:solidFill>
                  <a:srgbClr val="FF0000"/>
                </a:solidFill>
              </a:rPr>
              <a:t>d</a:t>
            </a:r>
            <a:r>
              <a:rPr lang="en-US" sz="2800" i="1" dirty="0" smtClean="0"/>
              <a:t>·n·log</a:t>
            </a:r>
            <a:r>
              <a:rPr lang="en-US" sz="2800" i="1" baseline="-25000" dirty="0" smtClean="0"/>
              <a:t>2</a:t>
            </a:r>
            <a:r>
              <a:rPr lang="en-US" sz="2800" i="1" dirty="0" smtClean="0"/>
              <a:t>(n) </a:t>
            </a:r>
          </a:p>
          <a:p>
            <a:endParaRPr lang="en-US" sz="2800" i="1" dirty="0"/>
          </a:p>
          <a:p>
            <a:r>
              <a:rPr lang="en-US" sz="2800" i="1" dirty="0" smtClean="0"/>
              <a:t>where </a:t>
            </a:r>
            <a:r>
              <a:rPr lang="en-US" sz="2800" i="1" dirty="0" smtClean="0">
                <a:solidFill>
                  <a:srgbClr val="FF0000"/>
                </a:solidFill>
              </a:rPr>
              <a:t>a</a:t>
            </a:r>
            <a:r>
              <a:rPr lang="en-US" sz="2800" i="1" dirty="0" smtClean="0"/>
              <a:t>, </a:t>
            </a:r>
            <a:r>
              <a:rPr lang="en-US" sz="2800" i="1" dirty="0" smtClean="0">
                <a:solidFill>
                  <a:srgbClr val="FF0000"/>
                </a:solidFill>
              </a:rPr>
              <a:t>b</a:t>
            </a:r>
            <a:r>
              <a:rPr lang="en-US" sz="2800" i="1" dirty="0" smtClean="0"/>
              <a:t>, </a:t>
            </a:r>
            <a:r>
              <a:rPr lang="en-US" sz="2800" i="1" dirty="0" smtClean="0">
                <a:solidFill>
                  <a:srgbClr val="FF0000"/>
                </a:solidFill>
              </a:rPr>
              <a:t>c</a:t>
            </a:r>
            <a:r>
              <a:rPr lang="en-US" sz="2800" i="1" dirty="0" smtClean="0"/>
              <a:t>, and </a:t>
            </a:r>
            <a:r>
              <a:rPr lang="en-US" sz="2800" i="1" dirty="0" smtClean="0">
                <a:solidFill>
                  <a:srgbClr val="FF0000"/>
                </a:solidFill>
              </a:rPr>
              <a:t>d</a:t>
            </a:r>
            <a:r>
              <a:rPr lang="en-US" sz="2800" i="1" dirty="0" smtClean="0"/>
              <a:t> are constants </a:t>
            </a:r>
          </a:p>
          <a:p>
            <a:r>
              <a:rPr lang="en-US" sz="2800" i="1" dirty="0" smtClean="0"/>
              <a:t>but currently unknown.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3732874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754" y="205508"/>
            <a:ext cx="4637810" cy="309187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033818" y="314037"/>
            <a:ext cx="38812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How do you transform this image …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9845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754" y="205508"/>
            <a:ext cx="4637810" cy="3091873"/>
          </a:xfrm>
          <a:prstGeom prst="rect">
            <a:avLst/>
          </a:prstGeom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088" y="3600594"/>
            <a:ext cx="5192812" cy="304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urved Right Arrow 4"/>
          <p:cNvSpPr/>
          <p:nvPr/>
        </p:nvSpPr>
        <p:spPr>
          <a:xfrm>
            <a:off x="1985818" y="2778558"/>
            <a:ext cx="1560946" cy="164407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33818" y="314037"/>
            <a:ext cx="38812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How do you transform this image …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73892" y="5463309"/>
            <a:ext cx="35467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into the coordinate system of another image?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7490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6561" y="3457431"/>
            <a:ext cx="1845595" cy="2958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2786" y="546921"/>
            <a:ext cx="1853045" cy="286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71057" y="487569"/>
            <a:ext cx="327410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and in greater generality, transform </a:t>
            </a:r>
          </a:p>
          <a:p>
            <a:pPr algn="ctr"/>
            <a:r>
              <a:rPr lang="en-US" sz="2800" dirty="0" smtClean="0"/>
              <a:t>3-dimensional objects</a:t>
            </a:r>
            <a:endParaRPr lang="en-US" sz="2800" dirty="0"/>
          </a:p>
        </p:txBody>
      </p:sp>
      <p:sp>
        <p:nvSpPr>
          <p:cNvPr id="13" name="Curved Right Arrow 12"/>
          <p:cNvSpPr/>
          <p:nvPr/>
        </p:nvSpPr>
        <p:spPr>
          <a:xfrm>
            <a:off x="1173018" y="3906438"/>
            <a:ext cx="3805382" cy="2317283"/>
          </a:xfrm>
          <a:prstGeom prst="curvedRightArrow">
            <a:avLst>
              <a:gd name="adj1" fmla="val 13660"/>
              <a:gd name="adj2" fmla="val 46384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31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/>
          <a:lstStyle/>
          <a:p>
            <a:r>
              <a:rPr lang="en-US" dirty="0" smtClean="0"/>
              <a:t>The $25 Billion Eigenvector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507493" y="3001818"/>
            <a:ext cx="4129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How does Google do </a:t>
            </a:r>
            <a:r>
              <a:rPr lang="en-US" sz="2400" dirty="0" err="1" smtClean="0"/>
              <a:t>Pagerank</a:t>
            </a:r>
            <a:r>
              <a:rPr lang="en-US" sz="2400" dirty="0" smtClean="0"/>
              <a:t>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5432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/>
          <a:lstStyle/>
          <a:p>
            <a:r>
              <a:rPr lang="en-US" dirty="0" smtClean="0"/>
              <a:t>The $25 Billion Eigenvector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507493" y="3001818"/>
            <a:ext cx="39254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How did Google do </a:t>
            </a:r>
            <a:r>
              <a:rPr lang="en-US" sz="2400" dirty="0" err="1" smtClean="0"/>
              <a:t>Pagerank</a:t>
            </a:r>
            <a:r>
              <a:rPr lang="en-US" sz="2400" dirty="0" smtClean="0"/>
              <a:t>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982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873" y="136092"/>
            <a:ext cx="5934363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Imaginary Web Surfer: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782" y="1951182"/>
            <a:ext cx="8229600" cy="4525963"/>
          </a:xfrm>
        </p:spPr>
        <p:txBody>
          <a:bodyPr/>
          <a:lstStyle/>
          <a:p>
            <a:r>
              <a:rPr lang="en-US" dirty="0" smtClean="0"/>
              <a:t>Starts at any page,</a:t>
            </a:r>
          </a:p>
          <a:p>
            <a:r>
              <a:rPr lang="en-US" dirty="0" smtClean="0"/>
              <a:t>Randomly goes to a page linked from the current page,</a:t>
            </a:r>
          </a:p>
          <a:p>
            <a:r>
              <a:rPr lang="en-US" dirty="0" smtClean="0"/>
              <a:t>Randomly goes to </a:t>
            </a:r>
            <a:r>
              <a:rPr lang="en-US" dirty="0" smtClean="0">
                <a:solidFill>
                  <a:srgbClr val="FF0000"/>
                </a:solidFill>
              </a:rPr>
              <a:t>any</a:t>
            </a:r>
            <a:r>
              <a:rPr lang="en-US" dirty="0" smtClean="0"/>
              <a:t> web page from a dangling page,</a:t>
            </a:r>
          </a:p>
          <a:p>
            <a:r>
              <a:rPr lang="en-US" dirty="0" smtClean="0"/>
              <a:t>… except sometimes (e.g. 15% of the time), goes to a purely random page.</a:t>
            </a:r>
            <a:endParaRPr lang="en-US" dirty="0"/>
          </a:p>
        </p:txBody>
      </p:sp>
      <p:pic>
        <p:nvPicPr>
          <p:cNvPr id="19458" name="Picture 2" descr="http://www.metaseo.com/wp-content/uploads/2011/01/web-surf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4083" y="140709"/>
            <a:ext cx="2466975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315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 tiny web: who should get the highest rank?</a:t>
            </a:r>
            <a:endParaRPr lang="en-US" sz="4000" dirty="0"/>
          </a:p>
        </p:txBody>
      </p:sp>
      <p:sp>
        <p:nvSpPr>
          <p:cNvPr id="4" name="Oval 3"/>
          <p:cNvSpPr/>
          <p:nvPr/>
        </p:nvSpPr>
        <p:spPr>
          <a:xfrm>
            <a:off x="2659692" y="2033167"/>
            <a:ext cx="685800" cy="685800"/>
          </a:xfrm>
          <a:prstGeom prst="ellipse">
            <a:avLst/>
          </a:prstGeom>
          <a:solidFill>
            <a:srgbClr val="7D663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571999" y="2033167"/>
            <a:ext cx="685800" cy="685800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553199" y="2150077"/>
            <a:ext cx="685800" cy="685800"/>
          </a:xfrm>
          <a:prstGeom prst="ellipse">
            <a:avLst/>
          </a:prstGeom>
          <a:solidFill>
            <a:srgbClr val="3A3A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066799" y="2835877"/>
            <a:ext cx="685800" cy="685800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7848599" y="2835877"/>
            <a:ext cx="685800" cy="685800"/>
          </a:xfrm>
          <a:prstGeom prst="ellipse">
            <a:avLst/>
          </a:prstGeom>
          <a:solidFill>
            <a:srgbClr val="5E8BC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7848599" y="4166767"/>
            <a:ext cx="685800" cy="685800"/>
          </a:xfrm>
          <a:prstGeom prst="ellipse">
            <a:avLst/>
          </a:prstGeom>
          <a:solidFill>
            <a:srgbClr val="39AED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990599" y="4166767"/>
            <a:ext cx="685800" cy="685800"/>
          </a:xfrm>
          <a:prstGeom prst="ellipse">
            <a:avLst/>
          </a:prstGeom>
          <a:solidFill>
            <a:srgbClr val="F6882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2648210" y="4838065"/>
            <a:ext cx="685800" cy="685800"/>
          </a:xfrm>
          <a:prstGeom prst="ellipse">
            <a:avLst/>
          </a:prstGeom>
          <a:solidFill>
            <a:srgbClr val="E5CE2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4571999" y="4852567"/>
            <a:ext cx="685800" cy="685800"/>
          </a:xfrm>
          <a:prstGeom prst="ellipse">
            <a:avLst/>
          </a:prstGeom>
          <a:solidFill>
            <a:srgbClr val="49DC3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6553199" y="4852567"/>
            <a:ext cx="685800" cy="685800"/>
          </a:xfrm>
          <a:prstGeom prst="ellipse">
            <a:avLst/>
          </a:prstGeom>
          <a:solidFill>
            <a:srgbClr val="3BD1C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4" idx="6"/>
            <a:endCxn id="5" idx="2"/>
          </p:cNvCxnSpPr>
          <p:nvPr/>
        </p:nvCxnSpPr>
        <p:spPr>
          <a:xfrm>
            <a:off x="3345492" y="2376067"/>
            <a:ext cx="1226507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11" idx="1"/>
          </p:cNvCxnSpPr>
          <p:nvPr/>
        </p:nvCxnSpPr>
        <p:spPr>
          <a:xfrm>
            <a:off x="1664917" y="4609465"/>
            <a:ext cx="1083726" cy="32903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4"/>
            <a:endCxn id="10" idx="0"/>
          </p:cNvCxnSpPr>
          <p:nvPr/>
        </p:nvCxnSpPr>
        <p:spPr>
          <a:xfrm flipH="1">
            <a:off x="1333499" y="3521677"/>
            <a:ext cx="76200" cy="6450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4" idx="3"/>
          </p:cNvCxnSpPr>
          <p:nvPr/>
        </p:nvCxnSpPr>
        <p:spPr>
          <a:xfrm flipH="1">
            <a:off x="1676399" y="2618534"/>
            <a:ext cx="1083726" cy="170063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1752599" y="2528467"/>
            <a:ext cx="907093" cy="44508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5" idx="5"/>
          </p:cNvCxnSpPr>
          <p:nvPr/>
        </p:nvCxnSpPr>
        <p:spPr>
          <a:xfrm>
            <a:off x="5157366" y="2618534"/>
            <a:ext cx="1624433" cy="223403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5" idx="6"/>
            <a:endCxn id="6" idx="2"/>
          </p:cNvCxnSpPr>
          <p:nvPr/>
        </p:nvCxnSpPr>
        <p:spPr>
          <a:xfrm>
            <a:off x="5257799" y="2376067"/>
            <a:ext cx="1295400" cy="11691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2" idx="6"/>
            <a:endCxn id="13" idx="2"/>
          </p:cNvCxnSpPr>
          <p:nvPr/>
        </p:nvCxnSpPr>
        <p:spPr>
          <a:xfrm>
            <a:off x="5257799" y="5195467"/>
            <a:ext cx="12954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8" idx="1"/>
          </p:cNvCxnSpPr>
          <p:nvPr/>
        </p:nvCxnSpPr>
        <p:spPr>
          <a:xfrm>
            <a:off x="7238999" y="2618534"/>
            <a:ext cx="710033" cy="31777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8" idx="4"/>
            <a:endCxn id="9" idx="0"/>
          </p:cNvCxnSpPr>
          <p:nvPr/>
        </p:nvCxnSpPr>
        <p:spPr>
          <a:xfrm>
            <a:off x="8191499" y="3521677"/>
            <a:ext cx="0" cy="6450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1" idx="7"/>
            <a:endCxn id="5" idx="3"/>
          </p:cNvCxnSpPr>
          <p:nvPr/>
        </p:nvCxnSpPr>
        <p:spPr>
          <a:xfrm flipV="1">
            <a:off x="3233577" y="2618534"/>
            <a:ext cx="1438855" cy="23199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6" idx="3"/>
            <a:endCxn id="12" idx="7"/>
          </p:cNvCxnSpPr>
          <p:nvPr/>
        </p:nvCxnSpPr>
        <p:spPr>
          <a:xfrm flipH="1">
            <a:off x="5157366" y="2735444"/>
            <a:ext cx="1496266" cy="22175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9" idx="3"/>
            <a:endCxn id="13" idx="6"/>
          </p:cNvCxnSpPr>
          <p:nvPr/>
        </p:nvCxnSpPr>
        <p:spPr>
          <a:xfrm flipH="1">
            <a:off x="7238999" y="4752134"/>
            <a:ext cx="710033" cy="44333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13" idx="3"/>
            <a:endCxn id="12" idx="5"/>
          </p:cNvCxnSpPr>
          <p:nvPr/>
        </p:nvCxnSpPr>
        <p:spPr>
          <a:xfrm flipH="1">
            <a:off x="5157366" y="5437934"/>
            <a:ext cx="149626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6" idx="5"/>
            <a:endCxn id="9" idx="1"/>
          </p:cNvCxnSpPr>
          <p:nvPr/>
        </p:nvCxnSpPr>
        <p:spPr>
          <a:xfrm>
            <a:off x="7138566" y="2735444"/>
            <a:ext cx="810466" cy="15317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11" idx="0"/>
            <a:endCxn id="4" idx="4"/>
          </p:cNvCxnSpPr>
          <p:nvPr/>
        </p:nvCxnSpPr>
        <p:spPr>
          <a:xfrm flipV="1">
            <a:off x="2991110" y="2718967"/>
            <a:ext cx="11482" cy="21190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59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The associated stochastic matrix: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2667001"/>
            <a:ext cx="9067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0.0150    0.0150    0.0150    0.0150    0.0150    0.0150    0.4400    0.0150    0.0150    0.2983</a:t>
            </a:r>
          </a:p>
          <a:p>
            <a:r>
              <a:rPr lang="en-US" dirty="0" smtClean="0"/>
              <a:t>    0.4400    0.0150    0.0150    0.0150    0.0150    0.0150    0.0150    0.0150    0.0150    0.0150</a:t>
            </a:r>
          </a:p>
          <a:p>
            <a:r>
              <a:rPr lang="en-US" dirty="0" smtClean="0"/>
              <a:t>    0.0150    0.2983    0.0150    0.0150    0.0150    0.0150    0.0150    0.0150    0.0150    0.0150</a:t>
            </a:r>
          </a:p>
          <a:p>
            <a:r>
              <a:rPr lang="en-US" dirty="0" smtClean="0"/>
              <a:t>    0.0150    0.2983    0.8650    0.0150    0.0150    0.0150    0.0150    0.0150    0.0150    0.0150</a:t>
            </a:r>
          </a:p>
          <a:p>
            <a:r>
              <a:rPr lang="en-US" dirty="0" smtClean="0"/>
              <a:t>    0.4400    0.0150    0.0150    0.8650    0.0150    0.8650    0.0150    0.0150    0.0150    0.0150</a:t>
            </a:r>
          </a:p>
          <a:p>
            <a:r>
              <a:rPr lang="en-US" dirty="0" smtClean="0"/>
              <a:t>    0.0150    0.2983    0.0150    0.0150    0.8650    0.0150    0.0150    0.0150    0.0150    0.0150</a:t>
            </a:r>
          </a:p>
          <a:p>
            <a:r>
              <a:rPr lang="en-US" dirty="0" smtClean="0"/>
              <a:t>    0.0150    0.0150    0.0150    0.0150    0.0150    0.0150    0.0150    0.8650    0.0150    0.0150</a:t>
            </a:r>
          </a:p>
          <a:p>
            <a:r>
              <a:rPr lang="en-US" dirty="0" smtClean="0"/>
              <a:t>    0.0150    0.0150    0.0150    0.0150    0.0150    0.0150    0.0150    0.0150    0.8650    0.2983</a:t>
            </a:r>
          </a:p>
          <a:p>
            <a:r>
              <a:rPr lang="en-US" dirty="0" smtClean="0"/>
              <a:t>    0.0150    0.0150    0.0150    0.0150    0.0150    0.0150    0.0150    0.0150    0.0150    0.2983</a:t>
            </a:r>
          </a:p>
          <a:p>
            <a:r>
              <a:rPr lang="en-US" dirty="0" smtClean="0"/>
              <a:t>    0.0150    0.0150    0.0150    0.0150    0.0150    0.0150    0.4400    0.0150    0.0150    0.0150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44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We seek to find a vector x so that</a:t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A x = x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667295" y="3398982"/>
            <a:ext cx="5838265" cy="29649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One way is to start with some initial x</a:t>
            </a:r>
            <a:r>
              <a:rPr lang="en-US" sz="2800" baseline="30000" dirty="0" smtClean="0"/>
              <a:t>0</a:t>
            </a:r>
            <a:r>
              <a:rPr lang="en-US" sz="2800" dirty="0" smtClean="0"/>
              <a:t>,</a:t>
            </a:r>
          </a:p>
          <a:p>
            <a:r>
              <a:rPr lang="en-US" sz="2800" dirty="0" smtClean="0"/>
              <a:t>	and then:</a:t>
            </a:r>
          </a:p>
          <a:p>
            <a:endParaRPr lang="en-US" sz="2800" dirty="0" smtClean="0"/>
          </a:p>
          <a:p>
            <a:r>
              <a:rPr lang="en-US" sz="2800" dirty="0" smtClean="0"/>
              <a:t>		for k = 1, 2, 3,…</a:t>
            </a:r>
          </a:p>
          <a:p>
            <a:r>
              <a:rPr lang="en-US" sz="2800" dirty="0" smtClean="0"/>
              <a:t>			</a:t>
            </a:r>
            <a:r>
              <a:rPr lang="en-US" sz="2800" dirty="0" err="1" smtClean="0"/>
              <a:t>x</a:t>
            </a:r>
            <a:r>
              <a:rPr lang="en-US" sz="2800" baseline="30000" dirty="0" err="1" smtClean="0"/>
              <a:t>k</a:t>
            </a:r>
            <a:r>
              <a:rPr lang="en-US" sz="2800" dirty="0" smtClean="0"/>
              <a:t>  = A x</a:t>
            </a:r>
            <a:r>
              <a:rPr lang="en-US" sz="2800" baseline="30000" dirty="0" smtClean="0"/>
              <a:t>k-1</a:t>
            </a:r>
          </a:p>
          <a:p>
            <a:endParaRPr lang="en-US" sz="2800" baseline="30000" dirty="0"/>
          </a:p>
          <a:p>
            <a:r>
              <a:rPr lang="en-US" sz="2800" dirty="0" smtClean="0"/>
              <a:t>This converges to an </a:t>
            </a:r>
            <a:r>
              <a:rPr lang="en-US" sz="2800" dirty="0"/>
              <a:t>x so </a:t>
            </a:r>
            <a:r>
              <a:rPr lang="en-US" sz="2800" dirty="0" smtClean="0"/>
              <a:t>that A </a:t>
            </a:r>
            <a:r>
              <a:rPr lang="en-US" sz="2800" dirty="0"/>
              <a:t>x = x</a:t>
            </a:r>
            <a:endParaRPr lang="en-US" sz="2800" baseline="30000" dirty="0"/>
          </a:p>
        </p:txBody>
      </p:sp>
    </p:spTree>
    <p:extLst>
      <p:ext uri="{BB962C8B-B14F-4D97-AF65-F5344CB8AC3E}">
        <p14:creationId xmlns:p14="http://schemas.microsoft.com/office/powerpoint/2010/main" val="1802476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9200" y="712788"/>
            <a:ext cx="11582400" cy="61452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1143000"/>
            <a:ext cx="5715000" cy="48006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Start with equal components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4991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3236"/>
            <a:ext cx="7772400" cy="1630218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>So you time the code for 4 values of </a:t>
            </a:r>
            <a:r>
              <a:rPr lang="en-US" sz="3100" i="1" dirty="0" smtClean="0">
                <a:solidFill>
                  <a:srgbClr val="FFFF00"/>
                </a:solidFill>
              </a:rPr>
              <a:t>n</a:t>
            </a:r>
            <a:r>
              <a:rPr lang="en-US" sz="3100" dirty="0" smtClean="0"/>
              <a:t>, </a:t>
            </a:r>
            <a:br>
              <a:rPr lang="en-US" sz="3100" dirty="0" smtClean="0"/>
            </a:br>
            <a:r>
              <a:rPr lang="en-US" sz="3100" dirty="0" smtClean="0"/>
              <a:t>namely </a:t>
            </a:r>
            <a:r>
              <a:rPr lang="en-US" sz="3100" i="1" dirty="0" smtClean="0">
                <a:solidFill>
                  <a:srgbClr val="FFFF00"/>
                </a:solidFill>
              </a:rPr>
              <a:t>n</a:t>
            </a:r>
            <a:r>
              <a:rPr lang="en-US" sz="3100" dirty="0" smtClean="0"/>
              <a:t> = 10, 100, 500, and 1000</a:t>
            </a:r>
            <a:br>
              <a:rPr lang="en-US" sz="3100" dirty="0" smtClean="0"/>
            </a:br>
            <a:r>
              <a:rPr lang="en-US" sz="3100" dirty="0" smtClean="0"/>
              <a:t>and you  get the times 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545898" y="3469189"/>
            <a:ext cx="8052204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According to the model you then have </a:t>
            </a:r>
          </a:p>
          <a:p>
            <a:r>
              <a:rPr lang="en-US" sz="2800" dirty="0" smtClean="0"/>
              <a:t>4 equations in the 4 unknowns </a:t>
            </a:r>
            <a:r>
              <a:rPr lang="en-US" sz="2800" i="1" dirty="0" smtClean="0">
                <a:solidFill>
                  <a:srgbClr val="FF0000"/>
                </a:solidFill>
              </a:rPr>
              <a:t>a</a:t>
            </a:r>
            <a:r>
              <a:rPr lang="en-US" sz="2800" i="1" dirty="0" smtClean="0"/>
              <a:t>, </a:t>
            </a:r>
            <a:r>
              <a:rPr lang="en-US" sz="2800" i="1" dirty="0" smtClean="0">
                <a:solidFill>
                  <a:srgbClr val="FF0000"/>
                </a:solidFill>
              </a:rPr>
              <a:t>b</a:t>
            </a:r>
            <a:r>
              <a:rPr lang="en-US" sz="2800" i="1" dirty="0" smtClean="0"/>
              <a:t>, </a:t>
            </a:r>
            <a:r>
              <a:rPr lang="en-US" sz="2800" i="1" dirty="0" smtClean="0">
                <a:solidFill>
                  <a:srgbClr val="FF0000"/>
                </a:solidFill>
              </a:rPr>
              <a:t>c</a:t>
            </a:r>
            <a:r>
              <a:rPr lang="en-US" sz="2800" i="1" dirty="0" smtClean="0"/>
              <a:t>, and </a:t>
            </a:r>
            <a:r>
              <a:rPr lang="en-US" sz="2800" i="1" dirty="0" smtClean="0">
                <a:solidFill>
                  <a:srgbClr val="FF0000"/>
                </a:solidFill>
              </a:rPr>
              <a:t>d</a:t>
            </a:r>
            <a:r>
              <a:rPr lang="en-US" sz="2800" i="1" dirty="0" smtClean="0"/>
              <a:t>: </a:t>
            </a:r>
            <a:endParaRPr lang="en-US" sz="1100" i="1" dirty="0" smtClean="0"/>
          </a:p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i="1" dirty="0" smtClean="0">
                <a:solidFill>
                  <a:srgbClr val="FF0000"/>
                </a:solidFill>
              </a:rPr>
              <a:t>a</a:t>
            </a:r>
            <a:r>
              <a:rPr lang="en-US" sz="2800" i="1" dirty="0" smtClean="0"/>
              <a:t> + </a:t>
            </a:r>
            <a:r>
              <a:rPr lang="en-US" sz="2800" i="1" dirty="0" smtClean="0">
                <a:solidFill>
                  <a:srgbClr val="FF0000"/>
                </a:solidFill>
              </a:rPr>
              <a:t>b</a:t>
            </a:r>
            <a:r>
              <a:rPr lang="en-US" sz="2800" i="1" dirty="0" smtClean="0"/>
              <a:t>·log</a:t>
            </a:r>
            <a:r>
              <a:rPr lang="en-US" sz="2800" i="1" baseline="-25000" dirty="0" smtClean="0"/>
              <a:t>2</a:t>
            </a:r>
            <a:r>
              <a:rPr lang="en-US" sz="2800" i="1" dirty="0" smtClean="0"/>
              <a:t>(10) + </a:t>
            </a:r>
            <a:r>
              <a:rPr lang="en-US" sz="2800" i="1" dirty="0" smtClean="0">
                <a:solidFill>
                  <a:srgbClr val="FF0000"/>
                </a:solidFill>
              </a:rPr>
              <a:t>c</a:t>
            </a:r>
            <a:r>
              <a:rPr lang="en-US" sz="2800" i="1" dirty="0" smtClean="0"/>
              <a:t>·10 + </a:t>
            </a:r>
            <a:r>
              <a:rPr lang="en-US" sz="2800" i="1" dirty="0" smtClean="0">
                <a:solidFill>
                  <a:srgbClr val="FF0000"/>
                </a:solidFill>
              </a:rPr>
              <a:t>d</a:t>
            </a:r>
            <a:r>
              <a:rPr lang="en-US" sz="2800" i="1" dirty="0" smtClean="0"/>
              <a:t>·10·log</a:t>
            </a:r>
            <a:r>
              <a:rPr lang="en-US" sz="2800" i="1" baseline="-25000" dirty="0" smtClean="0"/>
              <a:t>2</a:t>
            </a:r>
            <a:r>
              <a:rPr lang="en-US" sz="2800" i="1" dirty="0" smtClean="0"/>
              <a:t>(10) = </a:t>
            </a:r>
            <a:r>
              <a:rPr lang="en-US" sz="2800" dirty="0" smtClean="0"/>
              <a:t>0.685</a:t>
            </a:r>
            <a:endParaRPr lang="en-US" sz="2800" i="1" dirty="0" smtClean="0"/>
          </a:p>
          <a:p>
            <a:r>
              <a:rPr lang="en-US" sz="2800" i="1" dirty="0" smtClean="0">
                <a:solidFill>
                  <a:srgbClr val="FF0000"/>
                </a:solidFill>
              </a:rPr>
              <a:t>a</a:t>
            </a:r>
            <a:r>
              <a:rPr lang="en-US" sz="2800" i="1" dirty="0" smtClean="0"/>
              <a:t> + </a:t>
            </a:r>
            <a:r>
              <a:rPr lang="en-US" sz="2800" i="1" dirty="0" smtClean="0">
                <a:solidFill>
                  <a:srgbClr val="FF0000"/>
                </a:solidFill>
              </a:rPr>
              <a:t>b</a:t>
            </a:r>
            <a:r>
              <a:rPr lang="en-US" sz="2800" i="1" dirty="0" smtClean="0"/>
              <a:t>·log</a:t>
            </a:r>
            <a:r>
              <a:rPr lang="en-US" sz="2800" i="1" baseline="-25000" dirty="0" smtClean="0"/>
              <a:t>2</a:t>
            </a:r>
            <a:r>
              <a:rPr lang="en-US" sz="2800" i="1" dirty="0" smtClean="0"/>
              <a:t>(100) + </a:t>
            </a:r>
            <a:r>
              <a:rPr lang="en-US" sz="2800" i="1" dirty="0" smtClean="0">
                <a:solidFill>
                  <a:srgbClr val="FF0000"/>
                </a:solidFill>
              </a:rPr>
              <a:t>c</a:t>
            </a:r>
            <a:r>
              <a:rPr lang="en-US" sz="2800" i="1" dirty="0" smtClean="0"/>
              <a:t>·100 + </a:t>
            </a:r>
            <a:r>
              <a:rPr lang="en-US" sz="2800" i="1" dirty="0" smtClean="0">
                <a:solidFill>
                  <a:srgbClr val="FF0000"/>
                </a:solidFill>
              </a:rPr>
              <a:t>d</a:t>
            </a:r>
            <a:r>
              <a:rPr lang="en-US" sz="2800" i="1" dirty="0" smtClean="0"/>
              <a:t>·100·log</a:t>
            </a:r>
            <a:r>
              <a:rPr lang="en-US" sz="2800" i="1" baseline="-25000" dirty="0" smtClean="0"/>
              <a:t>2</a:t>
            </a:r>
            <a:r>
              <a:rPr lang="en-US" sz="2800" i="1" dirty="0" smtClean="0"/>
              <a:t>(100) = </a:t>
            </a:r>
            <a:r>
              <a:rPr lang="en-US" sz="2800" dirty="0" smtClean="0"/>
              <a:t>7.247</a:t>
            </a:r>
          </a:p>
          <a:p>
            <a:r>
              <a:rPr lang="en-US" sz="2800" i="1" dirty="0" smtClean="0">
                <a:solidFill>
                  <a:srgbClr val="FF0000"/>
                </a:solidFill>
              </a:rPr>
              <a:t>a</a:t>
            </a:r>
            <a:r>
              <a:rPr lang="en-US" sz="2800" i="1" dirty="0" smtClean="0"/>
              <a:t> + </a:t>
            </a:r>
            <a:r>
              <a:rPr lang="en-US" sz="2800" i="1" dirty="0" smtClean="0">
                <a:solidFill>
                  <a:srgbClr val="FF0000"/>
                </a:solidFill>
              </a:rPr>
              <a:t>b</a:t>
            </a:r>
            <a:r>
              <a:rPr lang="en-US" sz="2800" i="1" dirty="0" smtClean="0"/>
              <a:t>·log</a:t>
            </a:r>
            <a:r>
              <a:rPr lang="en-US" sz="2800" i="1" baseline="-25000" dirty="0" smtClean="0"/>
              <a:t>2</a:t>
            </a:r>
            <a:r>
              <a:rPr lang="en-US" sz="2800" i="1" dirty="0" smtClean="0"/>
              <a:t>(500) + </a:t>
            </a:r>
            <a:r>
              <a:rPr lang="en-US" sz="2800" i="1" dirty="0" smtClean="0">
                <a:solidFill>
                  <a:srgbClr val="FF0000"/>
                </a:solidFill>
              </a:rPr>
              <a:t>c</a:t>
            </a:r>
            <a:r>
              <a:rPr lang="en-US" sz="2800" i="1" dirty="0" smtClean="0"/>
              <a:t>·5000 + </a:t>
            </a:r>
            <a:r>
              <a:rPr lang="en-US" sz="2800" i="1" dirty="0" smtClean="0">
                <a:solidFill>
                  <a:srgbClr val="FF0000"/>
                </a:solidFill>
              </a:rPr>
              <a:t>d</a:t>
            </a:r>
            <a:r>
              <a:rPr lang="en-US" sz="2800" i="1" dirty="0" smtClean="0"/>
              <a:t>·500·log</a:t>
            </a:r>
            <a:r>
              <a:rPr lang="en-US" sz="2800" i="1" baseline="-25000" dirty="0" smtClean="0"/>
              <a:t>2</a:t>
            </a:r>
            <a:r>
              <a:rPr lang="en-US" sz="2800" i="1" dirty="0" smtClean="0"/>
              <a:t>(500) = </a:t>
            </a:r>
            <a:r>
              <a:rPr lang="en-US" sz="2800" dirty="0" smtClean="0"/>
              <a:t>38.511</a:t>
            </a:r>
          </a:p>
          <a:p>
            <a:r>
              <a:rPr lang="en-US" sz="2800" i="1" dirty="0" smtClean="0">
                <a:solidFill>
                  <a:srgbClr val="FF0000"/>
                </a:solidFill>
              </a:rPr>
              <a:t>a</a:t>
            </a:r>
            <a:r>
              <a:rPr lang="en-US" sz="2800" i="1" dirty="0" smtClean="0"/>
              <a:t> + </a:t>
            </a:r>
            <a:r>
              <a:rPr lang="en-US" sz="2800" i="1" dirty="0" smtClean="0">
                <a:solidFill>
                  <a:srgbClr val="FF0000"/>
                </a:solidFill>
              </a:rPr>
              <a:t>b</a:t>
            </a:r>
            <a:r>
              <a:rPr lang="en-US" sz="2800" i="1" dirty="0" smtClean="0"/>
              <a:t>·log</a:t>
            </a:r>
            <a:r>
              <a:rPr lang="en-US" sz="2800" i="1" baseline="-25000" dirty="0" smtClean="0"/>
              <a:t>2</a:t>
            </a:r>
            <a:r>
              <a:rPr lang="en-US" sz="2800" i="1" dirty="0" smtClean="0"/>
              <a:t>(1000) + </a:t>
            </a:r>
            <a:r>
              <a:rPr lang="en-US" sz="2800" i="1" dirty="0" smtClean="0">
                <a:solidFill>
                  <a:srgbClr val="FF0000"/>
                </a:solidFill>
              </a:rPr>
              <a:t>c</a:t>
            </a:r>
            <a:r>
              <a:rPr lang="en-US" sz="2800" i="1" dirty="0" smtClean="0"/>
              <a:t>·1000+ </a:t>
            </a:r>
            <a:r>
              <a:rPr lang="en-US" sz="2800" i="1" dirty="0" smtClean="0">
                <a:solidFill>
                  <a:srgbClr val="FF0000"/>
                </a:solidFill>
              </a:rPr>
              <a:t>d</a:t>
            </a:r>
            <a:r>
              <a:rPr lang="en-US" sz="2800" i="1" dirty="0" smtClean="0"/>
              <a:t>·1000·log</a:t>
            </a:r>
            <a:r>
              <a:rPr lang="en-US" sz="2800" i="1" baseline="-25000" dirty="0" smtClean="0"/>
              <a:t>2</a:t>
            </a:r>
            <a:r>
              <a:rPr lang="en-US" sz="2800" i="1" dirty="0" smtClean="0"/>
              <a:t>(1000) = </a:t>
            </a:r>
            <a:r>
              <a:rPr lang="en-US" sz="2800" dirty="0" smtClean="0"/>
              <a:t>79.134</a:t>
            </a:r>
            <a:endParaRPr lang="en-US" sz="28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2620818" y="1542471"/>
            <a:ext cx="39023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Time(10) = 0.685 </a:t>
            </a:r>
            <a:r>
              <a:rPr lang="en-US" sz="2800" dirty="0" err="1" smtClean="0"/>
              <a:t>ms.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Time(100) = 7.247ms.</a:t>
            </a:r>
            <a:br>
              <a:rPr lang="en-US" sz="2800" dirty="0" smtClean="0"/>
            </a:br>
            <a:r>
              <a:rPr lang="en-US" sz="2800" dirty="0" smtClean="0"/>
              <a:t>Time(500) = 38.511ms.</a:t>
            </a:r>
            <a:br>
              <a:rPr lang="en-US" sz="2800" dirty="0" smtClean="0"/>
            </a:br>
            <a:r>
              <a:rPr lang="en-US" sz="2800" dirty="0" smtClean="0"/>
              <a:t>Time(1000) = 79.134 </a:t>
            </a:r>
            <a:r>
              <a:rPr lang="en-US" sz="2800" dirty="0" err="1" smtClean="0"/>
              <a:t>ms.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07619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9200" y="690563"/>
            <a:ext cx="11582400" cy="616743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1143000"/>
            <a:ext cx="5715000" cy="48006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One iteration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4936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9200" y="693738"/>
            <a:ext cx="11582400" cy="61642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1143000"/>
            <a:ext cx="5715000" cy="48006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Two iterations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3077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9200" y="693738"/>
            <a:ext cx="11582400" cy="616426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1143000"/>
            <a:ext cx="5715000" cy="48006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Three iterations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9769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9200" y="693738"/>
            <a:ext cx="11582400" cy="61642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1143000"/>
            <a:ext cx="5715000" cy="48006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Four iterations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4742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9200" y="693738"/>
            <a:ext cx="11582400" cy="61642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1143000"/>
            <a:ext cx="5715000" cy="48006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Five iterations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1202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9200" y="693738"/>
            <a:ext cx="11582400" cy="61642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1143000"/>
            <a:ext cx="5715000" cy="48006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Six iterations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0762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9200" y="693738"/>
            <a:ext cx="11582400" cy="61642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1143000"/>
            <a:ext cx="5715000" cy="48006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Seven iterations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6763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9200" y="693738"/>
            <a:ext cx="11582400" cy="61642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1143000"/>
            <a:ext cx="5715000" cy="48006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Eight iterations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0594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9200" y="693738"/>
            <a:ext cx="11582400" cy="61642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1143000"/>
            <a:ext cx="5715000" cy="48006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Nine iterations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8170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9200" y="693738"/>
            <a:ext cx="11582400" cy="61642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1143000"/>
            <a:ext cx="5715000" cy="48006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Ten iterations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1481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642"/>
            <a:ext cx="7772400" cy="163021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These equations are </a:t>
            </a:r>
            <a:r>
              <a:rPr lang="en-US" dirty="0" smtClean="0">
                <a:solidFill>
                  <a:srgbClr val="FFFF00"/>
                </a:solidFill>
              </a:rPr>
              <a:t>linear</a:t>
            </a:r>
            <a:r>
              <a:rPr lang="en-US" sz="2800" dirty="0" smtClean="0"/>
              <a:t> in the unknowns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br>
              <a:rPr lang="en-US" sz="2800" i="1" dirty="0" smtClean="0">
                <a:solidFill>
                  <a:srgbClr val="FF0000"/>
                </a:solidFill>
              </a:rPr>
            </a:br>
            <a:r>
              <a:rPr lang="en-US" sz="2800" i="1" dirty="0" smtClean="0">
                <a:solidFill>
                  <a:srgbClr val="FF0000"/>
                </a:solidFill>
              </a:rPr>
              <a:t>a</a:t>
            </a:r>
            <a:r>
              <a:rPr lang="en-US" sz="2800" i="1" dirty="0" smtClean="0"/>
              <a:t>, </a:t>
            </a:r>
            <a:r>
              <a:rPr lang="en-US" sz="2800" i="1" dirty="0" smtClean="0">
                <a:solidFill>
                  <a:srgbClr val="FF0000"/>
                </a:solidFill>
              </a:rPr>
              <a:t>b</a:t>
            </a:r>
            <a:r>
              <a:rPr lang="en-US" sz="2800" i="1" dirty="0" smtClean="0"/>
              <a:t>, </a:t>
            </a:r>
            <a:r>
              <a:rPr lang="en-US" sz="2800" i="1" dirty="0" smtClean="0">
                <a:solidFill>
                  <a:srgbClr val="FF0000"/>
                </a:solidFill>
              </a:rPr>
              <a:t>c</a:t>
            </a:r>
            <a:r>
              <a:rPr lang="en-US" sz="2800" i="1" dirty="0" smtClean="0"/>
              <a:t>, and </a:t>
            </a:r>
            <a:r>
              <a:rPr lang="en-US" sz="2800" i="1" dirty="0" smtClean="0">
                <a:solidFill>
                  <a:srgbClr val="FF0000"/>
                </a:solidFill>
              </a:rPr>
              <a:t>d</a:t>
            </a:r>
            <a:r>
              <a:rPr lang="en-US" sz="2800" i="1" dirty="0" smtClean="0"/>
              <a:t>.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545898" y="1658860"/>
            <a:ext cx="8052204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FF0000"/>
                </a:solidFill>
              </a:rPr>
              <a:t>a</a:t>
            </a:r>
            <a:r>
              <a:rPr lang="en-US" sz="2800" i="1" dirty="0" smtClean="0"/>
              <a:t> + </a:t>
            </a:r>
            <a:r>
              <a:rPr lang="en-US" sz="2800" i="1" dirty="0" smtClean="0">
                <a:solidFill>
                  <a:srgbClr val="FF0000"/>
                </a:solidFill>
              </a:rPr>
              <a:t>b</a:t>
            </a:r>
            <a:r>
              <a:rPr lang="en-US" sz="2800" i="1" dirty="0" smtClean="0"/>
              <a:t>·log</a:t>
            </a:r>
            <a:r>
              <a:rPr lang="en-US" sz="2800" i="1" baseline="-25000" dirty="0" smtClean="0"/>
              <a:t>2</a:t>
            </a:r>
            <a:r>
              <a:rPr lang="en-US" sz="2800" i="1" dirty="0" smtClean="0"/>
              <a:t>(10) + </a:t>
            </a:r>
            <a:r>
              <a:rPr lang="en-US" sz="2800" i="1" dirty="0" smtClean="0">
                <a:solidFill>
                  <a:srgbClr val="FF0000"/>
                </a:solidFill>
              </a:rPr>
              <a:t>c</a:t>
            </a:r>
            <a:r>
              <a:rPr lang="en-US" sz="2800" i="1" dirty="0" smtClean="0"/>
              <a:t>·10 + </a:t>
            </a:r>
            <a:r>
              <a:rPr lang="en-US" sz="2800" i="1" dirty="0" smtClean="0">
                <a:solidFill>
                  <a:srgbClr val="FF0000"/>
                </a:solidFill>
              </a:rPr>
              <a:t>d</a:t>
            </a:r>
            <a:r>
              <a:rPr lang="en-US" sz="2800" i="1" dirty="0" smtClean="0"/>
              <a:t>·10·log</a:t>
            </a:r>
            <a:r>
              <a:rPr lang="en-US" sz="2800" i="1" baseline="-25000" dirty="0" smtClean="0"/>
              <a:t>2</a:t>
            </a:r>
            <a:r>
              <a:rPr lang="en-US" sz="2800" i="1" dirty="0" smtClean="0"/>
              <a:t>(10) = </a:t>
            </a:r>
            <a:r>
              <a:rPr lang="en-US" sz="2800" dirty="0" smtClean="0"/>
              <a:t>0.685</a:t>
            </a:r>
            <a:endParaRPr lang="en-US" sz="2800" i="1" dirty="0" smtClean="0"/>
          </a:p>
          <a:p>
            <a:r>
              <a:rPr lang="en-US" sz="2800" i="1" dirty="0" smtClean="0">
                <a:solidFill>
                  <a:srgbClr val="FF0000"/>
                </a:solidFill>
              </a:rPr>
              <a:t>a</a:t>
            </a:r>
            <a:r>
              <a:rPr lang="en-US" sz="2800" i="1" dirty="0" smtClean="0"/>
              <a:t> + </a:t>
            </a:r>
            <a:r>
              <a:rPr lang="en-US" sz="2800" i="1" dirty="0" smtClean="0">
                <a:solidFill>
                  <a:srgbClr val="FF0000"/>
                </a:solidFill>
              </a:rPr>
              <a:t>b</a:t>
            </a:r>
            <a:r>
              <a:rPr lang="en-US" sz="2800" i="1" dirty="0" smtClean="0"/>
              <a:t>·log</a:t>
            </a:r>
            <a:r>
              <a:rPr lang="en-US" sz="2800" i="1" baseline="-25000" dirty="0" smtClean="0"/>
              <a:t>2</a:t>
            </a:r>
            <a:r>
              <a:rPr lang="en-US" sz="2800" i="1" dirty="0" smtClean="0"/>
              <a:t>(100) + </a:t>
            </a:r>
            <a:r>
              <a:rPr lang="en-US" sz="2800" i="1" dirty="0" smtClean="0">
                <a:solidFill>
                  <a:srgbClr val="FF0000"/>
                </a:solidFill>
              </a:rPr>
              <a:t>c</a:t>
            </a:r>
            <a:r>
              <a:rPr lang="en-US" sz="2800" i="1" dirty="0" smtClean="0"/>
              <a:t>·100 + </a:t>
            </a:r>
            <a:r>
              <a:rPr lang="en-US" sz="2800" i="1" dirty="0" smtClean="0">
                <a:solidFill>
                  <a:srgbClr val="FF0000"/>
                </a:solidFill>
              </a:rPr>
              <a:t>d</a:t>
            </a:r>
            <a:r>
              <a:rPr lang="en-US" sz="2800" i="1" dirty="0" smtClean="0"/>
              <a:t>·100·log</a:t>
            </a:r>
            <a:r>
              <a:rPr lang="en-US" sz="2800" i="1" baseline="-25000" dirty="0" smtClean="0"/>
              <a:t>2</a:t>
            </a:r>
            <a:r>
              <a:rPr lang="en-US" sz="2800" i="1" dirty="0" smtClean="0"/>
              <a:t>(100) = </a:t>
            </a:r>
            <a:r>
              <a:rPr lang="en-US" sz="2800" dirty="0" smtClean="0"/>
              <a:t>7.247</a:t>
            </a:r>
          </a:p>
          <a:p>
            <a:r>
              <a:rPr lang="en-US" sz="2800" i="1" dirty="0" smtClean="0">
                <a:solidFill>
                  <a:srgbClr val="FF0000"/>
                </a:solidFill>
              </a:rPr>
              <a:t>a</a:t>
            </a:r>
            <a:r>
              <a:rPr lang="en-US" sz="2800" i="1" dirty="0" smtClean="0"/>
              <a:t> + </a:t>
            </a:r>
            <a:r>
              <a:rPr lang="en-US" sz="2800" i="1" dirty="0" smtClean="0">
                <a:solidFill>
                  <a:srgbClr val="FF0000"/>
                </a:solidFill>
              </a:rPr>
              <a:t>b</a:t>
            </a:r>
            <a:r>
              <a:rPr lang="en-US" sz="2800" i="1" dirty="0" smtClean="0"/>
              <a:t>·log</a:t>
            </a:r>
            <a:r>
              <a:rPr lang="en-US" sz="2800" i="1" baseline="-25000" dirty="0" smtClean="0"/>
              <a:t>2</a:t>
            </a:r>
            <a:r>
              <a:rPr lang="en-US" sz="2800" i="1" dirty="0" smtClean="0"/>
              <a:t>(500) + </a:t>
            </a:r>
            <a:r>
              <a:rPr lang="en-US" sz="2800" i="1" dirty="0" smtClean="0">
                <a:solidFill>
                  <a:srgbClr val="FF0000"/>
                </a:solidFill>
              </a:rPr>
              <a:t>c</a:t>
            </a:r>
            <a:r>
              <a:rPr lang="en-US" sz="2800" i="1" dirty="0" smtClean="0"/>
              <a:t>·5000 + </a:t>
            </a:r>
            <a:r>
              <a:rPr lang="en-US" sz="2800" i="1" dirty="0" smtClean="0">
                <a:solidFill>
                  <a:srgbClr val="FF0000"/>
                </a:solidFill>
              </a:rPr>
              <a:t>d</a:t>
            </a:r>
            <a:r>
              <a:rPr lang="en-US" sz="2800" i="1" dirty="0" smtClean="0"/>
              <a:t>·500·log</a:t>
            </a:r>
            <a:r>
              <a:rPr lang="en-US" sz="2800" i="1" baseline="-25000" dirty="0" smtClean="0"/>
              <a:t>2</a:t>
            </a:r>
            <a:r>
              <a:rPr lang="en-US" sz="2800" i="1" dirty="0" smtClean="0"/>
              <a:t>(500) = </a:t>
            </a:r>
            <a:r>
              <a:rPr lang="en-US" sz="2800" dirty="0" smtClean="0"/>
              <a:t>38.511</a:t>
            </a:r>
          </a:p>
          <a:p>
            <a:r>
              <a:rPr lang="en-US" sz="2800" i="1" dirty="0" smtClean="0">
                <a:solidFill>
                  <a:srgbClr val="FF0000"/>
                </a:solidFill>
              </a:rPr>
              <a:t>a</a:t>
            </a:r>
            <a:r>
              <a:rPr lang="en-US" sz="2800" i="1" dirty="0" smtClean="0"/>
              <a:t> + </a:t>
            </a:r>
            <a:r>
              <a:rPr lang="en-US" sz="2800" i="1" dirty="0" smtClean="0">
                <a:solidFill>
                  <a:srgbClr val="FF0000"/>
                </a:solidFill>
              </a:rPr>
              <a:t>b</a:t>
            </a:r>
            <a:r>
              <a:rPr lang="en-US" sz="2800" i="1" dirty="0" smtClean="0"/>
              <a:t>·log</a:t>
            </a:r>
            <a:r>
              <a:rPr lang="en-US" sz="2800" i="1" baseline="-25000" dirty="0" smtClean="0"/>
              <a:t>2</a:t>
            </a:r>
            <a:r>
              <a:rPr lang="en-US" sz="2800" i="1" dirty="0" smtClean="0"/>
              <a:t>(1000) + </a:t>
            </a:r>
            <a:r>
              <a:rPr lang="en-US" sz="2800" i="1" dirty="0" smtClean="0">
                <a:solidFill>
                  <a:srgbClr val="FF0000"/>
                </a:solidFill>
              </a:rPr>
              <a:t>c</a:t>
            </a:r>
            <a:r>
              <a:rPr lang="en-US" sz="2800" i="1" dirty="0" smtClean="0"/>
              <a:t>·1000+ </a:t>
            </a:r>
            <a:r>
              <a:rPr lang="en-US" sz="2800" i="1" dirty="0" smtClean="0">
                <a:solidFill>
                  <a:srgbClr val="FF0000"/>
                </a:solidFill>
              </a:rPr>
              <a:t>d</a:t>
            </a:r>
            <a:r>
              <a:rPr lang="en-US" sz="2800" i="1" dirty="0" smtClean="0"/>
              <a:t>·1000·log</a:t>
            </a:r>
            <a:r>
              <a:rPr lang="en-US" sz="2800" i="1" baseline="-25000" dirty="0" smtClean="0"/>
              <a:t>2</a:t>
            </a:r>
            <a:r>
              <a:rPr lang="en-US" sz="2800" i="1" dirty="0" smtClean="0"/>
              <a:t>(1000) = </a:t>
            </a:r>
            <a:r>
              <a:rPr lang="en-US" sz="2800" dirty="0" smtClean="0"/>
              <a:t>79.134</a:t>
            </a:r>
            <a:endParaRPr lang="en-US" sz="2800" i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45898" y="3681623"/>
            <a:ext cx="7772400" cy="16302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We solve them and obtain:</a:t>
            </a:r>
          </a:p>
          <a:p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a</a:t>
            </a:r>
            <a:r>
              <a:rPr lang="en-US" sz="2800" dirty="0" smtClean="0"/>
              <a:t> = 6.5</a:t>
            </a:r>
          </a:p>
          <a:p>
            <a:r>
              <a:rPr lang="en-US" sz="2800" dirty="0" smtClean="0"/>
              <a:t>   </a:t>
            </a:r>
            <a:r>
              <a:rPr lang="en-US" sz="2800" dirty="0" smtClean="0">
                <a:solidFill>
                  <a:srgbClr val="FF0000"/>
                </a:solidFill>
              </a:rPr>
              <a:t>b</a:t>
            </a:r>
            <a:r>
              <a:rPr lang="en-US" sz="2800" dirty="0" smtClean="0"/>
              <a:t> = 10.3</a:t>
            </a:r>
          </a:p>
          <a:p>
            <a:r>
              <a:rPr lang="en-US" sz="2800" dirty="0" smtClean="0"/>
              <a:t>   </a:t>
            </a:r>
            <a:r>
              <a:rPr lang="en-US" sz="2800" dirty="0" smtClean="0">
                <a:solidFill>
                  <a:srgbClr val="FF0000"/>
                </a:solidFill>
              </a:rPr>
              <a:t>c</a:t>
            </a:r>
            <a:r>
              <a:rPr lang="en-US" sz="2800" dirty="0" smtClean="0"/>
              <a:t> = 57.1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d</a:t>
            </a:r>
            <a:r>
              <a:rPr lang="en-US" sz="2800" dirty="0" smtClean="0"/>
              <a:t> = 2.2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98371" y="5439773"/>
            <a:ext cx="754725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So the final model for the running time is</a:t>
            </a:r>
          </a:p>
          <a:p>
            <a:endParaRPr lang="en-US" sz="2800" dirty="0"/>
          </a:p>
          <a:p>
            <a:r>
              <a:rPr lang="en-US" sz="2800" i="1" dirty="0" smtClean="0"/>
              <a:t>Time(n) = </a:t>
            </a:r>
            <a:r>
              <a:rPr lang="en-US" sz="2800" i="1" dirty="0" smtClean="0">
                <a:solidFill>
                  <a:srgbClr val="FF0000"/>
                </a:solidFill>
              </a:rPr>
              <a:t>6.5</a:t>
            </a:r>
            <a:r>
              <a:rPr lang="en-US" sz="2800" i="1" dirty="0" smtClean="0"/>
              <a:t> + </a:t>
            </a:r>
            <a:r>
              <a:rPr lang="en-US" sz="2800" i="1" dirty="0" smtClean="0">
                <a:solidFill>
                  <a:srgbClr val="FF0000"/>
                </a:solidFill>
              </a:rPr>
              <a:t>10.3</a:t>
            </a:r>
            <a:r>
              <a:rPr lang="en-US" sz="2800" i="1" dirty="0" smtClean="0"/>
              <a:t>·log</a:t>
            </a:r>
            <a:r>
              <a:rPr lang="en-US" sz="2800" i="1" baseline="-25000" dirty="0" smtClean="0"/>
              <a:t>2</a:t>
            </a:r>
            <a:r>
              <a:rPr lang="en-US" sz="2800" i="1" dirty="0" smtClean="0"/>
              <a:t>(n) + </a:t>
            </a:r>
            <a:r>
              <a:rPr lang="en-US" sz="2800" i="1" dirty="0" smtClean="0">
                <a:solidFill>
                  <a:srgbClr val="FF0000"/>
                </a:solidFill>
              </a:rPr>
              <a:t>57.1</a:t>
            </a:r>
            <a:r>
              <a:rPr lang="en-US" sz="2800" i="1" dirty="0" smtClean="0"/>
              <a:t>·n + </a:t>
            </a:r>
            <a:r>
              <a:rPr lang="en-US" sz="2800" i="1" dirty="0" smtClean="0">
                <a:solidFill>
                  <a:srgbClr val="FF0000"/>
                </a:solidFill>
              </a:rPr>
              <a:t>2.2</a:t>
            </a:r>
            <a:r>
              <a:rPr lang="en-US" sz="2800" i="1" dirty="0" smtClean="0"/>
              <a:t>·n·log</a:t>
            </a:r>
            <a:r>
              <a:rPr lang="en-US" sz="2800" i="1" baseline="-25000" dirty="0" smtClean="0"/>
              <a:t>2</a:t>
            </a:r>
            <a:r>
              <a:rPr lang="en-US" sz="2800" i="1" dirty="0" smtClean="0"/>
              <a:t>(n)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86520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9200" y="693738"/>
            <a:ext cx="11582400" cy="61642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1143000"/>
            <a:ext cx="5715000" cy="48006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The Eigenvector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1953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[U,G] = surfer (‘http://google.com’, 100)</a:t>
            </a:r>
            <a:endParaRPr 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583" y="1143000"/>
            <a:ext cx="9165167" cy="6873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80481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314325"/>
            <a:ext cx="8305800" cy="62293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488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Pagerank</a:t>
            </a:r>
            <a:r>
              <a:rPr lang="en-US" sz="3200" dirty="0" smtClean="0"/>
              <a:t> Power Iteration 1 step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9722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7" y="296863"/>
            <a:ext cx="8352367" cy="62642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629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err="1" smtClean="0"/>
              <a:t>Pagerank</a:t>
            </a:r>
            <a:r>
              <a:rPr lang="en-US" sz="3200" dirty="0" smtClean="0"/>
              <a:t> Power Iteration 2 steps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2119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7" y="296863"/>
            <a:ext cx="8352367" cy="62642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629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err="1" smtClean="0"/>
              <a:t>Pagerank</a:t>
            </a:r>
            <a:r>
              <a:rPr lang="en-US" sz="3200" dirty="0" smtClean="0"/>
              <a:t> Power Iteration 3 steps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3170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314325"/>
            <a:ext cx="8305800" cy="62293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629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err="1" smtClean="0"/>
              <a:t>Pagerank</a:t>
            </a:r>
            <a:r>
              <a:rPr lang="en-US" sz="3200" dirty="0" smtClean="0"/>
              <a:t> Power Iteration 4 steps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7948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7" y="296863"/>
            <a:ext cx="8352367" cy="62642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</p:pic>
      <p:sp>
        <p:nvSpPr>
          <p:cNvPr id="2581" name="Title 1"/>
          <p:cNvSpPr txBox="1">
            <a:spLocks/>
          </p:cNvSpPr>
          <p:nvPr/>
        </p:nvSpPr>
        <p:spPr>
          <a:xfrm>
            <a:off x="457200" y="274638"/>
            <a:ext cx="8229600" cy="629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err="1" smtClean="0"/>
              <a:t>Pagerank</a:t>
            </a:r>
            <a:r>
              <a:rPr lang="en-US" sz="3200" dirty="0" smtClean="0"/>
              <a:t> Power Iteration 5 steps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3017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7" y="296863"/>
            <a:ext cx="8352367" cy="62642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</p:pic>
      <p:sp>
        <p:nvSpPr>
          <p:cNvPr id="2581" name="Title 1"/>
          <p:cNvSpPr txBox="1">
            <a:spLocks/>
          </p:cNvSpPr>
          <p:nvPr/>
        </p:nvSpPr>
        <p:spPr>
          <a:xfrm>
            <a:off x="457200" y="274638"/>
            <a:ext cx="8229600" cy="629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err="1" smtClean="0"/>
              <a:t>Pagerank</a:t>
            </a:r>
            <a:r>
              <a:rPr lang="en-US" sz="3200" dirty="0" smtClean="0"/>
              <a:t> Power Iteration the limit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0411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743" y="231094"/>
            <a:ext cx="8229600" cy="970981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And the winners are…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378" y="853082"/>
            <a:ext cx="8229600" cy="38038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    'http://www.loc.gov/standards/iso639-2'</a:t>
            </a:r>
          </a:p>
          <a:p>
            <a:pPr marL="0" indent="0">
              <a:buNone/>
            </a:pPr>
            <a:r>
              <a:rPr lang="en-US" sz="2400" dirty="0" smtClean="0"/>
              <a:t>    'http://www.sil.org/iso639-3'</a:t>
            </a:r>
          </a:p>
          <a:p>
            <a:pPr marL="0" indent="0">
              <a:buNone/>
            </a:pPr>
            <a:r>
              <a:rPr lang="en-US" sz="2400" dirty="0" smtClean="0"/>
              <a:t>    'http://www.loc.gov/standards/iso639-5'</a:t>
            </a:r>
          </a:p>
          <a:p>
            <a:pPr marL="0" indent="0">
              <a:buNone/>
            </a:pPr>
            <a:r>
              <a:rPr lang="en-US" sz="2400" dirty="0" smtClean="0"/>
              <a:t>    'http://purl.org/dc/elements/1.1'</a:t>
            </a:r>
          </a:p>
          <a:p>
            <a:pPr marL="0" indent="0">
              <a:buNone/>
            </a:pPr>
            <a:r>
              <a:rPr lang="en-US" sz="2400" dirty="0" smtClean="0"/>
              <a:t>    'http://purl.org/dc/terms'</a:t>
            </a:r>
          </a:p>
          <a:p>
            <a:pPr marL="0" indent="0">
              <a:buNone/>
            </a:pPr>
            <a:r>
              <a:rPr lang="en-US" sz="2400" dirty="0" smtClean="0"/>
              <a:t>    'http://purl.org/dc'</a:t>
            </a:r>
          </a:p>
          <a:p>
            <a:pPr marL="0" indent="0">
              <a:buNone/>
            </a:pPr>
            <a:r>
              <a:rPr lang="en-US" sz="2400" dirty="0" smtClean="0"/>
              <a:t>    'http://creativecommons.org/licenses/by/3.0'</a:t>
            </a:r>
          </a:p>
          <a:p>
            <a:pPr marL="0" indent="0">
              <a:buNone/>
            </a:pPr>
            <a:r>
              <a:rPr lang="en-US" sz="2400" dirty="0" smtClean="0"/>
              <a:t>    'http://i.creativecommons.org/l/by/3.0/88x31.png'</a:t>
            </a:r>
          </a:p>
          <a:p>
            <a:pPr marL="0" indent="0">
              <a:buNone/>
            </a:pPr>
            <a:r>
              <a:rPr lang="en-US" sz="2400" dirty="0" smtClean="0"/>
              <a:t>    'http://www.nlb.gov.sg'</a:t>
            </a:r>
          </a:p>
          <a:p>
            <a:pPr marL="0" indent="0">
              <a:buNone/>
            </a:pPr>
            <a:r>
              <a:rPr lang="en-US" sz="2400" dirty="0" smtClean="0"/>
              <a:t>    'http://purl.org/</a:t>
            </a:r>
            <a:r>
              <a:rPr lang="en-US" sz="2400" dirty="0" err="1" smtClean="0"/>
              <a:t>dcpapers</a:t>
            </a:r>
            <a:r>
              <a:rPr lang="en-US" sz="2400" dirty="0" smtClean="0"/>
              <a:t>'</a:t>
            </a:r>
          </a:p>
          <a:p>
            <a:pPr marL="0" indent="0">
              <a:buNone/>
            </a:pPr>
            <a:r>
              <a:rPr lang="en-US" sz="2400" dirty="0" smtClean="0"/>
              <a:t>    'http://www.nl.go.kr'</a:t>
            </a:r>
          </a:p>
          <a:p>
            <a:pPr marL="0" indent="0">
              <a:buNone/>
            </a:pPr>
            <a:r>
              <a:rPr lang="en-US" sz="2400" dirty="0" smtClean="0"/>
              <a:t>    'http://purl.org/</a:t>
            </a:r>
            <a:r>
              <a:rPr lang="en-US" sz="2400" dirty="0" err="1" smtClean="0"/>
              <a:t>dcregistry</a:t>
            </a:r>
            <a:r>
              <a:rPr lang="en-US" sz="2400" dirty="0" smtClean="0"/>
              <a:t>'</a:t>
            </a:r>
          </a:p>
          <a:p>
            <a:pPr marL="0" indent="0">
              <a:buNone/>
            </a:pPr>
            <a:r>
              <a:rPr lang="en-US" sz="2400" dirty="0" smtClean="0"/>
              <a:t>    'http://www.kc.tsukuba.ac.jp/index_en.html'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0614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much storage to hold this array?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127" y="1600200"/>
            <a:ext cx="8922328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Current estimate of indexed WWW:</a:t>
            </a:r>
          </a:p>
          <a:p>
            <a:pPr marL="1257300" lvl="3" indent="0">
              <a:buNone/>
            </a:pPr>
            <a:r>
              <a:rPr lang="en-US" sz="3200" dirty="0" smtClean="0"/>
              <a:t>4.7 · 10</a:t>
            </a:r>
            <a:r>
              <a:rPr lang="en-US" sz="3200" baseline="30000" dirty="0" smtClean="0"/>
              <a:t>10 </a:t>
            </a:r>
            <a:r>
              <a:rPr lang="en-US" sz="3200" dirty="0" smtClean="0"/>
              <a:t>web pages</a:t>
            </a:r>
          </a:p>
          <a:p>
            <a:r>
              <a:rPr lang="en-US" dirty="0" smtClean="0"/>
              <a:t>If placed into an array this would have</a:t>
            </a:r>
          </a:p>
          <a:p>
            <a:pPr marL="1257300" lvl="3" indent="0">
              <a:buNone/>
            </a:pPr>
            <a:r>
              <a:rPr lang="en-US" sz="3200" dirty="0" smtClean="0"/>
              <a:t>2.21 · 10</a:t>
            </a:r>
            <a:r>
              <a:rPr lang="en-US" sz="3200" baseline="30000" dirty="0" smtClean="0"/>
              <a:t>2</a:t>
            </a:r>
            <a:r>
              <a:rPr lang="en-US" sz="3200" baseline="30000" dirty="0"/>
              <a:t>1</a:t>
            </a:r>
            <a:r>
              <a:rPr lang="en-US" sz="3200" baseline="30000" dirty="0" smtClean="0"/>
              <a:t> </a:t>
            </a:r>
            <a:r>
              <a:rPr lang="en-US" sz="3200" dirty="0" smtClean="0"/>
              <a:t> elements</a:t>
            </a:r>
          </a:p>
          <a:p>
            <a:r>
              <a:rPr lang="en-US" dirty="0" smtClean="0"/>
              <a:t>If each element is stored in 4 bytes, this would be</a:t>
            </a:r>
          </a:p>
          <a:p>
            <a:pPr marL="800100" lvl="2" indent="0">
              <a:buNone/>
            </a:pPr>
            <a:r>
              <a:rPr lang="en-US" sz="3600" dirty="0" smtClean="0"/>
              <a:t>	   </a:t>
            </a:r>
            <a:r>
              <a:rPr lang="en-US" sz="3200" dirty="0" smtClean="0"/>
              <a:t>8.8 · 10</a:t>
            </a:r>
            <a:r>
              <a:rPr lang="en-US" sz="3200" baseline="30000" dirty="0" smtClean="0"/>
              <a:t>22 </a:t>
            </a:r>
            <a:r>
              <a:rPr lang="en-US" sz="3200" dirty="0" smtClean="0"/>
              <a:t> bytes</a:t>
            </a:r>
          </a:p>
          <a:p>
            <a:r>
              <a:rPr lang="en-US" dirty="0" smtClean="0"/>
              <a:t>Current estimate of world’s data storage capacity is 3.0 </a:t>
            </a:r>
            <a:r>
              <a:rPr lang="en-US" dirty="0"/>
              <a:t>· </a:t>
            </a:r>
            <a:r>
              <a:rPr lang="en-US" dirty="0" smtClean="0"/>
              <a:t>10</a:t>
            </a:r>
            <a:r>
              <a:rPr lang="en-US" baseline="30000" dirty="0" smtClean="0"/>
              <a:t>18 </a:t>
            </a:r>
            <a:r>
              <a:rPr lang="en-US" dirty="0" smtClean="0"/>
              <a:t>bytes (.003% of necessary space)</a:t>
            </a:r>
          </a:p>
          <a:p>
            <a:endParaRPr lang="en-US" sz="4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30910" y="6351427"/>
            <a:ext cx="82712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http://www.smartplanet.com/blog/thinking-tech/what-is-the-worlds-data-storage-capacity/6256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04972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577" y="1338827"/>
            <a:ext cx="8396850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and now we may apply the model </a:t>
            </a:r>
          </a:p>
          <a:p>
            <a:r>
              <a:rPr lang="en-US" sz="2800" i="1" dirty="0" smtClean="0"/>
              <a:t>Time(n) = </a:t>
            </a:r>
            <a:r>
              <a:rPr lang="en-US" sz="2800" i="1" dirty="0" smtClean="0">
                <a:solidFill>
                  <a:srgbClr val="FF0000"/>
                </a:solidFill>
              </a:rPr>
              <a:t>6.5</a:t>
            </a:r>
            <a:r>
              <a:rPr lang="en-US" sz="2800" i="1" dirty="0" smtClean="0"/>
              <a:t> + </a:t>
            </a:r>
            <a:r>
              <a:rPr lang="en-US" sz="2800" i="1" dirty="0" smtClean="0">
                <a:solidFill>
                  <a:srgbClr val="FF0000"/>
                </a:solidFill>
              </a:rPr>
              <a:t>10.3</a:t>
            </a:r>
            <a:r>
              <a:rPr lang="en-US" sz="2800" i="1" dirty="0" smtClean="0"/>
              <a:t>·log</a:t>
            </a:r>
            <a:r>
              <a:rPr lang="en-US" sz="2800" i="1" baseline="-25000" dirty="0" smtClean="0"/>
              <a:t>2</a:t>
            </a:r>
            <a:r>
              <a:rPr lang="en-US" sz="2800" i="1" dirty="0" smtClean="0"/>
              <a:t>(n) + </a:t>
            </a:r>
            <a:r>
              <a:rPr lang="en-US" sz="2800" i="1" dirty="0" smtClean="0">
                <a:solidFill>
                  <a:srgbClr val="FF0000"/>
                </a:solidFill>
              </a:rPr>
              <a:t>57.1</a:t>
            </a:r>
            <a:r>
              <a:rPr lang="en-US" sz="2800" i="1" dirty="0" smtClean="0"/>
              <a:t>·n + </a:t>
            </a:r>
            <a:r>
              <a:rPr lang="en-US" sz="2800" i="1" dirty="0" smtClean="0">
                <a:solidFill>
                  <a:srgbClr val="FF0000"/>
                </a:solidFill>
              </a:rPr>
              <a:t>2.2</a:t>
            </a:r>
            <a:r>
              <a:rPr lang="en-US" sz="2800" i="1" dirty="0" smtClean="0"/>
              <a:t>·n·log</a:t>
            </a:r>
            <a:r>
              <a:rPr lang="en-US" sz="2800" i="1" baseline="-25000" dirty="0" smtClean="0"/>
              <a:t>2</a:t>
            </a:r>
            <a:r>
              <a:rPr lang="en-US" sz="2800" i="1" dirty="0" smtClean="0"/>
              <a:t>(n)</a:t>
            </a:r>
          </a:p>
          <a:p>
            <a:endParaRPr lang="en-US" sz="2800" i="1" dirty="0"/>
          </a:p>
          <a:p>
            <a:r>
              <a:rPr lang="en-US" sz="2800" i="1" dirty="0" smtClean="0"/>
              <a:t>for a particular value of n (for example, n = 10,000)</a:t>
            </a:r>
          </a:p>
          <a:p>
            <a:r>
              <a:rPr lang="en-US" sz="2800" i="1" dirty="0" smtClean="0"/>
              <a:t>to estimate a running time of</a:t>
            </a:r>
          </a:p>
          <a:p>
            <a:endParaRPr lang="en-US" sz="2800" i="1" dirty="0"/>
          </a:p>
          <a:p>
            <a:r>
              <a:rPr lang="en-US" sz="2800" i="1" dirty="0" smtClean="0"/>
              <a:t>Time(10,000) = </a:t>
            </a:r>
            <a:r>
              <a:rPr lang="en-US" sz="2800" i="1" dirty="0" smtClean="0">
                <a:solidFill>
                  <a:srgbClr val="FF0000"/>
                </a:solidFill>
              </a:rPr>
              <a:t>6.5</a:t>
            </a:r>
            <a:r>
              <a:rPr lang="en-US" sz="2800" i="1" dirty="0" smtClean="0"/>
              <a:t> + </a:t>
            </a:r>
            <a:r>
              <a:rPr lang="en-US" sz="2800" i="1" dirty="0" smtClean="0">
                <a:solidFill>
                  <a:srgbClr val="FF0000"/>
                </a:solidFill>
              </a:rPr>
              <a:t>10.3</a:t>
            </a:r>
            <a:r>
              <a:rPr lang="en-US" sz="2800" i="1" dirty="0" smtClean="0"/>
              <a:t>·log</a:t>
            </a:r>
            <a:r>
              <a:rPr lang="en-US" sz="2800" i="1" baseline="-25000" dirty="0" smtClean="0"/>
              <a:t>2</a:t>
            </a:r>
            <a:r>
              <a:rPr lang="en-US" sz="2800" i="1" dirty="0" smtClean="0"/>
              <a:t>(10,000) + </a:t>
            </a:r>
          </a:p>
          <a:p>
            <a:r>
              <a:rPr lang="en-US" sz="2800" i="1" dirty="0">
                <a:solidFill>
                  <a:srgbClr val="FF0000"/>
                </a:solidFill>
              </a:rPr>
              <a:t> </a:t>
            </a:r>
            <a:r>
              <a:rPr lang="en-US" sz="2800" i="1" dirty="0" smtClean="0">
                <a:solidFill>
                  <a:srgbClr val="FF0000"/>
                </a:solidFill>
              </a:rPr>
              <a:t>                             57.1</a:t>
            </a:r>
            <a:r>
              <a:rPr lang="en-US" sz="2800" i="1" dirty="0" smtClean="0"/>
              <a:t>· 10,000 + </a:t>
            </a:r>
            <a:r>
              <a:rPr lang="en-US" sz="2800" i="1" dirty="0" smtClean="0">
                <a:solidFill>
                  <a:srgbClr val="FF0000"/>
                </a:solidFill>
              </a:rPr>
              <a:t>2.2</a:t>
            </a:r>
            <a:r>
              <a:rPr lang="en-US" sz="2800" i="1" dirty="0" smtClean="0"/>
              <a:t>· 10,000 ·log</a:t>
            </a:r>
            <a:r>
              <a:rPr lang="en-US" sz="2800" i="1" baseline="-25000" dirty="0" smtClean="0"/>
              <a:t>2</a:t>
            </a:r>
            <a:r>
              <a:rPr lang="en-US" sz="2800" i="1" dirty="0" smtClean="0"/>
              <a:t>(10,000)</a:t>
            </a:r>
          </a:p>
          <a:p>
            <a:r>
              <a:rPr lang="en-US" sz="2800" i="1" dirty="0"/>
              <a:t> </a:t>
            </a:r>
            <a:r>
              <a:rPr lang="en-US" sz="2800" i="1" dirty="0" smtClean="0"/>
              <a:t>                        =  </a:t>
            </a:r>
            <a:r>
              <a:rPr lang="en-US" sz="2800" i="1" dirty="0" smtClean="0">
                <a:solidFill>
                  <a:srgbClr val="FFFF00"/>
                </a:solidFill>
              </a:rPr>
              <a:t>863.47 </a:t>
            </a:r>
            <a:r>
              <a:rPr lang="en-US" sz="2800" i="1" dirty="0" err="1" smtClean="0">
                <a:solidFill>
                  <a:srgbClr val="FFFF00"/>
                </a:solidFill>
              </a:rPr>
              <a:t>ms.</a:t>
            </a:r>
            <a:endParaRPr lang="en-US" sz="2800" i="1" dirty="0" smtClean="0">
              <a:solidFill>
                <a:srgbClr val="FFFF00"/>
              </a:solidFill>
            </a:endParaRPr>
          </a:p>
          <a:p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417918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13891"/>
            <a:ext cx="7772400" cy="1630218"/>
          </a:xfrm>
        </p:spPr>
        <p:txBody>
          <a:bodyPr>
            <a:noAutofit/>
          </a:bodyPr>
          <a:lstStyle/>
          <a:p>
            <a:r>
              <a:rPr lang="en-US" sz="5400" dirty="0" smtClean="0"/>
              <a:t>But have we ignored something?</a:t>
            </a:r>
            <a:br>
              <a:rPr lang="en-US" sz="5400" dirty="0" smtClean="0"/>
            </a:b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27917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79055" y="1145309"/>
            <a:ext cx="7361381" cy="57126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" y="924729"/>
            <a:ext cx="8519160" cy="6389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9620"/>
            <a:ext cx="7772400" cy="1630218"/>
          </a:xfrm>
        </p:spPr>
        <p:txBody>
          <a:bodyPr>
            <a:normAutofit/>
          </a:bodyPr>
          <a:lstStyle/>
          <a:p>
            <a:r>
              <a:rPr lang="en-US" sz="3100" dirty="0" smtClean="0"/>
              <a:t>So you time the code for 30 values of </a:t>
            </a:r>
            <a:r>
              <a:rPr lang="en-US" sz="3100" i="1" dirty="0" smtClean="0">
                <a:solidFill>
                  <a:srgbClr val="FFFF00"/>
                </a:solidFill>
              </a:rPr>
              <a:t>n</a:t>
            </a:r>
            <a:r>
              <a:rPr lang="en-US" sz="3100" dirty="0" smtClean="0"/>
              <a:t>, </a:t>
            </a:r>
            <a:br>
              <a:rPr lang="en-US" sz="3100" dirty="0" smtClean="0"/>
            </a:br>
            <a:r>
              <a:rPr lang="en-US" sz="3100" dirty="0" smtClean="0"/>
              <a:t>and you  get these times {(</a:t>
            </a:r>
            <a:r>
              <a:rPr lang="en-US" sz="3100" dirty="0" err="1" smtClean="0"/>
              <a:t>n</a:t>
            </a:r>
            <a:r>
              <a:rPr lang="en-US" sz="3100" baseline="-25000" dirty="0" err="1" smtClean="0"/>
              <a:t>i</a:t>
            </a:r>
            <a:r>
              <a:rPr lang="en-US" sz="3100" dirty="0" err="1" smtClean="0"/>
              <a:t>,t</a:t>
            </a:r>
            <a:r>
              <a:rPr lang="en-US" sz="3100" baseline="-25000" dirty="0" err="1" smtClean="0"/>
              <a:t>i</a:t>
            </a:r>
            <a:r>
              <a:rPr lang="en-US" sz="3100" dirty="0" smtClean="0"/>
              <a:t>)} 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5239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95679" y="1731100"/>
            <a:ext cx="7952643" cy="3395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If the model was perfect </a:t>
            </a:r>
          </a:p>
          <a:p>
            <a:pPr algn="ctr"/>
            <a:r>
              <a:rPr lang="en-US" sz="2800" dirty="0" smtClean="0"/>
              <a:t>and there were no errors in the timings </a:t>
            </a:r>
          </a:p>
          <a:p>
            <a:endParaRPr lang="en-US" sz="2800" dirty="0" smtClean="0"/>
          </a:p>
          <a:p>
            <a:r>
              <a:rPr lang="en-US" sz="2800" dirty="0" smtClean="0"/>
              <a:t>then for some values </a:t>
            </a:r>
            <a:r>
              <a:rPr lang="en-US" sz="2800" i="1" dirty="0">
                <a:solidFill>
                  <a:srgbClr val="FF0000"/>
                </a:solidFill>
              </a:rPr>
              <a:t>a</a:t>
            </a:r>
            <a:r>
              <a:rPr lang="en-US" sz="2800" i="1" dirty="0"/>
              <a:t>, </a:t>
            </a:r>
            <a:r>
              <a:rPr lang="en-US" sz="2800" i="1" dirty="0">
                <a:solidFill>
                  <a:srgbClr val="FF0000"/>
                </a:solidFill>
              </a:rPr>
              <a:t>b</a:t>
            </a:r>
            <a:r>
              <a:rPr lang="en-US" sz="2800" i="1" dirty="0"/>
              <a:t>, </a:t>
            </a:r>
            <a:r>
              <a:rPr lang="en-US" sz="2800" i="1" dirty="0">
                <a:solidFill>
                  <a:srgbClr val="FF0000"/>
                </a:solidFill>
              </a:rPr>
              <a:t>c</a:t>
            </a:r>
            <a:r>
              <a:rPr lang="en-US" sz="2800" i="1" dirty="0"/>
              <a:t>, </a:t>
            </a:r>
            <a:r>
              <a:rPr lang="en-US" sz="2800" i="1" dirty="0">
                <a:solidFill>
                  <a:srgbClr val="FF0000"/>
                </a:solidFill>
              </a:rPr>
              <a:t>d</a:t>
            </a:r>
            <a:r>
              <a:rPr lang="en-US" sz="2800" i="1" dirty="0"/>
              <a:t>, and </a:t>
            </a:r>
            <a:r>
              <a:rPr lang="en-US" sz="2800" i="1" dirty="0" smtClean="0">
                <a:solidFill>
                  <a:srgbClr val="FF0000"/>
                </a:solidFill>
              </a:rPr>
              <a:t>e</a:t>
            </a:r>
            <a:r>
              <a:rPr lang="en-US" sz="2800" i="1" dirty="0" smtClean="0"/>
              <a:t>: 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  <a:p>
            <a:pPr algn="ctr"/>
            <a:r>
              <a:rPr lang="en-US" sz="2800" i="1" dirty="0" smtClean="0">
                <a:solidFill>
                  <a:srgbClr val="FF0000"/>
                </a:solidFill>
              </a:rPr>
              <a:t>a</a:t>
            </a:r>
            <a:r>
              <a:rPr lang="en-US" sz="2800" i="1" dirty="0" smtClean="0"/>
              <a:t> + </a:t>
            </a:r>
            <a:r>
              <a:rPr lang="en-US" sz="2800" i="1" dirty="0" smtClean="0">
                <a:solidFill>
                  <a:srgbClr val="FF0000"/>
                </a:solidFill>
              </a:rPr>
              <a:t>b</a:t>
            </a:r>
            <a:r>
              <a:rPr lang="en-US" sz="2800" i="1" dirty="0" smtClean="0"/>
              <a:t>·log</a:t>
            </a:r>
            <a:r>
              <a:rPr lang="en-US" sz="2800" i="1" baseline="-25000" dirty="0" smtClean="0"/>
              <a:t>2</a:t>
            </a:r>
            <a:r>
              <a:rPr lang="en-US" sz="2800" i="1" dirty="0" smtClean="0"/>
              <a:t>(</a:t>
            </a:r>
            <a:r>
              <a:rPr lang="en-US" sz="2800" i="1" dirty="0" err="1" smtClean="0"/>
              <a:t>n</a:t>
            </a:r>
            <a:r>
              <a:rPr lang="en-US" sz="2800" i="1" baseline="-25000" dirty="0" err="1" smtClean="0"/>
              <a:t>i</a:t>
            </a:r>
            <a:r>
              <a:rPr lang="en-US" sz="2800" i="1" dirty="0" smtClean="0"/>
              <a:t>) + </a:t>
            </a:r>
            <a:r>
              <a:rPr lang="en-US" sz="2800" i="1" dirty="0" err="1" smtClean="0">
                <a:solidFill>
                  <a:srgbClr val="FF0000"/>
                </a:solidFill>
              </a:rPr>
              <a:t>c</a:t>
            </a:r>
            <a:r>
              <a:rPr lang="en-US" sz="2800" i="1" dirty="0" err="1"/>
              <a:t>·n</a:t>
            </a:r>
            <a:r>
              <a:rPr lang="en-US" sz="2800" i="1" baseline="-25000" dirty="0" err="1"/>
              <a:t>i</a:t>
            </a:r>
            <a:r>
              <a:rPr lang="en-US" sz="2800" i="1" dirty="0" smtClean="0"/>
              <a:t> + </a:t>
            </a:r>
            <a:r>
              <a:rPr lang="en-US" sz="2800" i="1" dirty="0" smtClean="0">
                <a:solidFill>
                  <a:srgbClr val="FF0000"/>
                </a:solidFill>
              </a:rPr>
              <a:t>d</a:t>
            </a:r>
            <a:r>
              <a:rPr lang="en-US" sz="2800" i="1" dirty="0" smtClean="0"/>
              <a:t>·n</a:t>
            </a:r>
            <a:r>
              <a:rPr lang="en-US" sz="2800" i="1" baseline="-25000" dirty="0" smtClean="0"/>
              <a:t>i</a:t>
            </a:r>
            <a:r>
              <a:rPr lang="en-US" sz="2800" i="1" dirty="0" smtClean="0"/>
              <a:t>·log</a:t>
            </a:r>
            <a:r>
              <a:rPr lang="en-US" sz="2800" i="1" baseline="-25000" dirty="0" smtClean="0"/>
              <a:t>2</a:t>
            </a:r>
            <a:r>
              <a:rPr lang="en-US" sz="2800" i="1" dirty="0"/>
              <a:t>(</a:t>
            </a:r>
            <a:r>
              <a:rPr lang="en-US" sz="2800" i="1" dirty="0" err="1"/>
              <a:t>n</a:t>
            </a:r>
            <a:r>
              <a:rPr lang="en-US" sz="2800" i="1" baseline="-25000" dirty="0" err="1"/>
              <a:t>i</a:t>
            </a:r>
            <a:r>
              <a:rPr lang="en-US" sz="2800" i="1" dirty="0"/>
              <a:t>) </a:t>
            </a:r>
            <a:r>
              <a:rPr lang="en-US" sz="2800" i="1" dirty="0" smtClean="0"/>
              <a:t>+</a:t>
            </a:r>
            <a:r>
              <a:rPr lang="en-US" sz="2800" i="1" dirty="0" smtClean="0">
                <a:solidFill>
                  <a:srgbClr val="FF0000"/>
                </a:solidFill>
              </a:rPr>
              <a:t>e</a:t>
            </a:r>
            <a:r>
              <a:rPr lang="en-US" sz="2800" i="1" dirty="0" smtClean="0"/>
              <a:t>·n</a:t>
            </a:r>
            <a:r>
              <a:rPr lang="en-US" sz="2800" i="1" baseline="-25000" dirty="0" smtClean="0"/>
              <a:t>i</a:t>
            </a:r>
            <a:r>
              <a:rPr lang="en-US" sz="2800" i="1" baseline="30000" dirty="0" smtClean="0"/>
              <a:t>2 </a:t>
            </a:r>
            <a:r>
              <a:rPr lang="en-US" sz="2800" i="1" dirty="0" smtClean="0"/>
              <a:t>=</a:t>
            </a:r>
            <a:r>
              <a:rPr lang="en-US" sz="2800" i="1" baseline="30000" dirty="0" smtClean="0"/>
              <a:t> </a:t>
            </a:r>
            <a:r>
              <a:rPr lang="en-US" sz="2800" dirty="0" err="1" smtClean="0"/>
              <a:t>t</a:t>
            </a:r>
            <a:r>
              <a:rPr lang="en-US" sz="2800" baseline="-25000" dirty="0" err="1" smtClean="0"/>
              <a:t>i</a:t>
            </a:r>
            <a:endParaRPr lang="en-US" sz="2800" baseline="-25000" dirty="0" smtClean="0"/>
          </a:p>
          <a:p>
            <a:pPr algn="ctr"/>
            <a:endParaRPr lang="en-US" sz="2800" i="1" baseline="-25000" dirty="0"/>
          </a:p>
          <a:p>
            <a:pPr algn="ctr"/>
            <a:r>
              <a:rPr lang="en-US" sz="2800" i="1" dirty="0" smtClean="0"/>
              <a:t>for </a:t>
            </a:r>
            <a:r>
              <a:rPr lang="en-US" sz="2800" i="1" dirty="0" err="1" smtClean="0"/>
              <a:t>i</a:t>
            </a:r>
            <a:r>
              <a:rPr lang="en-US" sz="2800" i="1" dirty="0" smtClean="0"/>
              <a:t> =1,…,30</a:t>
            </a:r>
          </a:p>
        </p:txBody>
      </p:sp>
    </p:spTree>
    <p:extLst>
      <p:ext uri="{BB962C8B-B14F-4D97-AF65-F5344CB8AC3E}">
        <p14:creationId xmlns:p14="http://schemas.microsoft.com/office/powerpoint/2010/main" val="175280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8277</TotalTime>
  <Words>1510</Words>
  <Application>Microsoft Office PowerPoint</Application>
  <PresentationFormat>On-screen Show (4:3)</PresentationFormat>
  <Paragraphs>224</Paragraphs>
  <Slides>59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0" baseType="lpstr">
      <vt:lpstr>Office Theme</vt:lpstr>
      <vt:lpstr>Linear Algebra in a  Computational Setting  Alan Kaylor Cline</vt:lpstr>
      <vt:lpstr>PowerPoint Presentation</vt:lpstr>
      <vt:lpstr>After examining the code you believe that the running time depends entirely upon some input parameter n and …</vt:lpstr>
      <vt:lpstr>So you time the code for 4 values of n,  namely n = 10, 100, 500, and 1000 and you  get the times  </vt:lpstr>
      <vt:lpstr>These equations are linear in the unknowns  a, b, c, and d.</vt:lpstr>
      <vt:lpstr>PowerPoint Presentation</vt:lpstr>
      <vt:lpstr>But have we ignored something? </vt:lpstr>
      <vt:lpstr>So you time the code for 30 values of n,  and you  get these times {(ni,ti)}  </vt:lpstr>
      <vt:lpstr>PowerPoint Presentation</vt:lpstr>
      <vt:lpstr>PowerPoint Presentation</vt:lpstr>
      <vt:lpstr>PowerPoint Presentation</vt:lpstr>
      <vt:lpstr>After solving the least squares system to get the best values of a, b, c, d, and e, we plot  a + b·log2(n) + c·n + d·n·log2(n) + e·n2   </vt:lpstr>
      <vt:lpstr>What’s a “good” solution when we don’t have the exact solution?</vt:lpstr>
      <vt:lpstr>What’s a “good” solution when we don’t have the exact solution?</vt:lpstr>
      <vt:lpstr>What’s a “good” solution when we don’t have the exact solution?</vt:lpstr>
      <vt:lpstr>Consider two approximate solution pairs:</vt:lpstr>
      <vt:lpstr>Consider two approximate solution pairs:</vt:lpstr>
      <vt:lpstr>Important fact to consider:</vt:lpstr>
      <vt:lpstr>Consider two approximate solution pairs:</vt:lpstr>
      <vt:lpstr>Important fact to consider:</vt:lpstr>
      <vt:lpstr>Important fact to consider:</vt:lpstr>
      <vt:lpstr>Student: “Is there something funny about that problem?”</vt:lpstr>
      <vt:lpstr>Student: “Is there something funny about that problem?”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London Olympics Swimming</vt:lpstr>
      <vt:lpstr>PowerPoint Presentation</vt:lpstr>
      <vt:lpstr>PowerPoint Presentation</vt:lpstr>
      <vt:lpstr>PowerPoint Presentation</vt:lpstr>
      <vt:lpstr>The $25 Billion Eigenvector</vt:lpstr>
      <vt:lpstr>The $25 Billion Eigenvector</vt:lpstr>
      <vt:lpstr>The Imaginary Web Surfer:</vt:lpstr>
      <vt:lpstr>A tiny web: who should get the highest rank?</vt:lpstr>
      <vt:lpstr>The associated stochastic matrix:</vt:lpstr>
      <vt:lpstr>We seek to find a vector x so that  A x = x</vt:lpstr>
      <vt:lpstr>Start with equal components</vt:lpstr>
      <vt:lpstr>One iteration</vt:lpstr>
      <vt:lpstr>Two iterations</vt:lpstr>
      <vt:lpstr>Three iterations</vt:lpstr>
      <vt:lpstr>Four iterations</vt:lpstr>
      <vt:lpstr>Five iterations</vt:lpstr>
      <vt:lpstr>Six iterations</vt:lpstr>
      <vt:lpstr>Seven iterations</vt:lpstr>
      <vt:lpstr>Eight iterations</vt:lpstr>
      <vt:lpstr>Nine iterations</vt:lpstr>
      <vt:lpstr>Ten iterations</vt:lpstr>
      <vt:lpstr>The Eigenvector</vt:lpstr>
      <vt:lpstr>[U,G] = surfer (‘http://google.com’, 100)</vt:lpstr>
      <vt:lpstr>Pagerank Power Iteration 1 step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And the winners are… </vt:lpstr>
      <vt:lpstr>How much storage to hold this array?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340L - CS</dc:title>
  <dc:creator>Alan</dc:creator>
  <cp:lastModifiedBy>Alan</cp:lastModifiedBy>
  <cp:revision>65</cp:revision>
  <dcterms:created xsi:type="dcterms:W3CDTF">2012-08-23T21:45:39Z</dcterms:created>
  <dcterms:modified xsi:type="dcterms:W3CDTF">2014-09-24T03:41:06Z</dcterms:modified>
</cp:coreProperties>
</file>