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61" r:id="rId4"/>
    <p:sldId id="262" r:id="rId5"/>
    <p:sldId id="264" r:id="rId6"/>
    <p:sldId id="263" r:id="rId7"/>
    <p:sldId id="265" r:id="rId8"/>
    <p:sldId id="266" r:id="rId9"/>
    <p:sldId id="267" r:id="rId10"/>
    <p:sldId id="268" r:id="rId11"/>
    <p:sldId id="269" r:id="rId12"/>
    <p:sldId id="270" r:id="rId13"/>
    <p:sldId id="276" r:id="rId14"/>
    <p:sldId id="277" r:id="rId15"/>
    <p:sldId id="278" r:id="rId16"/>
    <p:sldId id="279" r:id="rId17"/>
    <p:sldId id="280" r:id="rId18"/>
    <p:sldId id="281" r:id="rId19"/>
    <p:sldId id="282" r:id="rId20"/>
    <p:sldId id="272" r:id="rId21"/>
    <p:sldId id="273" r:id="rId22"/>
    <p:sldId id="274" r:id="rId23"/>
    <p:sldId id="275" r:id="rId24"/>
    <p:sldId id="271"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02" y="-2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D5E3FE-14A5-4184-BADA-96C74BF958E8}" type="datetimeFigureOut">
              <a:rPr lang="en-US" smtClean="0"/>
              <a:t>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412510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D5E3FE-14A5-4184-BADA-96C74BF958E8}" type="datetimeFigureOut">
              <a:rPr lang="en-US" smtClean="0"/>
              <a:t>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389784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D5E3FE-14A5-4184-BADA-96C74BF958E8}" type="datetimeFigureOut">
              <a:rPr lang="en-US" smtClean="0"/>
              <a:t>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123851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D5E3FE-14A5-4184-BADA-96C74BF958E8}" type="datetimeFigureOut">
              <a:rPr lang="en-US" smtClean="0"/>
              <a:t>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390452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D5E3FE-14A5-4184-BADA-96C74BF958E8}" type="datetimeFigureOut">
              <a:rPr lang="en-US" smtClean="0"/>
              <a:t>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1482201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D5E3FE-14A5-4184-BADA-96C74BF958E8}" type="datetimeFigureOut">
              <a:rPr lang="en-US" smtClean="0"/>
              <a:t>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144542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D5E3FE-14A5-4184-BADA-96C74BF958E8}" type="datetimeFigureOut">
              <a:rPr lang="en-US" smtClean="0"/>
              <a:t>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348006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D5E3FE-14A5-4184-BADA-96C74BF958E8}" type="datetimeFigureOut">
              <a:rPr lang="en-US" smtClean="0"/>
              <a:t>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2261380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D5E3FE-14A5-4184-BADA-96C74BF958E8}" type="datetimeFigureOut">
              <a:rPr lang="en-US" smtClean="0"/>
              <a:t>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374115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D5E3FE-14A5-4184-BADA-96C74BF958E8}" type="datetimeFigureOut">
              <a:rPr lang="en-US" smtClean="0"/>
              <a:t>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401689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D5E3FE-14A5-4184-BADA-96C74BF958E8}" type="datetimeFigureOut">
              <a:rPr lang="en-US" smtClean="0"/>
              <a:t>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F5D40-AC04-445D-8C4F-B0B494BEBF2F}" type="slidenum">
              <a:rPr lang="en-US" smtClean="0"/>
              <a:t>‹#›</a:t>
            </a:fld>
            <a:endParaRPr lang="en-US"/>
          </a:p>
        </p:txBody>
      </p:sp>
    </p:spTree>
    <p:extLst>
      <p:ext uri="{BB962C8B-B14F-4D97-AF65-F5344CB8AC3E}">
        <p14:creationId xmlns:p14="http://schemas.microsoft.com/office/powerpoint/2010/main" val="1247548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5E3FE-14A5-4184-BADA-96C74BF958E8}" type="datetimeFigureOut">
              <a:rPr lang="en-US" smtClean="0"/>
              <a:t>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FF5D40-AC04-445D-8C4F-B0B494BEBF2F}" type="slidenum">
              <a:rPr lang="en-US" smtClean="0"/>
              <a:t>‹#›</a:t>
            </a:fld>
            <a:endParaRPr lang="en-US"/>
          </a:p>
        </p:txBody>
      </p:sp>
    </p:spTree>
    <p:extLst>
      <p:ext uri="{BB962C8B-B14F-4D97-AF65-F5344CB8AC3E}">
        <p14:creationId xmlns:p14="http://schemas.microsoft.com/office/powerpoint/2010/main" val="273782477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guardian.co.uk/education/2013/jan/28/application-university-job-refere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8686800" cy="4038599"/>
          </a:xfrm>
        </p:spPr>
        <p:txBody>
          <a:bodyPr>
            <a:normAutofit/>
          </a:bodyPr>
          <a:lstStyle/>
          <a:p>
            <a:r>
              <a:rPr lang="en-US" dirty="0" smtClean="0"/>
              <a:t>The Writing of Recommendations for Turing Scholars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4876800"/>
            <a:ext cx="6400800" cy="1752600"/>
          </a:xfrm>
        </p:spPr>
        <p:txBody>
          <a:bodyPr>
            <a:normAutofit fontScale="85000" lnSpcReduction="20000"/>
          </a:bodyPr>
          <a:lstStyle/>
          <a:p>
            <a:r>
              <a:rPr lang="en-US" dirty="0" smtClean="0"/>
              <a:t>Alan </a:t>
            </a:r>
            <a:r>
              <a:rPr lang="en-US" dirty="0" err="1" smtClean="0"/>
              <a:t>Kaylor</a:t>
            </a:r>
            <a:r>
              <a:rPr lang="en-US" dirty="0" smtClean="0"/>
              <a:t> Cline</a:t>
            </a:r>
          </a:p>
          <a:p>
            <a:r>
              <a:rPr lang="en-US" dirty="0" smtClean="0"/>
              <a:t>Department of Computer Science</a:t>
            </a:r>
          </a:p>
          <a:p>
            <a:r>
              <a:rPr lang="en-US" dirty="0" smtClean="0"/>
              <a:t>The University of Texas at Austin</a:t>
            </a:r>
          </a:p>
          <a:p>
            <a:r>
              <a:rPr lang="en-US" dirty="0" smtClean="0"/>
              <a:t>February 9, 2013</a:t>
            </a:r>
            <a:endParaRPr lang="en-US" dirty="0"/>
          </a:p>
        </p:txBody>
      </p:sp>
    </p:spTree>
    <p:extLst>
      <p:ext uri="{BB962C8B-B14F-4D97-AF65-F5344CB8AC3E}">
        <p14:creationId xmlns:p14="http://schemas.microsoft.com/office/powerpoint/2010/main" val="1120461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Honesty</a:t>
            </a:r>
            <a:endParaRPr lang="en-US" dirty="0"/>
          </a:p>
        </p:txBody>
      </p:sp>
      <p:sp>
        <p:nvSpPr>
          <p:cNvPr id="3" name="Content Placeholder 2"/>
          <p:cNvSpPr>
            <a:spLocks noGrp="1"/>
          </p:cNvSpPr>
          <p:nvPr>
            <p:ph idx="1"/>
          </p:nvPr>
        </p:nvSpPr>
        <p:spPr/>
        <p:txBody>
          <a:bodyPr/>
          <a:lstStyle/>
          <a:p>
            <a:r>
              <a:rPr lang="en-US" dirty="0" smtClean="0"/>
              <a:t>That includes </a:t>
            </a:r>
            <a:r>
              <a:rPr lang="en-US" i="1" dirty="0" smtClean="0"/>
              <a:t>The Whole Truth</a:t>
            </a:r>
          </a:p>
          <a:p>
            <a:endParaRPr lang="en-US" dirty="0" smtClean="0"/>
          </a:p>
          <a:p>
            <a:r>
              <a:rPr lang="en-US" dirty="0" smtClean="0"/>
              <a:t>Threats to honesty</a:t>
            </a:r>
          </a:p>
          <a:p>
            <a:pPr lvl="1"/>
            <a:endParaRPr lang="en-US" dirty="0" smtClean="0"/>
          </a:p>
          <a:p>
            <a:endParaRPr lang="en-US" dirty="0"/>
          </a:p>
        </p:txBody>
      </p:sp>
    </p:spTree>
    <p:extLst>
      <p:ext uri="{BB962C8B-B14F-4D97-AF65-F5344CB8AC3E}">
        <p14:creationId xmlns:p14="http://schemas.microsoft.com/office/powerpoint/2010/main" val="3541081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Honesty</a:t>
            </a:r>
            <a:endParaRPr lang="en-US" dirty="0"/>
          </a:p>
        </p:txBody>
      </p:sp>
      <p:sp>
        <p:nvSpPr>
          <p:cNvPr id="3" name="Content Placeholder 2"/>
          <p:cNvSpPr>
            <a:spLocks noGrp="1"/>
          </p:cNvSpPr>
          <p:nvPr>
            <p:ph idx="1"/>
          </p:nvPr>
        </p:nvSpPr>
        <p:spPr/>
        <p:txBody>
          <a:bodyPr/>
          <a:lstStyle/>
          <a:p>
            <a:r>
              <a:rPr lang="en-US" dirty="0" smtClean="0"/>
              <a:t>That includes </a:t>
            </a:r>
            <a:r>
              <a:rPr lang="en-US" i="1" dirty="0" smtClean="0"/>
              <a:t>The Whole Truth</a:t>
            </a:r>
          </a:p>
          <a:p>
            <a:endParaRPr lang="en-US" dirty="0" smtClean="0"/>
          </a:p>
          <a:p>
            <a:r>
              <a:rPr lang="en-US" dirty="0" smtClean="0"/>
              <a:t>Threats to honesty</a:t>
            </a:r>
          </a:p>
          <a:p>
            <a:pPr lvl="1"/>
            <a:endParaRPr lang="en-US" dirty="0" smtClean="0"/>
          </a:p>
          <a:p>
            <a:pPr lvl="1"/>
            <a:r>
              <a:rPr lang="en-US" dirty="0" smtClean="0"/>
              <a:t>privacy </a:t>
            </a:r>
          </a:p>
          <a:p>
            <a:pPr lvl="1"/>
            <a:endParaRPr lang="en-US" dirty="0" smtClean="0"/>
          </a:p>
          <a:p>
            <a:endParaRPr lang="en-US" dirty="0"/>
          </a:p>
        </p:txBody>
      </p:sp>
    </p:spTree>
    <p:extLst>
      <p:ext uri="{BB962C8B-B14F-4D97-AF65-F5344CB8AC3E}">
        <p14:creationId xmlns:p14="http://schemas.microsoft.com/office/powerpoint/2010/main" val="3541081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Honesty</a:t>
            </a:r>
            <a:endParaRPr lang="en-US" dirty="0"/>
          </a:p>
        </p:txBody>
      </p:sp>
      <p:sp>
        <p:nvSpPr>
          <p:cNvPr id="3" name="Content Placeholder 2"/>
          <p:cNvSpPr>
            <a:spLocks noGrp="1"/>
          </p:cNvSpPr>
          <p:nvPr>
            <p:ph idx="1"/>
          </p:nvPr>
        </p:nvSpPr>
        <p:spPr/>
        <p:txBody>
          <a:bodyPr/>
          <a:lstStyle/>
          <a:p>
            <a:r>
              <a:rPr lang="en-US" dirty="0" smtClean="0"/>
              <a:t>That includes </a:t>
            </a:r>
            <a:r>
              <a:rPr lang="en-US" i="1" dirty="0" smtClean="0"/>
              <a:t>The Whole Truth</a:t>
            </a:r>
          </a:p>
          <a:p>
            <a:endParaRPr lang="en-US" dirty="0" smtClean="0"/>
          </a:p>
          <a:p>
            <a:r>
              <a:rPr lang="en-US" dirty="0" smtClean="0"/>
              <a:t>Threats to honesty</a:t>
            </a:r>
          </a:p>
          <a:p>
            <a:pPr lvl="1"/>
            <a:endParaRPr lang="en-US" dirty="0" smtClean="0"/>
          </a:p>
          <a:p>
            <a:pPr lvl="1"/>
            <a:r>
              <a:rPr lang="en-US" dirty="0" smtClean="0"/>
              <a:t>privacy </a:t>
            </a:r>
          </a:p>
          <a:p>
            <a:pPr lvl="1"/>
            <a:endParaRPr lang="en-US" dirty="0" smtClean="0"/>
          </a:p>
          <a:p>
            <a:pPr lvl="1"/>
            <a:r>
              <a:rPr lang="en-US" dirty="0" smtClean="0"/>
              <a:t>liability</a:t>
            </a:r>
          </a:p>
          <a:p>
            <a:endParaRPr lang="en-US" dirty="0"/>
          </a:p>
        </p:txBody>
      </p:sp>
    </p:spTree>
    <p:extLst>
      <p:ext uri="{BB962C8B-B14F-4D97-AF65-F5344CB8AC3E}">
        <p14:creationId xmlns:p14="http://schemas.microsoft.com/office/powerpoint/2010/main" val="3541081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try to norm using:</a:t>
            </a:r>
            <a:endParaRPr lang="en-US" dirty="0"/>
          </a:p>
        </p:txBody>
      </p:sp>
      <p:sp>
        <p:nvSpPr>
          <p:cNvPr id="3" name="Content Placeholder 2"/>
          <p:cNvSpPr>
            <a:spLocks noGrp="1"/>
          </p:cNvSpPr>
          <p:nvPr>
            <p:ph idx="1"/>
          </p:nvPr>
        </p:nvSpPr>
        <p:spPr/>
        <p:txBody>
          <a:bodyPr>
            <a:normAutofit/>
          </a:bodyPr>
          <a:lstStyle/>
          <a:p>
            <a:r>
              <a:rPr lang="en-US" dirty="0" smtClean="0"/>
              <a:t>Current and past s</a:t>
            </a:r>
            <a:r>
              <a:rPr lang="en-US" dirty="0" smtClean="0"/>
              <a:t>tudent UT records </a:t>
            </a:r>
          </a:p>
          <a:p>
            <a:r>
              <a:rPr lang="en-US" dirty="0" smtClean="0"/>
              <a:t>Records of others from their HS</a:t>
            </a:r>
          </a:p>
          <a:p>
            <a:r>
              <a:rPr lang="en-US" dirty="0" smtClean="0"/>
              <a:t> Records of others recommended by the same person</a:t>
            </a:r>
          </a:p>
          <a:p>
            <a:r>
              <a:rPr lang="en-US" dirty="0" smtClean="0"/>
              <a:t> …</a:t>
            </a:r>
          </a:p>
        </p:txBody>
      </p:sp>
    </p:spTree>
    <p:extLst>
      <p:ext uri="{BB962C8B-B14F-4D97-AF65-F5344CB8AC3E}">
        <p14:creationId xmlns:p14="http://schemas.microsoft.com/office/powerpoint/2010/main" val="2203743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try to norm using:</a:t>
            </a:r>
            <a:endParaRPr lang="en-US" dirty="0"/>
          </a:p>
        </p:txBody>
      </p:sp>
      <p:sp>
        <p:nvSpPr>
          <p:cNvPr id="3" name="Content Placeholder 2"/>
          <p:cNvSpPr>
            <a:spLocks noGrp="1"/>
          </p:cNvSpPr>
          <p:nvPr>
            <p:ph idx="1"/>
          </p:nvPr>
        </p:nvSpPr>
        <p:spPr/>
        <p:txBody>
          <a:bodyPr>
            <a:normAutofit/>
          </a:bodyPr>
          <a:lstStyle/>
          <a:p>
            <a:r>
              <a:rPr lang="en-US" dirty="0" smtClean="0"/>
              <a:t>Current and past s</a:t>
            </a:r>
            <a:r>
              <a:rPr lang="en-US" dirty="0" smtClean="0"/>
              <a:t>tudent UT records </a:t>
            </a:r>
          </a:p>
          <a:p>
            <a:r>
              <a:rPr lang="en-US" dirty="0" smtClean="0"/>
              <a:t>Records of others from their HS</a:t>
            </a:r>
          </a:p>
          <a:p>
            <a:r>
              <a:rPr lang="en-US" dirty="0" smtClean="0"/>
              <a:t> Records of others recommended by the same person</a:t>
            </a:r>
          </a:p>
          <a:p>
            <a:r>
              <a:rPr lang="en-US" dirty="0" smtClean="0"/>
              <a:t> …</a:t>
            </a:r>
          </a:p>
          <a:p>
            <a:pPr marL="0" indent="0">
              <a:buNone/>
            </a:pPr>
            <a:r>
              <a:rPr lang="en-US" dirty="0" smtClean="0"/>
              <a:t>We try to norm the schools and the letter writers.</a:t>
            </a:r>
          </a:p>
          <a:p>
            <a:pPr marL="0" indent="0">
              <a:buNone/>
            </a:pPr>
            <a:endParaRPr lang="en-US" dirty="0" smtClean="0"/>
          </a:p>
        </p:txBody>
      </p:sp>
    </p:spTree>
    <p:extLst>
      <p:ext uri="{BB962C8B-B14F-4D97-AF65-F5344CB8AC3E}">
        <p14:creationId xmlns:p14="http://schemas.microsoft.com/office/powerpoint/2010/main" val="1181748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try to norm using: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Current and past s</a:t>
            </a:r>
            <a:r>
              <a:rPr lang="en-US" dirty="0" smtClean="0"/>
              <a:t>tudent UT records </a:t>
            </a:r>
          </a:p>
          <a:p>
            <a:r>
              <a:rPr lang="en-US" dirty="0" smtClean="0"/>
              <a:t>Records of others from their HS</a:t>
            </a:r>
          </a:p>
          <a:p>
            <a:r>
              <a:rPr lang="en-US" dirty="0" smtClean="0"/>
              <a:t> Records of others recommended by the same person</a:t>
            </a:r>
          </a:p>
          <a:p>
            <a:r>
              <a:rPr lang="en-US" dirty="0" smtClean="0"/>
              <a:t> …</a:t>
            </a:r>
          </a:p>
          <a:p>
            <a:pPr marL="0" indent="0">
              <a:buNone/>
            </a:pPr>
            <a:r>
              <a:rPr lang="en-US" dirty="0" smtClean="0"/>
              <a:t>We try to norm the schools and the letter writers.</a:t>
            </a:r>
          </a:p>
          <a:p>
            <a:pPr marL="0" indent="0">
              <a:buNone/>
            </a:pPr>
            <a:endParaRPr lang="en-US" dirty="0" smtClean="0"/>
          </a:p>
          <a:p>
            <a:pPr marL="0" indent="0">
              <a:buNone/>
            </a:pPr>
            <a:r>
              <a:rPr lang="en-US" dirty="0" smtClean="0"/>
              <a:t>T</a:t>
            </a:r>
            <a:r>
              <a:rPr lang="en-US" dirty="0" smtClean="0"/>
              <a:t>hus, in the long run exaggerating the qualities of an applicant may hurt other applicants later on. </a:t>
            </a:r>
            <a:br>
              <a:rPr lang="en-US" dirty="0" smtClean="0"/>
            </a:br>
            <a:endParaRPr lang="en-US" dirty="0"/>
          </a:p>
        </p:txBody>
      </p:sp>
    </p:spTree>
    <p:extLst>
      <p:ext uri="{BB962C8B-B14F-4D97-AF65-F5344CB8AC3E}">
        <p14:creationId xmlns:p14="http://schemas.microsoft.com/office/powerpoint/2010/main" val="1181748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Letter?</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103611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Letter?</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The effect of a letter admitting that an applicant was marginal will likely result in the rejection of the applicant.</a:t>
            </a:r>
          </a:p>
        </p:txBody>
      </p:sp>
    </p:spTree>
    <p:extLst>
      <p:ext uri="{BB962C8B-B14F-4D97-AF65-F5344CB8AC3E}">
        <p14:creationId xmlns:p14="http://schemas.microsoft.com/office/powerpoint/2010/main" val="2465100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Letter?</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The effect of a letter admitting that an applicant was marginal will likely result in the rejection of the applicant.</a:t>
            </a:r>
          </a:p>
          <a:p>
            <a:pPr marL="0" indent="0" algn="ctr">
              <a:buNone/>
            </a:pPr>
            <a:r>
              <a:rPr lang="en-US" dirty="0" smtClean="0"/>
              <a:t>However</a:t>
            </a:r>
          </a:p>
          <a:p>
            <a:r>
              <a:rPr lang="en-US" dirty="0" smtClean="0"/>
              <a:t>By far most applicants are rejected anyway</a:t>
            </a:r>
          </a:p>
        </p:txBody>
      </p:sp>
    </p:spTree>
    <p:extLst>
      <p:ext uri="{BB962C8B-B14F-4D97-AF65-F5344CB8AC3E}">
        <p14:creationId xmlns:p14="http://schemas.microsoft.com/office/powerpoint/2010/main" val="2465100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Letter?</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The effect of a letter admitting that an applicant was marginal will likely result in the rejection of the applicant.</a:t>
            </a:r>
          </a:p>
          <a:p>
            <a:pPr marL="0" indent="0" algn="ctr">
              <a:buNone/>
            </a:pPr>
            <a:r>
              <a:rPr lang="en-US" dirty="0" smtClean="0"/>
              <a:t>However</a:t>
            </a:r>
          </a:p>
          <a:p>
            <a:r>
              <a:rPr lang="en-US" dirty="0" smtClean="0"/>
              <a:t>By far most applicants are rejected anyway</a:t>
            </a:r>
          </a:p>
          <a:p>
            <a:pPr marL="0" indent="0" algn="ctr">
              <a:buNone/>
            </a:pPr>
            <a:r>
              <a:rPr lang="en-US" dirty="0" smtClean="0"/>
              <a:t>and </a:t>
            </a:r>
          </a:p>
          <a:p>
            <a:pPr marL="0" indent="0">
              <a:buNone/>
            </a:pPr>
            <a:r>
              <a:rPr lang="en-US" sz="5400" dirty="0" smtClean="0"/>
              <a:t>For subsequent letters, your word will be </a:t>
            </a:r>
            <a:r>
              <a:rPr lang="en-US" sz="5400" dirty="0" smtClean="0">
                <a:solidFill>
                  <a:srgbClr val="FFFF00"/>
                </a:solidFill>
              </a:rPr>
              <a:t>golden</a:t>
            </a:r>
            <a:r>
              <a:rPr lang="en-US" sz="5400" dirty="0" smtClean="0"/>
              <a:t>.</a:t>
            </a:r>
            <a:endParaRPr lang="en-US" sz="5400" dirty="0"/>
          </a:p>
        </p:txBody>
      </p:sp>
    </p:spTree>
    <p:extLst>
      <p:ext uri="{BB962C8B-B14F-4D97-AF65-F5344CB8AC3E}">
        <p14:creationId xmlns:p14="http://schemas.microsoft.com/office/powerpoint/2010/main" val="2465100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8686800" cy="4038599"/>
          </a:xfrm>
        </p:spPr>
        <p:txBody>
          <a:bodyPr>
            <a:normAutofit/>
          </a:bodyPr>
          <a:lstStyle/>
          <a:p>
            <a:r>
              <a:rPr lang="en-US" dirty="0" smtClean="0"/>
              <a:t>The Writing of Recommendations for Turing Scholars  </a:t>
            </a:r>
            <a:br>
              <a:rPr lang="en-US" dirty="0" smtClean="0"/>
            </a:br>
            <a:r>
              <a:rPr lang="en-US" dirty="0" smtClean="0"/>
              <a:t>and Dean’s Scholars and universities and many other academic programs</a:t>
            </a:r>
            <a:br>
              <a:rPr lang="en-US" dirty="0" smtClean="0"/>
            </a:br>
            <a:endParaRPr lang="en-US" dirty="0"/>
          </a:p>
        </p:txBody>
      </p:sp>
      <p:sp>
        <p:nvSpPr>
          <p:cNvPr id="3" name="Subtitle 2"/>
          <p:cNvSpPr>
            <a:spLocks noGrp="1"/>
          </p:cNvSpPr>
          <p:nvPr>
            <p:ph type="subTitle" idx="1"/>
          </p:nvPr>
        </p:nvSpPr>
        <p:spPr>
          <a:xfrm>
            <a:off x="1371600" y="4876800"/>
            <a:ext cx="6400800" cy="1752600"/>
          </a:xfrm>
        </p:spPr>
        <p:txBody>
          <a:bodyPr>
            <a:normAutofit fontScale="85000" lnSpcReduction="20000"/>
          </a:bodyPr>
          <a:lstStyle/>
          <a:p>
            <a:r>
              <a:rPr lang="en-US" dirty="0" smtClean="0"/>
              <a:t>Alan </a:t>
            </a:r>
            <a:r>
              <a:rPr lang="en-US" dirty="0" err="1" smtClean="0"/>
              <a:t>Kaylor</a:t>
            </a:r>
            <a:r>
              <a:rPr lang="en-US" dirty="0" smtClean="0"/>
              <a:t> Cline</a:t>
            </a:r>
          </a:p>
          <a:p>
            <a:r>
              <a:rPr lang="en-US" dirty="0" smtClean="0"/>
              <a:t>Department of Computer Science</a:t>
            </a:r>
          </a:p>
          <a:p>
            <a:r>
              <a:rPr lang="en-US" dirty="0" smtClean="0"/>
              <a:t>The University of Texas at Austin</a:t>
            </a:r>
          </a:p>
          <a:p>
            <a:r>
              <a:rPr lang="en-US" dirty="0" smtClean="0"/>
              <a:t>February 9, 2013</a:t>
            </a:r>
            <a:endParaRPr lang="en-US" dirty="0"/>
          </a:p>
        </p:txBody>
      </p:sp>
    </p:spTree>
    <p:extLst>
      <p:ext uri="{BB962C8B-B14F-4D97-AF65-F5344CB8AC3E}">
        <p14:creationId xmlns:p14="http://schemas.microsoft.com/office/powerpoint/2010/main" val="2398893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 Should we – read between the lines?</a:t>
            </a:r>
            <a:br>
              <a:rPr lang="en-US" dirty="0" smtClean="0"/>
            </a:br>
            <a:r>
              <a:rPr lang="en-US" dirty="0" smtClean="0"/>
              <a:t> </a:t>
            </a:r>
            <a:endParaRPr lang="en-US" dirty="0" smtClean="0"/>
          </a:p>
        </p:txBody>
      </p:sp>
    </p:spTree>
    <p:extLst>
      <p:ext uri="{BB962C8B-B14F-4D97-AF65-F5344CB8AC3E}">
        <p14:creationId xmlns:p14="http://schemas.microsoft.com/office/powerpoint/2010/main" val="170547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 Should we – read between the lines?</a:t>
            </a:r>
            <a:br>
              <a:rPr lang="en-US" dirty="0" smtClean="0"/>
            </a:br>
            <a:r>
              <a:rPr lang="en-US" dirty="0" smtClean="0"/>
              <a:t> </a:t>
            </a:r>
            <a:endParaRPr lang="en-US" dirty="0" smtClean="0"/>
          </a:p>
        </p:txBody>
      </p:sp>
      <p:sp>
        <p:nvSpPr>
          <p:cNvPr id="3" name="Content Placeholder 2"/>
          <p:cNvSpPr>
            <a:spLocks noGrp="1"/>
          </p:cNvSpPr>
          <p:nvPr>
            <p:ph idx="1"/>
          </p:nvPr>
        </p:nvSpPr>
        <p:spPr/>
        <p:txBody>
          <a:bodyPr>
            <a:normAutofit/>
          </a:bodyPr>
          <a:lstStyle/>
          <a:p>
            <a:pPr marL="0" indent="0">
              <a:buNone/>
            </a:pPr>
            <a:r>
              <a:rPr lang="en-US" i="1" dirty="0" smtClean="0"/>
              <a:t>Paul Grice</a:t>
            </a:r>
            <a:r>
              <a:rPr lang="en-US" dirty="0" smtClean="0"/>
              <a:t>:  we expect people to answer questions with the strongest true and  relevant statement.</a:t>
            </a:r>
          </a:p>
          <a:p>
            <a:pPr marL="0" indent="0">
              <a:buNone/>
            </a:pPr>
            <a:r>
              <a:rPr lang="en-US" dirty="0" smtClean="0"/>
              <a:t> </a:t>
            </a:r>
          </a:p>
          <a:p>
            <a:endParaRPr lang="en-US" dirty="0" smtClean="0"/>
          </a:p>
          <a:p>
            <a:endParaRPr lang="en-US" dirty="0" smtClean="0"/>
          </a:p>
          <a:p>
            <a:pPr marL="0" indent="0">
              <a:buNone/>
            </a:pPr>
            <a:r>
              <a:rPr lang="en-US" dirty="0" smtClean="0"/>
              <a:t>http://en.wikipedia.org/wiki/Paul_Grice</a:t>
            </a:r>
          </a:p>
          <a:p>
            <a:endParaRPr lang="en-US" dirty="0"/>
          </a:p>
        </p:txBody>
      </p:sp>
    </p:spTree>
    <p:extLst>
      <p:ext uri="{BB962C8B-B14F-4D97-AF65-F5344CB8AC3E}">
        <p14:creationId xmlns:p14="http://schemas.microsoft.com/office/powerpoint/2010/main" val="69470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 Should we – read between the lines?</a:t>
            </a:r>
            <a:br>
              <a:rPr lang="en-US" dirty="0" smtClean="0"/>
            </a:br>
            <a:r>
              <a:rPr lang="en-US" dirty="0" smtClean="0"/>
              <a:t> </a:t>
            </a:r>
            <a:endParaRPr lang="en-US" dirty="0" smtClean="0"/>
          </a:p>
        </p:txBody>
      </p:sp>
      <p:sp>
        <p:nvSpPr>
          <p:cNvPr id="3" name="Content Placeholder 2"/>
          <p:cNvSpPr>
            <a:spLocks noGrp="1"/>
          </p:cNvSpPr>
          <p:nvPr>
            <p:ph idx="1"/>
          </p:nvPr>
        </p:nvSpPr>
        <p:spPr/>
        <p:txBody>
          <a:bodyPr>
            <a:normAutofit fontScale="92500"/>
          </a:bodyPr>
          <a:lstStyle/>
          <a:p>
            <a:pPr marL="0" indent="0">
              <a:buNone/>
            </a:pPr>
            <a:r>
              <a:rPr lang="en-US" i="1" dirty="0" smtClean="0"/>
              <a:t>Paul Grice</a:t>
            </a:r>
            <a:r>
              <a:rPr lang="en-US" dirty="0" smtClean="0"/>
              <a:t>:  we expect people to answer questions with the strongest true and  relevant statement.</a:t>
            </a:r>
          </a:p>
          <a:p>
            <a:pPr marL="0" indent="0">
              <a:buNone/>
            </a:pPr>
            <a:r>
              <a:rPr lang="en-US" dirty="0" smtClean="0"/>
              <a:t> </a:t>
            </a:r>
          </a:p>
          <a:p>
            <a:r>
              <a:rPr lang="en-US" dirty="0" smtClean="0"/>
              <a:t>“North Carolina State has lost their last two games”</a:t>
            </a:r>
          </a:p>
          <a:p>
            <a:pPr marL="0" indent="0">
              <a:buNone/>
            </a:pPr>
            <a:r>
              <a:rPr lang="en-US" dirty="0" smtClean="0"/>
              <a:t> </a:t>
            </a:r>
          </a:p>
          <a:p>
            <a:endParaRPr lang="en-US" dirty="0" smtClean="0"/>
          </a:p>
          <a:p>
            <a:pPr marL="0" indent="0">
              <a:buNone/>
            </a:pPr>
            <a:r>
              <a:rPr lang="en-US" dirty="0" smtClean="0"/>
              <a:t>http://en.wikipedia.org/wiki/Paul_Grice</a:t>
            </a:r>
          </a:p>
          <a:p>
            <a:endParaRPr lang="en-US" dirty="0"/>
          </a:p>
        </p:txBody>
      </p:sp>
    </p:spTree>
    <p:extLst>
      <p:ext uri="{BB962C8B-B14F-4D97-AF65-F5344CB8AC3E}">
        <p14:creationId xmlns:p14="http://schemas.microsoft.com/office/powerpoint/2010/main" val="69470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 Should we – read between the lines?</a:t>
            </a:r>
            <a:br>
              <a:rPr lang="en-US" dirty="0" smtClean="0"/>
            </a:br>
            <a:r>
              <a:rPr lang="en-US" dirty="0" smtClean="0"/>
              <a:t> </a:t>
            </a:r>
            <a:endParaRPr lang="en-US" dirty="0" smtClean="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Paul Grice:  we expect people to answer questions with the strongest true and  relevant statement.</a:t>
            </a:r>
          </a:p>
          <a:p>
            <a:pPr marL="0" indent="0">
              <a:buNone/>
            </a:pPr>
            <a:r>
              <a:rPr lang="en-US" dirty="0" smtClean="0"/>
              <a:t> </a:t>
            </a:r>
          </a:p>
          <a:p>
            <a:r>
              <a:rPr lang="en-US" dirty="0" smtClean="0"/>
              <a:t>“North Carolina State has lost their last two games”</a:t>
            </a:r>
          </a:p>
          <a:p>
            <a:pPr marL="0" indent="0">
              <a:buNone/>
            </a:pPr>
            <a:r>
              <a:rPr lang="en-US" dirty="0" smtClean="0"/>
              <a:t> </a:t>
            </a:r>
          </a:p>
          <a:p>
            <a:r>
              <a:rPr lang="en-US" dirty="0" smtClean="0"/>
              <a:t>“John submits his assignments in a timely fashion.”</a:t>
            </a:r>
          </a:p>
          <a:p>
            <a:endParaRPr lang="en-US" dirty="0" smtClean="0"/>
          </a:p>
          <a:p>
            <a:pPr marL="0" indent="0">
              <a:buNone/>
            </a:pPr>
            <a:r>
              <a:rPr lang="en-US" dirty="0" smtClean="0"/>
              <a:t>http://en.wikipedia.org/wiki/Paul_Grice</a:t>
            </a:r>
          </a:p>
          <a:p>
            <a:endParaRPr lang="en-US" dirty="0"/>
          </a:p>
        </p:txBody>
      </p:sp>
    </p:spTree>
    <p:extLst>
      <p:ext uri="{BB962C8B-B14F-4D97-AF65-F5344CB8AC3E}">
        <p14:creationId xmlns:p14="http://schemas.microsoft.com/office/powerpoint/2010/main" val="69470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324600"/>
          </a:xfrm>
        </p:spPr>
        <p:txBody>
          <a:bodyPr>
            <a:normAutofit fontScale="92500"/>
          </a:bodyPr>
          <a:lstStyle/>
          <a:p>
            <a:pPr marL="0" indent="0">
              <a:buNone/>
            </a:pPr>
            <a:r>
              <a:rPr lang="en-US" dirty="0" smtClean="0"/>
              <a:t>    I like to see them rank the student as </a:t>
            </a:r>
            <a:r>
              <a:rPr lang="en-US" dirty="0" smtClean="0">
                <a:solidFill>
                  <a:srgbClr val="FFFF00"/>
                </a:solidFill>
              </a:rPr>
              <a:t>strongly</a:t>
            </a:r>
            <a:r>
              <a:rPr lang="en-US" dirty="0" smtClean="0"/>
              <a:t> as they can (e.g., top x% this year, top 3 in my career), and I like to see specifics:  about skills and strengths.  The rankings and comparisons are even more helpful if they </a:t>
            </a:r>
            <a:br>
              <a:rPr lang="en-US" dirty="0" smtClean="0"/>
            </a:br>
            <a:r>
              <a:rPr lang="en-US" dirty="0" smtClean="0"/>
              <a:t>can say a few words about what other students in the same equivalence class have done (e.g., "as good as students who have gone to Stanford and Princeton").  I would really like to see comparisons against specific </a:t>
            </a:r>
            <a:br>
              <a:rPr lang="en-US" dirty="0" smtClean="0"/>
            </a:br>
            <a:r>
              <a:rPr lang="en-US" dirty="0" smtClean="0"/>
              <a:t>named students, but I realize that for most schools, such comparisons are not very useful.  If they're writing multiple letters, it'd be good to get rankings or equivalence classes among them, as well, but we never see this unless we specifically ask.</a:t>
            </a:r>
          </a:p>
          <a:p>
            <a:endParaRPr lang="en-US" dirty="0"/>
          </a:p>
        </p:txBody>
      </p:sp>
      <p:sp>
        <p:nvSpPr>
          <p:cNvPr id="4" name="TextBox 3"/>
          <p:cNvSpPr txBox="1"/>
          <p:nvPr/>
        </p:nvSpPr>
        <p:spPr>
          <a:xfrm>
            <a:off x="5105400" y="6248400"/>
            <a:ext cx="3508781" cy="400110"/>
          </a:xfrm>
          <a:prstGeom prst="rect">
            <a:avLst/>
          </a:prstGeom>
          <a:noFill/>
        </p:spPr>
        <p:txBody>
          <a:bodyPr wrap="none" rtlCol="0">
            <a:spAutoFit/>
          </a:bodyPr>
          <a:lstStyle/>
          <a:p>
            <a:r>
              <a:rPr lang="en-US" sz="2000" i="1" dirty="0" smtClean="0"/>
              <a:t>Calvin Lin – TS Program Director</a:t>
            </a:r>
            <a:endParaRPr lang="en-US" sz="2000" i="1" dirty="0"/>
          </a:p>
        </p:txBody>
      </p:sp>
    </p:spTree>
    <p:extLst>
      <p:ext uri="{BB962C8B-B14F-4D97-AF65-F5344CB8AC3E}">
        <p14:creationId xmlns:p14="http://schemas.microsoft.com/office/powerpoint/2010/main" val="1209388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Rank compare to peers and all students in past (with number of years) </a:t>
            </a:r>
            <a:br>
              <a:rPr lang="en-US" dirty="0" smtClean="0"/>
            </a:br>
            <a:endParaRPr lang="en-US" dirty="0"/>
          </a:p>
          <a:p>
            <a:r>
              <a:rPr lang="en-US" dirty="0" smtClean="0"/>
              <a:t>Address ability to learn on their own </a:t>
            </a:r>
            <a:br>
              <a:rPr lang="en-US" dirty="0" smtClean="0"/>
            </a:br>
            <a:endParaRPr lang="en-US" dirty="0"/>
          </a:p>
          <a:p>
            <a:r>
              <a:rPr lang="en-US" dirty="0" smtClean="0"/>
              <a:t> Address particularly talent in math, science, and CS </a:t>
            </a:r>
            <a:br>
              <a:rPr lang="en-US" dirty="0" smtClean="0"/>
            </a:br>
            <a:endParaRPr lang="en-US" dirty="0"/>
          </a:p>
          <a:p>
            <a:r>
              <a:rPr lang="en-US" dirty="0" smtClean="0"/>
              <a:t>Do they do things on their own?</a:t>
            </a:r>
          </a:p>
          <a:p>
            <a:pPr lvl="1"/>
            <a:r>
              <a:rPr lang="en-US" dirty="0" smtClean="0"/>
              <a:t> programming projects?</a:t>
            </a:r>
          </a:p>
          <a:p>
            <a:pPr lvl="1"/>
            <a:r>
              <a:rPr lang="en-US" dirty="0" smtClean="0"/>
              <a:t> 	do they extend the given projects? </a:t>
            </a:r>
          </a:p>
          <a:p>
            <a:pPr lvl="1"/>
            <a:endParaRPr lang="en-US" dirty="0" smtClean="0"/>
          </a:p>
          <a:p>
            <a:pPr marL="514350" indent="-457200"/>
            <a:r>
              <a:rPr lang="en-US" dirty="0" smtClean="0"/>
              <a:t>Are they the person of whom others ask questions?</a:t>
            </a:r>
            <a:endParaRPr lang="en-US" dirty="0"/>
          </a:p>
        </p:txBody>
      </p:sp>
      <p:sp>
        <p:nvSpPr>
          <p:cNvPr id="4" name="TextBox 3"/>
          <p:cNvSpPr txBox="1"/>
          <p:nvPr/>
        </p:nvSpPr>
        <p:spPr>
          <a:xfrm>
            <a:off x="5029200" y="6260068"/>
            <a:ext cx="3821559" cy="369332"/>
          </a:xfrm>
          <a:prstGeom prst="rect">
            <a:avLst/>
          </a:prstGeom>
          <a:noFill/>
        </p:spPr>
        <p:txBody>
          <a:bodyPr wrap="none" rtlCol="0">
            <a:spAutoFit/>
          </a:bodyPr>
          <a:lstStyle/>
          <a:p>
            <a:r>
              <a:rPr lang="en-US" i="1" dirty="0" smtClean="0"/>
              <a:t>Mike Scott – TS Admissions Committee</a:t>
            </a:r>
            <a:endParaRPr lang="en-US" i="1" dirty="0"/>
          </a:p>
        </p:txBody>
      </p:sp>
    </p:spTree>
    <p:extLst>
      <p:ext uri="{BB962C8B-B14F-4D97-AF65-F5344CB8AC3E}">
        <p14:creationId xmlns:p14="http://schemas.microsoft.com/office/powerpoint/2010/main" val="2923018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600200"/>
            <a:ext cx="83820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Letter Writing is topical</a:t>
            </a:r>
            <a:endParaRPr lang="en-US" dirty="0"/>
          </a:p>
        </p:txBody>
      </p:sp>
      <p:sp>
        <p:nvSpPr>
          <p:cNvPr id="3" name="Content Placeholder 2"/>
          <p:cNvSpPr>
            <a:spLocks noGrp="1"/>
          </p:cNvSpPr>
          <p:nvPr>
            <p:ph idx="1"/>
          </p:nvPr>
        </p:nvSpPr>
        <p:spPr/>
        <p:txBody>
          <a:bodyPr/>
          <a:lstStyle/>
          <a:p>
            <a:pPr marL="0" indent="0">
              <a:buNone/>
            </a:pPr>
            <a:r>
              <a:rPr lang="en-US" dirty="0" smtClean="0">
                <a:solidFill>
                  <a:schemeClr val="tx1">
                    <a:lumMod val="85000"/>
                  </a:schemeClr>
                </a:solidFill>
                <a:hlinkClick r:id="rId2"/>
              </a:rPr>
              <a:t>http://www.guardian.co.uk/education/2013/jan/28/application-university-job-reference</a:t>
            </a:r>
            <a:endParaRPr lang="en-US" dirty="0" smtClean="0">
              <a:solidFill>
                <a:schemeClr val="tx1">
                  <a:lumMod val="85000"/>
                </a:schemeClr>
              </a:solidFill>
            </a:endParaRPr>
          </a:p>
          <a:p>
            <a:pPr marL="0" indent="0">
              <a:buNone/>
            </a:pPr>
            <a:endParaRPr lang="en-US" dirty="0"/>
          </a:p>
        </p:txBody>
      </p:sp>
    </p:spTree>
    <p:extLst>
      <p:ext uri="{BB962C8B-B14F-4D97-AF65-F5344CB8AC3E}">
        <p14:creationId xmlns:p14="http://schemas.microsoft.com/office/powerpoint/2010/main" val="707630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This is not adversarial</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Tree>
    <p:extLst>
      <p:ext uri="{BB962C8B-B14F-4D97-AF65-F5344CB8AC3E}">
        <p14:creationId xmlns:p14="http://schemas.microsoft.com/office/powerpoint/2010/main" val="301529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This is not adversarial</a:t>
            </a:r>
            <a:endParaRPr lang="en-US" dirty="0"/>
          </a:p>
        </p:txBody>
      </p:sp>
      <p:sp>
        <p:nvSpPr>
          <p:cNvPr id="3" name="Content Placeholder 2"/>
          <p:cNvSpPr>
            <a:spLocks noGrp="1"/>
          </p:cNvSpPr>
          <p:nvPr>
            <p:ph idx="1"/>
          </p:nvPr>
        </p:nvSpPr>
        <p:spPr/>
        <p:txBody>
          <a:bodyPr/>
          <a:lstStyle/>
          <a:p>
            <a:r>
              <a:rPr lang="en-US" dirty="0" smtClean="0"/>
              <a:t>We are on the same team</a:t>
            </a:r>
          </a:p>
          <a:p>
            <a:endParaRPr lang="en-US" dirty="0" smtClean="0"/>
          </a:p>
          <a:p>
            <a:endParaRPr lang="en-US" dirty="0"/>
          </a:p>
        </p:txBody>
      </p:sp>
    </p:spTree>
    <p:extLst>
      <p:ext uri="{BB962C8B-B14F-4D97-AF65-F5344CB8AC3E}">
        <p14:creationId xmlns:p14="http://schemas.microsoft.com/office/powerpoint/2010/main" val="739501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This is not adversarial</a:t>
            </a:r>
            <a:endParaRPr lang="en-US" dirty="0"/>
          </a:p>
        </p:txBody>
      </p:sp>
      <p:sp>
        <p:nvSpPr>
          <p:cNvPr id="3" name="Content Placeholder 2"/>
          <p:cNvSpPr>
            <a:spLocks noGrp="1"/>
          </p:cNvSpPr>
          <p:nvPr>
            <p:ph idx="1"/>
          </p:nvPr>
        </p:nvSpPr>
        <p:spPr/>
        <p:txBody>
          <a:bodyPr/>
          <a:lstStyle/>
          <a:p>
            <a:r>
              <a:rPr lang="en-US" dirty="0" smtClean="0"/>
              <a:t>We are on the same team</a:t>
            </a:r>
          </a:p>
          <a:p>
            <a:endParaRPr lang="en-US" dirty="0" smtClean="0"/>
          </a:p>
          <a:p>
            <a:r>
              <a:rPr lang="en-US" dirty="0" smtClean="0"/>
              <a:t>We all want what is best for the applicant</a:t>
            </a:r>
          </a:p>
        </p:txBody>
      </p:sp>
    </p:spTree>
    <p:extLst>
      <p:ext uri="{BB962C8B-B14F-4D97-AF65-F5344CB8AC3E}">
        <p14:creationId xmlns:p14="http://schemas.microsoft.com/office/powerpoint/2010/main" val="73950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This is not adversarial</a:t>
            </a:r>
            <a:endParaRPr lang="en-US" dirty="0"/>
          </a:p>
        </p:txBody>
      </p:sp>
      <p:sp>
        <p:nvSpPr>
          <p:cNvPr id="3" name="Content Placeholder 2"/>
          <p:cNvSpPr>
            <a:spLocks noGrp="1"/>
          </p:cNvSpPr>
          <p:nvPr>
            <p:ph idx="1"/>
          </p:nvPr>
        </p:nvSpPr>
        <p:spPr/>
        <p:txBody>
          <a:bodyPr/>
          <a:lstStyle/>
          <a:p>
            <a:r>
              <a:rPr lang="en-US" dirty="0" smtClean="0"/>
              <a:t>We are on the same team</a:t>
            </a:r>
          </a:p>
          <a:p>
            <a:endParaRPr lang="en-US" dirty="0" smtClean="0"/>
          </a:p>
          <a:p>
            <a:r>
              <a:rPr lang="en-US" dirty="0" smtClean="0"/>
              <a:t>We all want what is best for the applicant</a:t>
            </a:r>
          </a:p>
          <a:p>
            <a:endParaRPr lang="en-US" dirty="0" smtClean="0"/>
          </a:p>
          <a:p>
            <a:r>
              <a:rPr lang="en-US" dirty="0" smtClean="0"/>
              <a:t>At TS we are subject to some constraints </a:t>
            </a:r>
          </a:p>
          <a:p>
            <a:endParaRPr lang="en-US" dirty="0" smtClean="0"/>
          </a:p>
          <a:p>
            <a:endParaRPr lang="en-US" dirty="0"/>
          </a:p>
        </p:txBody>
      </p:sp>
    </p:spTree>
    <p:extLst>
      <p:ext uri="{BB962C8B-B14F-4D97-AF65-F5344CB8AC3E}">
        <p14:creationId xmlns:p14="http://schemas.microsoft.com/office/powerpoint/2010/main" val="73950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Honesty</a:t>
            </a:r>
            <a:endParaRPr lang="en-US" dirty="0"/>
          </a:p>
        </p:txBody>
      </p:sp>
    </p:spTree>
    <p:extLst>
      <p:ext uri="{BB962C8B-B14F-4D97-AF65-F5344CB8AC3E}">
        <p14:creationId xmlns:p14="http://schemas.microsoft.com/office/powerpoint/2010/main" val="3282814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Honesty</a:t>
            </a:r>
            <a:endParaRPr lang="en-US" dirty="0"/>
          </a:p>
        </p:txBody>
      </p:sp>
      <p:sp>
        <p:nvSpPr>
          <p:cNvPr id="3" name="Content Placeholder 2"/>
          <p:cNvSpPr>
            <a:spLocks noGrp="1"/>
          </p:cNvSpPr>
          <p:nvPr>
            <p:ph idx="1"/>
          </p:nvPr>
        </p:nvSpPr>
        <p:spPr/>
        <p:txBody>
          <a:bodyPr/>
          <a:lstStyle/>
          <a:p>
            <a:r>
              <a:rPr lang="en-US" dirty="0" smtClean="0"/>
              <a:t>That includes </a:t>
            </a:r>
            <a:r>
              <a:rPr lang="en-US" i="1" dirty="0" smtClean="0"/>
              <a:t>The Whole Truth</a:t>
            </a:r>
          </a:p>
          <a:p>
            <a:endParaRPr lang="en-US" dirty="0" smtClean="0"/>
          </a:p>
          <a:p>
            <a:endParaRPr lang="en-US" dirty="0"/>
          </a:p>
        </p:txBody>
      </p:sp>
    </p:spTree>
    <p:extLst>
      <p:ext uri="{BB962C8B-B14F-4D97-AF65-F5344CB8AC3E}">
        <p14:creationId xmlns:p14="http://schemas.microsoft.com/office/powerpoint/2010/main" val="3541081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TotalTime>
  <Words>507</Words>
  <Application>Microsoft Office PowerPoint</Application>
  <PresentationFormat>On-screen Show (4:3)</PresentationFormat>
  <Paragraphs>112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Writing of Recommendations for Turing Scholars    </vt:lpstr>
      <vt:lpstr>The Writing of Recommendations for Turing Scholars   and Dean’s Scholars and universities and many other academic programs </vt:lpstr>
      <vt:lpstr>Letter Writing is topical</vt:lpstr>
      <vt:lpstr>This is not adversarial</vt:lpstr>
      <vt:lpstr>This is not adversarial</vt:lpstr>
      <vt:lpstr>This is not adversarial</vt:lpstr>
      <vt:lpstr>This is not adversarial</vt:lpstr>
      <vt:lpstr>Honesty</vt:lpstr>
      <vt:lpstr>Honesty</vt:lpstr>
      <vt:lpstr>Honesty</vt:lpstr>
      <vt:lpstr>Honesty</vt:lpstr>
      <vt:lpstr>Honesty</vt:lpstr>
      <vt:lpstr>We try to norm using:</vt:lpstr>
      <vt:lpstr>We try to norm using:</vt:lpstr>
      <vt:lpstr>We try to norm using:</vt:lpstr>
      <vt:lpstr>Negative Letter?</vt:lpstr>
      <vt:lpstr>Negative Letter?</vt:lpstr>
      <vt:lpstr>Negative Letter?</vt:lpstr>
      <vt:lpstr>Negative Letter?</vt:lpstr>
      <vt:lpstr>Can we – Should we – read between the lines?  </vt:lpstr>
      <vt:lpstr>Can we – Should we – read between the lines?  </vt:lpstr>
      <vt:lpstr>Can we – Should we – read between the lines?  </vt:lpstr>
      <vt:lpstr>Can we – Should we – read between the lines?  </vt:lpstr>
      <vt:lpstr>PowerPoint Presentation</vt:lpstr>
      <vt:lpstr>More specifically…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dc:creator>
  <cp:lastModifiedBy>Alan</cp:lastModifiedBy>
  <cp:revision>9</cp:revision>
  <dcterms:created xsi:type="dcterms:W3CDTF">2013-02-09T03:32:47Z</dcterms:created>
  <dcterms:modified xsi:type="dcterms:W3CDTF">2013-02-09T16:58:56Z</dcterms:modified>
</cp:coreProperties>
</file>